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9" r:id="rId3"/>
    <p:sldId id="266" r:id="rId4"/>
    <p:sldId id="258" r:id="rId5"/>
    <p:sldId id="262" r:id="rId6"/>
    <p:sldId id="263" r:id="rId7"/>
  </p:sldIdLst>
  <p:sldSz cx="9829800" cy="777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graphy History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46586"/>
            <a:ext cx="9829800" cy="637263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82E52-8382-48C0-B127-4EB16FB5D9FB}"/>
              </a:ext>
            </a:extLst>
          </p:cNvPr>
          <p:cNvSpPr txBox="1"/>
          <p:nvPr userDrawn="1"/>
        </p:nvSpPr>
        <p:spPr>
          <a:xfrm>
            <a:off x="0" y="6719219"/>
            <a:ext cx="982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kern="1200" dirty="0">
                <a:solidFill>
                  <a:srgbClr val="335BA3"/>
                </a:solidFill>
                <a:effectLst/>
                <a:latin typeface="+mn-lt"/>
                <a:ea typeface="+mn-ea"/>
                <a:cs typeface="+mn-cs"/>
              </a:rPr>
              <a:t>*Bonus Question on Facebook &amp; Instagram*</a:t>
            </a:r>
            <a:endParaRPr lang="en-US" sz="1400" b="1" kern="1200" dirty="0">
              <a:solidFill>
                <a:srgbClr val="335BA3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9BD906-7EE3-4FAE-BD8F-59E4B1FC0B9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26996"/>
            <a:ext cx="9829800" cy="74540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1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1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45" y="1119083"/>
            <a:ext cx="4976336" cy="5523442"/>
          </a:xfrm>
        </p:spPr>
        <p:txBody>
          <a:bodyPr/>
          <a:lstStyle>
            <a:lvl1pPr>
              <a:defRPr sz="3440"/>
            </a:lvl1pPr>
            <a:lvl2pPr>
              <a:defRPr sz="3010"/>
            </a:lvl2pPr>
            <a:lvl3pPr>
              <a:defRPr sz="258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67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78945" y="1119083"/>
            <a:ext cx="4976336" cy="5523442"/>
          </a:xfrm>
        </p:spPr>
        <p:txBody>
          <a:bodyPr anchor="t"/>
          <a:lstStyle>
            <a:lvl1pPr marL="0" indent="0">
              <a:buNone/>
              <a:defRPr sz="3440"/>
            </a:lvl1pPr>
            <a:lvl2pPr marL="491490" indent="0">
              <a:buNone/>
              <a:defRPr sz="3010"/>
            </a:lvl2pPr>
            <a:lvl3pPr marL="982980" indent="0">
              <a:buNone/>
              <a:defRPr sz="2580"/>
            </a:lvl3pPr>
            <a:lvl4pPr marL="1474470" indent="0">
              <a:buNone/>
              <a:defRPr sz="2150"/>
            </a:lvl4pPr>
            <a:lvl5pPr marL="1965960" indent="0">
              <a:buNone/>
              <a:defRPr sz="2150"/>
            </a:lvl5pPr>
            <a:lvl6pPr marL="2457450" indent="0">
              <a:buNone/>
              <a:defRPr sz="2150"/>
            </a:lvl6pPr>
            <a:lvl7pPr marL="2948940" indent="0">
              <a:buNone/>
              <a:defRPr sz="2150"/>
            </a:lvl7pPr>
            <a:lvl8pPr marL="3440430" indent="0">
              <a:buNone/>
              <a:defRPr sz="2150"/>
            </a:lvl8pPr>
            <a:lvl9pPr marL="3931920" indent="0">
              <a:buNone/>
              <a:defRPr sz="2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7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4451" y="413808"/>
            <a:ext cx="2119551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799" y="413808"/>
            <a:ext cx="6235779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4676" y="648514"/>
            <a:ext cx="7032743" cy="329484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8A42A9-A1E6-4E14-B663-071C2F215D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3255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A2455-CA0B-4BF6-9A3E-C9D1E7BA6BFE}"/>
              </a:ext>
            </a:extLst>
          </p:cNvPr>
          <p:cNvSpPr txBox="1"/>
          <p:nvPr userDrawn="1"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595" y="319029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319F8C-DDE5-4FF2-85ED-9D7C07666238}"/>
              </a:ext>
            </a:extLst>
          </p:cNvPr>
          <p:cNvCxnSpPr/>
          <p:nvPr userDrawn="1"/>
        </p:nvCxnSpPr>
        <p:spPr>
          <a:xfrm>
            <a:off x="704384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4D0E86D1-3869-43B9-A56E-C363C7B41C1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6942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C032D-BAE1-4C8E-B49E-4EFCDD5898FE}"/>
              </a:ext>
            </a:extLst>
          </p:cNvPr>
          <p:cNvSpPr txBox="1"/>
          <p:nvPr userDrawn="1"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972EBB-72BE-4DDB-9F85-FC441F49746E}"/>
              </a:ext>
            </a:extLst>
          </p:cNvPr>
          <p:cNvCxnSpPr/>
          <p:nvPr userDrawn="1"/>
        </p:nvCxnSpPr>
        <p:spPr>
          <a:xfrm>
            <a:off x="304055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C9CEC311-9DFD-4DD4-8234-17C99B22759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25799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C4D4B7-4DF7-4A73-A65C-A481C7C06A8A}"/>
              </a:ext>
            </a:extLst>
          </p:cNvPr>
          <p:cNvSpPr txBox="1"/>
          <p:nvPr userDrawn="1"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6F77DD-C914-4EE2-9B71-2AC7B7668035}"/>
              </a:ext>
            </a:extLst>
          </p:cNvPr>
          <p:cNvCxnSpPr/>
          <p:nvPr userDrawn="1"/>
        </p:nvCxnSpPr>
        <p:spPr>
          <a:xfrm>
            <a:off x="542912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637BDEB7-56A4-4228-AADC-4DCA2D03C5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2284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65D76-F263-4D4A-8687-87A3B6586C3C}"/>
              </a:ext>
            </a:extLst>
          </p:cNvPr>
          <p:cNvSpPr txBox="1"/>
          <p:nvPr userDrawn="1"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F79EF3-4BB3-4F52-B87F-ED351DEA51FA}"/>
              </a:ext>
            </a:extLst>
          </p:cNvPr>
          <p:cNvCxnSpPr/>
          <p:nvPr userDrawn="1"/>
        </p:nvCxnSpPr>
        <p:spPr>
          <a:xfrm>
            <a:off x="7798697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9BEF9536-9525-4108-83BD-6B2627F11AD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11795" y="3256958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56F94-AD4E-439A-BEF4-29E0A4DA3BE6}"/>
              </a:ext>
            </a:extLst>
          </p:cNvPr>
          <p:cNvSpPr txBox="1"/>
          <p:nvPr userDrawn="1"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C14EC3-A48A-4AC2-87FA-C04F8D5E899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7617" y="5458063"/>
            <a:ext cx="2924229" cy="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B70CCA36-479C-45AA-BB14-E297606F9AA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551562" y="3252942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82EDA3-B8AF-4C10-A768-57DBC09162F3}"/>
              </a:ext>
            </a:extLst>
          </p:cNvPr>
          <p:cNvSpPr txBox="1"/>
          <p:nvPr userDrawn="1"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9A7E6E-C512-4500-9A5F-CCBA76DD0A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551562" y="5458063"/>
            <a:ext cx="2947638" cy="11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9838B749-8689-480D-A958-688B3F6912D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771461" y="324852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8D7CE-5ECC-401E-9D18-2760C12950AF}"/>
              </a:ext>
            </a:extLst>
          </p:cNvPr>
          <p:cNvSpPr txBox="1"/>
          <p:nvPr userDrawn="1"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789725-EF7F-44E0-80A5-6836C1286885}"/>
              </a:ext>
            </a:extLst>
          </p:cNvPr>
          <p:cNvCxnSpPr>
            <a:cxnSpLocks/>
          </p:cNvCxnSpPr>
          <p:nvPr userDrawn="1"/>
        </p:nvCxnSpPr>
        <p:spPr>
          <a:xfrm>
            <a:off x="6778449" y="5469166"/>
            <a:ext cx="2917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045E35C4-36E9-41E7-A4B3-46B85432FA3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11795" y="555617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F1DF8C-2122-4815-ADE9-E93BED303CD0}"/>
              </a:ext>
            </a:extLst>
          </p:cNvPr>
          <p:cNvSpPr txBox="1"/>
          <p:nvPr userDrawn="1"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8</a:t>
            </a:r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117A50C3-71E7-4B04-9731-A42842DA4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551561" y="552533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B3C345-ABA0-4786-9670-30BEF6D232A9}"/>
              </a:ext>
            </a:extLst>
          </p:cNvPr>
          <p:cNvSpPr txBox="1"/>
          <p:nvPr userDrawn="1"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9</a:t>
            </a:r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ED94756B-2D66-485F-9B93-1826ABF492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71461" y="5537251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CA62BD-0BD3-4B17-BF11-C823E65605DD}"/>
              </a:ext>
            </a:extLst>
          </p:cNvPr>
          <p:cNvSpPr txBox="1"/>
          <p:nvPr userDrawn="1"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Content Placeholder 5">
            <a:extLst>
              <a:ext uri="{FF2B5EF4-FFF2-40B4-BE49-F238E27FC236}">
                <a16:creationId xmlns:a16="http://schemas.microsoft.com/office/drawing/2014/main" id="{B5323DFE-A2D4-4E09-8C1D-AF5396718E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05" y="161144"/>
            <a:ext cx="1224580" cy="7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12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CED014-3E33-4C68-B81C-4CF6D230161E}"/>
              </a:ext>
            </a:extLst>
          </p:cNvPr>
          <p:cNvSpPr txBox="1"/>
          <p:nvPr userDrawn="1"/>
        </p:nvSpPr>
        <p:spPr>
          <a:xfrm>
            <a:off x="3595680" y="2"/>
            <a:ext cx="26369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rgbClr val="669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WRIK Entertainment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3395402-ED67-40D4-81C5-F37D5C9B9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620177"/>
            <a:ext cx="9816208" cy="300764"/>
          </a:xfrm>
        </p:spPr>
        <p:txBody>
          <a:bodyPr>
            <a:noAutofit/>
          </a:bodyPr>
          <a:lstStyle>
            <a:lvl1pPr algn="ctr">
              <a:defRPr sz="1400" b="1" u="sng">
                <a:solidFill>
                  <a:srgbClr val="4472C4"/>
                </a:solidFill>
              </a:defRPr>
            </a:lvl1pPr>
          </a:lstStyle>
          <a:p>
            <a:r>
              <a:rPr lang="en-US" dirty="0"/>
              <a:t>Name Artist &amp;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D5EC48-2FF9-4450-8427-4BBDD38438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1046" y="407404"/>
            <a:ext cx="2967712" cy="184328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i="1"/>
            </a:lvl1pPr>
          </a:lstStyle>
          <a:p>
            <a:pPr lvl="0"/>
            <a:r>
              <a:rPr lang="en-US" dirty="0"/>
              <a:t>Game 001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8032"/>
            <a:ext cx="9829800" cy="57690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1208EE-BE48-4902-B54D-10F85E3A6D2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17054"/>
            <a:ext cx="9829800" cy="75534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18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24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zz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7A3DE90-E1D0-49E4-8E30-81B109556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33" y="371712"/>
            <a:ext cx="1224580" cy="71646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21569" y="790782"/>
            <a:ext cx="7032743" cy="46238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569" y="413777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6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BE00FF-510E-4F7D-8143-DBF449742E3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0370885"/>
              </p:ext>
            </p:extLst>
          </p:nvPr>
        </p:nvGraphicFramePr>
        <p:xfrm>
          <a:off x="1" y="652151"/>
          <a:ext cx="9405256" cy="67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24">
                  <a:extLst>
                    <a:ext uri="{9D8B030D-6E8A-4147-A177-3AD203B41FA5}">
                      <a16:colId xmlns:a16="http://schemas.microsoft.com/office/drawing/2014/main" val="899456684"/>
                    </a:ext>
                  </a:extLst>
                </a:gridCol>
                <a:gridCol w="8797532">
                  <a:extLst>
                    <a:ext uri="{9D8B030D-6E8A-4147-A177-3AD203B41FA5}">
                      <a16:colId xmlns:a16="http://schemas.microsoft.com/office/drawing/2014/main" val="1285169186"/>
                    </a:ext>
                  </a:extLst>
                </a:gridCol>
              </a:tblGrid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1.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71423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23203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47924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4.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028259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5.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31281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6.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291443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7.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791844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8.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698970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9.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13542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925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6F5BFF-D7E1-40A6-9260-21522111BDB8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Music 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EBA4-EF5B-42DA-A3B4-7B4AC5455F0A}"/>
              </a:ext>
            </a:extLst>
          </p:cNvPr>
          <p:cNvSpPr txBox="1"/>
          <p:nvPr userDrawn="1"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Name of the Song and Artist</a:t>
            </a:r>
          </a:p>
        </p:txBody>
      </p:sp>
    </p:spTree>
    <p:extLst>
      <p:ext uri="{BB962C8B-B14F-4D97-AF65-F5344CB8AC3E}">
        <p14:creationId xmlns:p14="http://schemas.microsoft.com/office/powerpoint/2010/main" val="419741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2550"/>
            <a:ext cx="9829800" cy="71198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CED6E-1E9A-4EB4-8B30-95A2B1D7D79F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Bonus 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47B103-B9A8-4699-9BA3-0855170285DD}"/>
              </a:ext>
            </a:extLst>
          </p:cNvPr>
          <p:cNvSpPr txBox="1"/>
          <p:nvPr userDrawn="1"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/>
              <a:t>(Host Instructions: Tell your teams that all 10 questions will be asked. They are to answer only 5. Each correct answer is worth 50 points.)</a:t>
            </a:r>
          </a:p>
        </p:txBody>
      </p:sp>
    </p:spTree>
    <p:extLst>
      <p:ext uri="{BB962C8B-B14F-4D97-AF65-F5344CB8AC3E}">
        <p14:creationId xmlns:p14="http://schemas.microsoft.com/office/powerpoint/2010/main" val="38797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79" y="1937705"/>
            <a:ext cx="8478203" cy="3233102"/>
          </a:xfrm>
        </p:spPr>
        <p:txBody>
          <a:bodyPr anchor="b"/>
          <a:lstStyle>
            <a:lvl1pPr>
              <a:defRPr sz="6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79" y="5201393"/>
            <a:ext cx="8478203" cy="1700212"/>
          </a:xfrm>
        </p:spPr>
        <p:txBody>
          <a:bodyPr/>
          <a:lstStyle>
            <a:lvl1pPr marL="0" indent="0">
              <a:buNone/>
              <a:defRPr sz="2580">
                <a:solidFill>
                  <a:schemeClr val="tx1"/>
                </a:solidFill>
              </a:defRPr>
            </a:lvl1pPr>
            <a:lvl2pPr marL="491490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982980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3pPr>
            <a:lvl4pPr marL="1474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96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745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94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4043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192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60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336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22C69-F5D4-4B70-95F9-6755B9FB5F92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Answer Sheet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7137F-36C7-45EB-88DD-610AB49446E8}"/>
              </a:ext>
            </a:extLst>
          </p:cNvPr>
          <p:cNvSpPr txBox="1"/>
          <p:nvPr userDrawn="1"/>
        </p:nvSpPr>
        <p:spPr>
          <a:xfrm>
            <a:off x="0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Trivia Answers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757DCD-E157-446F-B706-A838B66CF448}"/>
              </a:ext>
            </a:extLst>
          </p:cNvPr>
          <p:cNvSpPr txBox="1"/>
          <p:nvPr userDrawn="1"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Puzzle Trivia Answers</a:t>
            </a:r>
          </a:p>
        </p:txBody>
      </p:sp>
    </p:spTree>
    <p:extLst>
      <p:ext uri="{BB962C8B-B14F-4D97-AF65-F5344CB8AC3E}">
        <p14:creationId xmlns:p14="http://schemas.microsoft.com/office/powerpoint/2010/main" val="241795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413810"/>
            <a:ext cx="8478203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080" y="1905318"/>
            <a:ext cx="4158466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080" y="2839085"/>
            <a:ext cx="4158466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6337" y="1905318"/>
            <a:ext cx="4178945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6337" y="2839085"/>
            <a:ext cx="4178945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346586"/>
            <a:ext cx="9829800" cy="742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25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6" r:id="rId2"/>
    <p:sldLayoutId id="2147483691" r:id="rId3"/>
    <p:sldLayoutId id="2147483689" r:id="rId4"/>
    <p:sldLayoutId id="2147483688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92" r:id="rId15"/>
    <p:sldLayoutId id="2147483693" r:id="rId16"/>
  </p:sldLayoutIdLst>
  <p:txStyles>
    <p:titleStyle>
      <a:lvl1pPr algn="ctr" defTabSz="982980" rtl="0" eaLnBrk="1" latinLnBrk="0" hangingPunct="1">
        <a:lnSpc>
          <a:spcPct val="90000"/>
        </a:lnSpc>
        <a:spcBef>
          <a:spcPct val="0"/>
        </a:spcBef>
        <a:buNone/>
        <a:defRPr sz="1400" b="1" u="sng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82980" rtl="0" eaLnBrk="1" latinLnBrk="0" hangingPunct="1">
        <a:lnSpc>
          <a:spcPct val="90000"/>
        </a:lnSpc>
        <a:spcBef>
          <a:spcPts val="1200"/>
        </a:spcBef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925" indent="0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872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72021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221170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70319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319468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68617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417766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9149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2pPr>
      <a:lvl3pPr marL="98298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3pPr>
      <a:lvl4pPr marL="147447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196596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45745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294894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44043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393192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6AA5D8B-DF0D-4C9C-B30D-CC1691EB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Title &amp; Artist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58091A-DDA4-438C-9AC0-0E6ADEE97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Game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0B087-4799-4FA5-98B1-D3C79300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&amp; On – Erykah Badu</a:t>
            </a:r>
          </a:p>
          <a:p>
            <a:r>
              <a:rPr lang="en-US" dirty="0"/>
              <a:t>Private Eyes – Hall &amp; Oates</a:t>
            </a:r>
          </a:p>
          <a:p>
            <a:r>
              <a:rPr lang="en-US" dirty="0"/>
              <a:t>Where The party At – Jagged Edge ft Nelly</a:t>
            </a:r>
          </a:p>
          <a:p>
            <a:r>
              <a:rPr lang="en-US" dirty="0"/>
              <a:t>What A Fool Believes – Doobie Brothers</a:t>
            </a:r>
          </a:p>
          <a:p>
            <a:r>
              <a:rPr lang="en-US" dirty="0"/>
              <a:t>Say You’ll be mine – Christopher Cross</a:t>
            </a:r>
          </a:p>
          <a:p>
            <a:r>
              <a:rPr lang="en-US" dirty="0"/>
              <a:t>She Bop – Cyndi Lauper</a:t>
            </a:r>
          </a:p>
          <a:p>
            <a:r>
              <a:rPr lang="en-US" dirty="0"/>
              <a:t>Dancing With Myself – Billy Idol</a:t>
            </a:r>
          </a:p>
          <a:p>
            <a:r>
              <a:rPr lang="en-US" dirty="0"/>
              <a:t>Some Nights - Fun</a:t>
            </a:r>
          </a:p>
          <a:p>
            <a:r>
              <a:rPr lang="en-US" dirty="0"/>
              <a:t>Silly Love Songs – Paul McCartney</a:t>
            </a:r>
          </a:p>
          <a:p>
            <a:r>
              <a:rPr lang="en-US" dirty="0"/>
              <a:t>Blister in The Sun – Violent Femmes</a:t>
            </a:r>
          </a:p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700E14-D19C-40D8-AE52-E99706983A2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1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Text Placeholder 1048">
            <a:extLst>
              <a:ext uri="{FF2B5EF4-FFF2-40B4-BE49-F238E27FC236}">
                <a16:creationId xmlns:a16="http://schemas.microsoft.com/office/drawing/2014/main" id="{4D41A806-95D6-42EC-9BC5-B67A28BFA7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Instructions: Identify the artist or group on the line under </a:t>
            </a:r>
            <a:r>
              <a:rPr lang="en-US"/>
              <a:t>each image</a:t>
            </a:r>
            <a:endParaRPr lang="en-US" dirty="0"/>
          </a:p>
        </p:txBody>
      </p:sp>
      <p:sp>
        <p:nvSpPr>
          <p:cNvPr id="1048" name="Title 1047">
            <a:extLst>
              <a:ext uri="{FF2B5EF4-FFF2-40B4-BE49-F238E27FC236}">
                <a16:creationId xmlns:a16="http://schemas.microsoft.com/office/drawing/2014/main" id="{03E6A4A1-AAB0-4E79-84F7-714EF72E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Round</a:t>
            </a:r>
          </a:p>
        </p:txBody>
      </p:sp>
      <p:pic>
        <p:nvPicPr>
          <p:cNvPr id="2052" name="Picture 4" descr="Gladys Knight and the Pips | Soul, R&amp;B, Motown | Britannica">
            <a:extLst>
              <a:ext uri="{FF2B5EF4-FFF2-40B4-BE49-F238E27FC236}">
                <a16:creationId xmlns:a16="http://schemas.microsoft.com/office/drawing/2014/main" id="{11C5C053-3329-1A66-2BD4-7F9BC089B0AC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4" r="24528" b="25842"/>
          <a:stretch/>
        </p:blipFill>
        <p:spPr bwMode="auto">
          <a:xfrm>
            <a:off x="5334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8" descr="Style File: Whitney Houston | Essence">
            <a:extLst>
              <a:ext uri="{FF2B5EF4-FFF2-40B4-BE49-F238E27FC236}">
                <a16:creationId xmlns:a16="http://schemas.microsoft.com/office/drawing/2014/main" id="{3C976BC2-959D-F9BE-932E-7D76C75D60F2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t="22894" r="16540" b="30757"/>
          <a:stretch/>
        </p:blipFill>
        <p:spPr bwMode="auto">
          <a:xfrm>
            <a:off x="28702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Tribe Called Quest: The Rise And Fall Of A Legend : The Record : NPR">
            <a:extLst>
              <a:ext uri="{FF2B5EF4-FFF2-40B4-BE49-F238E27FC236}">
                <a16:creationId xmlns:a16="http://schemas.microsoft.com/office/drawing/2014/main" id="{DAAA90F7-FBC3-28E8-BFA8-D1B8ABBF295B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8" t="3807" r="15920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18" descr="Dave Matthews Band through the years">
            <a:extLst>
              <a:ext uri="{FF2B5EF4-FFF2-40B4-BE49-F238E27FC236}">
                <a16:creationId xmlns:a16="http://schemas.microsoft.com/office/drawing/2014/main" id="{B250A64E-28C4-341E-18A9-E592B2AFC464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2" t="14172" r="21133" b="43733"/>
          <a:stretch/>
        </p:blipFill>
        <p:spPr bwMode="auto">
          <a:xfrm>
            <a:off x="7623175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22" descr="Lady Gaga's Best Moments From the 2010s | POPSUGAR Celebrity">
            <a:extLst>
              <a:ext uri="{FF2B5EF4-FFF2-40B4-BE49-F238E27FC236}">
                <a16:creationId xmlns:a16="http://schemas.microsoft.com/office/drawing/2014/main" id="{CB298294-BF28-A91B-143F-A18D42F2B055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" t="3442" r="363" b="45128"/>
          <a:stretch/>
        </p:blipFill>
        <p:spPr bwMode="auto">
          <a:xfrm>
            <a:off x="311150" y="3257550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lectic Vibes | Curtis mayfield, Blues artists, Funk bands">
            <a:extLst>
              <a:ext uri="{FF2B5EF4-FFF2-40B4-BE49-F238E27FC236}">
                <a16:creationId xmlns:a16="http://schemas.microsoft.com/office/drawing/2014/main" id="{6AE66CD3-B0D5-D9B9-024B-0F40C9DEABC6}"/>
              </a:ext>
            </a:extLst>
          </p:cNvPr>
          <p:cNvPicPr>
            <a:picLocks noGrp="1" noChangeAspect="1" noChangeArrowheads="1"/>
          </p:cNvPicPr>
          <p:nvPr>
            <p:ph type="pic" sz="quarter" idx="20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1" b="50737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eddy Lee on Rush's greatest songs: 'Even I can barely make sense of our  concept albums' | Rush | The Guardian">
            <a:extLst>
              <a:ext uri="{FF2B5EF4-FFF2-40B4-BE49-F238E27FC236}">
                <a16:creationId xmlns:a16="http://schemas.microsoft.com/office/drawing/2014/main" id="{9F92416B-21BF-25B8-BDF0-3151DB203BFB}"/>
              </a:ext>
            </a:extLst>
          </p:cNvPr>
          <p:cNvPicPr>
            <a:picLocks noGrp="1" noChangeAspect="1" noChangeArrowheads="1"/>
          </p:cNvPicPr>
          <p:nvPr>
            <p:ph type="pic" sz="quarter" idx="2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4" t="3399" r="15981" b="51709"/>
          <a:stretch/>
        </p:blipFill>
        <p:spPr bwMode="auto">
          <a:xfrm>
            <a:off x="6770688" y="3248025"/>
            <a:ext cx="2925762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6" descr="Five (Doggy) Style Lessons From Snoop Dogg | The Journal | MR PORTER">
            <a:extLst>
              <a:ext uri="{FF2B5EF4-FFF2-40B4-BE49-F238E27FC236}">
                <a16:creationId xmlns:a16="http://schemas.microsoft.com/office/drawing/2014/main" id="{732ED644-4884-7F38-D099-EC9634B33A85}"/>
              </a:ext>
            </a:extLst>
          </p:cNvPr>
          <p:cNvPicPr>
            <a:picLocks noGrp="1" noChangeAspect="1" noChangeArrowheads="1"/>
          </p:cNvPicPr>
          <p:nvPr>
            <p:ph type="pic" sz="quarter" idx="22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7" t="3382" r="34322" b="54498"/>
          <a:stretch/>
        </p:blipFill>
        <p:spPr bwMode="auto">
          <a:xfrm>
            <a:off x="311150" y="5556250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20" descr="The Strokes so far, 1999 - 2010">
            <a:extLst>
              <a:ext uri="{FF2B5EF4-FFF2-40B4-BE49-F238E27FC236}">
                <a16:creationId xmlns:a16="http://schemas.microsoft.com/office/drawing/2014/main" id="{DE9C501C-885E-DD67-D980-5454E9995BB5}"/>
              </a:ext>
            </a:extLst>
          </p:cNvPr>
          <p:cNvPicPr>
            <a:picLocks noGrp="1" noChangeAspect="1" noChangeArrowheads="1"/>
          </p:cNvPicPr>
          <p:nvPr>
            <p:ph type="pic" sz="quarter" idx="23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9" t="8177" r="18587" b="56717"/>
          <a:stretch/>
        </p:blipFill>
        <p:spPr bwMode="auto">
          <a:xfrm>
            <a:off x="3551238" y="5526088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24" descr="Chris Brown Goes on Twitter Rant About the GRAMMYs: 'Too Many People Kiss  Ass' | Entertainment Tonight">
            <a:extLst>
              <a:ext uri="{FF2B5EF4-FFF2-40B4-BE49-F238E27FC236}">
                <a16:creationId xmlns:a16="http://schemas.microsoft.com/office/drawing/2014/main" id="{C8D9D587-32E4-077F-25E4-2E2036DD04A2}"/>
              </a:ext>
            </a:extLst>
          </p:cNvPr>
          <p:cNvPicPr>
            <a:picLocks noGrp="1" noChangeAspect="1" noChangeArrowheads="1"/>
          </p:cNvPicPr>
          <p:nvPr>
            <p:ph type="pic" sz="quarter" idx="24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6" r="20418" b="33094"/>
          <a:stretch/>
        </p:blipFill>
        <p:spPr bwMode="auto">
          <a:xfrm>
            <a:off x="6770688" y="5537200"/>
            <a:ext cx="2925762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34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Decades</a:t>
            </a:r>
            <a:br>
              <a:rPr lang="en-US" dirty="0"/>
            </a:br>
            <a:r>
              <a:rPr lang="en-US" sz="1300" u="none" dirty="0">
                <a:solidFill>
                  <a:schemeClr val="tx1"/>
                </a:solidFill>
              </a:rPr>
              <a:t>In what decade was this version of the song originally released?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88723"/>
            <a:ext cx="9829800" cy="6130496"/>
          </a:xfrm>
        </p:spPr>
        <p:txBody>
          <a:bodyPr/>
          <a:lstStyle/>
          <a:p>
            <a:r>
              <a:rPr lang="en-US" dirty="0"/>
              <a:t>Darling Nickki – Prince - 1984</a:t>
            </a:r>
          </a:p>
          <a:p>
            <a:r>
              <a:rPr lang="en-US" dirty="0"/>
              <a:t>Steal Away – Robbie Dupree - 1980</a:t>
            </a:r>
          </a:p>
          <a:p>
            <a:r>
              <a:rPr lang="en-US" dirty="0"/>
              <a:t>Sex and Candy – Marcy Playground - 1997</a:t>
            </a:r>
          </a:p>
          <a:p>
            <a:r>
              <a:rPr lang="en-US" dirty="0"/>
              <a:t>Drive By – Train - 2012</a:t>
            </a:r>
          </a:p>
          <a:p>
            <a:r>
              <a:rPr lang="en-US" dirty="0"/>
              <a:t>21 Questions – 50 Cent ft Nate Dogg - 2003</a:t>
            </a:r>
          </a:p>
          <a:p>
            <a:r>
              <a:rPr lang="en-US" dirty="0"/>
              <a:t>Mirror In The Bathroom – English Beat - 1980</a:t>
            </a:r>
          </a:p>
          <a:p>
            <a:r>
              <a:rPr lang="en-US" dirty="0"/>
              <a:t>Tessie – Drop Kick Murphys - 2004</a:t>
            </a:r>
          </a:p>
          <a:p>
            <a:r>
              <a:rPr lang="en-US" dirty="0"/>
              <a:t>Rude Boy – Rihanna - 2009</a:t>
            </a:r>
          </a:p>
          <a:p>
            <a:r>
              <a:rPr lang="en-US" dirty="0"/>
              <a:t>Allison – Elvis Costello - 1977</a:t>
            </a:r>
          </a:p>
          <a:p>
            <a:r>
              <a:rPr lang="en-US" dirty="0"/>
              <a:t>Groove Is In The Heart – </a:t>
            </a:r>
            <a:r>
              <a:rPr lang="en-US" dirty="0" err="1"/>
              <a:t>Deee</a:t>
            </a:r>
            <a:r>
              <a:rPr lang="en-US" dirty="0"/>
              <a:t> Lite - 1990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65804"/>
            <a:ext cx="9829800" cy="706595"/>
          </a:xfrm>
        </p:spPr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13026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Knowledge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Salvatore and Cherilyn are the birth names of what two singer-entertainers whom Rolling Stone ranked at #18 on its list of the 20 Greatest Duos of All Time? </a:t>
            </a:r>
            <a:r>
              <a:rPr lang="en-US" b="1" dirty="0"/>
              <a:t>Sonny &amp; Cher</a:t>
            </a:r>
          </a:p>
          <a:p>
            <a:r>
              <a:rPr lang="en-US" dirty="0"/>
              <a:t>Name the American rock band that became famous when their 1982 single </a:t>
            </a:r>
            <a:r>
              <a:rPr lang="en-US" i="1" dirty="0"/>
              <a:t>Mexican Radio</a:t>
            </a:r>
            <a:r>
              <a:rPr lang="en-US" dirty="0"/>
              <a:t> became a hit on MTV. </a:t>
            </a:r>
            <a:r>
              <a:rPr lang="en-US" b="1" dirty="0"/>
              <a:t>Wall of Voodoo</a:t>
            </a:r>
            <a:endParaRPr lang="en-US" dirty="0"/>
          </a:p>
          <a:p>
            <a:r>
              <a:rPr lang="en-US" dirty="0"/>
              <a:t>In the 80s, thanks to bands like Motley </a:t>
            </a:r>
            <a:r>
              <a:rPr lang="en-US" dirty="0" err="1"/>
              <a:t>Crue</a:t>
            </a:r>
            <a:r>
              <a:rPr lang="en-US" dirty="0"/>
              <a:t>, Cinderella, and Twisted Sister, a renewed trend for ”big hair” resulted in the widespread use of hair spray, with what brand becoming a staple in every rocker’s bathroom? </a:t>
            </a:r>
            <a:r>
              <a:rPr lang="en-US" b="1" dirty="0"/>
              <a:t>Aqua Net</a:t>
            </a:r>
            <a:endParaRPr lang="en-US" dirty="0"/>
          </a:p>
          <a:p>
            <a:r>
              <a:rPr lang="en-US" dirty="0"/>
              <a:t>Which guitar virtuoso, one of three artists to sue Coldplay for copyright infringement over their song </a:t>
            </a:r>
            <a:r>
              <a:rPr lang="en-US" i="1" dirty="0"/>
              <a:t>Viva La Vida, </a:t>
            </a:r>
            <a:r>
              <a:rPr lang="en-US" dirty="0"/>
              <a:t>alleged that they stole passages from his song </a:t>
            </a:r>
            <a:r>
              <a:rPr lang="en-US" i="1" dirty="0"/>
              <a:t>If I Could Fly?</a:t>
            </a:r>
            <a:r>
              <a:rPr lang="en-US" dirty="0"/>
              <a:t> </a:t>
            </a:r>
            <a:r>
              <a:rPr lang="en-US" b="1" dirty="0"/>
              <a:t>Joe Satriani</a:t>
            </a:r>
          </a:p>
          <a:p>
            <a:r>
              <a:rPr lang="en-US" dirty="0"/>
              <a:t>With over 200 million followers in 2023, what Trinidadian-born rapper is the most followed rapper on Instagram?</a:t>
            </a:r>
            <a:r>
              <a:rPr lang="en-US" b="1" dirty="0"/>
              <a:t> Nicki Minaj</a:t>
            </a:r>
            <a:endParaRPr lang="en-US" dirty="0"/>
          </a:p>
          <a:p>
            <a:r>
              <a:rPr lang="en-US" dirty="0"/>
              <a:t>From the era of cassettes to DATs to Mini Discs to CDs and now to digital flash memory, the iconic Walkman player has been a product of what Japanese company since 1979? </a:t>
            </a:r>
            <a:r>
              <a:rPr lang="en-US" b="1" dirty="0"/>
              <a:t>Sony</a:t>
            </a:r>
            <a:endParaRPr lang="en-US" dirty="0"/>
          </a:p>
          <a:p>
            <a:r>
              <a:rPr lang="en-US" dirty="0"/>
              <a:t>“She was </a:t>
            </a:r>
            <a:r>
              <a:rPr lang="en-US" dirty="0" err="1"/>
              <a:t>gonna</a:t>
            </a:r>
            <a:r>
              <a:rPr lang="en-US" dirty="0"/>
              <a:t> shake her ass…on the hood of </a:t>
            </a:r>
            <a:r>
              <a:rPr lang="en-US" dirty="0" err="1"/>
              <a:t>Whitesnake’s</a:t>
            </a:r>
            <a:r>
              <a:rPr lang="en-US" dirty="0"/>
              <a:t> car” is a line from Bowling For Soup’s hit song </a:t>
            </a:r>
            <a:r>
              <a:rPr lang="en-US" i="1" dirty="0"/>
              <a:t>1985</a:t>
            </a:r>
            <a:r>
              <a:rPr lang="en-US" dirty="0"/>
              <a:t>. Which iconic </a:t>
            </a:r>
            <a:r>
              <a:rPr lang="en-US" dirty="0" err="1"/>
              <a:t>Whitesnake</a:t>
            </a:r>
            <a:r>
              <a:rPr lang="en-US" dirty="0"/>
              <a:t> video were they referencing? </a:t>
            </a:r>
            <a:r>
              <a:rPr lang="en-US" b="1" i="1" dirty="0"/>
              <a:t>Here I Go Again</a:t>
            </a:r>
            <a:endParaRPr lang="en-US" i="1" dirty="0"/>
          </a:p>
          <a:p>
            <a:r>
              <a:rPr lang="en-US" dirty="0"/>
              <a:t>Credited with helping to redefine R&amp;B, pop, and hip hop in the 90s, what singer, who died in a plane crash at the age of 22, spent 6 weeks at #1 on Billboard‘s R&amp;B/Hip-Hop Airplay chart with the song </a:t>
            </a:r>
            <a:r>
              <a:rPr lang="en-US" i="1" dirty="0"/>
              <a:t>One In A Million? </a:t>
            </a:r>
            <a:r>
              <a:rPr lang="en-US" b="1" dirty="0"/>
              <a:t>Aaliyah</a:t>
            </a:r>
            <a:endParaRPr lang="en-US" dirty="0"/>
          </a:p>
          <a:p>
            <a:r>
              <a:rPr lang="en-US" dirty="0"/>
              <a:t>Name the international superstar whose band is called The Hooligans. </a:t>
            </a:r>
            <a:r>
              <a:rPr lang="en-US" b="1" dirty="0"/>
              <a:t>Bruno Mars</a:t>
            </a:r>
          </a:p>
          <a:p>
            <a:r>
              <a:rPr lang="en-US" dirty="0"/>
              <a:t>In December of 2020, what former boy band singer-turned solo artist became the first man ever to appear on the cover of Vogue (in the U.S.) – and did so wearing a dress? </a:t>
            </a:r>
            <a:r>
              <a:rPr lang="en-US" b="1" dirty="0"/>
              <a:t>Harry Styles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65804"/>
            <a:ext cx="9829800" cy="706595"/>
          </a:xfrm>
        </p:spPr>
        <p:txBody>
          <a:bodyPr/>
          <a:lstStyle/>
          <a:p>
            <a:r>
              <a:rPr lang="en-US" dirty="0"/>
              <a:t>In 2001 the National Recording Industry Association of America released a list of the top </a:t>
            </a:r>
            <a:r>
              <a:rPr lang="en-US" i="1" dirty="0"/>
              <a:t>365 Songs of the 20</a:t>
            </a:r>
            <a:r>
              <a:rPr lang="en-US" i="1" baseline="30000" dirty="0"/>
              <a:t>th</a:t>
            </a:r>
            <a:r>
              <a:rPr lang="en-US" i="1" dirty="0"/>
              <a:t> Century</a:t>
            </a:r>
            <a:r>
              <a:rPr lang="en-US" dirty="0"/>
              <a:t>, for which people from many walks of life and professions voted. </a:t>
            </a:r>
            <a:r>
              <a:rPr lang="en-US"/>
              <a:t>At what </a:t>
            </a:r>
            <a:r>
              <a:rPr lang="en-US" dirty="0"/>
              <a:t>number on the list did Little Richard’s </a:t>
            </a:r>
            <a:r>
              <a:rPr lang="en-US" i="1" dirty="0"/>
              <a:t>Tutti Frutti</a:t>
            </a:r>
            <a:r>
              <a:rPr lang="en-US" dirty="0"/>
              <a:t> land? #</a:t>
            </a:r>
            <a:r>
              <a:rPr lang="en-US" b="1" dirty="0"/>
              <a:t>125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6599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02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B4CB-922F-494C-9F06-DE84445793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Gladys Knight and the Pips</a:t>
            </a:r>
          </a:p>
          <a:p>
            <a:r>
              <a:rPr lang="en-US" dirty="0"/>
              <a:t>Whitney Houston</a:t>
            </a:r>
          </a:p>
          <a:p>
            <a:r>
              <a:rPr lang="en-US" dirty="0"/>
              <a:t>A Tribe Called Quest</a:t>
            </a:r>
          </a:p>
          <a:p>
            <a:r>
              <a:rPr lang="en-US" dirty="0"/>
              <a:t>Dave Matthews</a:t>
            </a:r>
          </a:p>
          <a:p>
            <a:r>
              <a:rPr lang="en-US" dirty="0"/>
              <a:t>Lady Gaga</a:t>
            </a:r>
          </a:p>
          <a:p>
            <a:r>
              <a:rPr lang="en-US" dirty="0"/>
              <a:t>Curtis Mayfield</a:t>
            </a:r>
          </a:p>
          <a:p>
            <a:r>
              <a:rPr lang="en-US" dirty="0"/>
              <a:t>Rush</a:t>
            </a:r>
          </a:p>
          <a:p>
            <a:r>
              <a:rPr lang="en-US" dirty="0"/>
              <a:t>Snoop Dogg</a:t>
            </a:r>
          </a:p>
          <a:p>
            <a:r>
              <a:rPr lang="en-US" dirty="0"/>
              <a:t>The Strokes</a:t>
            </a:r>
          </a:p>
          <a:p>
            <a:r>
              <a:rPr lang="en-US" dirty="0"/>
              <a:t>Chris Brown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3DA4-B7D4-4565-9D9E-DBBE3796A3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0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594</Words>
  <Application>Microsoft Office PowerPoint</Application>
  <PresentationFormat>Custom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Name Title &amp; Artist</vt:lpstr>
      <vt:lpstr>Picture Round</vt:lpstr>
      <vt:lpstr>Decades In what decade was this version of the song originally released?</vt:lpstr>
      <vt:lpstr>General Knowledge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Lataille</dc:creator>
  <cp:lastModifiedBy>Rick Lataille</cp:lastModifiedBy>
  <cp:revision>46</cp:revision>
  <cp:lastPrinted>2017-06-08T19:38:57Z</cp:lastPrinted>
  <dcterms:created xsi:type="dcterms:W3CDTF">2017-06-07T19:20:07Z</dcterms:created>
  <dcterms:modified xsi:type="dcterms:W3CDTF">2024-02-15T18:41:38Z</dcterms:modified>
</cp:coreProperties>
</file>