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  <p:sldId id="266" r:id="rId4"/>
    <p:sldId id="258" r:id="rId5"/>
    <p:sldId id="262" r:id="rId6"/>
    <p:sldId id="263" r:id="rId7"/>
  </p:sldIdLst>
  <p:sldSz cx="9829800" cy="777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graphy History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46586"/>
            <a:ext cx="9829800" cy="637263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82E52-8382-48C0-B127-4EB16FB5D9FB}"/>
              </a:ext>
            </a:extLst>
          </p:cNvPr>
          <p:cNvSpPr txBox="1"/>
          <p:nvPr userDrawn="1"/>
        </p:nvSpPr>
        <p:spPr>
          <a:xfrm>
            <a:off x="0" y="6719219"/>
            <a:ext cx="982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kern="1200" dirty="0">
                <a:solidFill>
                  <a:srgbClr val="335BA3"/>
                </a:solidFill>
                <a:effectLst/>
                <a:latin typeface="+mn-lt"/>
                <a:ea typeface="+mn-ea"/>
                <a:cs typeface="+mn-cs"/>
              </a:rPr>
              <a:t>*Bonus Question on Facebook &amp; Instagram*</a:t>
            </a:r>
            <a:endParaRPr lang="en-US" sz="1400" b="1" kern="1200" dirty="0">
              <a:solidFill>
                <a:srgbClr val="335BA3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9BD906-7EE3-4FAE-BD8F-59E4B1FC0B9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26996"/>
            <a:ext cx="9829800" cy="74540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1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1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45" y="1119083"/>
            <a:ext cx="4976336" cy="5523442"/>
          </a:xfrm>
        </p:spPr>
        <p:txBody>
          <a:bodyPr/>
          <a:lstStyle>
            <a:lvl1pPr>
              <a:defRPr sz="3440"/>
            </a:lvl1pPr>
            <a:lvl2pPr>
              <a:defRPr sz="3010"/>
            </a:lvl2pPr>
            <a:lvl3pPr>
              <a:defRPr sz="258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7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78945" y="1119083"/>
            <a:ext cx="4976336" cy="5523442"/>
          </a:xfrm>
        </p:spPr>
        <p:txBody>
          <a:bodyPr anchor="t"/>
          <a:lstStyle>
            <a:lvl1pPr marL="0" indent="0">
              <a:buNone/>
              <a:defRPr sz="3440"/>
            </a:lvl1pPr>
            <a:lvl2pPr marL="491490" indent="0">
              <a:buNone/>
              <a:defRPr sz="3010"/>
            </a:lvl2pPr>
            <a:lvl3pPr marL="982980" indent="0">
              <a:buNone/>
              <a:defRPr sz="2580"/>
            </a:lvl3pPr>
            <a:lvl4pPr marL="1474470" indent="0">
              <a:buNone/>
              <a:defRPr sz="2150"/>
            </a:lvl4pPr>
            <a:lvl5pPr marL="1965960" indent="0">
              <a:buNone/>
              <a:defRPr sz="2150"/>
            </a:lvl5pPr>
            <a:lvl6pPr marL="2457450" indent="0">
              <a:buNone/>
              <a:defRPr sz="2150"/>
            </a:lvl6pPr>
            <a:lvl7pPr marL="2948940" indent="0">
              <a:buNone/>
              <a:defRPr sz="2150"/>
            </a:lvl7pPr>
            <a:lvl8pPr marL="3440430" indent="0">
              <a:buNone/>
              <a:defRPr sz="2150"/>
            </a:lvl8pPr>
            <a:lvl9pPr marL="3931920" indent="0">
              <a:buNone/>
              <a:defRPr sz="2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4451" y="413808"/>
            <a:ext cx="2119551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799" y="413808"/>
            <a:ext cx="6235779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CED014-3E33-4C68-B81C-4CF6D230161E}"/>
              </a:ext>
            </a:extLst>
          </p:cNvPr>
          <p:cNvSpPr txBox="1"/>
          <p:nvPr userDrawn="1"/>
        </p:nvSpPr>
        <p:spPr>
          <a:xfrm>
            <a:off x="3595680" y="2"/>
            <a:ext cx="26369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rgbClr val="669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WRIK Entertainment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395402-ED67-40D4-81C5-F37D5C9B9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620177"/>
            <a:ext cx="9816208" cy="300764"/>
          </a:xfrm>
        </p:spPr>
        <p:txBody>
          <a:bodyPr>
            <a:noAutofit/>
          </a:bodyPr>
          <a:lstStyle>
            <a:lvl1pPr algn="ctr">
              <a:defRPr sz="1400" b="1" u="sng">
                <a:solidFill>
                  <a:srgbClr val="4472C4"/>
                </a:solidFill>
              </a:defRPr>
            </a:lvl1pPr>
          </a:lstStyle>
          <a:p>
            <a:r>
              <a:rPr lang="en-US" dirty="0"/>
              <a:t>Name Artist &amp;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D5EC48-2FF9-4450-8427-4BBDD38438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1046" y="407404"/>
            <a:ext cx="2967712" cy="184328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i="1"/>
            </a:lvl1pPr>
          </a:lstStyle>
          <a:p>
            <a:pPr lvl="0"/>
            <a:r>
              <a:rPr lang="en-US" dirty="0"/>
              <a:t>Game 001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8032"/>
            <a:ext cx="9829800" cy="57690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1208EE-BE48-4902-B54D-10F85E3A6D2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17054"/>
            <a:ext cx="9829800" cy="75534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869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4676" y="648514"/>
            <a:ext cx="7032743" cy="329484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8A42A9-A1E6-4E14-B663-071C2F215D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3255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A2455-CA0B-4BF6-9A3E-C9D1E7BA6BFE}"/>
              </a:ext>
            </a:extLst>
          </p:cNvPr>
          <p:cNvSpPr txBox="1"/>
          <p:nvPr userDrawn="1"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595" y="319029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19F8C-DDE5-4FF2-85ED-9D7C07666238}"/>
              </a:ext>
            </a:extLst>
          </p:cNvPr>
          <p:cNvCxnSpPr/>
          <p:nvPr userDrawn="1"/>
        </p:nvCxnSpPr>
        <p:spPr>
          <a:xfrm>
            <a:off x="704384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4D0E86D1-3869-43B9-A56E-C363C7B41C1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6942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C032D-BAE1-4C8E-B49E-4EFCDD5898FE}"/>
              </a:ext>
            </a:extLst>
          </p:cNvPr>
          <p:cNvSpPr txBox="1"/>
          <p:nvPr userDrawn="1"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972EBB-72BE-4DDB-9F85-FC441F49746E}"/>
              </a:ext>
            </a:extLst>
          </p:cNvPr>
          <p:cNvCxnSpPr/>
          <p:nvPr userDrawn="1"/>
        </p:nvCxnSpPr>
        <p:spPr>
          <a:xfrm>
            <a:off x="304055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C9CEC311-9DFD-4DD4-8234-17C99B22759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25799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C4D4B7-4DF7-4A73-A65C-A481C7C06A8A}"/>
              </a:ext>
            </a:extLst>
          </p:cNvPr>
          <p:cNvSpPr txBox="1"/>
          <p:nvPr userDrawn="1"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6F77DD-C914-4EE2-9B71-2AC7B7668035}"/>
              </a:ext>
            </a:extLst>
          </p:cNvPr>
          <p:cNvCxnSpPr/>
          <p:nvPr userDrawn="1"/>
        </p:nvCxnSpPr>
        <p:spPr>
          <a:xfrm>
            <a:off x="542912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637BDEB7-56A4-4228-AADC-4DCA2D03C5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2284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65D76-F263-4D4A-8687-87A3B6586C3C}"/>
              </a:ext>
            </a:extLst>
          </p:cNvPr>
          <p:cNvSpPr txBox="1"/>
          <p:nvPr userDrawn="1"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F79EF3-4BB3-4F52-B87F-ED351DEA51FA}"/>
              </a:ext>
            </a:extLst>
          </p:cNvPr>
          <p:cNvCxnSpPr/>
          <p:nvPr userDrawn="1"/>
        </p:nvCxnSpPr>
        <p:spPr>
          <a:xfrm>
            <a:off x="7798697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9BEF9536-9525-4108-83BD-6B2627F11AD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11795" y="3256958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56F94-AD4E-439A-BEF4-29E0A4DA3BE6}"/>
              </a:ext>
            </a:extLst>
          </p:cNvPr>
          <p:cNvSpPr txBox="1"/>
          <p:nvPr userDrawn="1"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C14EC3-A48A-4AC2-87FA-C04F8D5E899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7617" y="5458063"/>
            <a:ext cx="2924229" cy="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B70CCA36-479C-45AA-BB14-E297606F9AA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551562" y="3252942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82EDA3-B8AF-4C10-A768-57DBC09162F3}"/>
              </a:ext>
            </a:extLst>
          </p:cNvPr>
          <p:cNvSpPr txBox="1"/>
          <p:nvPr userDrawn="1"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9A7E6E-C512-4500-9A5F-CCBA76DD0A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551562" y="5458063"/>
            <a:ext cx="2947638" cy="11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9838B749-8689-480D-A958-688B3F6912D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771461" y="324852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8D7CE-5ECC-401E-9D18-2760C12950AF}"/>
              </a:ext>
            </a:extLst>
          </p:cNvPr>
          <p:cNvSpPr txBox="1"/>
          <p:nvPr userDrawn="1"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789725-EF7F-44E0-80A5-6836C1286885}"/>
              </a:ext>
            </a:extLst>
          </p:cNvPr>
          <p:cNvCxnSpPr>
            <a:cxnSpLocks/>
          </p:cNvCxnSpPr>
          <p:nvPr userDrawn="1"/>
        </p:nvCxnSpPr>
        <p:spPr>
          <a:xfrm>
            <a:off x="6778449" y="5469166"/>
            <a:ext cx="2917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045E35C4-36E9-41E7-A4B3-46B85432FA3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11795" y="555617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F1DF8C-2122-4815-ADE9-E93BED303CD0}"/>
              </a:ext>
            </a:extLst>
          </p:cNvPr>
          <p:cNvSpPr txBox="1"/>
          <p:nvPr userDrawn="1"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8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117A50C3-71E7-4B04-9731-A42842DA4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551561" y="552533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3C345-ABA0-4786-9670-30BEF6D232A9}"/>
              </a:ext>
            </a:extLst>
          </p:cNvPr>
          <p:cNvSpPr txBox="1"/>
          <p:nvPr userDrawn="1"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9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ED94756B-2D66-485F-9B93-1826ABF492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71461" y="5537251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CA62BD-0BD3-4B17-BF11-C823E65605DD}"/>
              </a:ext>
            </a:extLst>
          </p:cNvPr>
          <p:cNvSpPr txBox="1"/>
          <p:nvPr userDrawn="1"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Content Placeholder 5">
            <a:extLst>
              <a:ext uri="{FF2B5EF4-FFF2-40B4-BE49-F238E27FC236}">
                <a16:creationId xmlns:a16="http://schemas.microsoft.com/office/drawing/2014/main" id="{B5323DFE-A2D4-4E09-8C1D-AF5396718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05" y="161144"/>
            <a:ext cx="1224580" cy="7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5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24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7A3DE90-E1D0-49E4-8E30-81B109556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33" y="371712"/>
            <a:ext cx="1224580" cy="71646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1569" y="790782"/>
            <a:ext cx="7032743" cy="46238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569" y="413777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6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BE00FF-510E-4F7D-8143-DBF449742E3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0370885"/>
              </p:ext>
            </p:extLst>
          </p:nvPr>
        </p:nvGraphicFramePr>
        <p:xfrm>
          <a:off x="1" y="652151"/>
          <a:ext cx="9405256" cy="67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24">
                  <a:extLst>
                    <a:ext uri="{9D8B030D-6E8A-4147-A177-3AD203B41FA5}">
                      <a16:colId xmlns:a16="http://schemas.microsoft.com/office/drawing/2014/main" val="899456684"/>
                    </a:ext>
                  </a:extLst>
                </a:gridCol>
                <a:gridCol w="8797532">
                  <a:extLst>
                    <a:ext uri="{9D8B030D-6E8A-4147-A177-3AD203B41FA5}">
                      <a16:colId xmlns:a16="http://schemas.microsoft.com/office/drawing/2014/main" val="1285169186"/>
                    </a:ext>
                  </a:extLst>
                </a:gridCol>
              </a:tblGrid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71423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23203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47924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4.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028259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31281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6.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291443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7.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791844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8.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698970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9.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13542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925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6F5BFF-D7E1-40A6-9260-21522111BDB8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Music 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EBA4-EF5B-42DA-A3B4-7B4AC5455F0A}"/>
              </a:ext>
            </a:extLst>
          </p:cNvPr>
          <p:cNvSpPr txBox="1"/>
          <p:nvPr userDrawn="1"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Name of the Song and Artist</a:t>
            </a:r>
          </a:p>
        </p:txBody>
      </p:sp>
    </p:spTree>
    <p:extLst>
      <p:ext uri="{BB962C8B-B14F-4D97-AF65-F5344CB8AC3E}">
        <p14:creationId xmlns:p14="http://schemas.microsoft.com/office/powerpoint/2010/main" val="419741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2550"/>
            <a:ext cx="9829800" cy="71198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CED6E-1E9A-4EB4-8B30-95A2B1D7D79F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Bonus 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47B103-B9A8-4699-9BA3-0855170285DD}"/>
              </a:ext>
            </a:extLst>
          </p:cNvPr>
          <p:cNvSpPr txBox="1"/>
          <p:nvPr userDrawn="1"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/>
              <a:t>(Host Instructions: Tell your teams that all 10 questions will be asked. They are to answer only 5. Each correct answer is worth 50 points.)</a:t>
            </a:r>
          </a:p>
        </p:txBody>
      </p:sp>
    </p:spTree>
    <p:extLst>
      <p:ext uri="{BB962C8B-B14F-4D97-AF65-F5344CB8AC3E}">
        <p14:creationId xmlns:p14="http://schemas.microsoft.com/office/powerpoint/2010/main" val="38797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79" y="1937705"/>
            <a:ext cx="8478203" cy="3233102"/>
          </a:xfrm>
        </p:spPr>
        <p:txBody>
          <a:bodyPr anchor="b"/>
          <a:lstStyle>
            <a:lvl1pPr>
              <a:defRPr sz="6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79" y="5201393"/>
            <a:ext cx="8478203" cy="1700212"/>
          </a:xfrm>
        </p:spPr>
        <p:txBody>
          <a:bodyPr/>
          <a:lstStyle>
            <a:lvl1pPr marL="0" indent="0">
              <a:buNone/>
              <a:defRPr sz="2580">
                <a:solidFill>
                  <a:schemeClr val="tx1"/>
                </a:solidFill>
              </a:defRPr>
            </a:lvl1pPr>
            <a:lvl2pPr marL="491490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982980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3pPr>
            <a:lvl4pPr marL="1474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96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745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94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4043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192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60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336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22C69-F5D4-4B70-95F9-6755B9FB5F92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Answer Sheet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7137F-36C7-45EB-88DD-610AB49446E8}"/>
              </a:ext>
            </a:extLst>
          </p:cNvPr>
          <p:cNvSpPr txBox="1"/>
          <p:nvPr userDrawn="1"/>
        </p:nvSpPr>
        <p:spPr>
          <a:xfrm>
            <a:off x="0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Trivia 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757DCD-E157-446F-B706-A838B66CF448}"/>
              </a:ext>
            </a:extLst>
          </p:cNvPr>
          <p:cNvSpPr txBox="1"/>
          <p:nvPr userDrawn="1"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Puzzle Trivia Answers</a:t>
            </a:r>
          </a:p>
        </p:txBody>
      </p:sp>
    </p:spTree>
    <p:extLst>
      <p:ext uri="{BB962C8B-B14F-4D97-AF65-F5344CB8AC3E}">
        <p14:creationId xmlns:p14="http://schemas.microsoft.com/office/powerpoint/2010/main" val="241795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413810"/>
            <a:ext cx="8478203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080" y="1905318"/>
            <a:ext cx="4158466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080" y="2839085"/>
            <a:ext cx="4158466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6337" y="1905318"/>
            <a:ext cx="4178945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6337" y="2839085"/>
            <a:ext cx="4178945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346586"/>
            <a:ext cx="9829800" cy="742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25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6" r:id="rId2"/>
    <p:sldLayoutId id="2147483691" r:id="rId3"/>
    <p:sldLayoutId id="2147483689" r:id="rId4"/>
    <p:sldLayoutId id="2147483688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92" r:id="rId15"/>
    <p:sldLayoutId id="2147483693" r:id="rId16"/>
  </p:sldLayoutIdLst>
  <p:txStyles>
    <p:titleStyle>
      <a:lvl1pPr algn="ctr" defTabSz="982980" rtl="0" eaLnBrk="1" latinLnBrk="0" hangingPunct="1">
        <a:lnSpc>
          <a:spcPct val="90000"/>
        </a:lnSpc>
        <a:spcBef>
          <a:spcPct val="0"/>
        </a:spcBef>
        <a:buNone/>
        <a:defRPr sz="1400" b="1" u="sng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82980" rtl="0" eaLnBrk="1" latinLnBrk="0" hangingPunct="1">
        <a:lnSpc>
          <a:spcPct val="90000"/>
        </a:lnSpc>
        <a:spcBef>
          <a:spcPts val="1200"/>
        </a:spcBef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925" indent="0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872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72021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221170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70319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319468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68617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417766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9149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2pPr>
      <a:lvl3pPr marL="98298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3pPr>
      <a:lvl4pPr marL="147447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196596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45745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294894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44043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393192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6AA5D8B-DF0D-4C9C-B30D-CC1691EB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Artist &amp;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58091A-DDA4-438C-9AC0-0E6ADEE97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31044" y="400522"/>
            <a:ext cx="2967712" cy="184328"/>
          </a:xfrm>
        </p:spPr>
        <p:txBody>
          <a:bodyPr/>
          <a:lstStyle/>
          <a:p>
            <a:r>
              <a:rPr lang="en-US" dirty="0"/>
              <a:t>Game 015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0B087-4799-4FA5-98B1-D3C79300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Roxy Music – Love Is The Drug</a:t>
            </a:r>
          </a:p>
          <a:p>
            <a:r>
              <a:rPr lang="en-US" dirty="0"/>
              <a:t>Glen Campbell – Southern Nights</a:t>
            </a:r>
          </a:p>
          <a:p>
            <a:r>
              <a:rPr lang="en-US" dirty="0"/>
              <a:t>Santana Ft Michelle Branch – Game of Love</a:t>
            </a:r>
          </a:p>
          <a:p>
            <a:r>
              <a:rPr lang="en-US" dirty="0"/>
              <a:t>Guns N’ Roses – Used To Love Her</a:t>
            </a:r>
          </a:p>
          <a:p>
            <a:r>
              <a:rPr lang="en-US" dirty="0"/>
              <a:t>Classics IV – Spooky</a:t>
            </a:r>
          </a:p>
          <a:p>
            <a:r>
              <a:rPr lang="en-US" dirty="0"/>
              <a:t>Rock n Roll Waltz – Kay Star</a:t>
            </a:r>
          </a:p>
          <a:p>
            <a:r>
              <a:rPr lang="en-US" dirty="0"/>
              <a:t>Billy Preston – Nothing From Nothing</a:t>
            </a:r>
          </a:p>
          <a:p>
            <a:r>
              <a:rPr lang="en-US" dirty="0"/>
              <a:t>Survivor – Burning Heart</a:t>
            </a:r>
          </a:p>
          <a:p>
            <a:r>
              <a:rPr lang="en-US" dirty="0"/>
              <a:t>Janet Jackson – That’s The Way Love Goes</a:t>
            </a:r>
          </a:p>
          <a:p>
            <a:r>
              <a:rPr lang="en-US" dirty="0"/>
              <a:t>Ciara Ft Petey Pablo - Goodies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700E14-D19C-40D8-AE52-E99706983A2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1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ext Placeholder 1048">
            <a:extLst>
              <a:ext uri="{FF2B5EF4-FFF2-40B4-BE49-F238E27FC236}">
                <a16:creationId xmlns:a16="http://schemas.microsoft.com/office/drawing/2014/main" id="{4D41A806-95D6-42EC-9BC5-B67A28BFA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Instructions: Identify the artist or group on the line under </a:t>
            </a:r>
            <a:r>
              <a:rPr lang="en-US"/>
              <a:t>each image</a:t>
            </a:r>
            <a:endParaRPr lang="en-US" dirty="0"/>
          </a:p>
        </p:txBody>
      </p:sp>
      <p:sp>
        <p:nvSpPr>
          <p:cNvPr id="1048" name="Title 1047">
            <a:extLst>
              <a:ext uri="{FF2B5EF4-FFF2-40B4-BE49-F238E27FC236}">
                <a16:creationId xmlns:a16="http://schemas.microsoft.com/office/drawing/2014/main" id="{03E6A4A1-AAB0-4E79-84F7-714EF72E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Round</a:t>
            </a:r>
          </a:p>
        </p:txBody>
      </p:sp>
      <p:pic>
        <p:nvPicPr>
          <p:cNvPr id="2" name="Picture 20" descr="Film honors late John Denver - Sedona Red Rock News">
            <a:extLst>
              <a:ext uri="{FF2B5EF4-FFF2-40B4-BE49-F238E27FC236}">
                <a16:creationId xmlns:a16="http://schemas.microsoft.com/office/drawing/2014/main" id="{DB8FE374-7ADE-64CC-1496-02282E48587D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3" r="17743"/>
          <a:stretch>
            <a:fillRect/>
          </a:stretch>
        </p:blipFill>
        <p:spPr bwMode="auto">
          <a:xfrm>
            <a:off x="5334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6" descr="Bobby Brown facts: Singer and Whitney Houston husband's age, children,  songs and more... - Smooth">
            <a:extLst>
              <a:ext uri="{FF2B5EF4-FFF2-40B4-BE49-F238E27FC236}">
                <a16:creationId xmlns:a16="http://schemas.microsoft.com/office/drawing/2014/main" id="{6ECE702D-3D84-965A-3191-E26D7E5EB889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2" t="1810" r="15830" b="35334"/>
          <a:stretch/>
        </p:blipFill>
        <p:spPr bwMode="auto">
          <a:xfrm>
            <a:off x="28702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Showtime's New Sheryl Crow Documentary Sells Its Star Short | Pitchfork">
            <a:extLst>
              <a:ext uri="{FF2B5EF4-FFF2-40B4-BE49-F238E27FC236}">
                <a16:creationId xmlns:a16="http://schemas.microsoft.com/office/drawing/2014/main" id="{06DFF6FE-B47D-F7AB-5A5B-A50E8161CC37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6" r="14746"/>
          <a:stretch>
            <a:fillRect/>
          </a:stretch>
        </p:blipFill>
        <p:spPr bwMode="auto">
          <a:xfrm>
            <a:off x="52578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er Source | Flashback Friday: Jill Scott- “Gettin' in the Way” - The Source">
            <a:extLst>
              <a:ext uri="{FF2B5EF4-FFF2-40B4-BE49-F238E27FC236}">
                <a16:creationId xmlns:a16="http://schemas.microsoft.com/office/drawing/2014/main" id="{7EA2E3D9-65E9-7418-AC0C-7892ED6216C0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9" b="6879"/>
          <a:stretch>
            <a:fillRect/>
          </a:stretch>
        </p:blipFill>
        <p:spPr bwMode="auto">
          <a:xfrm>
            <a:off x="7623175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he songs that truly defined the 2010s - BBC Culture">
            <a:extLst>
              <a:ext uri="{FF2B5EF4-FFF2-40B4-BE49-F238E27FC236}">
                <a16:creationId xmlns:a16="http://schemas.microsoft.com/office/drawing/2014/main" id="{92587359-0A8E-BB61-8681-AD31BEBFDDF6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" r="7326"/>
          <a:stretch>
            <a:fillRect/>
          </a:stretch>
        </p:blipFill>
        <p:spPr bwMode="auto">
          <a:xfrm>
            <a:off x="311150" y="3257550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Disco Showdown: Original Village People Frontman Returns, Sparking Feud">
            <a:extLst>
              <a:ext uri="{FF2B5EF4-FFF2-40B4-BE49-F238E27FC236}">
                <a16:creationId xmlns:a16="http://schemas.microsoft.com/office/drawing/2014/main" id="{D5131427-A842-3F02-0BC4-92240AD7D802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" t="17346" r="10439" b="12502"/>
          <a:stretch/>
        </p:blipFill>
        <p:spPr bwMode="auto">
          <a:xfrm>
            <a:off x="3551238" y="3252788"/>
            <a:ext cx="2924175" cy="192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After Tragedy and Recovery, Tears for Fears Come Back | TIDAL Magazine">
            <a:extLst>
              <a:ext uri="{FF2B5EF4-FFF2-40B4-BE49-F238E27FC236}">
                <a16:creationId xmlns:a16="http://schemas.microsoft.com/office/drawing/2014/main" id="{63AF53AC-7108-0007-BE43-D28BDC730222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8" t="12786" r="19513" b="26315"/>
          <a:stretch/>
        </p:blipFill>
        <p:spPr bwMode="auto">
          <a:xfrm>
            <a:off x="6770688" y="3248025"/>
            <a:ext cx="2925762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ow Patrol | ArtistInfo">
            <a:extLst>
              <a:ext uri="{FF2B5EF4-FFF2-40B4-BE49-F238E27FC236}">
                <a16:creationId xmlns:a16="http://schemas.microsoft.com/office/drawing/2014/main" id="{925A6FE7-1B6B-AE38-532F-AD8B792D12FF}"/>
              </a:ext>
            </a:extLst>
          </p:cNvPr>
          <p:cNvPicPr>
            <a:picLocks noGrp="1" noChangeAspect="1" noChangeArrowheads="1"/>
          </p:cNvPicPr>
          <p:nvPr>
            <p:ph type="pic" sz="quarter" idx="23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6" t="2772" r="3694" b="37248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40 Unforgettable Kanye West Tweets From the 2010s - XXL">
            <a:extLst>
              <a:ext uri="{FF2B5EF4-FFF2-40B4-BE49-F238E27FC236}">
                <a16:creationId xmlns:a16="http://schemas.microsoft.com/office/drawing/2014/main" id="{D47A5CD1-993D-FA26-E5FD-1042496A07D1}"/>
              </a:ext>
            </a:extLst>
          </p:cNvPr>
          <p:cNvPicPr>
            <a:picLocks noGrp="1" noChangeAspect="1" noChangeArrowheads="1"/>
          </p:cNvPicPr>
          <p:nvPr>
            <p:ph type="pic" sz="quarter" idx="24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9" t="382" r="13339" b="28499"/>
          <a:stretch/>
        </p:blipFill>
        <p:spPr bwMode="auto">
          <a:xfrm>
            <a:off x="6770688" y="5537200"/>
            <a:ext cx="2925762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best TLC songs - Time Out">
            <a:extLst>
              <a:ext uri="{FF2B5EF4-FFF2-40B4-BE49-F238E27FC236}">
                <a16:creationId xmlns:a16="http://schemas.microsoft.com/office/drawing/2014/main" id="{96894B0F-4A01-4D14-DC7A-C6624CD9BA72}"/>
              </a:ext>
            </a:extLst>
          </p:cNvPr>
          <p:cNvPicPr>
            <a:picLocks noGrp="1" noChangeAspect="1" noChangeArrowheads="1"/>
          </p:cNvPicPr>
          <p:nvPr>
            <p:ph type="pic" sz="quarter" idx="22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1" r="15619" b="1693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34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Decades</a:t>
            </a:r>
            <a:br>
              <a:rPr lang="en-US"/>
            </a:br>
            <a:r>
              <a:rPr lang="en-US" sz="1300" u="none">
                <a:solidFill>
                  <a:schemeClr val="tx1"/>
                </a:solidFill>
              </a:rPr>
              <a:t>In what decade was this version of the song originally released?</a:t>
            </a:r>
            <a:endParaRPr lang="en-US" sz="1300" u="none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8723"/>
            <a:ext cx="9829800" cy="6130496"/>
          </a:xfrm>
        </p:spPr>
        <p:txBody>
          <a:bodyPr/>
          <a:lstStyle/>
          <a:p>
            <a:r>
              <a:rPr lang="en-US" dirty="0"/>
              <a:t>Kevin </a:t>
            </a:r>
            <a:r>
              <a:rPr lang="en-US" dirty="0" err="1"/>
              <a:t>Lyttle</a:t>
            </a:r>
            <a:r>
              <a:rPr lang="en-US" dirty="0"/>
              <a:t> – Turn Me On (2003)</a:t>
            </a:r>
          </a:p>
          <a:p>
            <a:r>
              <a:rPr lang="en-US" dirty="0"/>
              <a:t>Scandal – The Warrior (1984)</a:t>
            </a:r>
          </a:p>
          <a:p>
            <a:r>
              <a:rPr lang="en-US" dirty="0"/>
              <a:t>Jerry Lee Lewis - Great Balls of Fire (1957)</a:t>
            </a:r>
          </a:p>
          <a:p>
            <a:r>
              <a:rPr lang="en-US" dirty="0"/>
              <a:t>Prince and The New Power Generation – 7 (1992)</a:t>
            </a:r>
          </a:p>
          <a:p>
            <a:r>
              <a:rPr lang="en-US" dirty="0"/>
              <a:t>Steve Winwood – Higher Love (1986)</a:t>
            </a:r>
          </a:p>
          <a:p>
            <a:r>
              <a:rPr lang="en-US" dirty="0"/>
              <a:t>Destiny’s Child – Say My Name (1999)</a:t>
            </a:r>
          </a:p>
          <a:p>
            <a:r>
              <a:rPr lang="en-US" dirty="0"/>
              <a:t>KISS – Beth (1976)</a:t>
            </a:r>
          </a:p>
          <a:p>
            <a:r>
              <a:rPr lang="en-US" dirty="0"/>
              <a:t>Cream – Sunshine of Your Love (1967)</a:t>
            </a:r>
          </a:p>
          <a:p>
            <a:r>
              <a:rPr lang="en-US" dirty="0"/>
              <a:t>Pink – Raise Your Glass (2010)</a:t>
            </a:r>
          </a:p>
          <a:p>
            <a:r>
              <a:rPr lang="en-US" dirty="0"/>
              <a:t>The Baby’s – Back On My Feet Again (1979)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13026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Knowledge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Bump and the Hustle are two dance styles that were developed during the craze of what music genre? </a:t>
            </a:r>
            <a:r>
              <a:rPr lang="en-US" b="1" dirty="0"/>
              <a:t>Disco</a:t>
            </a:r>
            <a:endParaRPr lang="en-US" dirty="0"/>
          </a:p>
          <a:p>
            <a:r>
              <a:rPr lang="en-US" dirty="0"/>
              <a:t>Although the band Toto initially played along with the rumor that their song </a:t>
            </a:r>
            <a:r>
              <a:rPr lang="en-US" i="1" dirty="0"/>
              <a:t>Rosanna</a:t>
            </a:r>
            <a:r>
              <a:rPr lang="en-US" dirty="0"/>
              <a:t> was written for what actress (who was then Steve Porcaro’s girlfriend), the song’s writer David Paich has since come clean, saying it was not.  </a:t>
            </a:r>
            <a:r>
              <a:rPr lang="en-US" b="1" dirty="0"/>
              <a:t>Rosanna Arquette (Paich said the song is based on numerous girls he had known.)</a:t>
            </a:r>
          </a:p>
          <a:p>
            <a:r>
              <a:rPr lang="en-US" dirty="0"/>
              <a:t>Which lead singer of Journey shares his first and last name with the lead singer of the Cherry Poppin’ Daddies, whose biggest hit to date is the song </a:t>
            </a:r>
            <a:r>
              <a:rPr lang="en-US" i="1" dirty="0"/>
              <a:t>Zoot Suit Riot</a:t>
            </a:r>
            <a:r>
              <a:rPr lang="en-US" dirty="0"/>
              <a:t>? </a:t>
            </a:r>
            <a:r>
              <a:rPr lang="en-US" b="1" dirty="0"/>
              <a:t>Steve Perry</a:t>
            </a:r>
          </a:p>
          <a:p>
            <a:r>
              <a:rPr lang="en-US" dirty="0"/>
              <a:t>What southern hip hop duo consisted of rappers Big </a:t>
            </a:r>
            <a:r>
              <a:rPr lang="en-US" dirty="0" err="1"/>
              <a:t>Boi</a:t>
            </a:r>
            <a:r>
              <a:rPr lang="en-US" dirty="0"/>
              <a:t> and Andre 3000? </a:t>
            </a:r>
            <a:r>
              <a:rPr lang="en-US" b="1" dirty="0" err="1"/>
              <a:t>Outkast</a:t>
            </a:r>
            <a:endParaRPr lang="en-US" b="1" dirty="0"/>
          </a:p>
          <a:p>
            <a:r>
              <a:rPr lang="en-US" dirty="0"/>
              <a:t>In his book </a:t>
            </a:r>
            <a:r>
              <a:rPr lang="en-US" i="1" dirty="0"/>
              <a:t>Promise Me, Dad, </a:t>
            </a:r>
            <a:r>
              <a:rPr lang="en-US" dirty="0"/>
              <a:t>Joe Biden called which New Radicals song his family’s ”rallying theme song” during his late son Beau Biden’s terminal battle with cancer? </a:t>
            </a:r>
            <a:r>
              <a:rPr lang="en-US" b="1" i="1" dirty="0"/>
              <a:t>You Get What You Give </a:t>
            </a:r>
            <a:endParaRPr lang="en-US" b="1" dirty="0"/>
          </a:p>
          <a:p>
            <a:r>
              <a:rPr lang="en-US" dirty="0"/>
              <a:t>Vinyl records are categorized by the speed at which the record spins on a player, measured in RPMs, hence the names “78s”, “45s”, and “33s”. 33s are also known as “LPs”, which stands for what? </a:t>
            </a:r>
            <a:r>
              <a:rPr lang="en-US" b="1" dirty="0"/>
              <a:t>Long Play</a:t>
            </a:r>
            <a:endParaRPr lang="en-US" dirty="0"/>
          </a:p>
          <a:p>
            <a:r>
              <a:rPr lang="en-US" i="1" dirty="0"/>
              <a:t>Mountain Music </a:t>
            </a:r>
            <a:r>
              <a:rPr lang="en-US" dirty="0"/>
              <a:t>was the lead-off single and title track of what band’s 1982 album? </a:t>
            </a:r>
            <a:r>
              <a:rPr lang="en-US" b="1" dirty="0"/>
              <a:t>Alabama</a:t>
            </a:r>
            <a:endParaRPr lang="en-US" dirty="0"/>
          </a:p>
          <a:p>
            <a:r>
              <a:rPr lang="en-US" dirty="0"/>
              <a:t>After his death in 2022, some of the ashes of what </a:t>
            </a:r>
            <a:r>
              <a:rPr lang="en-US" i="1" dirty="0" err="1"/>
              <a:t>Gangsta’s</a:t>
            </a:r>
            <a:r>
              <a:rPr lang="en-US" i="1" dirty="0"/>
              <a:t> Paradise</a:t>
            </a:r>
            <a:r>
              <a:rPr lang="en-US" dirty="0"/>
              <a:t> rapper were encased in jewelry, including necklaces, for his family to wear? </a:t>
            </a:r>
            <a:r>
              <a:rPr lang="en-US" b="1" dirty="0"/>
              <a:t>Coolio</a:t>
            </a:r>
            <a:endParaRPr lang="en-US" dirty="0"/>
          </a:p>
          <a:p>
            <a:r>
              <a:rPr lang="en-US" dirty="0"/>
              <a:t>In 2006 what band collaborated with U2 to record (the </a:t>
            </a:r>
            <a:r>
              <a:rPr lang="en-US" i="1" dirty="0"/>
              <a:t>Skids</a:t>
            </a:r>
            <a:r>
              <a:rPr lang="en-US" dirty="0"/>
              <a:t> song) </a:t>
            </a:r>
            <a:r>
              <a:rPr lang="en-US" i="1" dirty="0"/>
              <a:t>The Saints Are Coming </a:t>
            </a:r>
            <a:r>
              <a:rPr lang="en-US" dirty="0"/>
              <a:t>to benefit </a:t>
            </a:r>
            <a:r>
              <a:rPr lang="en-US" i="1" dirty="0"/>
              <a:t>Music Rising </a:t>
            </a:r>
            <a:r>
              <a:rPr lang="en-US" i="1"/>
              <a:t>– </a:t>
            </a:r>
            <a:r>
              <a:rPr lang="en-US"/>
              <a:t>an organization </a:t>
            </a:r>
            <a:r>
              <a:rPr lang="en-US" dirty="0"/>
              <a:t>that raised money to replace instruments lost during Hurricane Katrina? </a:t>
            </a:r>
            <a:r>
              <a:rPr lang="en-US" b="1" dirty="0"/>
              <a:t>Green Day</a:t>
            </a:r>
            <a:endParaRPr lang="en-US" dirty="0"/>
          </a:p>
          <a:p>
            <a:r>
              <a:rPr lang="en-US" dirty="0"/>
              <a:t>Who departed from the girl group Fifth Harmony in 2016 to embark full time on her solo career? </a:t>
            </a:r>
            <a:r>
              <a:rPr lang="en-US" b="1" dirty="0"/>
              <a:t>Camila Cabello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r>
              <a:rPr lang="en-US" dirty="0"/>
              <a:t>At what number did Carrie Underwood appear on </a:t>
            </a:r>
            <a:r>
              <a:rPr lang="en-US" i="1" dirty="0"/>
              <a:t>Rolling Stone’s </a:t>
            </a:r>
            <a:r>
              <a:rPr lang="en-US" dirty="0"/>
              <a:t>2023 list of the 200 Greatest Singers of All Time? </a:t>
            </a:r>
            <a:r>
              <a:rPr lang="en-US" b="1" dirty="0"/>
              <a:t>#158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0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B4CB-922F-494C-9F06-DE8444579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John Denver</a:t>
            </a:r>
          </a:p>
          <a:p>
            <a:r>
              <a:rPr lang="en-US" dirty="0"/>
              <a:t>Bobby Brown</a:t>
            </a:r>
          </a:p>
          <a:p>
            <a:r>
              <a:rPr lang="en-US" dirty="0"/>
              <a:t>Sheryl Crow</a:t>
            </a:r>
          </a:p>
          <a:p>
            <a:r>
              <a:rPr lang="en-US" dirty="0"/>
              <a:t>Jill Scott</a:t>
            </a:r>
          </a:p>
          <a:p>
            <a:r>
              <a:rPr lang="en-US" dirty="0"/>
              <a:t>Adele</a:t>
            </a:r>
          </a:p>
          <a:p>
            <a:r>
              <a:rPr lang="en-US" dirty="0"/>
              <a:t>The </a:t>
            </a:r>
            <a:r>
              <a:rPr lang="en-US"/>
              <a:t>Village People</a:t>
            </a:r>
            <a:endParaRPr lang="en-US" dirty="0"/>
          </a:p>
          <a:p>
            <a:r>
              <a:rPr lang="en-US" dirty="0"/>
              <a:t>Tears for Fears</a:t>
            </a:r>
          </a:p>
          <a:p>
            <a:r>
              <a:rPr lang="en-US" dirty="0"/>
              <a:t>TLC</a:t>
            </a:r>
          </a:p>
          <a:p>
            <a:r>
              <a:rPr lang="en-US" dirty="0"/>
              <a:t>Snow Patrol</a:t>
            </a:r>
          </a:p>
          <a:p>
            <a:r>
              <a:rPr lang="en-US" dirty="0"/>
              <a:t>Kanye West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3DA4-B7D4-4565-9D9E-DBBE3796A3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0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555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Name Artist &amp; Title</vt:lpstr>
      <vt:lpstr>Picture Round</vt:lpstr>
      <vt:lpstr>Decades In what decade was this version of the song originally released?</vt:lpstr>
      <vt:lpstr>General Knowledge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Lataille</dc:creator>
  <cp:lastModifiedBy>Rick Lataille</cp:lastModifiedBy>
  <cp:revision>46</cp:revision>
  <cp:lastPrinted>2017-06-08T19:38:57Z</cp:lastPrinted>
  <dcterms:created xsi:type="dcterms:W3CDTF">2017-06-07T19:20:07Z</dcterms:created>
  <dcterms:modified xsi:type="dcterms:W3CDTF">2024-03-30T19:09:23Z</dcterms:modified>
</cp:coreProperties>
</file>