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8" d="100"/>
          <a:sy n="88" d="100"/>
        </p:scale>
        <p:origin x="-466" y="-77"/>
      </p:cViewPr>
      <p:guideLst>
        <p:guide orient="horz" pos="2160"/>
        <p:guide pos="3840"/>
      </p:guideLst>
    </p:cSldViewPr>
  </p:slideViewPr>
  <p:outlineViewPr>
    <p:cViewPr>
      <p:scale>
        <a:sx n="33" d="100"/>
        <a:sy n="33" d="100"/>
      </p:scale>
      <p:origin x="0" y="155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27-04-2020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xmlns=""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27-04-2020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cstate="print">
            <a:extLst>
              <a:ext uri="{BEBA8EAE-BF5A-486C-A8C5-ECC9F3942E4B}">
                <a14:imgProps xmlns:a14="http://schemas.microsoft.com/office/drawing/2010/main" xmlns="">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xmlns=""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a:t>
            </a:r>
            <a:r>
              <a:rPr lang="en-IN" sz="1800" dirty="0" err="1" smtClean="0"/>
              <a:t>Gurpreet</a:t>
            </a:r>
            <a:r>
              <a:rPr lang="en-IN" sz="1800" dirty="0" smtClean="0"/>
              <a:t> Singh</a:t>
            </a:r>
            <a:endParaRPr lang="en-IN" sz="1800" dirty="0"/>
          </a:p>
        </p:txBody>
      </p:sp>
    </p:spTree>
    <p:extLst>
      <p:ext uri="{BB962C8B-B14F-4D97-AF65-F5344CB8AC3E}">
        <p14:creationId xmlns:p14="http://schemas.microsoft.com/office/powerpoint/2010/main" xmlns=""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After finding the most suitable funding type, top3 countries and 8 main sectors where other are invested </a:t>
            </a:r>
            <a:r>
              <a:rPr lang="en-IN" sz="1800" dirty="0" smtClean="0"/>
              <a:t>we can say that:</a:t>
            </a:r>
          </a:p>
          <a:p>
            <a:pPr marL="0" indent="0">
              <a:buNone/>
            </a:pPr>
            <a:r>
              <a:rPr lang="en-IN" sz="1800" dirty="0" smtClean="0"/>
              <a:t>Best Funding type for investment: VENTURE</a:t>
            </a:r>
          </a:p>
          <a:p>
            <a:pPr marL="0" indent="0">
              <a:buNone/>
            </a:pPr>
            <a:r>
              <a:rPr lang="en-IN" sz="1800" dirty="0" smtClean="0"/>
              <a:t>Best Country for investment: USA</a:t>
            </a:r>
          </a:p>
          <a:p>
            <a:pPr marL="0" indent="0">
              <a:buNone/>
            </a:pPr>
            <a:r>
              <a:rPr lang="en-IN" sz="1800" dirty="0" smtClean="0"/>
              <a:t>Best Sector </a:t>
            </a:r>
            <a:r>
              <a:rPr lang="en-IN" sz="1800" smtClean="0"/>
              <a:t>for investment: </a:t>
            </a:r>
            <a:r>
              <a:rPr lang="en-IN" sz="1800" dirty="0" smtClean="0"/>
              <a:t>OTHERS</a:t>
            </a:r>
          </a:p>
        </p:txBody>
      </p:sp>
      <p:sp>
        <p:nvSpPr>
          <p:cNvPr id="5" name="Title 1"/>
          <p:cNvSpPr>
            <a:spLocks noGrp="1"/>
          </p:cNvSpPr>
          <p:nvPr>
            <p:ph type="title"/>
          </p:nvPr>
        </p:nvSpPr>
        <p:spPr>
          <a:xfrm>
            <a:off x="1136469" y="640080"/>
            <a:ext cx="9313817" cy="856138"/>
          </a:xfrm>
        </p:spPr>
        <p:txBody>
          <a:bodyPr/>
          <a:lstStyle/>
          <a:p>
            <a:pPr algn="ctr"/>
            <a:r>
              <a:rPr lang="en-IN" b="1" dirty="0"/>
              <a:t> </a:t>
            </a:r>
            <a:r>
              <a:rPr lang="en-IN" sz="2800" b="1" dirty="0" smtClean="0"/>
              <a:t>Conclusions</a:t>
            </a:r>
            <a:endParaRPr lang="en-IN" sz="2800" dirty="0"/>
          </a:p>
        </p:txBody>
      </p:sp>
    </p:spTree>
    <p:extLst>
      <p:ext uri="{BB962C8B-B14F-4D97-AF65-F5344CB8AC3E}">
        <p14:creationId xmlns:p14="http://schemas.microsoft.com/office/powerpoint/2010/main" xmlns=""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191" y="1777288"/>
            <a:ext cx="11168742" cy="4344261"/>
          </a:xfrm>
        </p:spPr>
        <p:txBody>
          <a:bodyPr>
            <a:normAutofit/>
          </a:bodyPr>
          <a:lstStyle/>
          <a:p>
            <a:pPr marL="0" indent="0">
              <a:buNone/>
            </a:pPr>
            <a:r>
              <a:rPr lang="en-IN" sz="1800" dirty="0" smtClean="0"/>
              <a:t>Sparks Fund wants to </a:t>
            </a:r>
            <a:r>
              <a:rPr lang="en-IN" sz="1800" dirty="0" smtClean="0"/>
              <a:t>make investments in a few companies. For that, we have two minor constraints for investments:</a:t>
            </a:r>
          </a:p>
          <a:p>
            <a:pPr marL="0" indent="0">
              <a:buNone/>
            </a:pPr>
            <a:r>
              <a:rPr lang="en-IN" sz="1800" dirty="0" smtClean="0"/>
              <a:t>  1. We have to invest between 5 to 15 Million USD per round of investment.</a:t>
            </a:r>
          </a:p>
          <a:p>
            <a:pPr marL="0" indent="0">
              <a:buNone/>
            </a:pPr>
            <a:r>
              <a:rPr lang="en-IN" sz="1800" dirty="0" smtClean="0"/>
              <a:t> </a:t>
            </a:r>
            <a:r>
              <a:rPr lang="en-IN" sz="1800" dirty="0" smtClean="0"/>
              <a:t> 2. We have to invest only in English speaking countries because of the ease of communication with the companies.</a:t>
            </a:r>
          </a:p>
          <a:p>
            <a:pPr marL="0" indent="0">
              <a:buNone/>
            </a:pPr>
            <a:endParaRPr lang="en-IN" sz="1400" dirty="0" smtClean="0"/>
          </a:p>
          <a:p>
            <a:pPr marL="0" indent="0">
              <a:buNone/>
            </a:pPr>
            <a:r>
              <a:rPr lang="en-IN" sz="1400" dirty="0" smtClean="0"/>
              <a:t> </a:t>
            </a:r>
            <a:r>
              <a:rPr lang="en-IN" sz="1800" dirty="0" smtClean="0"/>
              <a:t>Our main objective is that we have to invest </a:t>
            </a:r>
            <a:r>
              <a:rPr lang="en-IN" sz="1800" dirty="0" smtClean="0"/>
              <a:t>where other are investing. For that we have to analysis which type of funding is most suitable for us. Also, we have to analysis the countries and sectors where most are invested. </a:t>
            </a:r>
          </a:p>
          <a:p>
            <a:pPr marL="0" indent="0">
              <a:buNone/>
            </a:pPr>
            <a:endParaRPr lang="en-IN" sz="1800" dirty="0" smtClean="0"/>
          </a:p>
          <a:p>
            <a:pPr marL="0" indent="0">
              <a:buNone/>
            </a:pPr>
            <a:endParaRPr lang="en-IN" sz="1800" dirty="0"/>
          </a:p>
        </p:txBody>
      </p:sp>
      <p:sp>
        <p:nvSpPr>
          <p:cNvPr id="5" name="Title 1"/>
          <p:cNvSpPr>
            <a:spLocks noGrp="1"/>
          </p:cNvSpPr>
          <p:nvPr>
            <p:ph type="title"/>
          </p:nvPr>
        </p:nvSpPr>
        <p:spPr>
          <a:xfrm>
            <a:off x="1110590" y="295023"/>
            <a:ext cx="9313817" cy="856138"/>
          </a:xfrm>
        </p:spPr>
        <p:txBody>
          <a:bodyPr/>
          <a:lstStyle/>
          <a:p>
            <a:pPr algn="ctr"/>
            <a:r>
              <a:rPr lang="en-IN" b="1" dirty="0"/>
              <a:t> </a:t>
            </a:r>
            <a:r>
              <a:rPr lang="en-IN" b="1" dirty="0" smtClean="0"/>
              <a:t>Business Objective</a:t>
            </a:r>
            <a:endParaRPr lang="en-IN" sz="2800" dirty="0"/>
          </a:p>
        </p:txBody>
      </p:sp>
    </p:spTree>
    <p:extLst>
      <p:ext uri="{BB962C8B-B14F-4D97-AF65-F5344CB8AC3E}">
        <p14:creationId xmlns:p14="http://schemas.microsoft.com/office/powerpoint/2010/main" xmlns=""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6854" y="260518"/>
            <a:ext cx="9313817" cy="856138"/>
          </a:xfrm>
        </p:spPr>
        <p:txBody>
          <a:bodyPr/>
          <a:lstStyle/>
          <a:p>
            <a:pPr algn="ctr"/>
            <a:r>
              <a:rPr lang="en-IN" b="1" dirty="0" smtClean="0"/>
              <a:t>Steps of analysis</a:t>
            </a:r>
            <a:endParaRPr lang="en-IN" sz="2800" dirty="0"/>
          </a:p>
        </p:txBody>
      </p:sp>
      <p:sp>
        <p:nvSpPr>
          <p:cNvPr id="7" name="Oval 6"/>
          <p:cNvSpPr/>
          <p:nvPr/>
        </p:nvSpPr>
        <p:spPr>
          <a:xfrm>
            <a:off x="336430" y="1233578"/>
            <a:ext cx="1138687" cy="914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00" dirty="0" smtClean="0"/>
              <a:t>START</a:t>
            </a:r>
            <a:endParaRPr lang="en-US" sz="1000" dirty="0"/>
          </a:p>
        </p:txBody>
      </p:sp>
      <p:cxnSp>
        <p:nvCxnSpPr>
          <p:cNvPr id="9" name="Straight Arrow Connector 8"/>
          <p:cNvCxnSpPr/>
          <p:nvPr/>
        </p:nvCxnSpPr>
        <p:spPr>
          <a:xfrm>
            <a:off x="1535502" y="1613140"/>
            <a:ext cx="603849" cy="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Parallelogram 13"/>
          <p:cNvSpPr/>
          <p:nvPr/>
        </p:nvSpPr>
        <p:spPr>
          <a:xfrm>
            <a:off x="2027207" y="1285336"/>
            <a:ext cx="1216152" cy="914400"/>
          </a:xfrm>
          <a:prstGeom prst="parallelogram">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00" dirty="0" smtClean="0"/>
              <a:t>Load the required datasets</a:t>
            </a:r>
            <a:endParaRPr lang="en-US" sz="1000" dirty="0" smtClean="0"/>
          </a:p>
          <a:p>
            <a:pPr algn="ctr"/>
            <a:endParaRPr lang="en-US" sz="1000" dirty="0"/>
          </a:p>
        </p:txBody>
      </p:sp>
      <p:cxnSp>
        <p:nvCxnSpPr>
          <p:cNvPr id="16" name="Straight Arrow Connector 15"/>
          <p:cNvCxnSpPr/>
          <p:nvPr/>
        </p:nvCxnSpPr>
        <p:spPr>
          <a:xfrm>
            <a:off x="3217653" y="1716656"/>
            <a:ext cx="664234" cy="86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99139" y="1345721"/>
            <a:ext cx="1311215" cy="819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00" dirty="0" smtClean="0"/>
              <a:t>Make some analysis of companies and round2 </a:t>
            </a:r>
            <a:r>
              <a:rPr lang="en-IN" sz="1000" dirty="0" err="1" smtClean="0"/>
              <a:t>dataframes</a:t>
            </a:r>
            <a:r>
              <a:rPr lang="en-IN" sz="1000" dirty="0" smtClean="0"/>
              <a:t>.</a:t>
            </a:r>
            <a:endParaRPr lang="en-US" sz="1000" dirty="0"/>
          </a:p>
        </p:txBody>
      </p:sp>
      <p:cxnSp>
        <p:nvCxnSpPr>
          <p:cNvPr id="22" name="Straight Arrow Connector 21"/>
          <p:cNvCxnSpPr/>
          <p:nvPr/>
        </p:nvCxnSpPr>
        <p:spPr>
          <a:xfrm>
            <a:off x="5218982" y="1751164"/>
            <a:ext cx="577969" cy="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lowchart: Merge 27"/>
          <p:cNvSpPr/>
          <p:nvPr/>
        </p:nvSpPr>
        <p:spPr>
          <a:xfrm>
            <a:off x="5581290" y="1259458"/>
            <a:ext cx="1052424" cy="1078302"/>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800" dirty="0" smtClean="0"/>
              <a:t>Merge 2 </a:t>
            </a:r>
            <a:r>
              <a:rPr lang="en-IN" sz="800" dirty="0" err="1" smtClean="0"/>
              <a:t>dataframes</a:t>
            </a:r>
            <a:endParaRPr lang="en-US" sz="800" dirty="0"/>
          </a:p>
        </p:txBody>
      </p:sp>
      <p:cxnSp>
        <p:nvCxnSpPr>
          <p:cNvPr id="30" name="Straight Arrow Connector 29"/>
          <p:cNvCxnSpPr/>
          <p:nvPr/>
        </p:nvCxnSpPr>
        <p:spPr>
          <a:xfrm flipV="1">
            <a:off x="6443933" y="1733909"/>
            <a:ext cx="67286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Flowchart: Decision 34"/>
          <p:cNvSpPr/>
          <p:nvPr/>
        </p:nvSpPr>
        <p:spPr>
          <a:xfrm>
            <a:off x="9299275" y="1354345"/>
            <a:ext cx="1388853" cy="845389"/>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800" dirty="0" smtClean="0"/>
              <a:t>Find the best funding type.</a:t>
            </a:r>
            <a:endParaRPr lang="en-US" sz="800" dirty="0"/>
          </a:p>
        </p:txBody>
      </p:sp>
      <p:cxnSp>
        <p:nvCxnSpPr>
          <p:cNvPr id="37" name="Straight Arrow Connector 36"/>
          <p:cNvCxnSpPr/>
          <p:nvPr/>
        </p:nvCxnSpPr>
        <p:spPr>
          <a:xfrm flipV="1">
            <a:off x="8600537" y="1759789"/>
            <a:ext cx="68148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134044" y="1293962"/>
            <a:ext cx="1457865"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00" dirty="0" smtClean="0"/>
              <a:t>Clean the data from the merged </a:t>
            </a:r>
            <a:r>
              <a:rPr lang="en-IN" sz="1000" dirty="0" err="1" smtClean="0"/>
              <a:t>dataframe</a:t>
            </a:r>
            <a:r>
              <a:rPr lang="en-IN" sz="1000" dirty="0" smtClean="0"/>
              <a:t>, so that data remains consistent.</a:t>
            </a:r>
            <a:endParaRPr lang="en-US" sz="1000" dirty="0"/>
          </a:p>
        </p:txBody>
      </p:sp>
      <p:cxnSp>
        <p:nvCxnSpPr>
          <p:cNvPr id="44" name="Straight Arrow Connector 43"/>
          <p:cNvCxnSpPr/>
          <p:nvPr/>
        </p:nvCxnSpPr>
        <p:spPr>
          <a:xfrm>
            <a:off x="10023894" y="2372264"/>
            <a:ext cx="8627" cy="67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299275" y="3209026"/>
            <a:ext cx="1587261"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00" dirty="0" smtClean="0"/>
              <a:t>Now, Make some analysis of country for investment by choosing best funding type. </a:t>
            </a:r>
            <a:endParaRPr lang="en-US" sz="1000" dirty="0"/>
          </a:p>
        </p:txBody>
      </p:sp>
      <p:cxnSp>
        <p:nvCxnSpPr>
          <p:cNvPr id="48" name="Straight Arrow Connector 47"/>
          <p:cNvCxnSpPr/>
          <p:nvPr/>
        </p:nvCxnSpPr>
        <p:spPr>
          <a:xfrm flipH="1">
            <a:off x="8436634" y="3717985"/>
            <a:ext cx="7936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Flowchart: Decision 49"/>
          <p:cNvSpPr/>
          <p:nvPr/>
        </p:nvSpPr>
        <p:spPr>
          <a:xfrm>
            <a:off x="6564701" y="3191774"/>
            <a:ext cx="1846053" cy="105259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00" dirty="0" smtClean="0"/>
              <a:t>Find the top 3 </a:t>
            </a:r>
            <a:r>
              <a:rPr lang="en-IN" sz="1000" dirty="0" err="1" smtClean="0"/>
              <a:t>english</a:t>
            </a:r>
            <a:r>
              <a:rPr lang="en-IN" sz="1000" dirty="0" smtClean="0"/>
              <a:t> speaking countries </a:t>
            </a:r>
            <a:endParaRPr lang="en-US" sz="1000" dirty="0"/>
          </a:p>
        </p:txBody>
      </p:sp>
      <p:cxnSp>
        <p:nvCxnSpPr>
          <p:cNvPr id="52" name="Straight Arrow Connector 51"/>
          <p:cNvCxnSpPr/>
          <p:nvPr/>
        </p:nvCxnSpPr>
        <p:spPr>
          <a:xfrm flipH="1">
            <a:off x="5710687" y="3743864"/>
            <a:ext cx="741871" cy="25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Flowchart: Merge 53"/>
          <p:cNvSpPr/>
          <p:nvPr/>
        </p:nvSpPr>
        <p:spPr>
          <a:xfrm>
            <a:off x="1794296" y="3191774"/>
            <a:ext cx="1600199" cy="1410417"/>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800" dirty="0" smtClean="0"/>
              <a:t>Now, we merge the top3 countries and  master frame </a:t>
            </a:r>
            <a:r>
              <a:rPr lang="en-IN" sz="800" dirty="0" err="1" smtClean="0"/>
              <a:t>dataframe</a:t>
            </a:r>
            <a:r>
              <a:rPr lang="en-IN" sz="800" dirty="0" smtClean="0"/>
              <a:t>.</a:t>
            </a:r>
            <a:endParaRPr lang="en-US" sz="800" dirty="0"/>
          </a:p>
        </p:txBody>
      </p:sp>
      <p:sp>
        <p:nvSpPr>
          <p:cNvPr id="55" name="Rectangle 54"/>
          <p:cNvSpPr/>
          <p:nvPr/>
        </p:nvSpPr>
        <p:spPr>
          <a:xfrm>
            <a:off x="3994031" y="3252158"/>
            <a:ext cx="1690778" cy="10869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00" dirty="0" smtClean="0"/>
              <a:t>Now, we have to find the best sector for </a:t>
            </a:r>
            <a:r>
              <a:rPr lang="en-IN" sz="1000" dirty="0" err="1" smtClean="0"/>
              <a:t>investement</a:t>
            </a:r>
            <a:r>
              <a:rPr lang="en-IN" sz="1000" dirty="0" smtClean="0"/>
              <a:t> by considering top3 </a:t>
            </a:r>
            <a:r>
              <a:rPr lang="en-IN" sz="1000" dirty="0" err="1" smtClean="0"/>
              <a:t>english</a:t>
            </a:r>
            <a:r>
              <a:rPr lang="en-IN" sz="1000" dirty="0" smtClean="0"/>
              <a:t> speaking countries and best funding type.</a:t>
            </a:r>
            <a:endParaRPr lang="en-US" sz="1000" dirty="0"/>
          </a:p>
        </p:txBody>
      </p:sp>
      <p:cxnSp>
        <p:nvCxnSpPr>
          <p:cNvPr id="57" name="Straight Arrow Connector 56"/>
          <p:cNvCxnSpPr/>
          <p:nvPr/>
        </p:nvCxnSpPr>
        <p:spPr>
          <a:xfrm flipH="1" flipV="1">
            <a:off x="3122762" y="3778370"/>
            <a:ext cx="802257" cy="86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1949570" y="4425351"/>
            <a:ext cx="474453" cy="560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414067" y="5124090"/>
            <a:ext cx="1759789" cy="1104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00" dirty="0" smtClean="0"/>
              <a:t>Now, we can find the top 3 sectors of top 3 countries of most suitable funding type.</a:t>
            </a:r>
            <a:endParaRPr lang="en-US" sz="1000" dirty="0"/>
          </a:p>
        </p:txBody>
      </p:sp>
      <p:cxnSp>
        <p:nvCxnSpPr>
          <p:cNvPr id="69" name="Straight Arrow Connector 68"/>
          <p:cNvCxnSpPr/>
          <p:nvPr/>
        </p:nvCxnSpPr>
        <p:spPr>
          <a:xfrm>
            <a:off x="2363638" y="5710687"/>
            <a:ext cx="9747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407432" y="5132717"/>
            <a:ext cx="1837427" cy="10524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00" dirty="0" smtClean="0"/>
              <a:t>From this </a:t>
            </a:r>
            <a:r>
              <a:rPr lang="en-IN" sz="1000" dirty="0" err="1" smtClean="0"/>
              <a:t>dataframe</a:t>
            </a:r>
            <a:r>
              <a:rPr lang="en-IN" sz="1000" dirty="0" smtClean="0"/>
              <a:t> we can find the number of investments and amount of investments in top3 sectors of suitable funding type.</a:t>
            </a:r>
            <a:endParaRPr lang="en-US" sz="1000" dirty="0"/>
          </a:p>
        </p:txBody>
      </p:sp>
      <p:cxnSp>
        <p:nvCxnSpPr>
          <p:cNvPr id="73" name="Straight Arrow Connector 72"/>
          <p:cNvCxnSpPr/>
          <p:nvPr/>
        </p:nvCxnSpPr>
        <p:spPr>
          <a:xfrm>
            <a:off x="5348377" y="5710687"/>
            <a:ext cx="948906" cy="25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6469811" y="5313872"/>
            <a:ext cx="1259457" cy="914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00" dirty="0" smtClean="0"/>
              <a:t>STOP</a:t>
            </a:r>
            <a:endParaRPr lang="en-US" sz="1000" dirty="0"/>
          </a:p>
        </p:txBody>
      </p:sp>
    </p:spTree>
    <p:extLst>
      <p:ext uri="{BB962C8B-B14F-4D97-AF65-F5344CB8AC3E}">
        <p14:creationId xmlns:p14="http://schemas.microsoft.com/office/powerpoint/2010/main" xmlns=""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a:t>
            </a:r>
            <a:r>
              <a:rPr lang="en-IN" sz="2800" b="1" dirty="0" smtClean="0"/>
              <a:t>Funding Type Analysis</a:t>
            </a:r>
            <a:endParaRPr lang="en-IN" sz="2800" b="1" dirty="0"/>
          </a:p>
        </p:txBody>
      </p:sp>
      <p:sp>
        <p:nvSpPr>
          <p:cNvPr id="3" name="Content Placeholder 2"/>
          <p:cNvSpPr>
            <a:spLocks noGrp="1"/>
          </p:cNvSpPr>
          <p:nvPr>
            <p:ph idx="1"/>
          </p:nvPr>
        </p:nvSpPr>
        <p:spPr>
          <a:xfrm>
            <a:off x="430828" y="1527122"/>
            <a:ext cx="11168742" cy="4344261"/>
          </a:xfrm>
        </p:spPr>
        <p:txBody>
          <a:bodyPr>
            <a:normAutofit/>
          </a:bodyPr>
          <a:lstStyle/>
          <a:p>
            <a:pPr marL="0" indent="0">
              <a:buNone/>
            </a:pPr>
            <a:r>
              <a:rPr lang="en-IN" sz="1800" dirty="0" smtClean="0"/>
              <a:t>First We have to analysis which Funding type is most suitable for investment.</a:t>
            </a:r>
            <a:endParaRPr lang="en-IN" sz="1800" dirty="0" smtClean="0"/>
          </a:p>
          <a:p>
            <a:pPr marL="0" indent="0">
              <a:buNone/>
            </a:pPr>
            <a:r>
              <a:rPr lang="en-IN" sz="1800" dirty="0" smtClean="0"/>
              <a:t> After doing some data cleaning and data analysis we found that ‘venture type’ funding type is the most suitable for investment within 5M and 15M Dollars.</a:t>
            </a:r>
          </a:p>
          <a:p>
            <a:pPr marL="0" indent="0">
              <a:buNone/>
            </a:pPr>
            <a:r>
              <a:rPr lang="en-IN" sz="1800" dirty="0" smtClean="0"/>
              <a:t>We can see that venture funding type is the most suitable for funding between 5M and 15M Dollars.</a:t>
            </a:r>
            <a:endParaRPr lang="en-IN" sz="1800" dirty="0"/>
          </a:p>
        </p:txBody>
      </p:sp>
      <p:pic>
        <p:nvPicPr>
          <p:cNvPr id="4" name="Picture 3" descr="funding_type_calc.PNG"/>
          <p:cNvPicPr>
            <a:picLocks noChangeAspect="1"/>
          </p:cNvPicPr>
          <p:nvPr/>
        </p:nvPicPr>
        <p:blipFill>
          <a:blip r:embed="rId2" cstate="print"/>
          <a:stretch>
            <a:fillRect/>
          </a:stretch>
        </p:blipFill>
        <p:spPr>
          <a:xfrm>
            <a:off x="4094185" y="3560231"/>
            <a:ext cx="4247557" cy="2446232"/>
          </a:xfrm>
          <a:prstGeom prst="rect">
            <a:avLst/>
          </a:prstGeom>
        </p:spPr>
      </p:pic>
    </p:spTree>
    <p:extLst>
      <p:ext uri="{BB962C8B-B14F-4D97-AF65-F5344CB8AC3E}">
        <p14:creationId xmlns:p14="http://schemas.microsoft.com/office/powerpoint/2010/main" xmlns=""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smtClean="0"/>
              <a:t>Country Analysis</a:t>
            </a:r>
            <a:endParaRPr lang="en-IN" sz="2800" dirty="0"/>
          </a:p>
        </p:txBody>
      </p:sp>
      <p:sp>
        <p:nvSpPr>
          <p:cNvPr id="3" name="Content Placeholder 2"/>
          <p:cNvSpPr>
            <a:spLocks noGrp="1"/>
          </p:cNvSpPr>
          <p:nvPr>
            <p:ph idx="1"/>
          </p:nvPr>
        </p:nvSpPr>
        <p:spPr/>
        <p:txBody>
          <a:bodyPr>
            <a:normAutofit/>
          </a:bodyPr>
          <a:lstStyle/>
          <a:p>
            <a:pPr marL="0" indent="0">
              <a:buNone/>
            </a:pPr>
            <a:r>
              <a:rPr lang="en-IN" sz="1800" dirty="0" smtClean="0"/>
              <a:t>After finding the best funding type for investment. Now, we have to find the top </a:t>
            </a:r>
            <a:r>
              <a:rPr lang="en-IN" sz="1800" dirty="0" smtClean="0"/>
              <a:t>3</a:t>
            </a:r>
            <a:r>
              <a:rPr lang="en-IN" sz="1800" dirty="0" smtClean="0"/>
              <a:t> countries where others are investing and where </a:t>
            </a:r>
            <a:r>
              <a:rPr lang="en-IN" sz="1800" dirty="0" err="1" smtClean="0"/>
              <a:t>english</a:t>
            </a:r>
            <a:r>
              <a:rPr lang="en-IN" sz="1800" dirty="0" smtClean="0"/>
              <a:t> </a:t>
            </a:r>
            <a:r>
              <a:rPr lang="en-IN" sz="1800" dirty="0" smtClean="0"/>
              <a:t>i</a:t>
            </a:r>
            <a:r>
              <a:rPr lang="en-IN" sz="1800" dirty="0" smtClean="0"/>
              <a:t>s its official language for ease communication. </a:t>
            </a:r>
          </a:p>
          <a:p>
            <a:pPr marL="0" indent="0">
              <a:buNone/>
            </a:pPr>
            <a:r>
              <a:rPr lang="en-IN" sz="1800" dirty="0" smtClean="0"/>
              <a:t>There is a </a:t>
            </a:r>
            <a:r>
              <a:rPr lang="en-IN" sz="1800" dirty="0" err="1" smtClean="0"/>
              <a:t>dataframe</a:t>
            </a:r>
            <a:r>
              <a:rPr lang="en-IN" sz="1800" dirty="0" smtClean="0"/>
              <a:t> which shows the investment in different countries.</a:t>
            </a:r>
          </a:p>
          <a:p>
            <a:pPr marL="0" indent="0">
              <a:buNone/>
            </a:pPr>
            <a:r>
              <a:rPr lang="en-IN" sz="1800" dirty="0" smtClean="0"/>
              <a:t>But, we have to consider only top3 </a:t>
            </a:r>
            <a:r>
              <a:rPr lang="en-IN" sz="1800" dirty="0" err="1" smtClean="0"/>
              <a:t>english</a:t>
            </a:r>
            <a:r>
              <a:rPr lang="en-IN" sz="1800" dirty="0" smtClean="0"/>
              <a:t> speaking countries where others are investing which are</a:t>
            </a:r>
          </a:p>
          <a:p>
            <a:pPr marL="0" indent="0">
              <a:buNone/>
            </a:pPr>
            <a:r>
              <a:rPr lang="en-IN" sz="1800" dirty="0" smtClean="0"/>
              <a:t>USA, GBR and IND. </a:t>
            </a:r>
            <a:endParaRPr lang="en-IN" sz="1800" dirty="0"/>
          </a:p>
        </p:txBody>
      </p:sp>
      <p:pic>
        <p:nvPicPr>
          <p:cNvPr id="5" name="Picture 4" descr="country_funding_calc.PNG"/>
          <p:cNvPicPr>
            <a:picLocks noChangeAspect="1"/>
          </p:cNvPicPr>
          <p:nvPr/>
        </p:nvPicPr>
        <p:blipFill>
          <a:blip r:embed="rId2" cstate="print"/>
          <a:stretch>
            <a:fillRect/>
          </a:stretch>
        </p:blipFill>
        <p:spPr>
          <a:xfrm>
            <a:off x="3519577" y="3683225"/>
            <a:ext cx="3577263" cy="2545301"/>
          </a:xfrm>
          <a:prstGeom prst="rect">
            <a:avLst/>
          </a:prstGeom>
        </p:spPr>
      </p:pic>
    </p:spTree>
    <p:extLst>
      <p:ext uri="{BB962C8B-B14F-4D97-AF65-F5344CB8AC3E}">
        <p14:creationId xmlns:p14="http://schemas.microsoft.com/office/powerpoint/2010/main" xmlns=""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b="1" dirty="0" smtClean="0"/>
              <a:t>Secto</a:t>
            </a:r>
            <a:r>
              <a:rPr lang="en-IN" sz="2800" b="1" dirty="0" smtClean="0"/>
              <a:t>r</a:t>
            </a:r>
            <a:r>
              <a:rPr lang="en-IN" b="1" dirty="0" smtClean="0"/>
              <a:t> </a:t>
            </a:r>
            <a:r>
              <a:rPr lang="en-IN" sz="2800" b="1" dirty="0" smtClean="0"/>
              <a:t>Analysis</a:t>
            </a:r>
            <a:endParaRPr lang="en-IN" sz="2800" b="1" dirty="0"/>
          </a:p>
        </p:txBody>
      </p:sp>
      <p:sp>
        <p:nvSpPr>
          <p:cNvPr id="3" name="Content Placeholder 2"/>
          <p:cNvSpPr>
            <a:spLocks noGrp="1"/>
          </p:cNvSpPr>
          <p:nvPr>
            <p:ph idx="1"/>
          </p:nvPr>
        </p:nvSpPr>
        <p:spPr/>
        <p:txBody>
          <a:bodyPr>
            <a:normAutofit/>
          </a:bodyPr>
          <a:lstStyle/>
          <a:p>
            <a:pPr marL="0" indent="0">
              <a:buNone/>
            </a:pPr>
            <a:r>
              <a:rPr lang="en-IN" sz="1800" dirty="0" smtClean="0"/>
              <a:t>After finding the best investment type and top3 countries, now we have to find which is the best 8 main sectors for investment where other are invested.</a:t>
            </a:r>
          </a:p>
          <a:p>
            <a:pPr marL="0" indent="0">
              <a:buNone/>
            </a:pPr>
            <a:r>
              <a:rPr lang="en-IN" sz="1800" dirty="0" smtClean="0"/>
              <a:t>From this </a:t>
            </a:r>
            <a:r>
              <a:rPr lang="en-IN" sz="1800" dirty="0" err="1" smtClean="0"/>
              <a:t>dataframe</a:t>
            </a:r>
            <a:r>
              <a:rPr lang="en-IN" sz="1800" dirty="0" smtClean="0"/>
              <a:t>, we can find out the count of investments and total amount of investment( raised amount </a:t>
            </a:r>
            <a:r>
              <a:rPr lang="en-IN" sz="1800" dirty="0" err="1" smtClean="0"/>
              <a:t>usd</a:t>
            </a:r>
            <a:r>
              <a:rPr lang="en-IN" sz="1800" dirty="0" smtClean="0"/>
              <a:t> )</a:t>
            </a:r>
          </a:p>
          <a:p>
            <a:pPr marL="0" indent="0">
              <a:buNone/>
            </a:pPr>
            <a:r>
              <a:rPr lang="en-IN" sz="1800" dirty="0" smtClean="0"/>
              <a:t>o</a:t>
            </a:r>
            <a:r>
              <a:rPr lang="en-IN" sz="1800" dirty="0" smtClean="0"/>
              <a:t>f top3 countries in each main sectors.</a:t>
            </a:r>
          </a:p>
          <a:p>
            <a:pPr marL="0" indent="0">
              <a:buNone/>
            </a:pPr>
            <a:r>
              <a:rPr lang="en-IN" sz="1800" dirty="0" smtClean="0"/>
              <a:t>          Country 1( USA )                                    Country 2 ( GBR )                                                  Country 3 ( IND )</a:t>
            </a:r>
            <a:endParaRPr lang="en-IN" sz="1800" dirty="0" smtClean="0"/>
          </a:p>
          <a:p>
            <a:pPr marL="0" indent="0">
              <a:buNone/>
            </a:pPr>
            <a:endParaRPr lang="en-IN" sz="1800" dirty="0" smtClean="0"/>
          </a:p>
          <a:p>
            <a:pPr marL="0" indent="0">
              <a:buNone/>
            </a:pPr>
            <a:r>
              <a:rPr lang="en-IN" sz="1800" dirty="0" smtClean="0"/>
              <a:t> </a:t>
            </a:r>
            <a:endParaRPr lang="en-IN" sz="1800" dirty="0"/>
          </a:p>
        </p:txBody>
      </p:sp>
      <p:pic>
        <p:nvPicPr>
          <p:cNvPr id="4" name="Picture 3" descr="sector_D1_plot.PNG"/>
          <p:cNvPicPr>
            <a:picLocks noChangeAspect="1"/>
          </p:cNvPicPr>
          <p:nvPr/>
        </p:nvPicPr>
        <p:blipFill>
          <a:blip r:embed="rId2" cstate="print"/>
          <a:stretch>
            <a:fillRect/>
          </a:stretch>
        </p:blipFill>
        <p:spPr>
          <a:xfrm>
            <a:off x="353471" y="3770650"/>
            <a:ext cx="3485284" cy="2301440"/>
          </a:xfrm>
          <a:prstGeom prst="rect">
            <a:avLst/>
          </a:prstGeom>
        </p:spPr>
      </p:pic>
      <p:pic>
        <p:nvPicPr>
          <p:cNvPr id="5" name="Picture 4" descr="Sector_D2_plot.PNG"/>
          <p:cNvPicPr>
            <a:picLocks noChangeAspect="1"/>
          </p:cNvPicPr>
          <p:nvPr/>
        </p:nvPicPr>
        <p:blipFill>
          <a:blip r:embed="rId3" cstate="print"/>
          <a:stretch>
            <a:fillRect/>
          </a:stretch>
        </p:blipFill>
        <p:spPr>
          <a:xfrm>
            <a:off x="4209691" y="3804151"/>
            <a:ext cx="3588590" cy="2286198"/>
          </a:xfrm>
          <a:prstGeom prst="rect">
            <a:avLst/>
          </a:prstGeom>
        </p:spPr>
      </p:pic>
      <p:pic>
        <p:nvPicPr>
          <p:cNvPr id="6" name="Picture 5" descr="Sector_D3_plot.PNG"/>
          <p:cNvPicPr>
            <a:picLocks noChangeAspect="1"/>
          </p:cNvPicPr>
          <p:nvPr/>
        </p:nvPicPr>
        <p:blipFill>
          <a:blip r:embed="rId4" cstate="print"/>
          <a:stretch>
            <a:fillRect/>
          </a:stretch>
        </p:blipFill>
        <p:spPr>
          <a:xfrm>
            <a:off x="8091576" y="3856914"/>
            <a:ext cx="3725888" cy="2301440"/>
          </a:xfrm>
          <a:prstGeom prst="rect">
            <a:avLst/>
          </a:prstGeom>
        </p:spPr>
      </p:pic>
    </p:spTree>
    <p:extLst>
      <p:ext uri="{BB962C8B-B14F-4D97-AF65-F5344CB8AC3E}">
        <p14:creationId xmlns:p14="http://schemas.microsoft.com/office/powerpoint/2010/main" xmlns=""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Plot 1</a:t>
            </a:r>
            <a:endParaRPr lang="en-IN" sz="1800" dirty="0"/>
          </a:p>
        </p:txBody>
      </p:sp>
      <p:sp>
        <p:nvSpPr>
          <p:cNvPr id="6" name="Title 1"/>
          <p:cNvSpPr>
            <a:spLocks noGrp="1"/>
          </p:cNvSpPr>
          <p:nvPr>
            <p:ph type="title"/>
          </p:nvPr>
        </p:nvSpPr>
        <p:spPr>
          <a:xfrm>
            <a:off x="1214106" y="527936"/>
            <a:ext cx="9313817" cy="856138"/>
          </a:xfrm>
        </p:spPr>
        <p:txBody>
          <a:bodyPr/>
          <a:lstStyle/>
          <a:p>
            <a:r>
              <a:rPr lang="en-IN" b="1" dirty="0"/>
              <a:t> </a:t>
            </a:r>
            <a:r>
              <a:rPr lang="en-IN" sz="1400" dirty="0" smtClean="0"/>
              <a:t>A Plot showing the fraction of  total investments (globally) in venture, seed, angel and private equity and the average amount of  investment in each funding type. From the plot we can see that ‘venture’  funding type i</a:t>
            </a:r>
            <a:r>
              <a:rPr lang="en-IN" sz="1400" dirty="0" smtClean="0"/>
              <a:t>s the best suited for spark funds</a:t>
            </a:r>
            <a:endParaRPr lang="en-IN" sz="2800" dirty="0"/>
          </a:p>
        </p:txBody>
      </p:sp>
      <p:pic>
        <p:nvPicPr>
          <p:cNvPr id="4" name="Picture 3" descr="Plot_1.PNG"/>
          <p:cNvPicPr>
            <a:picLocks noChangeAspect="1"/>
          </p:cNvPicPr>
          <p:nvPr/>
        </p:nvPicPr>
        <p:blipFill>
          <a:blip r:embed="rId2" cstate="print"/>
          <a:stretch>
            <a:fillRect/>
          </a:stretch>
        </p:blipFill>
        <p:spPr>
          <a:xfrm>
            <a:off x="2476186" y="1413985"/>
            <a:ext cx="7239628" cy="5288739"/>
          </a:xfrm>
          <a:prstGeom prst="rect">
            <a:avLst/>
          </a:prstGeom>
        </p:spPr>
      </p:pic>
    </p:spTree>
    <p:extLst>
      <p:ext uri="{BB962C8B-B14F-4D97-AF65-F5344CB8AC3E}">
        <p14:creationId xmlns:p14="http://schemas.microsoft.com/office/powerpoint/2010/main" xmlns=""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2</a:t>
            </a:r>
          </a:p>
        </p:txBody>
      </p:sp>
      <p:sp>
        <p:nvSpPr>
          <p:cNvPr id="6" name="Title 1"/>
          <p:cNvSpPr>
            <a:spLocks noGrp="1"/>
          </p:cNvSpPr>
          <p:nvPr>
            <p:ph type="title"/>
          </p:nvPr>
        </p:nvSpPr>
        <p:spPr>
          <a:xfrm>
            <a:off x="1110589" y="113869"/>
            <a:ext cx="9313817" cy="856138"/>
          </a:xfrm>
        </p:spPr>
        <p:txBody>
          <a:bodyPr/>
          <a:lstStyle/>
          <a:p>
            <a:r>
              <a:rPr lang="en-IN" b="1" dirty="0"/>
              <a:t> </a:t>
            </a:r>
            <a:r>
              <a:rPr lang="en-IN" sz="1400" dirty="0" smtClean="0"/>
              <a:t>A Plot showing the top 9 countries against the total amount of investments of funding type ‘Venture’.  From the plot it is very    clear that USA, CHN, GBR is the top 3 countries .</a:t>
            </a:r>
            <a:endParaRPr lang="en-IN" sz="2800" dirty="0"/>
          </a:p>
        </p:txBody>
      </p:sp>
      <p:pic>
        <p:nvPicPr>
          <p:cNvPr id="4" name="Picture 3" descr="Plot_2.PNG"/>
          <p:cNvPicPr>
            <a:picLocks noChangeAspect="1"/>
          </p:cNvPicPr>
          <p:nvPr/>
        </p:nvPicPr>
        <p:blipFill>
          <a:blip r:embed="rId2" cstate="print"/>
          <a:stretch>
            <a:fillRect/>
          </a:stretch>
        </p:blipFill>
        <p:spPr>
          <a:xfrm>
            <a:off x="2822868" y="891758"/>
            <a:ext cx="6218459" cy="5776461"/>
          </a:xfrm>
          <a:prstGeom prst="rect">
            <a:avLst/>
          </a:prstGeom>
        </p:spPr>
      </p:pic>
    </p:spTree>
    <p:extLst>
      <p:ext uri="{BB962C8B-B14F-4D97-AF65-F5344CB8AC3E}">
        <p14:creationId xmlns:p14="http://schemas.microsoft.com/office/powerpoint/2010/main" xmlns=""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3</a:t>
            </a:r>
          </a:p>
        </p:txBody>
      </p:sp>
      <p:sp>
        <p:nvSpPr>
          <p:cNvPr id="6" name="Title 1"/>
          <p:cNvSpPr>
            <a:spLocks noGrp="1"/>
          </p:cNvSpPr>
          <p:nvPr>
            <p:ph type="title"/>
          </p:nvPr>
        </p:nvSpPr>
        <p:spPr>
          <a:xfrm>
            <a:off x="1162348" y="493430"/>
            <a:ext cx="9313817" cy="856138"/>
          </a:xfrm>
        </p:spPr>
        <p:txBody>
          <a:bodyPr>
            <a:normAutofit/>
          </a:bodyPr>
          <a:lstStyle/>
          <a:p>
            <a:r>
              <a:rPr lang="en-IN" sz="1400" dirty="0" smtClean="0"/>
              <a:t>A Plot showing the number of investments in the top 3 sectors of the top 3 countries for the chosen funding type ‘venture’. From plot we can see the top 3 sectors of top 3 countries.</a:t>
            </a:r>
            <a:endParaRPr lang="en-IN" sz="1400" dirty="0"/>
          </a:p>
        </p:txBody>
      </p:sp>
      <p:pic>
        <p:nvPicPr>
          <p:cNvPr id="5" name="Picture 4" descr="Plot_3_1.PNG"/>
          <p:cNvPicPr>
            <a:picLocks noChangeAspect="1"/>
          </p:cNvPicPr>
          <p:nvPr/>
        </p:nvPicPr>
        <p:blipFill>
          <a:blip r:embed="rId2" cstate="print"/>
          <a:stretch>
            <a:fillRect/>
          </a:stretch>
        </p:blipFill>
        <p:spPr>
          <a:xfrm>
            <a:off x="2742852" y="1129745"/>
            <a:ext cx="6378493" cy="5616427"/>
          </a:xfrm>
          <a:prstGeom prst="rect">
            <a:avLst/>
          </a:prstGeom>
        </p:spPr>
      </p:pic>
    </p:spTree>
    <p:extLst>
      <p:ext uri="{BB962C8B-B14F-4D97-AF65-F5344CB8AC3E}">
        <p14:creationId xmlns:p14="http://schemas.microsoft.com/office/powerpoint/2010/main" xmlns=""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759</TotalTime>
  <Words>650</Words>
  <Application>Microsoft Office PowerPoint</Application>
  <PresentationFormat>Custom</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INVESTMENT ASSIGNMENT  SUBMISSION </vt:lpstr>
      <vt:lpstr> Business Objective</vt:lpstr>
      <vt:lpstr>Steps of analysis</vt:lpstr>
      <vt:lpstr> Funding Type Analysis</vt:lpstr>
      <vt:lpstr>Country Analysis</vt:lpstr>
      <vt:lpstr>Sector Analysis</vt:lpstr>
      <vt:lpstr> A Plot showing the fraction of  total investments (globally) in venture, seed, angel and private equity and the average amount of  investment in each funding type. From the plot we can see that ‘venture’  funding type is the best suited for spark funds</vt:lpstr>
      <vt:lpstr> A Plot showing the top 9 countries against the total amount of investments of funding type ‘Venture’.  From the plot it is very    clear that USA, CHN, GBR is the top 3 countries .</vt:lpstr>
      <vt:lpstr>A Plot showing the number of investments in the top 3 sectors of the top 3 countries for the chosen funding type ‘venture’. From plot we can see the top 3 sectors of top 3 countries.</vt:lpstr>
      <vt:lpstr> 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Admin</cp:lastModifiedBy>
  <cp:revision>73</cp:revision>
  <dcterms:created xsi:type="dcterms:W3CDTF">2016-06-09T08:16:28Z</dcterms:created>
  <dcterms:modified xsi:type="dcterms:W3CDTF">2020-04-27T16:56:09Z</dcterms:modified>
</cp:coreProperties>
</file>