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media/image3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</p:sldMasterIdLst>
  <p:notesMasterIdLst>
    <p:notesMasterId r:id="rId14"/>
  </p:notesMasterIdLst>
  <p:sldIdLst>
    <p:sldId id="256" r:id="rId2"/>
    <p:sldId id="266" r:id="rId3"/>
    <p:sldId id="257" r:id="rId4"/>
    <p:sldId id="258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DAR" initials="S" lastIdx="1" clrIdx="0">
    <p:extLst>
      <p:ext uri="{19B8F6BF-5375-455C-9EA6-DF929625EA0E}">
        <p15:presenceInfo xmlns:p15="http://schemas.microsoft.com/office/powerpoint/2012/main" userId="SERD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 dirty="0">
                <a:solidFill>
                  <a:schemeClr val="accent3"/>
                </a:solidFill>
              </a:rPr>
              <a:t>Pet</a:t>
            </a:r>
            <a:r>
              <a:rPr lang="tr-TR" baseline="0" dirty="0">
                <a:solidFill>
                  <a:schemeClr val="accent3"/>
                </a:solidFill>
              </a:rPr>
              <a:t> Şişe / Naylon Poşet Kullanım Grafiği</a:t>
            </a:r>
            <a:endParaRPr lang="tr-TR" dirty="0">
              <a:solidFill>
                <a:schemeClr val="accent3"/>
              </a:solidFill>
            </a:endParaRPr>
          </a:p>
        </c:rich>
      </c:tx>
      <c:layout>
        <c:manualLayout>
          <c:xMode val="edge"/>
          <c:yMode val="edge"/>
          <c:x val="9.6134699988393954E-2"/>
          <c:y val="2.05711826983537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Plastik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Sayfa1!$A$2:$A$5</c:f>
              <c:strCache>
                <c:ptCount val="3"/>
                <c:pt idx="0">
                  <c:v>Amerika</c:v>
                </c:pt>
                <c:pt idx="1">
                  <c:v>Avrupa</c:v>
                </c:pt>
                <c:pt idx="2">
                  <c:v>Türkiye</c:v>
                </c:pt>
              </c:strCache>
            </c:strRef>
          </c:cat>
          <c:val>
            <c:numRef>
              <c:f>Sayfa1!$B$2:$B$5</c:f>
              <c:numCache>
                <c:formatCode>General</c:formatCode>
                <c:ptCount val="4"/>
                <c:pt idx="0">
                  <c:v>42</c:v>
                </c:pt>
                <c:pt idx="1">
                  <c:v>40</c:v>
                </c:pt>
                <c:pt idx="2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81-488C-B84A-3362BA5CC068}"/>
            </c:ext>
          </c:extLst>
        </c:ser>
        <c:ser>
          <c:idx val="1"/>
          <c:order val="1"/>
          <c:tx>
            <c:strRef>
              <c:f>Sayfa1!$C$1</c:f>
              <c:strCache>
                <c:ptCount val="1"/>
                <c:pt idx="0">
                  <c:v>Diğer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Sayfa1!$A$2:$A$5</c:f>
              <c:strCache>
                <c:ptCount val="3"/>
                <c:pt idx="0">
                  <c:v>Amerika</c:v>
                </c:pt>
                <c:pt idx="1">
                  <c:v>Avrupa</c:v>
                </c:pt>
                <c:pt idx="2">
                  <c:v>Türkiye</c:v>
                </c:pt>
              </c:strCache>
            </c:strRef>
          </c:cat>
          <c:val>
            <c:numRef>
              <c:f>Sayfa1!$C$2:$C$5</c:f>
              <c:numCache>
                <c:formatCode>General</c:formatCode>
                <c:ptCount val="4"/>
                <c:pt idx="0">
                  <c:v>58</c:v>
                </c:pt>
                <c:pt idx="1">
                  <c:v>60</c:v>
                </c:pt>
                <c:pt idx="2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81-488C-B84A-3362BA5CC068}"/>
            </c:ext>
          </c:extLst>
        </c:ser>
        <c:ser>
          <c:idx val="2"/>
          <c:order val="2"/>
          <c:tx>
            <c:strRef>
              <c:f>Sayfa1!$D$1</c:f>
              <c:strCache>
                <c:ptCount val="1"/>
                <c:pt idx="0">
                  <c:v>Sütun1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Sayfa1!$A$2:$A$5</c:f>
              <c:strCache>
                <c:ptCount val="3"/>
                <c:pt idx="0">
                  <c:v>Amerika</c:v>
                </c:pt>
                <c:pt idx="1">
                  <c:v>Avrupa</c:v>
                </c:pt>
                <c:pt idx="2">
                  <c:v>Türkiye</c:v>
                </c:pt>
              </c:strCache>
            </c:strRef>
          </c:cat>
          <c:val>
            <c:numRef>
              <c:f>Sayfa1!$D$2:$D$5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EE81-488C-B84A-3362BA5CC0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5335648"/>
        <c:axId val="145333984"/>
        <c:axId val="0"/>
      </c:bar3DChart>
      <c:catAx>
        <c:axId val="145335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45333984"/>
        <c:crosses val="autoZero"/>
        <c:auto val="1"/>
        <c:lblAlgn val="ctr"/>
        <c:lblOffset val="100"/>
        <c:noMultiLvlLbl val="0"/>
      </c:catAx>
      <c:valAx>
        <c:axId val="145333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45335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ayout>
        <c:manualLayout>
          <c:xMode val="edge"/>
          <c:yMode val="edge"/>
          <c:x val="0.33168425625678888"/>
          <c:y val="0.89747878746743659"/>
          <c:w val="0.33663124518887944"/>
          <c:h val="6.06742031985336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18A12-4EDB-4756-8B68-49E6E597054C}" type="datetimeFigureOut">
              <a:rPr lang="tr-TR" smtClean="0"/>
              <a:t>4.06.2021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E3DC1-AE18-4EB0-B0F0-CC3F7E0DA9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7663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332DB6-7BB5-4246-8902-B5674F87D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A4188EC-EFB5-4C19-9CB0-7C97373EE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5C4B85-9A45-4E2C-95DF-AB33107A6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B9DAAD2-43A0-4894-B0C7-65FF0FAD1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3519219-24FF-4A2E-B1F2-B78016FA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3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ECD7EF-7A66-41F6-AF52-495AE3BC3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0E005D5-6729-4D97-B5B3-39F532098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21DD85D-1722-4001-BF5D-9E98C5E8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41307B3-7030-4D6E-A902-70ADB19CE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778B70F-01FE-4DD8-87B9-B1A1738F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9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2B9B100-8691-4D78-8CAC-8B2DBDACB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8F24ADB-BC7A-43AE-8B86-94184420A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02F7263-9B4E-471A-8D43-3D22B4C37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4EA960-E91D-4764-AFD5-6469521CA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CA1F105-F895-4B33-BD2F-C3FDABA7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5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4F6EE3-E972-46BC-BB4C-67F9A6AF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A7FED3-C5C3-4F1C-B321-2F588C720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FB75860-059D-44B1-85E9-0C9F642DC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1BD975E-A8DE-42CB-9548-AFBB3280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0A106D8-CA3B-4966-B3FB-E89B2E80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6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213E58-32DB-4BE1-9A40-09DA2B593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9CBAA36-852B-4208-AB13-8ED3D257F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FCE0C9F-5FE4-4A76-AA02-BC8B8C31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0FD9937-59F6-4FC2-A61A-F98B0BD4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56711EE-D9A9-46D1-B276-C501CC85B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0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7B1D63-8D53-49DA-B0E2-92CAB087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D095F7-CA8C-47FE-BD25-208AA8699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942250E-1BD8-4471-A1FB-BF5DF696A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A111E25-FD24-4F19-A6C4-96FA7650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E27D51B-34F1-4D23-9D35-2291B5AB6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C1B0F56-8AD2-4F00-AF5A-51A06A36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4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453784-37F4-44DF-8B98-57F0CCD3F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DA68A7B-C1CE-4303-827F-B92F07349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AEE69FA-6AD2-435C-8558-C8341D68A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CD92F81-DB1A-4DED-B106-359214B63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873B024-731A-4CEA-9A46-79F30F214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2984026F-2505-45BE-A9B5-171C9EC3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E8247229-EEB9-41FF-8D6E-3C58B0B86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FB9957D-DCD1-47A8-BF76-4BBB7248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0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F72139-0592-4078-9B42-BBC25B61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3AB8759-BE6B-4267-B6CB-523491E9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2968143-9A07-4E1F-A4B4-771FB0FA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C90696D-1591-42D1-8E78-B048FFBC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7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7E5B565-BB96-4707-9471-BF8F9C8A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B244CAB-296E-4AC7-933D-CD8DBB707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8F5B8BB-DAD5-4926-9C7C-F281E13C4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9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5CA87D-1C3F-4983-A758-863C86612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CD2BB3-0E01-4382-A7B2-BC20564FC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BE0210E-A2C8-484C-B94E-8E11F35FC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0765CA3-CB0B-47B8-A39D-B71A3136B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02AC161-AFBC-4174-AAA2-E3E649FB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9C3DCFF-5777-4369-A2D4-84897D41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7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4C826F-4C95-4FB6-9968-2EA23C6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5E7CED2-8CC8-4B35-8DF5-20EBBDB3D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6863FD0-3500-47B2-83FA-46805EFBC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67B5008-668F-4B5B-9D21-71E097C4D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ED4F95B-4BFD-441C-85D3-FA1CAC65F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47C351E-A4F3-4077-AFB2-D60387A0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5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DAF18469-C82B-4FD4-99AF-41E418C1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B0E96BD-CAFB-449C-892B-1FFDED389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60971B7-FAB1-4367-8FCA-E7EFB1770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E22D2BF-16A9-45D1-AE33-1374F023A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92986EF-3DAD-41A1-8FDB-D4B118881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7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gif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r renk tayfını içeren geotatlı kristal şromatik küre">
            <a:extLst>
              <a:ext uri="{FF2B5EF4-FFF2-40B4-BE49-F238E27FC236}">
                <a16:creationId xmlns:a16="http://schemas.microsoft.com/office/drawing/2014/main" id="{B312BC23-ADFD-45AB-9B9D-9B0ED12DB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5654" b="1007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201802C9-8340-4188-BFAF-7FE4962CC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7047" y="795509"/>
            <a:ext cx="5303582" cy="3011340"/>
          </a:xfrm>
        </p:spPr>
        <p:txBody>
          <a:bodyPr>
            <a:normAutofit/>
          </a:bodyPr>
          <a:lstStyle/>
          <a:p>
            <a:r>
              <a:rPr lang="tr-TR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NatureSave</a:t>
            </a:r>
            <a:endParaRPr lang="tr-TR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14B5F-614F-4CDC-88DD-A74469FD4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135181"/>
            <a:ext cx="5793439" cy="934333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chemeClr val="accent2"/>
                </a:solidFill>
              </a:rPr>
              <a:t>İNOVATİF Geri Dönüşüm ve istikrar projesi </a:t>
            </a:r>
          </a:p>
        </p:txBody>
      </p:sp>
    </p:spTree>
    <p:extLst>
      <p:ext uri="{BB962C8B-B14F-4D97-AF65-F5344CB8AC3E}">
        <p14:creationId xmlns:p14="http://schemas.microsoft.com/office/powerpoint/2010/main" val="237901012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BDE36C-6A61-49AC-8BBB-361B561B6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9139"/>
          </a:xfrm>
        </p:spPr>
        <p:txBody>
          <a:bodyPr/>
          <a:lstStyle/>
          <a:p>
            <a:r>
              <a:rPr lang="tr-TR" b="1" dirty="0"/>
              <a:t>Erken Safha Yapılması Gerekenler</a:t>
            </a:r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480A8816-9690-46E5-B9B3-4EC90D7B824A}"/>
              </a:ext>
            </a:extLst>
          </p:cNvPr>
          <p:cNvCxnSpPr>
            <a:cxnSpLocks/>
          </p:cNvCxnSpPr>
          <p:nvPr/>
        </p:nvCxnSpPr>
        <p:spPr>
          <a:xfrm>
            <a:off x="4332514" y="1502228"/>
            <a:ext cx="0" cy="452845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49BA9D26-E420-4859-A5BE-760343E3625E}"/>
              </a:ext>
            </a:extLst>
          </p:cNvPr>
          <p:cNvCxnSpPr>
            <a:cxnSpLocks/>
          </p:cNvCxnSpPr>
          <p:nvPr/>
        </p:nvCxnSpPr>
        <p:spPr>
          <a:xfrm>
            <a:off x="4697186" y="3363686"/>
            <a:ext cx="3897086" cy="0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54C0E1F6-05A5-459A-80B6-475DF1187E8E}"/>
              </a:ext>
            </a:extLst>
          </p:cNvPr>
          <p:cNvCxnSpPr>
            <a:cxnSpLocks/>
          </p:cNvCxnSpPr>
          <p:nvPr/>
        </p:nvCxnSpPr>
        <p:spPr>
          <a:xfrm flipV="1">
            <a:off x="9013371" y="0"/>
            <a:ext cx="3178629" cy="3429001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FC5F3E1A-150F-4307-AA07-769CEFFC1FEC}"/>
              </a:ext>
            </a:extLst>
          </p:cNvPr>
          <p:cNvCxnSpPr>
            <a:cxnSpLocks/>
          </p:cNvCxnSpPr>
          <p:nvPr/>
        </p:nvCxnSpPr>
        <p:spPr>
          <a:xfrm>
            <a:off x="9013371" y="3429000"/>
            <a:ext cx="3102429" cy="3341914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83256BDA-067C-4DA5-9551-CF6BBDCAE344}"/>
              </a:ext>
            </a:extLst>
          </p:cNvPr>
          <p:cNvSpPr txBox="1"/>
          <p:nvPr/>
        </p:nvSpPr>
        <p:spPr>
          <a:xfrm>
            <a:off x="332016" y="2026307"/>
            <a:ext cx="33201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Yeni nesil ve inovatif geri dönüşüm kutularını barındıracak yerler için belediyelerle görüşmeler ve gerekli izinlerin alınması.</a:t>
            </a:r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572FCF39-4BE4-4BC0-894C-12AB28CA8C7F}"/>
              </a:ext>
            </a:extLst>
          </p:cNvPr>
          <p:cNvSpPr txBox="1"/>
          <p:nvPr/>
        </p:nvSpPr>
        <p:spPr>
          <a:xfrm>
            <a:off x="332021" y="3981510"/>
            <a:ext cx="3320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Çevre ve Şehircilik Bakanlığı masa ve komiteleri ile iletişime geçilerek kamusal destek almak.</a:t>
            </a:r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3358D392-8BD0-454D-8195-36DE6309679B}"/>
              </a:ext>
            </a:extLst>
          </p:cNvPr>
          <p:cNvSpPr txBox="1"/>
          <p:nvPr/>
        </p:nvSpPr>
        <p:spPr>
          <a:xfrm>
            <a:off x="4659086" y="1807730"/>
            <a:ext cx="3712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Özel sektör içerisindeki dağıtım ve toplama firmalarının yanı sıra geri dönüşüm faaliyetleri yürüten firmaları projeye dahil etme çalışmaları.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8EEAABB4-65E8-464E-B4DE-E85791D12E6D}"/>
              </a:ext>
            </a:extLst>
          </p:cNvPr>
          <p:cNvSpPr txBox="1"/>
          <p:nvPr/>
        </p:nvSpPr>
        <p:spPr>
          <a:xfrm>
            <a:off x="4506688" y="3945934"/>
            <a:ext cx="4278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17 temel amaç için  çalışma yürüten kuruluşlar ile iletişime geçmek ve projeye dahil etme çalışmaları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9F978157-AD61-4AF1-BCA1-1BC29CF0E834}"/>
              </a:ext>
            </a:extLst>
          </p:cNvPr>
          <p:cNvSpPr txBox="1"/>
          <p:nvPr/>
        </p:nvSpPr>
        <p:spPr>
          <a:xfrm>
            <a:off x="4958443" y="4878250"/>
            <a:ext cx="48985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GREENPEACE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WWF (Dünyayı ve Doğayı Koruma Vakfı)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UNICEF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WELTHUNGERHİLFE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/>
              <a:t>Environmental</a:t>
            </a:r>
            <a:r>
              <a:rPr lang="tr-TR" b="1" dirty="0"/>
              <a:t> </a:t>
            </a:r>
            <a:r>
              <a:rPr lang="tr-TR" b="1" dirty="0" err="1"/>
              <a:t>Defense</a:t>
            </a:r>
            <a:r>
              <a:rPr lang="tr-TR" b="1" dirty="0"/>
              <a:t> </a:t>
            </a:r>
            <a:r>
              <a:rPr lang="tr-TR" b="1" dirty="0" err="1"/>
              <a:t>Fund</a:t>
            </a:r>
            <a:r>
              <a:rPr lang="tr-TR" b="1" dirty="0"/>
              <a:t> (</a:t>
            </a:r>
            <a:r>
              <a:rPr lang="tr-TR" b="1" i="0" dirty="0">
                <a:effectLst/>
              </a:rPr>
              <a:t>Çevre Savunma Fonu</a:t>
            </a:r>
            <a:r>
              <a:rPr lang="tr-TR" b="1" dirty="0"/>
              <a:t>)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                                </a:t>
            </a:r>
            <a:r>
              <a:rPr lang="tr-TR" b="1" dirty="0" err="1"/>
              <a:t>vb</a:t>
            </a:r>
            <a:r>
              <a:rPr lang="tr-TR" b="1" dirty="0"/>
              <a:t>…</a:t>
            </a:r>
          </a:p>
          <a:p>
            <a:pPr algn="l"/>
            <a:r>
              <a:rPr lang="tr-TR" b="1" i="0" dirty="0">
                <a:effectLst/>
              </a:rPr>
              <a:t>     </a:t>
            </a:r>
            <a:br>
              <a:rPr lang="tr-TR" dirty="0"/>
            </a:br>
            <a:endParaRPr lang="tr-TR" b="1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i="0" dirty="0">
              <a:effectLst/>
            </a:endParaRPr>
          </a:p>
          <a:p>
            <a:br>
              <a:rPr lang="tr-TR" dirty="0"/>
            </a:br>
            <a:endParaRPr lang="tr-T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B65FF9D1-CF51-4EB3-8772-DD1FC9FB496F}"/>
              </a:ext>
            </a:extLst>
          </p:cNvPr>
          <p:cNvSpPr txBox="1"/>
          <p:nvPr/>
        </p:nvSpPr>
        <p:spPr>
          <a:xfrm>
            <a:off x="846030" y="1251857"/>
            <a:ext cx="2555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b="1" u="sng" dirty="0">
                <a:solidFill>
                  <a:schemeClr val="accent3"/>
                </a:solidFill>
              </a:rPr>
              <a:t>KAMUSAL ADIMLAR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34FF5E8F-F3C4-4449-AB4A-3D589C15B53C}"/>
              </a:ext>
            </a:extLst>
          </p:cNvPr>
          <p:cNvSpPr txBox="1"/>
          <p:nvPr/>
        </p:nvSpPr>
        <p:spPr>
          <a:xfrm>
            <a:off x="5061853" y="1251857"/>
            <a:ext cx="2906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u="sng" dirty="0">
                <a:solidFill>
                  <a:schemeClr val="accent3"/>
                </a:solidFill>
              </a:rPr>
              <a:t>SEKTÖREL ADIMLAR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86F54E09-4597-486C-9EB9-0ED31C50526D}"/>
              </a:ext>
            </a:extLst>
          </p:cNvPr>
          <p:cNvSpPr txBox="1"/>
          <p:nvPr/>
        </p:nvSpPr>
        <p:spPr>
          <a:xfrm>
            <a:off x="4958443" y="3581400"/>
            <a:ext cx="3102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u="sng" dirty="0">
                <a:solidFill>
                  <a:schemeClr val="accent3"/>
                </a:solidFill>
              </a:rPr>
              <a:t>SİVİL ADIMLAR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7FC4FB5F-899A-45E0-90E8-EB37636469CD}"/>
              </a:ext>
            </a:extLst>
          </p:cNvPr>
          <p:cNvSpPr txBox="1"/>
          <p:nvPr/>
        </p:nvSpPr>
        <p:spPr>
          <a:xfrm>
            <a:off x="9220200" y="2967337"/>
            <a:ext cx="3022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>
                <a:solidFill>
                  <a:schemeClr val="accent3"/>
                </a:solidFill>
              </a:rPr>
              <a:t>Projenin doğru şekilde anlaşılması ve aktarılması için bir ekip kurulacak</a:t>
            </a:r>
          </a:p>
        </p:txBody>
      </p:sp>
    </p:spTree>
    <p:extLst>
      <p:ext uri="{BB962C8B-B14F-4D97-AF65-F5344CB8AC3E}">
        <p14:creationId xmlns:p14="http://schemas.microsoft.com/office/powerpoint/2010/main" val="261520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22" grpId="0"/>
      <p:bldP spid="24" grpId="0"/>
      <p:bldP spid="25" grpId="0"/>
      <p:bldP spid="26" grpId="0"/>
      <p:bldP spid="29" grpId="0"/>
      <p:bldP spid="30" grpId="0"/>
      <p:bldP spid="31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D6E98B-3D22-4551-B1AC-4B625C716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5596"/>
          </a:xfrm>
        </p:spPr>
        <p:txBody>
          <a:bodyPr/>
          <a:lstStyle/>
          <a:p>
            <a:pPr algn="ctr"/>
            <a:r>
              <a:rPr lang="tr-TR" b="1" dirty="0">
                <a:solidFill>
                  <a:schemeClr val="accent3"/>
                </a:solidFill>
              </a:rPr>
              <a:t>HEDEFLENEN ÇÖZÜM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9F43504-A1E8-44B5-AF66-3B25D8003077}"/>
              </a:ext>
            </a:extLst>
          </p:cNvPr>
          <p:cNvSpPr txBox="1"/>
          <p:nvPr/>
        </p:nvSpPr>
        <p:spPr>
          <a:xfrm>
            <a:off x="5954486" y="1695535"/>
            <a:ext cx="4985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Aslında asıl hedefimiz 12 numaralı sorumlu üretim ve tüketim amacında bir çözüm bulmaktı. 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C67213BE-5A1E-4223-AEC8-0093D0BD5768}"/>
              </a:ext>
            </a:extLst>
          </p:cNvPr>
          <p:cNvSpPr txBox="1"/>
          <p:nvPr/>
        </p:nvSpPr>
        <p:spPr>
          <a:xfrm>
            <a:off x="5845629" y="4915896"/>
            <a:ext cx="5094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Ancak biz hem 12 numaralı sorun için bir çözüm bulduk, hem de buradan gelen kazanç ile 17 sorunun tümüne finansal destek sağlamış olduk.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95005B33-C4F0-4031-B6CB-4E8D35690CFD}"/>
              </a:ext>
            </a:extLst>
          </p:cNvPr>
          <p:cNvSpPr txBox="1"/>
          <p:nvPr/>
        </p:nvSpPr>
        <p:spPr>
          <a:xfrm>
            <a:off x="646111" y="2950029"/>
            <a:ext cx="5094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Böylece sorunlardan birisine </a:t>
            </a:r>
            <a:r>
              <a:rPr lang="tr-TR" b="1" dirty="0" err="1"/>
              <a:t>inovatif</a:t>
            </a:r>
            <a:r>
              <a:rPr lang="tr-TR" b="1" dirty="0"/>
              <a:t> ve çağa uygun bir çözüm getirmişken, diğer sorunlarla ilgilenen vakıflara ve sivil kuruluşlara da finansal destek sağlamış olduk.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9048ECB-BC51-46CC-AE9A-5D718CF526A3}"/>
              </a:ext>
            </a:extLst>
          </p:cNvPr>
          <p:cNvSpPr txBox="1"/>
          <p:nvPr/>
        </p:nvSpPr>
        <p:spPr>
          <a:xfrm>
            <a:off x="646111" y="1695535"/>
            <a:ext cx="4778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Hedefimiz sorumlu tüketim ve üretim alanında geri dönüşüm bazlı israfı engellemek, süreci kolaylaştırmak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E7191DD2-E2D5-4701-AC17-D95DEA5F4463}"/>
              </a:ext>
            </a:extLst>
          </p:cNvPr>
          <p:cNvSpPr txBox="1"/>
          <p:nvPr/>
        </p:nvSpPr>
        <p:spPr>
          <a:xfrm>
            <a:off x="5954486" y="2950029"/>
            <a:ext cx="5007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Bunun için yeni nesil geri dönüşüm kutuları geliştireceğiz ve hem israfın önüne geçeceğiz, hem de bu sayede elde ettiğimiz karı sivil toplum kuruluşlarına aktaracağız.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6518410A-B86A-41CC-B965-9EAFC06C9D98}"/>
              </a:ext>
            </a:extLst>
          </p:cNvPr>
          <p:cNvSpPr txBox="1"/>
          <p:nvPr/>
        </p:nvSpPr>
        <p:spPr>
          <a:xfrm>
            <a:off x="646111" y="4915896"/>
            <a:ext cx="46155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Bu sayede hem bir sivil toplum bilinci, çevre bilinci sağlarken, aynı zamanda üretim sektöründeki enerji israfından da kurtuluyor ve tedarik sektörüne yeni fırsatlar kazandırıyoruz.</a:t>
            </a:r>
          </a:p>
        </p:txBody>
      </p:sp>
    </p:spTree>
    <p:extLst>
      <p:ext uri="{BB962C8B-B14F-4D97-AF65-F5344CB8AC3E}">
        <p14:creationId xmlns:p14="http://schemas.microsoft.com/office/powerpoint/2010/main" val="2426448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201C5C-2ED7-4AE2-9A95-B01B4FB3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İzlediğiniz İçin Teşekkür Ederiz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8056363C-048D-4980-8DBD-637F78037587}"/>
              </a:ext>
            </a:extLst>
          </p:cNvPr>
          <p:cNvSpPr txBox="1"/>
          <p:nvPr/>
        </p:nvSpPr>
        <p:spPr>
          <a:xfrm>
            <a:off x="500743" y="185324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Emine Demircan 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0B961E1B-BA3D-4494-8374-814A402264F5}"/>
              </a:ext>
            </a:extLst>
          </p:cNvPr>
          <p:cNvSpPr txBox="1"/>
          <p:nvPr/>
        </p:nvSpPr>
        <p:spPr>
          <a:xfrm>
            <a:off x="500743" y="2509067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Berkan Çınar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AB60D532-A09B-467D-B1F7-66CC614B9010}"/>
              </a:ext>
            </a:extLst>
          </p:cNvPr>
          <p:cNvSpPr txBox="1"/>
          <p:nvPr/>
        </p:nvSpPr>
        <p:spPr>
          <a:xfrm>
            <a:off x="500743" y="3164886"/>
            <a:ext cx="347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Beyza Karadeniz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E870727-01A8-4FD0-9424-48193AA44A66}"/>
              </a:ext>
            </a:extLst>
          </p:cNvPr>
          <p:cNvSpPr txBox="1"/>
          <p:nvPr/>
        </p:nvSpPr>
        <p:spPr>
          <a:xfrm>
            <a:off x="4310743" y="2144486"/>
            <a:ext cx="5159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b="1" dirty="0" err="1">
                <a:solidFill>
                  <a:schemeClr val="accent3"/>
                </a:solidFill>
              </a:rPr>
              <a:t>NatureSave</a:t>
            </a:r>
            <a:endParaRPr lang="tr-TR" sz="4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77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9EA321-A87C-4FEC-BF19-C83779C22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5098" y="703090"/>
            <a:ext cx="4981803" cy="755596"/>
          </a:xfrm>
        </p:spPr>
        <p:txBody>
          <a:bodyPr/>
          <a:lstStyle/>
          <a:p>
            <a:r>
              <a:rPr lang="tr-TR" b="1" dirty="0"/>
              <a:t>17 KÜRESEL AMAÇ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B6BE1059-88C4-4828-A619-C6005E05AFF5}"/>
              </a:ext>
            </a:extLst>
          </p:cNvPr>
          <p:cNvSpPr txBox="1"/>
          <p:nvPr/>
        </p:nvSpPr>
        <p:spPr>
          <a:xfrm>
            <a:off x="1210243" y="1491547"/>
            <a:ext cx="6803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Dünya liderleri dünyanın şuan ki ve gelecekteki sorunlarıyla ilgilenmek için 17 temel amaç hedeflediler. 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6E471B7-9405-4D7C-8AE7-B21275E6B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20" y="2479664"/>
            <a:ext cx="1227978" cy="122797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316950FF-72D6-49DD-9CED-6A8F7D0B2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904" y="2479664"/>
            <a:ext cx="1227978" cy="1227978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D538BD5E-7FC9-465A-AD60-886D5F5426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888" y="2479665"/>
            <a:ext cx="1227978" cy="1227978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2DB2CF56-4FA2-4020-8713-6CAF6AACB5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704" y="2479664"/>
            <a:ext cx="1227978" cy="1227978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04DFA6E4-681E-4986-8F4D-13EB38CAA1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520" y="2479664"/>
            <a:ext cx="1227978" cy="1227978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1CA8FDA7-B9B5-409C-B1FD-DDD3316910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336" y="2479664"/>
            <a:ext cx="1227978" cy="1227978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76316458-A813-4026-812F-88FAFBF226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152" y="2479664"/>
            <a:ext cx="1227978" cy="1227978"/>
          </a:xfrm>
          <a:prstGeom prst="rect">
            <a:avLst/>
          </a:prstGeom>
        </p:spPr>
      </p:pic>
      <p:pic>
        <p:nvPicPr>
          <p:cNvPr id="22" name="Resim 21">
            <a:extLst>
              <a:ext uri="{FF2B5EF4-FFF2-40B4-BE49-F238E27FC236}">
                <a16:creationId xmlns:a16="http://schemas.microsoft.com/office/drawing/2014/main" id="{3D58ADB3-E9D4-4D4D-8D68-37BFEB367B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20" y="3846871"/>
            <a:ext cx="1227978" cy="1227978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4FE68167-2597-42E0-A21B-7E4F74E871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395" y="3846871"/>
            <a:ext cx="1227978" cy="1227978"/>
          </a:xfrm>
          <a:prstGeom prst="rect">
            <a:avLst/>
          </a:prstGeom>
        </p:spPr>
      </p:pic>
      <p:pic>
        <p:nvPicPr>
          <p:cNvPr id="26" name="Resim 25">
            <a:extLst>
              <a:ext uri="{FF2B5EF4-FFF2-40B4-BE49-F238E27FC236}">
                <a16:creationId xmlns:a16="http://schemas.microsoft.com/office/drawing/2014/main" id="{A9086BEB-2620-4F24-B17D-FE187EB7AF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889" y="3846872"/>
            <a:ext cx="1227978" cy="1227978"/>
          </a:xfrm>
          <a:prstGeom prst="rect">
            <a:avLst/>
          </a:prstGeom>
        </p:spPr>
      </p:pic>
      <p:pic>
        <p:nvPicPr>
          <p:cNvPr id="28" name="Resim 27">
            <a:extLst>
              <a:ext uri="{FF2B5EF4-FFF2-40B4-BE49-F238E27FC236}">
                <a16:creationId xmlns:a16="http://schemas.microsoft.com/office/drawing/2014/main" id="{F9E72152-5601-4B36-B34B-2939885640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704" y="3846871"/>
            <a:ext cx="1227978" cy="1227978"/>
          </a:xfrm>
          <a:prstGeom prst="rect">
            <a:avLst/>
          </a:prstGeom>
        </p:spPr>
      </p:pic>
      <p:pic>
        <p:nvPicPr>
          <p:cNvPr id="30" name="Resim 29">
            <a:extLst>
              <a:ext uri="{FF2B5EF4-FFF2-40B4-BE49-F238E27FC236}">
                <a16:creationId xmlns:a16="http://schemas.microsoft.com/office/drawing/2014/main" id="{6C53FAE1-6CB5-4A26-B384-F0970104D91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858" y="3846871"/>
            <a:ext cx="1246343" cy="1246343"/>
          </a:xfrm>
          <a:prstGeom prst="rect">
            <a:avLst/>
          </a:prstGeom>
        </p:spPr>
      </p:pic>
      <p:pic>
        <p:nvPicPr>
          <p:cNvPr id="32" name="Resim 31">
            <a:extLst>
              <a:ext uri="{FF2B5EF4-FFF2-40B4-BE49-F238E27FC236}">
                <a16:creationId xmlns:a16="http://schemas.microsoft.com/office/drawing/2014/main" id="{E4C95FF2-07AD-442C-BE4A-F2E85485D6B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377" y="3871327"/>
            <a:ext cx="1197430" cy="1197430"/>
          </a:xfrm>
          <a:prstGeom prst="rect">
            <a:avLst/>
          </a:prstGeom>
        </p:spPr>
      </p:pic>
      <p:pic>
        <p:nvPicPr>
          <p:cNvPr id="34" name="Resim 33">
            <a:extLst>
              <a:ext uri="{FF2B5EF4-FFF2-40B4-BE49-F238E27FC236}">
                <a16:creationId xmlns:a16="http://schemas.microsoft.com/office/drawing/2014/main" id="{C05D60A4-B7B9-4536-835E-467145BDCB9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983" y="3871327"/>
            <a:ext cx="1197430" cy="1197430"/>
          </a:xfrm>
          <a:prstGeom prst="rect">
            <a:avLst/>
          </a:prstGeom>
        </p:spPr>
      </p:pic>
      <p:pic>
        <p:nvPicPr>
          <p:cNvPr id="36" name="Resim 35">
            <a:extLst>
              <a:ext uri="{FF2B5EF4-FFF2-40B4-BE49-F238E27FC236}">
                <a16:creationId xmlns:a16="http://schemas.microsoft.com/office/drawing/2014/main" id="{F88B375B-479B-4020-84C8-1E7CF21478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756" y="3880943"/>
            <a:ext cx="1197430" cy="1197430"/>
          </a:xfrm>
          <a:prstGeom prst="rect">
            <a:avLst/>
          </a:prstGeom>
        </p:spPr>
      </p:pic>
      <p:pic>
        <p:nvPicPr>
          <p:cNvPr id="38" name="Resim 37">
            <a:extLst>
              <a:ext uri="{FF2B5EF4-FFF2-40B4-BE49-F238E27FC236}">
                <a16:creationId xmlns:a16="http://schemas.microsoft.com/office/drawing/2014/main" id="{C608A447-D268-4C84-B7B6-21B1B7C7AE6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11" y="5214078"/>
            <a:ext cx="1227978" cy="1227978"/>
          </a:xfrm>
          <a:prstGeom prst="rect">
            <a:avLst/>
          </a:prstGeom>
        </p:spPr>
      </p:pic>
      <p:pic>
        <p:nvPicPr>
          <p:cNvPr id="42" name="Resim 41">
            <a:extLst>
              <a:ext uri="{FF2B5EF4-FFF2-40B4-BE49-F238E27FC236}">
                <a16:creationId xmlns:a16="http://schemas.microsoft.com/office/drawing/2014/main" id="{3F34D985-7F5F-43DC-B621-F97F2D3C3A0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14" y="2447109"/>
            <a:ext cx="1293088" cy="1293088"/>
          </a:xfrm>
          <a:prstGeom prst="rect">
            <a:avLst/>
          </a:prstGeom>
        </p:spPr>
      </p:pic>
      <p:sp>
        <p:nvSpPr>
          <p:cNvPr id="43" name="Metin kutusu 42">
            <a:extLst>
              <a:ext uri="{FF2B5EF4-FFF2-40B4-BE49-F238E27FC236}">
                <a16:creationId xmlns:a16="http://schemas.microsoft.com/office/drawing/2014/main" id="{DD165560-D37D-4D6B-A8AE-1B45E99A30F6}"/>
              </a:ext>
            </a:extLst>
          </p:cNvPr>
          <p:cNvSpPr txBox="1"/>
          <p:nvPr/>
        </p:nvSpPr>
        <p:spPr>
          <a:xfrm>
            <a:off x="4702629" y="5506507"/>
            <a:ext cx="6260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Bu amaçlardan başarı sağlanarak 10 yıllık bir periyot içerisinde çözülmek istenilen 3 tane büyük sorun var.</a:t>
            </a:r>
          </a:p>
        </p:txBody>
      </p:sp>
    </p:spTree>
    <p:extLst>
      <p:ext uri="{BB962C8B-B14F-4D97-AF65-F5344CB8AC3E}">
        <p14:creationId xmlns:p14="http://schemas.microsoft.com/office/powerpoint/2010/main" val="1668968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A8C4D4-0E56-423E-8B4C-117C4E11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Dünya Liderlerinin 10 Yıl İçinde 3 Ana Hedefi</a:t>
            </a:r>
          </a:p>
        </p:txBody>
      </p:sp>
      <p:sp>
        <p:nvSpPr>
          <p:cNvPr id="4" name="Ok: Sağ 3">
            <a:extLst>
              <a:ext uri="{FF2B5EF4-FFF2-40B4-BE49-F238E27FC236}">
                <a16:creationId xmlns:a16="http://schemas.microsoft.com/office/drawing/2014/main" id="{8F532B03-5671-497C-B563-697F430F67AD}"/>
              </a:ext>
            </a:extLst>
          </p:cNvPr>
          <p:cNvSpPr/>
          <p:nvPr/>
        </p:nvSpPr>
        <p:spPr>
          <a:xfrm>
            <a:off x="237587" y="2215576"/>
            <a:ext cx="1484871" cy="527623"/>
          </a:xfrm>
          <a:prstGeom prst="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accent3"/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76C1988A-CF11-4134-BB57-9182A14C9116}"/>
              </a:ext>
            </a:extLst>
          </p:cNvPr>
          <p:cNvSpPr txBox="1"/>
          <p:nvPr/>
        </p:nvSpPr>
        <p:spPr>
          <a:xfrm>
            <a:off x="1833617" y="2215578"/>
            <a:ext cx="3422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Aşırı yoksulluğu sona erdirmek.</a:t>
            </a:r>
          </a:p>
        </p:txBody>
      </p:sp>
      <p:sp>
        <p:nvSpPr>
          <p:cNvPr id="6" name="Ok: Sağ 5">
            <a:extLst>
              <a:ext uri="{FF2B5EF4-FFF2-40B4-BE49-F238E27FC236}">
                <a16:creationId xmlns:a16="http://schemas.microsoft.com/office/drawing/2014/main" id="{EEB60743-01D0-4C89-B3CD-CD790B124A77}"/>
              </a:ext>
            </a:extLst>
          </p:cNvPr>
          <p:cNvSpPr/>
          <p:nvPr/>
        </p:nvSpPr>
        <p:spPr>
          <a:xfrm>
            <a:off x="1464802" y="3948226"/>
            <a:ext cx="1484872" cy="562846"/>
          </a:xfrm>
          <a:prstGeom prst="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1C70D46A-C55B-485F-82B9-B27E5F1F209D}"/>
              </a:ext>
            </a:extLst>
          </p:cNvPr>
          <p:cNvSpPr txBox="1"/>
          <p:nvPr/>
        </p:nvSpPr>
        <p:spPr>
          <a:xfrm>
            <a:off x="3217668" y="3906484"/>
            <a:ext cx="3877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Eşitsizlik ve Adaletsizlikle Mücadele.</a:t>
            </a:r>
          </a:p>
        </p:txBody>
      </p:sp>
      <p:sp>
        <p:nvSpPr>
          <p:cNvPr id="8" name="Ok: Sağ 7">
            <a:extLst>
              <a:ext uri="{FF2B5EF4-FFF2-40B4-BE49-F238E27FC236}">
                <a16:creationId xmlns:a16="http://schemas.microsoft.com/office/drawing/2014/main" id="{6C420E9A-AFC1-4CE5-B767-EC5F59B8A021}"/>
              </a:ext>
            </a:extLst>
          </p:cNvPr>
          <p:cNvSpPr/>
          <p:nvPr/>
        </p:nvSpPr>
        <p:spPr>
          <a:xfrm>
            <a:off x="2949674" y="5756710"/>
            <a:ext cx="1554364" cy="562846"/>
          </a:xfrm>
          <a:prstGeom prst="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6198096-1271-4A9A-A420-88C60C9A6F3E}"/>
              </a:ext>
            </a:extLst>
          </p:cNvPr>
          <p:cNvSpPr txBox="1"/>
          <p:nvPr/>
        </p:nvSpPr>
        <p:spPr>
          <a:xfrm>
            <a:off x="4504037" y="5853467"/>
            <a:ext cx="32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İklim Değişikliğini Düzeltme.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C89C5C58-67CA-4734-A50E-24DA1844A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676" y="1497231"/>
            <a:ext cx="2561233" cy="14366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  <a:reflection blurRad="12700" stA="38000" endPos="28000" dist="5000" dir="5400000" sy="-100000" algn="bl" rotWithShape="0"/>
          </a:effectLst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B7EC46DE-D981-42EB-AFAF-426FC9E1B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23693"/>
            <a:ext cx="2561233" cy="16007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E9EBF234-2DC4-41D6-A157-47D23AAAAF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376" y="5004753"/>
            <a:ext cx="2938637" cy="16007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19440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85864D-19A2-4F2E-B2EF-7D0729A4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Bu Hedeflere Ulaşabilmek İçin 17 Adet Küresel Amaç Belirlendi…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94BBEDCA-42F6-4B48-A5E9-B55422D301E2}"/>
              </a:ext>
            </a:extLst>
          </p:cNvPr>
          <p:cNvSpPr txBox="1"/>
          <p:nvPr/>
        </p:nvSpPr>
        <p:spPr>
          <a:xfrm>
            <a:off x="929139" y="2100943"/>
            <a:ext cx="9121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Bizim amacımız, ülkelerin bu amaçlara ulaşmak için belirlediği küresel hedefler arasından birisini seçerek, </a:t>
            </a:r>
            <a:r>
              <a:rPr lang="tr-TR" b="1" dirty="0" err="1"/>
              <a:t>inovatif</a:t>
            </a:r>
            <a:r>
              <a:rPr lang="tr-TR" b="1" dirty="0"/>
              <a:t> bir çözüm getirmek ve getirdiğimiz çözümle sürecin başarıya ulaşmasına katkı sağlamak.</a:t>
            </a:r>
          </a:p>
          <a:p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80E14B04-C1A8-4727-BBBF-E67B80281080}"/>
              </a:ext>
            </a:extLst>
          </p:cNvPr>
          <p:cNvSpPr txBox="1"/>
          <p:nvPr/>
        </p:nvSpPr>
        <p:spPr>
          <a:xfrm>
            <a:off x="1741714" y="3320144"/>
            <a:ext cx="5475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Çözüm üretilecek ve sürece yardım edeceğimiz küresel amaç olarak 12 numaralı küresel amacı tercih ettik. 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40D32261-ED8E-4252-B95E-A9F760CC2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654" y="3429000"/>
            <a:ext cx="2137579" cy="213757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Front"/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6B502442-8E68-485C-A688-652188B4A5AE}"/>
              </a:ext>
            </a:extLst>
          </p:cNvPr>
          <p:cNvSpPr txBox="1"/>
          <p:nvPr/>
        </p:nvSpPr>
        <p:spPr>
          <a:xfrm>
            <a:off x="1741714" y="4353829"/>
            <a:ext cx="52469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Bu amaca getireceğimiz </a:t>
            </a:r>
            <a:r>
              <a:rPr lang="tr-TR" b="1" dirty="0" err="1"/>
              <a:t>inovatif</a:t>
            </a:r>
            <a:r>
              <a:rPr lang="tr-TR" b="1" dirty="0"/>
              <a:t> çözüm, üretim, tüketim ve tedarik zincirlerinin sorunlarıyla mücadelede süreci kolaylaştırma ve sorundan çıkan zararı kazançla telafi etme amacıyla geliştirilecek.</a:t>
            </a:r>
          </a:p>
        </p:txBody>
      </p:sp>
    </p:spTree>
    <p:extLst>
      <p:ext uri="{BB962C8B-B14F-4D97-AF65-F5344CB8AC3E}">
        <p14:creationId xmlns:p14="http://schemas.microsoft.com/office/powerpoint/2010/main" val="4088563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362A45-7396-4B28-B583-3ECC2956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40" y="372018"/>
            <a:ext cx="9404723" cy="1400530"/>
          </a:xfrm>
        </p:spPr>
        <p:txBody>
          <a:bodyPr/>
          <a:lstStyle/>
          <a:p>
            <a:r>
              <a:rPr lang="tr-TR" b="1" dirty="0"/>
              <a:t>Sorunu İnceleme Aşaması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9EE3EF5E-92BC-4616-A49A-B813D84A88D4}"/>
              </a:ext>
            </a:extLst>
          </p:cNvPr>
          <p:cNvSpPr txBox="1"/>
          <p:nvPr/>
        </p:nvSpPr>
        <p:spPr>
          <a:xfrm>
            <a:off x="205946" y="1433383"/>
            <a:ext cx="6441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Yapılan akademik çalışmalar gösteriyor ki, plastik pet şişe ve poşet üretimleri 21. yüzyılda zirve yapmış. Bunun en temel sebebi olarak ise hazır yiyecek sektörünün ve süper market zincirlerinin olağanüstü büyümesi. 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2CFA381-B221-4322-9DD5-8DBBB52A540C}"/>
              </a:ext>
            </a:extLst>
          </p:cNvPr>
          <p:cNvSpPr txBox="1"/>
          <p:nvPr/>
        </p:nvSpPr>
        <p:spPr>
          <a:xfrm>
            <a:off x="205946" y="2967335"/>
            <a:ext cx="3278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ABD’de üretim sektörlerinde ambalajlarının %42 oranında plastik olduğunu görebiliriz. 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F58762DE-568B-4448-B513-14D70B118D6D}"/>
              </a:ext>
            </a:extLst>
          </p:cNvPr>
          <p:cNvSpPr txBox="1"/>
          <p:nvPr/>
        </p:nvSpPr>
        <p:spPr>
          <a:xfrm>
            <a:off x="205946" y="4407906"/>
            <a:ext cx="4127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Avrupa da ise bu sektörlerde plastik ambalaj oranı %40 seviyelerinde</a:t>
            </a:r>
          </a:p>
        </p:txBody>
      </p:sp>
      <p:graphicFrame>
        <p:nvGraphicFramePr>
          <p:cNvPr id="12" name="Grafik 11">
            <a:extLst>
              <a:ext uri="{FF2B5EF4-FFF2-40B4-BE49-F238E27FC236}">
                <a16:creationId xmlns:a16="http://schemas.microsoft.com/office/drawing/2014/main" id="{C5D73E16-7952-4531-A584-FAFEAF455A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1014725"/>
              </p:ext>
            </p:extLst>
          </p:nvPr>
        </p:nvGraphicFramePr>
        <p:xfrm>
          <a:off x="3944018" y="2610137"/>
          <a:ext cx="4127157" cy="4210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Metin kutusu 12">
            <a:extLst>
              <a:ext uri="{FF2B5EF4-FFF2-40B4-BE49-F238E27FC236}">
                <a16:creationId xmlns:a16="http://schemas.microsoft.com/office/drawing/2014/main" id="{8BC388AF-E423-46A4-A9A2-534182C763F9}"/>
              </a:ext>
            </a:extLst>
          </p:cNvPr>
          <p:cNvSpPr txBox="1"/>
          <p:nvPr/>
        </p:nvSpPr>
        <p:spPr>
          <a:xfrm>
            <a:off x="8254660" y="1253083"/>
            <a:ext cx="3731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Grafikteki durum kısmen iyi gibi görünebilir. Ancak pet şişe ve poşetlerin geri dönüşümü için yeterli çalışma yapılmıyor.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829137EC-4811-489A-8178-DBB1CAF59525}"/>
              </a:ext>
            </a:extLst>
          </p:cNvPr>
          <p:cNvSpPr txBox="1"/>
          <p:nvPr/>
        </p:nvSpPr>
        <p:spPr>
          <a:xfrm>
            <a:off x="8530587" y="2638201"/>
            <a:ext cx="3304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Bu sebeplerden dolayı plastik ve poşet üretimi her yıl %3 - %9 arası artıyor.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B6C211EC-0F23-4848-9C64-A662FCA7F72E}"/>
              </a:ext>
            </a:extLst>
          </p:cNvPr>
          <p:cNvSpPr txBox="1"/>
          <p:nvPr/>
        </p:nvSpPr>
        <p:spPr>
          <a:xfrm>
            <a:off x="8530587" y="4715571"/>
            <a:ext cx="37313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Getireceğimiz çözümle hem üretim sektörünü bu enerji kaybından kurtarmalı ve ekonomik olarak kazançlı hale getirmeliyiz.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53CA9727-3B73-4B9A-B366-12CA13025CB4}"/>
              </a:ext>
            </a:extLst>
          </p:cNvPr>
          <p:cNvSpPr txBox="1"/>
          <p:nvPr/>
        </p:nvSpPr>
        <p:spPr>
          <a:xfrm>
            <a:off x="205946" y="5407952"/>
            <a:ext cx="3455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Türkiye için ise üretim sektöründe ambalajlarının %65’den fazla bir oranı plastik. 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10FB5B36-0CEE-44E1-8FFD-9851502D7AAA}"/>
              </a:ext>
            </a:extLst>
          </p:cNvPr>
          <p:cNvSpPr txBox="1"/>
          <p:nvPr/>
        </p:nvSpPr>
        <p:spPr>
          <a:xfrm>
            <a:off x="8530587" y="3607575"/>
            <a:ext cx="3060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Sadece Türkiye’de 2015 yılında bu oran %42 seviyelerindeydi.</a:t>
            </a:r>
          </a:p>
        </p:txBody>
      </p:sp>
    </p:spTree>
    <p:extLst>
      <p:ext uri="{BB962C8B-B14F-4D97-AF65-F5344CB8AC3E}">
        <p14:creationId xmlns:p14="http://schemas.microsoft.com/office/powerpoint/2010/main" val="1375312743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Graphic spid="12" grpId="0">
        <p:bldAsOne/>
      </p:bldGraphic>
      <p:bldP spid="13" grpId="0"/>
      <p:bldP spid="14" grpId="0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144836-58CA-4F7D-A39E-F2BDD6209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Sorunu İnceleme Aşaması-2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F4C9541-6D92-466B-B3CE-F3BB930C9673}"/>
              </a:ext>
            </a:extLst>
          </p:cNvPr>
          <p:cNvSpPr txBox="1"/>
          <p:nvPr/>
        </p:nvSpPr>
        <p:spPr>
          <a:xfrm>
            <a:off x="42126" y="1480505"/>
            <a:ext cx="27990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Plastik ve Poşet üretiminin endüstri piyasalarını yormasının yanında ayrıca büyük bir sorumsuz tüketim mevcut. Tabi bu sorumsuz tüketimi doyurmak için daha yoğun çalışan </a:t>
            </a:r>
            <a:r>
              <a:rPr lang="tr-TR" sz="1600" b="1" dirty="0" err="1"/>
              <a:t>endüstirinin</a:t>
            </a:r>
            <a:r>
              <a:rPr lang="tr-TR" sz="1600" b="1" dirty="0"/>
              <a:t> de üzerine gereksiz bir enerji harcaması düşüyor.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41C636E7-7000-43B2-92E3-883626F6B751}"/>
              </a:ext>
            </a:extLst>
          </p:cNvPr>
          <p:cNvSpPr txBox="1"/>
          <p:nvPr/>
        </p:nvSpPr>
        <p:spPr>
          <a:xfrm>
            <a:off x="6281190" y="1519297"/>
            <a:ext cx="26670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Araştırmalar gösteriyor ki Amerika da 2017 yılında Tekstil ürünlerinin % 70’i çöpe atılmış ve yine aynı araştırma gösteriyor ki bir Amerikalı yılda ortalama 37 KG kıyafeti çöpe atıyor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FE7FBB7D-7BFC-4E05-A9CF-F832498204B8}"/>
              </a:ext>
            </a:extLst>
          </p:cNvPr>
          <p:cNvSpPr txBox="1"/>
          <p:nvPr/>
        </p:nvSpPr>
        <p:spPr>
          <a:xfrm>
            <a:off x="42125" y="4654303"/>
            <a:ext cx="27214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Yapılan bir başka araştırmaya göre ise ortalama bir ofis çalışanı yılda 80 KG kağıdı çöpe atıyor. Bu rakam aynı zamanda hemen hemen 1 ağaca karşılık geliyor.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C83E668-FF58-4043-9594-999FC2B7D34B}"/>
              </a:ext>
            </a:extLst>
          </p:cNvPr>
          <p:cNvSpPr txBox="1"/>
          <p:nvPr/>
        </p:nvSpPr>
        <p:spPr>
          <a:xfrm>
            <a:off x="6281190" y="4531195"/>
            <a:ext cx="26670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Sadece Türkiye’de ise yılda 5 milyon ton evsel atık geri dönüştürülmek yerine çöpe gidiyor ve bunun Türkiye Ekonomisine zararı yıllık 2,25 milyar lira 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26F649F3-D162-48FB-99AE-A590C5865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895" y="1583768"/>
            <a:ext cx="3136030" cy="21008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5D00D768-F838-48BB-BA70-1131BA9C7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767" y="4440921"/>
            <a:ext cx="3194286" cy="19964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EBBAB1E6-535C-40AB-94D4-B946EA9336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944" y="1364098"/>
            <a:ext cx="3084924" cy="20619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16395DAA-F2D0-4D91-A948-1BF5CC4EF0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944" y="4246182"/>
            <a:ext cx="3081598" cy="21008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75271625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965428-CBE7-44D8-873F-75DD3719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8865"/>
          </a:xfrm>
        </p:spPr>
        <p:txBody>
          <a:bodyPr/>
          <a:lstStyle/>
          <a:p>
            <a:r>
              <a:rPr lang="tr-TR" b="1" dirty="0"/>
              <a:t>Mevcut Çözümler Neler ?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0D426616-224F-49A3-AB71-180A943D3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131" y="1168497"/>
            <a:ext cx="1466437" cy="140053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52B748A-73D2-456B-9353-99CA91D3B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71" y="2492828"/>
            <a:ext cx="1872343" cy="1872343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CC3EABC3-4BD1-4C9A-AA22-15ED962246B9}"/>
              </a:ext>
            </a:extLst>
          </p:cNvPr>
          <p:cNvSpPr txBox="1"/>
          <p:nvPr/>
        </p:nvSpPr>
        <p:spPr>
          <a:xfrm>
            <a:off x="771173" y="1676400"/>
            <a:ext cx="444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Belediyelerin Geri Dönüşüm Sahaları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C9763DB2-6AF3-4FF0-860E-7F5CEC0E4D9F}"/>
              </a:ext>
            </a:extLst>
          </p:cNvPr>
          <p:cNvSpPr txBox="1"/>
          <p:nvPr/>
        </p:nvSpPr>
        <p:spPr>
          <a:xfrm>
            <a:off x="771173" y="3035837"/>
            <a:ext cx="3907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Sosyal alanlarda türüne göre sınıflandırılmış geri dönüşüm sepetleri</a:t>
            </a: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E6D75031-98E4-4E76-96C3-2CC129A37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131" y="4408234"/>
            <a:ext cx="1546732" cy="154673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Metin kutusu 17">
            <a:extLst>
              <a:ext uri="{FF2B5EF4-FFF2-40B4-BE49-F238E27FC236}">
                <a16:creationId xmlns:a16="http://schemas.microsoft.com/office/drawing/2014/main" id="{6D794538-DA4F-4180-98BE-057881E35340}"/>
              </a:ext>
            </a:extLst>
          </p:cNvPr>
          <p:cNvSpPr txBox="1"/>
          <p:nvPr/>
        </p:nvSpPr>
        <p:spPr>
          <a:xfrm>
            <a:off x="771172" y="5094410"/>
            <a:ext cx="390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Kamu Spotu reklamları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A03D126C-B695-42F8-BBB2-1D4E28A6AB74}"/>
              </a:ext>
            </a:extLst>
          </p:cNvPr>
          <p:cNvSpPr txBox="1"/>
          <p:nvPr/>
        </p:nvSpPr>
        <p:spPr>
          <a:xfrm>
            <a:off x="7478486" y="1161337"/>
            <a:ext cx="44304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/>
              <a:t>Ancak bu çözümlerin yeterli olmadığını anlamak için önceki </a:t>
            </a:r>
            <a:r>
              <a:rPr lang="tr-TR" sz="2000" b="1" dirty="0" err="1"/>
              <a:t>slayt’da</a:t>
            </a:r>
            <a:r>
              <a:rPr lang="tr-TR" sz="2000" b="1" dirty="0"/>
              <a:t> bulunan grafiğe bakmak yeterli.</a:t>
            </a:r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79AA543D-6378-49C1-97A1-BC07F125E439}"/>
              </a:ext>
            </a:extLst>
          </p:cNvPr>
          <p:cNvSpPr txBox="1"/>
          <p:nvPr/>
        </p:nvSpPr>
        <p:spPr>
          <a:xfrm>
            <a:off x="7478486" y="2772549"/>
            <a:ext cx="414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/>
              <a:t>Peki bu çözümlerin yetersiz kalmasındaki sebep ne ?</a:t>
            </a:r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8BFFE2FC-7B3A-4AF4-B24E-F0D3AE6853E1}"/>
              </a:ext>
            </a:extLst>
          </p:cNvPr>
          <p:cNvSpPr txBox="1"/>
          <p:nvPr/>
        </p:nvSpPr>
        <p:spPr>
          <a:xfrm>
            <a:off x="7478486" y="3927203"/>
            <a:ext cx="4060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Cevap son derece basit…</a:t>
            </a:r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40D1155C-0EB2-4C6A-ABF3-957E02F14040}"/>
              </a:ext>
            </a:extLst>
          </p:cNvPr>
          <p:cNvSpPr txBox="1"/>
          <p:nvPr/>
        </p:nvSpPr>
        <p:spPr>
          <a:xfrm>
            <a:off x="7478486" y="4476094"/>
            <a:ext cx="4561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Bu çözümlerin hiç birisi gelişen teknolojiyi ve </a:t>
            </a:r>
            <a:r>
              <a:rPr lang="tr-TR" b="1" dirty="0" err="1"/>
              <a:t>inovasyonu</a:t>
            </a:r>
            <a:r>
              <a:rPr lang="tr-TR" b="1" dirty="0"/>
              <a:t> bünyesinde barındırmıyor. </a:t>
            </a:r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C9B42462-162B-4771-8007-31B3F56DA2AE}"/>
              </a:ext>
            </a:extLst>
          </p:cNvPr>
          <p:cNvSpPr txBox="1"/>
          <p:nvPr/>
        </p:nvSpPr>
        <p:spPr>
          <a:xfrm>
            <a:off x="7478486" y="5758543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Yani bu sorunu çözmek için 21.yüzyıl’ın teknolojik imkanlarını kullanmamız gerek.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9628549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4" grpId="0"/>
      <p:bldP spid="18" grpId="0"/>
      <p:bldP spid="19" grpId="0"/>
      <p:bldP spid="20" grpId="0"/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304CAB-4661-451D-9312-E6E0B466C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Bizim çözümümüz </a:t>
            </a:r>
            <a:r>
              <a:rPr lang="tr-TR" b="1" dirty="0" err="1">
                <a:solidFill>
                  <a:schemeClr val="accent2"/>
                </a:solidFill>
              </a:rPr>
              <a:t>NatureSave</a:t>
            </a:r>
            <a:endParaRPr lang="tr-TR" b="1" dirty="0">
              <a:solidFill>
                <a:schemeClr val="accent2"/>
              </a:solidFill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263011A-C187-42D6-9DB8-0203FF9FC9A9}"/>
              </a:ext>
            </a:extLst>
          </p:cNvPr>
          <p:cNvSpPr txBox="1"/>
          <p:nvPr/>
        </p:nvSpPr>
        <p:spPr>
          <a:xfrm>
            <a:off x="849086" y="1453138"/>
            <a:ext cx="217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u="sng" dirty="0">
                <a:solidFill>
                  <a:schemeClr val="accent3"/>
                </a:solidFill>
              </a:rPr>
              <a:t>AMAÇ</a:t>
            </a:r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7141139C-B797-4F9F-B5D1-59967B23E171}"/>
              </a:ext>
            </a:extLst>
          </p:cNvPr>
          <p:cNvCxnSpPr>
            <a:cxnSpLocks/>
          </p:cNvCxnSpPr>
          <p:nvPr/>
        </p:nvCxnSpPr>
        <p:spPr>
          <a:xfrm>
            <a:off x="4038607" y="1714748"/>
            <a:ext cx="0" cy="4694643"/>
          </a:xfrm>
          <a:prstGeom prst="line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Metin kutusu 7">
            <a:extLst>
              <a:ext uri="{FF2B5EF4-FFF2-40B4-BE49-F238E27FC236}">
                <a16:creationId xmlns:a16="http://schemas.microsoft.com/office/drawing/2014/main" id="{DFE0CD2B-86D2-453C-BD17-39CCB6A821B7}"/>
              </a:ext>
            </a:extLst>
          </p:cNvPr>
          <p:cNvSpPr txBox="1"/>
          <p:nvPr/>
        </p:nvSpPr>
        <p:spPr>
          <a:xfrm>
            <a:off x="108868" y="2197610"/>
            <a:ext cx="3777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Üretim Sektörünü düzenli olarak üretilen plastik israfından kurtarmak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3CCD3CC-87E2-43C1-A137-EEA159673A38}"/>
              </a:ext>
            </a:extLst>
          </p:cNvPr>
          <p:cNvSpPr txBox="1"/>
          <p:nvPr/>
        </p:nvSpPr>
        <p:spPr>
          <a:xfrm>
            <a:off x="108868" y="3344456"/>
            <a:ext cx="377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Geri dönüşüm sistemini dolaylı bir ödül haline getirerek tüketici sınıfı sürece tamamen aktif bir şekilde dahil etmek.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9E052B2C-22E0-44D4-9098-2CEC27A79A40}"/>
              </a:ext>
            </a:extLst>
          </p:cNvPr>
          <p:cNvSpPr txBox="1"/>
          <p:nvPr/>
        </p:nvSpPr>
        <p:spPr>
          <a:xfrm>
            <a:off x="108868" y="4811486"/>
            <a:ext cx="4114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Kapsamlı ve başarılı geri dönüşümden gelen kazancı topluma yansıtabilmek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76550BFB-2955-42E0-A3BB-E149A29205C3}"/>
              </a:ext>
            </a:extLst>
          </p:cNvPr>
          <p:cNvSpPr txBox="1"/>
          <p:nvPr/>
        </p:nvSpPr>
        <p:spPr>
          <a:xfrm>
            <a:off x="4561128" y="1437750"/>
            <a:ext cx="4611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u="sng" dirty="0">
                <a:solidFill>
                  <a:srgbClr val="FFC000"/>
                </a:solidFill>
              </a:rPr>
              <a:t>Beraber çalışılabilecek Partnerler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D7FE078A-5263-49F1-9E5D-6ACE9A15805A}"/>
              </a:ext>
            </a:extLst>
          </p:cNvPr>
          <p:cNvSpPr txBox="1"/>
          <p:nvPr/>
        </p:nvSpPr>
        <p:spPr>
          <a:xfrm>
            <a:off x="4484914" y="2391857"/>
            <a:ext cx="4169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Belediyeler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Özel Dağıtım ve Toplama Şirketleri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Özel Geri Dönüşüm Şirketleri</a:t>
            </a:r>
          </a:p>
        </p:txBody>
      </p: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5E4D189A-B719-4DC5-9FEB-764E2C2EAFE7}"/>
              </a:ext>
            </a:extLst>
          </p:cNvPr>
          <p:cNvCxnSpPr/>
          <p:nvPr/>
        </p:nvCxnSpPr>
        <p:spPr>
          <a:xfrm>
            <a:off x="4299846" y="3857534"/>
            <a:ext cx="4354286" cy="0"/>
          </a:xfrm>
          <a:prstGeom prst="line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18BF5354-B3F5-40D6-A765-FDA2448A1F07}"/>
              </a:ext>
            </a:extLst>
          </p:cNvPr>
          <p:cNvSpPr txBox="1"/>
          <p:nvPr/>
        </p:nvSpPr>
        <p:spPr>
          <a:xfrm>
            <a:off x="4746171" y="4013028"/>
            <a:ext cx="4611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u="sng" dirty="0">
                <a:solidFill>
                  <a:schemeClr val="accent3"/>
                </a:solidFill>
              </a:rPr>
              <a:t>Hedef Kitle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1B4AD406-73AD-4B1C-BEF2-82171B892326}"/>
              </a:ext>
            </a:extLst>
          </p:cNvPr>
          <p:cNvSpPr txBox="1"/>
          <p:nvPr/>
        </p:nvSpPr>
        <p:spPr>
          <a:xfrm>
            <a:off x="4561128" y="4691743"/>
            <a:ext cx="3635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Akıllı telefon kullanıcısı olan her birey</a:t>
            </a:r>
          </a:p>
        </p:txBody>
      </p: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71B018D5-F123-4B94-8A5F-3AF5C13182A7}"/>
              </a:ext>
            </a:extLst>
          </p:cNvPr>
          <p:cNvCxnSpPr>
            <a:cxnSpLocks/>
          </p:cNvCxnSpPr>
          <p:nvPr/>
        </p:nvCxnSpPr>
        <p:spPr>
          <a:xfrm flipV="1">
            <a:off x="8904504" y="2"/>
            <a:ext cx="3287496" cy="3857532"/>
          </a:xfrm>
          <a:prstGeom prst="line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FFF4AE75-9190-4101-B3CF-373D6B31CA85}"/>
              </a:ext>
            </a:extLst>
          </p:cNvPr>
          <p:cNvCxnSpPr>
            <a:cxnSpLocks/>
          </p:cNvCxnSpPr>
          <p:nvPr/>
        </p:nvCxnSpPr>
        <p:spPr>
          <a:xfrm>
            <a:off x="8904504" y="3857534"/>
            <a:ext cx="3287496" cy="3000465"/>
          </a:xfrm>
          <a:prstGeom prst="line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874A879D-5449-4929-9C24-3A98B2038CDA}"/>
              </a:ext>
            </a:extLst>
          </p:cNvPr>
          <p:cNvSpPr txBox="1"/>
          <p:nvPr/>
        </p:nvSpPr>
        <p:spPr>
          <a:xfrm>
            <a:off x="9437914" y="3429000"/>
            <a:ext cx="2859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solidFill>
                  <a:schemeClr val="accent3"/>
                </a:solidFill>
              </a:rPr>
              <a:t>Projenin kapsamlı hale gelmesi 1-3 yıl</a:t>
            </a:r>
          </a:p>
        </p:txBody>
      </p:sp>
    </p:spTree>
    <p:extLst>
      <p:ext uri="{BB962C8B-B14F-4D97-AF65-F5344CB8AC3E}">
        <p14:creationId xmlns:p14="http://schemas.microsoft.com/office/powerpoint/2010/main" val="116601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  <p:bldP spid="10" grpId="0"/>
      <p:bldP spid="11" grpId="0"/>
      <p:bldP spid="12" grpId="0"/>
      <p:bldP spid="13" grpId="0"/>
      <p:bldP spid="16" grpId="0"/>
      <p:bldP spid="17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E00F21-9D36-4B2C-9EE1-98A73D6F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6284" y="0"/>
            <a:ext cx="6244546" cy="668511"/>
          </a:xfrm>
        </p:spPr>
        <p:txBody>
          <a:bodyPr>
            <a:normAutofit fontScale="90000"/>
          </a:bodyPr>
          <a:lstStyle/>
          <a:p>
            <a:r>
              <a:rPr lang="tr-TR" b="1" dirty="0">
                <a:solidFill>
                  <a:schemeClr val="accent3"/>
                </a:solidFill>
              </a:rPr>
              <a:t>Projenin İşleme Şeması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2AC2FFA-028F-45C3-A026-DBAE3A7FB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22" y="1157841"/>
            <a:ext cx="1050472" cy="1050472"/>
          </a:xfrm>
          <a:prstGeom prst="rect">
            <a:avLst/>
          </a:prstGeom>
        </p:spPr>
      </p:pic>
      <p:sp>
        <p:nvSpPr>
          <p:cNvPr id="6" name="Ok: Sağ 5">
            <a:extLst>
              <a:ext uri="{FF2B5EF4-FFF2-40B4-BE49-F238E27FC236}">
                <a16:creationId xmlns:a16="http://schemas.microsoft.com/office/drawing/2014/main" id="{082988BB-A65D-4B20-BB0A-62A10C942A07}"/>
              </a:ext>
            </a:extLst>
          </p:cNvPr>
          <p:cNvSpPr/>
          <p:nvPr/>
        </p:nvSpPr>
        <p:spPr>
          <a:xfrm>
            <a:off x="1469571" y="1384055"/>
            <a:ext cx="2298473" cy="555172"/>
          </a:xfrm>
          <a:prstGeom prst="rightArrow">
            <a:avLst/>
          </a:prstGeom>
          <a:solidFill>
            <a:schemeClr val="accent3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6AF694E2-E9B7-4C14-9D06-17B9B292AA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2" t="23820" r="28539" b="20979"/>
          <a:stretch/>
        </p:blipFill>
        <p:spPr>
          <a:xfrm>
            <a:off x="8320697" y="1046954"/>
            <a:ext cx="1515851" cy="138941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F1DEE8DC-F4CC-483B-825E-DD569F4DCB49}"/>
              </a:ext>
            </a:extLst>
          </p:cNvPr>
          <p:cNvSpPr txBox="1"/>
          <p:nvPr/>
        </p:nvSpPr>
        <p:spPr>
          <a:xfrm>
            <a:off x="1049076" y="752675"/>
            <a:ext cx="3099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b="1" dirty="0"/>
              <a:t>Kullanıcılar uygulama içerisinden çevrelerindeki geri dönüşüm makinalarını görebilirler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2F4C3A34-D2AD-4587-8917-32F4914A6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284" y="1031258"/>
            <a:ext cx="869174" cy="869174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BFF1743B-5816-4EAF-9827-27D01E50CE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705" y="977310"/>
            <a:ext cx="924364" cy="924364"/>
          </a:xfrm>
          <a:prstGeom prst="rect">
            <a:avLst/>
          </a:prstGeom>
        </p:spPr>
      </p:pic>
      <p:sp>
        <p:nvSpPr>
          <p:cNvPr id="16" name="Metin kutusu 15">
            <a:extLst>
              <a:ext uri="{FF2B5EF4-FFF2-40B4-BE49-F238E27FC236}">
                <a16:creationId xmlns:a16="http://schemas.microsoft.com/office/drawing/2014/main" id="{24157A0F-41F7-4A4E-9009-6B59D3F63275}"/>
              </a:ext>
            </a:extLst>
          </p:cNvPr>
          <p:cNvSpPr txBox="1"/>
          <p:nvPr/>
        </p:nvSpPr>
        <p:spPr>
          <a:xfrm>
            <a:off x="2834843" y="1885337"/>
            <a:ext cx="4352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b="1" dirty="0"/>
              <a:t>Makineler eğer doluysa uygulama içerisinde kırmızı renkle gözükecek, şayet boş ise yeşil renkle gözükecek. Kullanıcılar Üzerine tıklandığında ise yüzde kaç doluluk oranı olduğunu göre</a:t>
            </a:r>
          </a:p>
        </p:txBody>
      </p:sp>
      <p:sp>
        <p:nvSpPr>
          <p:cNvPr id="19" name="Ok: Sağ 18">
            <a:extLst>
              <a:ext uri="{FF2B5EF4-FFF2-40B4-BE49-F238E27FC236}">
                <a16:creationId xmlns:a16="http://schemas.microsoft.com/office/drawing/2014/main" id="{C156E0AD-0680-4AC1-AFEE-315A9CF2539D}"/>
              </a:ext>
            </a:extLst>
          </p:cNvPr>
          <p:cNvSpPr/>
          <p:nvPr/>
        </p:nvSpPr>
        <p:spPr>
          <a:xfrm>
            <a:off x="5822341" y="1375888"/>
            <a:ext cx="2298473" cy="555172"/>
          </a:xfrm>
          <a:prstGeom prst="right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31718012-6354-4645-9055-D0A5A46ED7E3}"/>
              </a:ext>
            </a:extLst>
          </p:cNvPr>
          <p:cNvSpPr txBox="1"/>
          <p:nvPr/>
        </p:nvSpPr>
        <p:spPr>
          <a:xfrm>
            <a:off x="9829675" y="1185962"/>
            <a:ext cx="2244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b="1" dirty="0"/>
              <a:t>Her makinanın üstünde QR kod olacak ve kullanıcılar bu QR kodu telefona tarattıklarında haftalık haklarından poşet ve şişe alacaklar</a:t>
            </a:r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65D3FE35-3A6F-4B9F-883B-3B6388AE0A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196" y="2936481"/>
            <a:ext cx="790563" cy="790563"/>
          </a:xfrm>
          <a:prstGeom prst="rect">
            <a:avLst/>
          </a:prstGeom>
        </p:spPr>
      </p:pic>
      <p:pic>
        <p:nvPicPr>
          <p:cNvPr id="27" name="Resim 26">
            <a:extLst>
              <a:ext uri="{FF2B5EF4-FFF2-40B4-BE49-F238E27FC236}">
                <a16:creationId xmlns:a16="http://schemas.microsoft.com/office/drawing/2014/main" id="{ED70C50C-9343-4B30-A67B-A924526D4E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430" y="2880671"/>
            <a:ext cx="772886" cy="772886"/>
          </a:xfrm>
          <a:prstGeom prst="rect">
            <a:avLst/>
          </a:prstGeom>
        </p:spPr>
      </p:pic>
      <p:pic>
        <p:nvPicPr>
          <p:cNvPr id="33" name="Resim 32">
            <a:extLst>
              <a:ext uri="{FF2B5EF4-FFF2-40B4-BE49-F238E27FC236}">
                <a16:creationId xmlns:a16="http://schemas.microsoft.com/office/drawing/2014/main" id="{9A80733E-FC0E-457E-8762-6C129BB057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875" y="3132946"/>
            <a:ext cx="580910" cy="772885"/>
          </a:xfrm>
          <a:prstGeom prst="rect">
            <a:avLst/>
          </a:prstGeom>
        </p:spPr>
      </p:pic>
      <p:sp>
        <p:nvSpPr>
          <p:cNvPr id="34" name="Metin kutusu 33">
            <a:extLst>
              <a:ext uri="{FF2B5EF4-FFF2-40B4-BE49-F238E27FC236}">
                <a16:creationId xmlns:a16="http://schemas.microsoft.com/office/drawing/2014/main" id="{A00D70BD-F16A-4F92-96C8-CDC9CF290D6D}"/>
              </a:ext>
            </a:extLst>
          </p:cNvPr>
          <p:cNvSpPr txBox="1"/>
          <p:nvPr/>
        </p:nvSpPr>
        <p:spPr>
          <a:xfrm>
            <a:off x="9604625" y="3782382"/>
            <a:ext cx="2595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b="1" dirty="0"/>
              <a:t>Hem poşetin, hem de pet şişelerin üzerinde QR kod olacak…</a:t>
            </a:r>
          </a:p>
        </p:txBody>
      </p:sp>
      <p:sp>
        <p:nvSpPr>
          <p:cNvPr id="38" name="Ok: Bükülü 37">
            <a:extLst>
              <a:ext uri="{FF2B5EF4-FFF2-40B4-BE49-F238E27FC236}">
                <a16:creationId xmlns:a16="http://schemas.microsoft.com/office/drawing/2014/main" id="{CE564B24-D10B-4486-B4CE-E8E15665AFF5}"/>
              </a:ext>
            </a:extLst>
          </p:cNvPr>
          <p:cNvSpPr/>
          <p:nvPr/>
        </p:nvSpPr>
        <p:spPr>
          <a:xfrm rot="5400000">
            <a:off x="11169227" y="2247037"/>
            <a:ext cx="494381" cy="772887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0" name="Ok: Bükülü 39">
            <a:extLst>
              <a:ext uri="{FF2B5EF4-FFF2-40B4-BE49-F238E27FC236}">
                <a16:creationId xmlns:a16="http://schemas.microsoft.com/office/drawing/2014/main" id="{03D891AC-02B1-485F-97C2-BFCEC21C5201}"/>
              </a:ext>
            </a:extLst>
          </p:cNvPr>
          <p:cNvSpPr/>
          <p:nvPr/>
        </p:nvSpPr>
        <p:spPr>
          <a:xfrm rot="16200000" flipH="1">
            <a:off x="10270085" y="2238200"/>
            <a:ext cx="494380" cy="790563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pic>
        <p:nvPicPr>
          <p:cNvPr id="41" name="Resim 40">
            <a:extLst>
              <a:ext uri="{FF2B5EF4-FFF2-40B4-BE49-F238E27FC236}">
                <a16:creationId xmlns:a16="http://schemas.microsoft.com/office/drawing/2014/main" id="{BAE2DA69-4C61-4962-A43D-62FA594E58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8120813" y="3103505"/>
            <a:ext cx="1715734" cy="609653"/>
          </a:xfrm>
          <a:prstGeom prst="rect">
            <a:avLst/>
          </a:prstGeom>
        </p:spPr>
      </p:pic>
      <p:pic>
        <p:nvPicPr>
          <p:cNvPr id="66" name="Resim 65">
            <a:extLst>
              <a:ext uri="{FF2B5EF4-FFF2-40B4-BE49-F238E27FC236}">
                <a16:creationId xmlns:a16="http://schemas.microsoft.com/office/drawing/2014/main" id="{4EA517BC-FDA5-4851-AAF8-736CE18231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079" y="2934520"/>
            <a:ext cx="921012" cy="921012"/>
          </a:xfrm>
          <a:prstGeom prst="rect">
            <a:avLst/>
          </a:prstGeom>
        </p:spPr>
      </p:pic>
      <p:pic>
        <p:nvPicPr>
          <p:cNvPr id="78" name="Resim 77">
            <a:extLst>
              <a:ext uri="{FF2B5EF4-FFF2-40B4-BE49-F238E27FC236}">
                <a16:creationId xmlns:a16="http://schemas.microsoft.com/office/drawing/2014/main" id="{F652D121-8AE5-4B5E-BCF7-2D7B589727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08" y="2921148"/>
            <a:ext cx="984683" cy="984683"/>
          </a:xfrm>
          <a:prstGeom prst="rect">
            <a:avLst/>
          </a:prstGeom>
        </p:spPr>
      </p:pic>
      <p:sp>
        <p:nvSpPr>
          <p:cNvPr id="79" name="Metin kutusu 78">
            <a:extLst>
              <a:ext uri="{FF2B5EF4-FFF2-40B4-BE49-F238E27FC236}">
                <a16:creationId xmlns:a16="http://schemas.microsoft.com/office/drawing/2014/main" id="{DC6FECA8-48DA-4A0B-85D3-BE5CE4B44084}"/>
              </a:ext>
            </a:extLst>
          </p:cNvPr>
          <p:cNvSpPr txBox="1"/>
          <p:nvPr/>
        </p:nvSpPr>
        <p:spPr>
          <a:xfrm>
            <a:off x="5976258" y="3905831"/>
            <a:ext cx="3250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b="1" dirty="0"/>
              <a:t>Şişelere ve poşetlere geri dönüştürülebilir atıklar (kullanılmış yağlar, kağıt, kıyafetler </a:t>
            </a:r>
            <a:r>
              <a:rPr lang="tr-TR" sz="1200" b="1" dirty="0" err="1"/>
              <a:t>vb</a:t>
            </a:r>
            <a:r>
              <a:rPr lang="tr-TR" sz="1200" b="1" dirty="0"/>
              <a:t>…) yerleştirilir.</a:t>
            </a:r>
          </a:p>
        </p:txBody>
      </p:sp>
      <p:pic>
        <p:nvPicPr>
          <p:cNvPr id="82" name="Resim 81">
            <a:extLst>
              <a:ext uri="{FF2B5EF4-FFF2-40B4-BE49-F238E27FC236}">
                <a16:creationId xmlns:a16="http://schemas.microsoft.com/office/drawing/2014/main" id="{29EC5A5C-F06D-48C9-811B-8BDEA39EB4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178" y="2921148"/>
            <a:ext cx="984683" cy="984683"/>
          </a:xfrm>
          <a:prstGeom prst="rect">
            <a:avLst/>
          </a:prstGeom>
        </p:spPr>
      </p:pic>
      <p:pic>
        <p:nvPicPr>
          <p:cNvPr id="83" name="Resim 82">
            <a:extLst>
              <a:ext uri="{FF2B5EF4-FFF2-40B4-BE49-F238E27FC236}">
                <a16:creationId xmlns:a16="http://schemas.microsoft.com/office/drawing/2014/main" id="{EBB764FF-466A-48BF-95B9-7159ABF76A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5107528" y="3124173"/>
            <a:ext cx="1542940" cy="609653"/>
          </a:xfrm>
          <a:prstGeom prst="rect">
            <a:avLst/>
          </a:prstGeom>
        </p:spPr>
      </p:pic>
      <p:sp>
        <p:nvSpPr>
          <p:cNvPr id="85" name="Metin kutusu 84">
            <a:extLst>
              <a:ext uri="{FF2B5EF4-FFF2-40B4-BE49-F238E27FC236}">
                <a16:creationId xmlns:a16="http://schemas.microsoft.com/office/drawing/2014/main" id="{5BC3D8D7-AFE2-4CF7-8F56-BEBD98C1B35A}"/>
              </a:ext>
            </a:extLst>
          </p:cNvPr>
          <p:cNvSpPr txBox="1"/>
          <p:nvPr/>
        </p:nvSpPr>
        <p:spPr>
          <a:xfrm>
            <a:off x="3276601" y="3933160"/>
            <a:ext cx="269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b="1" dirty="0"/>
              <a:t>Doldurulan şişeler ve poşetler tekrar boş bir geri dönüşüm makinasına tekrar QR kod okutularak bırakılır</a:t>
            </a:r>
          </a:p>
        </p:txBody>
      </p:sp>
      <p:pic>
        <p:nvPicPr>
          <p:cNvPr id="103" name="Resim 102">
            <a:extLst>
              <a:ext uri="{FF2B5EF4-FFF2-40B4-BE49-F238E27FC236}">
                <a16:creationId xmlns:a16="http://schemas.microsoft.com/office/drawing/2014/main" id="{6D3B72EB-7957-472B-9E94-4B9DE02F24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433" y="2702145"/>
            <a:ext cx="1453707" cy="1453707"/>
          </a:xfrm>
          <a:prstGeom prst="rect">
            <a:avLst/>
          </a:prstGeom>
        </p:spPr>
      </p:pic>
      <p:pic>
        <p:nvPicPr>
          <p:cNvPr id="104" name="Resim 103">
            <a:extLst>
              <a:ext uri="{FF2B5EF4-FFF2-40B4-BE49-F238E27FC236}">
                <a16:creationId xmlns:a16="http://schemas.microsoft.com/office/drawing/2014/main" id="{5E3F7363-7F4E-476C-9C0E-9ED19BABB0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2712066" y="3124173"/>
            <a:ext cx="1453706" cy="609653"/>
          </a:xfrm>
          <a:prstGeom prst="rect">
            <a:avLst/>
          </a:prstGeom>
        </p:spPr>
      </p:pic>
      <p:pic>
        <p:nvPicPr>
          <p:cNvPr id="105" name="Resim 104">
            <a:extLst>
              <a:ext uri="{FF2B5EF4-FFF2-40B4-BE49-F238E27FC236}">
                <a16:creationId xmlns:a16="http://schemas.microsoft.com/office/drawing/2014/main" id="{D17B3A26-6FA6-4B36-B48A-11B61A3BC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8" y="3288781"/>
            <a:ext cx="608305" cy="608305"/>
          </a:xfrm>
          <a:prstGeom prst="rect">
            <a:avLst/>
          </a:prstGeom>
        </p:spPr>
      </p:pic>
      <p:pic>
        <p:nvPicPr>
          <p:cNvPr id="109" name="Resim 108">
            <a:extLst>
              <a:ext uri="{FF2B5EF4-FFF2-40B4-BE49-F238E27FC236}">
                <a16:creationId xmlns:a16="http://schemas.microsoft.com/office/drawing/2014/main" id="{E5E0B5BD-52AE-443A-842C-5C7CA99B3AF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48842">
            <a:off x="1302069" y="2647058"/>
            <a:ext cx="450487" cy="354758"/>
          </a:xfrm>
          <a:prstGeom prst="rect">
            <a:avLst/>
          </a:prstGeom>
        </p:spPr>
      </p:pic>
      <p:pic>
        <p:nvPicPr>
          <p:cNvPr id="125" name="Resim 124">
            <a:extLst>
              <a:ext uri="{FF2B5EF4-FFF2-40B4-BE49-F238E27FC236}">
                <a16:creationId xmlns:a16="http://schemas.microsoft.com/office/drawing/2014/main" id="{8D5233F7-507E-4565-9E7B-20DC5CDC7DF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35" y="2807343"/>
            <a:ext cx="466999" cy="466999"/>
          </a:xfrm>
          <a:prstGeom prst="rect">
            <a:avLst/>
          </a:prstGeom>
        </p:spPr>
      </p:pic>
      <p:sp>
        <p:nvSpPr>
          <p:cNvPr id="126" name="Ok: Bükülü 125">
            <a:extLst>
              <a:ext uri="{FF2B5EF4-FFF2-40B4-BE49-F238E27FC236}">
                <a16:creationId xmlns:a16="http://schemas.microsoft.com/office/drawing/2014/main" id="{B0E20078-1043-493E-BC31-B70C65756617}"/>
              </a:ext>
            </a:extLst>
          </p:cNvPr>
          <p:cNvSpPr/>
          <p:nvPr/>
        </p:nvSpPr>
        <p:spPr>
          <a:xfrm rot="2613409">
            <a:off x="783585" y="2477320"/>
            <a:ext cx="340676" cy="457200"/>
          </a:xfrm>
          <a:prstGeom prst="ben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27" name="Ok: Bükülü 126">
            <a:extLst>
              <a:ext uri="{FF2B5EF4-FFF2-40B4-BE49-F238E27FC236}">
                <a16:creationId xmlns:a16="http://schemas.microsoft.com/office/drawing/2014/main" id="{436EA879-257A-48BE-B355-4C96622A50CD}"/>
              </a:ext>
            </a:extLst>
          </p:cNvPr>
          <p:cNvSpPr/>
          <p:nvPr/>
        </p:nvSpPr>
        <p:spPr>
          <a:xfrm rot="13322697">
            <a:off x="811953" y="2940062"/>
            <a:ext cx="340676" cy="457200"/>
          </a:xfrm>
          <a:prstGeom prst="ben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28" name="Metin kutusu 127">
            <a:extLst>
              <a:ext uri="{FF2B5EF4-FFF2-40B4-BE49-F238E27FC236}">
                <a16:creationId xmlns:a16="http://schemas.microsoft.com/office/drawing/2014/main" id="{4A05F429-F933-4806-920D-140C381BFECB}"/>
              </a:ext>
            </a:extLst>
          </p:cNvPr>
          <p:cNvSpPr txBox="1"/>
          <p:nvPr/>
        </p:nvSpPr>
        <p:spPr>
          <a:xfrm>
            <a:off x="119742" y="3971572"/>
            <a:ext cx="2699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b="1" dirty="0"/>
              <a:t>Merkez kutuların doluluk oranını takip eder ve dolan kutuları toplar</a:t>
            </a:r>
          </a:p>
        </p:txBody>
      </p:sp>
      <p:sp>
        <p:nvSpPr>
          <p:cNvPr id="129" name="Ok: Bükülü 128">
            <a:extLst>
              <a:ext uri="{FF2B5EF4-FFF2-40B4-BE49-F238E27FC236}">
                <a16:creationId xmlns:a16="http://schemas.microsoft.com/office/drawing/2014/main" id="{B87FC162-3077-45ED-91B2-56B829C1CC6E}"/>
              </a:ext>
            </a:extLst>
          </p:cNvPr>
          <p:cNvSpPr/>
          <p:nvPr/>
        </p:nvSpPr>
        <p:spPr>
          <a:xfrm flipV="1">
            <a:off x="364785" y="4470426"/>
            <a:ext cx="671508" cy="1447411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pic>
        <p:nvPicPr>
          <p:cNvPr id="131" name="Resim 130">
            <a:extLst>
              <a:ext uri="{FF2B5EF4-FFF2-40B4-BE49-F238E27FC236}">
                <a16:creationId xmlns:a16="http://schemas.microsoft.com/office/drawing/2014/main" id="{80E1EBD8-1B20-42EE-9197-7668493D83A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894" y="5320993"/>
            <a:ext cx="758332" cy="758332"/>
          </a:xfrm>
          <a:prstGeom prst="rect">
            <a:avLst/>
          </a:prstGeom>
        </p:spPr>
      </p:pic>
      <p:pic>
        <p:nvPicPr>
          <p:cNvPr id="169" name="Resim 168">
            <a:extLst>
              <a:ext uri="{FF2B5EF4-FFF2-40B4-BE49-F238E27FC236}">
                <a16:creationId xmlns:a16="http://schemas.microsoft.com/office/drawing/2014/main" id="{4A944A47-76B2-43FE-BB8C-A8B9D9317F7B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6" t="11640" r="1116" b="21100"/>
          <a:stretch/>
        </p:blipFill>
        <p:spPr>
          <a:xfrm>
            <a:off x="2166067" y="4392147"/>
            <a:ext cx="2573898" cy="1731196"/>
          </a:xfrm>
          <a:prstGeom prst="rect">
            <a:avLst/>
          </a:prstGeom>
        </p:spPr>
      </p:pic>
      <p:sp>
        <p:nvSpPr>
          <p:cNvPr id="170" name="Metin kutusu 169">
            <a:extLst>
              <a:ext uri="{FF2B5EF4-FFF2-40B4-BE49-F238E27FC236}">
                <a16:creationId xmlns:a16="http://schemas.microsoft.com/office/drawing/2014/main" id="{79286806-376F-4EDC-B80B-295A94B9F38F}"/>
              </a:ext>
            </a:extLst>
          </p:cNvPr>
          <p:cNvSpPr txBox="1"/>
          <p:nvPr/>
        </p:nvSpPr>
        <p:spPr>
          <a:xfrm>
            <a:off x="304864" y="6165643"/>
            <a:ext cx="49203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100" b="1" dirty="0"/>
              <a:t>Toplanan kutular geri dönüşüm fabrikalarına getirilir, poşet ve şişelerin QR kodları taratılır, kullanıcıya ait poşet ve şişeler kullanıcıya puan kazandırır. Bu puanlar geri dönüşümden elde edilen karı temsil eder.</a:t>
            </a:r>
          </a:p>
        </p:txBody>
      </p:sp>
      <p:sp>
        <p:nvSpPr>
          <p:cNvPr id="171" name="Ok: Sağ 170">
            <a:extLst>
              <a:ext uri="{FF2B5EF4-FFF2-40B4-BE49-F238E27FC236}">
                <a16:creationId xmlns:a16="http://schemas.microsoft.com/office/drawing/2014/main" id="{BDE475CD-E1FF-4311-A779-516AFA84554D}"/>
              </a:ext>
            </a:extLst>
          </p:cNvPr>
          <p:cNvSpPr/>
          <p:nvPr/>
        </p:nvSpPr>
        <p:spPr>
          <a:xfrm>
            <a:off x="5067247" y="5398476"/>
            <a:ext cx="1510187" cy="555172"/>
          </a:xfrm>
          <a:prstGeom prst="right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175" name="Resim 174">
            <a:extLst>
              <a:ext uri="{FF2B5EF4-FFF2-40B4-BE49-F238E27FC236}">
                <a16:creationId xmlns:a16="http://schemas.microsoft.com/office/drawing/2014/main" id="{5A0EE9A6-41C0-4A92-94B9-B4C3E462FA6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132" y="4960569"/>
            <a:ext cx="1731197" cy="1731197"/>
          </a:xfrm>
          <a:prstGeom prst="rect">
            <a:avLst/>
          </a:prstGeom>
        </p:spPr>
      </p:pic>
      <p:pic>
        <p:nvPicPr>
          <p:cNvPr id="185" name="Resim 184">
            <a:extLst>
              <a:ext uri="{FF2B5EF4-FFF2-40B4-BE49-F238E27FC236}">
                <a16:creationId xmlns:a16="http://schemas.microsoft.com/office/drawing/2014/main" id="{2ABD505B-5E8C-433E-A8BB-117E72E7C263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7"/>
          <a:stretch/>
        </p:blipFill>
        <p:spPr>
          <a:xfrm rot="1984642">
            <a:off x="6630510" y="5428840"/>
            <a:ext cx="1062435" cy="932535"/>
          </a:xfrm>
          <a:prstGeom prst="rect">
            <a:avLst/>
          </a:prstGeom>
        </p:spPr>
      </p:pic>
      <p:sp>
        <p:nvSpPr>
          <p:cNvPr id="186" name="Ok: Aşağı Bükülü 185">
            <a:extLst>
              <a:ext uri="{FF2B5EF4-FFF2-40B4-BE49-F238E27FC236}">
                <a16:creationId xmlns:a16="http://schemas.microsoft.com/office/drawing/2014/main" id="{0991D7AB-5F39-477C-95AD-D85C09CB6657}"/>
              </a:ext>
            </a:extLst>
          </p:cNvPr>
          <p:cNvSpPr/>
          <p:nvPr/>
        </p:nvSpPr>
        <p:spPr>
          <a:xfrm>
            <a:off x="7366425" y="4574899"/>
            <a:ext cx="2876243" cy="736226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pic>
        <p:nvPicPr>
          <p:cNvPr id="195" name="Resim 194">
            <a:extLst>
              <a:ext uri="{FF2B5EF4-FFF2-40B4-BE49-F238E27FC236}">
                <a16:creationId xmlns:a16="http://schemas.microsoft.com/office/drawing/2014/main" id="{F5842B7C-B4F7-449E-A018-3034ED625A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606" y="4844534"/>
            <a:ext cx="1731197" cy="1731197"/>
          </a:xfrm>
          <a:prstGeom prst="rect">
            <a:avLst/>
          </a:prstGeom>
        </p:spPr>
      </p:pic>
      <p:sp>
        <p:nvSpPr>
          <p:cNvPr id="196" name="Metin kutusu 195">
            <a:extLst>
              <a:ext uri="{FF2B5EF4-FFF2-40B4-BE49-F238E27FC236}">
                <a16:creationId xmlns:a16="http://schemas.microsoft.com/office/drawing/2014/main" id="{6FB86771-197E-4F6F-9B83-C2EBA83F6727}"/>
              </a:ext>
            </a:extLst>
          </p:cNvPr>
          <p:cNvSpPr txBox="1"/>
          <p:nvPr/>
        </p:nvSpPr>
        <p:spPr>
          <a:xfrm>
            <a:off x="7506482" y="5395547"/>
            <a:ext cx="2660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b="1" dirty="0"/>
              <a:t>Kullanıcılar bu puanlarla vakıflara ve kurumlara bağış yapabilirler.</a:t>
            </a:r>
          </a:p>
        </p:txBody>
      </p:sp>
      <p:sp>
        <p:nvSpPr>
          <p:cNvPr id="197" name="Artı İşareti 196">
            <a:extLst>
              <a:ext uri="{FF2B5EF4-FFF2-40B4-BE49-F238E27FC236}">
                <a16:creationId xmlns:a16="http://schemas.microsoft.com/office/drawing/2014/main" id="{8CB72863-91BF-486E-80FD-6D5AD209DC85}"/>
              </a:ext>
            </a:extLst>
          </p:cNvPr>
          <p:cNvSpPr/>
          <p:nvPr/>
        </p:nvSpPr>
        <p:spPr>
          <a:xfrm>
            <a:off x="6784564" y="5162575"/>
            <a:ext cx="272099" cy="297100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8" name="Artı İşareti 197">
            <a:extLst>
              <a:ext uri="{FF2B5EF4-FFF2-40B4-BE49-F238E27FC236}">
                <a16:creationId xmlns:a16="http://schemas.microsoft.com/office/drawing/2014/main" id="{E806F555-4ACC-4635-AEE5-3DFB9B4A0FF7}"/>
              </a:ext>
            </a:extLst>
          </p:cNvPr>
          <p:cNvSpPr/>
          <p:nvPr/>
        </p:nvSpPr>
        <p:spPr>
          <a:xfrm>
            <a:off x="6632159" y="5426459"/>
            <a:ext cx="272099" cy="297099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9" name="Artı İşareti 198">
            <a:extLst>
              <a:ext uri="{FF2B5EF4-FFF2-40B4-BE49-F238E27FC236}">
                <a16:creationId xmlns:a16="http://schemas.microsoft.com/office/drawing/2014/main" id="{B1BDBE21-9BDB-4A48-844C-601A44F44429}"/>
              </a:ext>
            </a:extLst>
          </p:cNvPr>
          <p:cNvSpPr/>
          <p:nvPr/>
        </p:nvSpPr>
        <p:spPr>
          <a:xfrm>
            <a:off x="7077618" y="5098447"/>
            <a:ext cx="251837" cy="297100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15874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1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6" grpId="0"/>
      <p:bldP spid="19" grpId="0" animBg="1"/>
      <p:bldP spid="34" grpId="0"/>
      <p:bldP spid="38" grpId="0" animBg="1"/>
      <p:bldP spid="40" grpId="0" animBg="1"/>
      <p:bldP spid="79" grpId="0"/>
      <p:bldP spid="85" grpId="0"/>
      <p:bldP spid="126" grpId="0" animBg="1"/>
      <p:bldP spid="127" grpId="0" animBg="1"/>
      <p:bldP spid="129" grpId="0" animBg="1"/>
      <p:bldP spid="171" grpId="0" animBg="1"/>
      <p:bldP spid="186" grpId="0" animBg="1"/>
      <p:bldP spid="197" grpId="0" animBg="1"/>
      <p:bldP spid="198" grpId="0" animBg="1"/>
      <p:bldP spid="199" grpId="0" animBg="1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1033</TotalTime>
  <Words>941</Words>
  <Application>Microsoft Office PowerPoint</Application>
  <PresentationFormat>Geniş ekran</PresentationFormat>
  <Paragraphs>89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Teması</vt:lpstr>
      <vt:lpstr>NatureSave</vt:lpstr>
      <vt:lpstr>17 KÜRESEL AMAÇ</vt:lpstr>
      <vt:lpstr>Dünya Liderlerinin 10 Yıl İçinde 3 Ana Hedefi</vt:lpstr>
      <vt:lpstr>Bu Hedeflere Ulaşabilmek İçin 17 Adet Küresel Amaç Belirlendi…</vt:lpstr>
      <vt:lpstr>Sorunu İnceleme Aşaması</vt:lpstr>
      <vt:lpstr>Sorunu İnceleme Aşaması-2</vt:lpstr>
      <vt:lpstr>Mevcut Çözümler Neler ?</vt:lpstr>
      <vt:lpstr>Bizim çözümümüz NatureSave</vt:lpstr>
      <vt:lpstr>Projenin İşleme Şeması</vt:lpstr>
      <vt:lpstr>Erken Safha Yapılması Gerekenler</vt:lpstr>
      <vt:lpstr>HEDEFLENEN ÇÖZÜM</vt:lpstr>
      <vt:lpstr>İzlediğiniz İçin Teşekkür Ederiz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 x</dc:title>
  <dc:creator>SERDAR</dc:creator>
  <cp:lastModifiedBy>gülşah sevinel</cp:lastModifiedBy>
  <cp:revision>71</cp:revision>
  <dcterms:created xsi:type="dcterms:W3CDTF">2021-02-20T13:05:31Z</dcterms:created>
  <dcterms:modified xsi:type="dcterms:W3CDTF">2021-06-04T12:52:36Z</dcterms:modified>
</cp:coreProperties>
</file>