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02" r:id="rId20"/>
    <p:sldId id="275" r:id="rId21"/>
    <p:sldId id="276" r:id="rId22"/>
    <p:sldId id="303"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2B22C-E9AB-49A9-B559-8DC313AAA5C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tr-TR"/>
        </a:p>
      </dgm:t>
    </dgm:pt>
    <dgm:pt modelId="{547F17C3-0EB2-449F-A1A3-78D425B3C1A9}">
      <dgm:prSet phldrT="[Metin]"/>
      <dgm:spPr/>
      <dgm:t>
        <a:bodyPr/>
        <a:lstStyle/>
        <a:p>
          <a:r>
            <a:rPr lang="tr-TR" b="1"/>
            <a:t>Antrepolar</a:t>
          </a:r>
        </a:p>
      </dgm:t>
    </dgm:pt>
    <dgm:pt modelId="{05D039A4-9400-46CC-AB76-8B26B4D2627F}" type="parTrans" cxnId="{4B72DB7E-4897-42CE-B131-982EB7D84A99}">
      <dgm:prSet/>
      <dgm:spPr/>
      <dgm:t>
        <a:bodyPr/>
        <a:lstStyle/>
        <a:p>
          <a:endParaRPr lang="tr-TR" b="1"/>
        </a:p>
      </dgm:t>
    </dgm:pt>
    <dgm:pt modelId="{5A83E82F-0D23-41B7-92C6-77E707C3F6DE}" type="sibTrans" cxnId="{4B72DB7E-4897-42CE-B131-982EB7D84A99}">
      <dgm:prSet/>
      <dgm:spPr/>
      <dgm:t>
        <a:bodyPr/>
        <a:lstStyle/>
        <a:p>
          <a:endParaRPr lang="tr-TR" b="1"/>
        </a:p>
      </dgm:t>
    </dgm:pt>
    <dgm:pt modelId="{6461F953-DFE6-4418-8C3E-E804796A2B45}">
      <dgm:prSet phldrT="[Metin]"/>
      <dgm:spPr/>
      <dgm:t>
        <a:bodyPr/>
        <a:lstStyle/>
        <a:p>
          <a:r>
            <a:rPr lang="tr-TR" b="1"/>
            <a:t>Genel Antrepolar</a:t>
          </a:r>
        </a:p>
      </dgm:t>
    </dgm:pt>
    <dgm:pt modelId="{DCF3BEF2-25D6-45BB-9165-099E18FE5AD2}" type="parTrans" cxnId="{0C864E64-A19D-46CB-9D9E-9943730FBEFE}">
      <dgm:prSet/>
      <dgm:spPr/>
      <dgm:t>
        <a:bodyPr/>
        <a:lstStyle/>
        <a:p>
          <a:endParaRPr lang="tr-TR" b="1"/>
        </a:p>
      </dgm:t>
    </dgm:pt>
    <dgm:pt modelId="{9651219C-D2F1-411B-8C58-5B0C5ED4AC2A}" type="sibTrans" cxnId="{0C864E64-A19D-46CB-9D9E-9943730FBEFE}">
      <dgm:prSet/>
      <dgm:spPr/>
      <dgm:t>
        <a:bodyPr/>
        <a:lstStyle/>
        <a:p>
          <a:endParaRPr lang="tr-TR" b="1"/>
        </a:p>
      </dgm:t>
    </dgm:pt>
    <dgm:pt modelId="{C1F1109F-9DC6-43D0-A038-AC5AC0212EC0}">
      <dgm:prSet phldrT="[Metin]"/>
      <dgm:spPr/>
      <dgm:t>
        <a:bodyPr/>
        <a:lstStyle/>
        <a:p>
          <a:r>
            <a:rPr lang="tr-TR" b="1"/>
            <a:t>A tipi</a:t>
          </a:r>
        </a:p>
      </dgm:t>
    </dgm:pt>
    <dgm:pt modelId="{2A89E05C-AE16-41EA-8D3A-7358AA21529E}" type="parTrans" cxnId="{08A8F472-3CC2-4E73-A4DC-F480AF0CF294}">
      <dgm:prSet/>
      <dgm:spPr/>
      <dgm:t>
        <a:bodyPr/>
        <a:lstStyle/>
        <a:p>
          <a:endParaRPr lang="tr-TR" b="1"/>
        </a:p>
      </dgm:t>
    </dgm:pt>
    <dgm:pt modelId="{151041C9-3D45-4EF6-8E2A-0DB5E76FEE87}" type="sibTrans" cxnId="{08A8F472-3CC2-4E73-A4DC-F480AF0CF294}">
      <dgm:prSet/>
      <dgm:spPr/>
      <dgm:t>
        <a:bodyPr/>
        <a:lstStyle/>
        <a:p>
          <a:endParaRPr lang="tr-TR" b="1"/>
        </a:p>
      </dgm:t>
    </dgm:pt>
    <dgm:pt modelId="{D6CBEA76-FD8A-4414-931A-5C3632727D71}">
      <dgm:prSet phldrT="[Metin]"/>
      <dgm:spPr/>
      <dgm:t>
        <a:bodyPr/>
        <a:lstStyle/>
        <a:p>
          <a:r>
            <a:rPr lang="tr-TR" b="1"/>
            <a:t>B tipi</a:t>
          </a:r>
        </a:p>
      </dgm:t>
    </dgm:pt>
    <dgm:pt modelId="{9A1186E2-5E1D-47BF-B4A5-691A59A96AA6}" type="parTrans" cxnId="{ACD628A2-9A7B-47C3-82B6-1772800D72EB}">
      <dgm:prSet/>
      <dgm:spPr/>
      <dgm:t>
        <a:bodyPr/>
        <a:lstStyle/>
        <a:p>
          <a:endParaRPr lang="tr-TR" b="1"/>
        </a:p>
      </dgm:t>
    </dgm:pt>
    <dgm:pt modelId="{57CC3000-9903-4E69-A259-659369689854}" type="sibTrans" cxnId="{ACD628A2-9A7B-47C3-82B6-1772800D72EB}">
      <dgm:prSet/>
      <dgm:spPr/>
      <dgm:t>
        <a:bodyPr/>
        <a:lstStyle/>
        <a:p>
          <a:endParaRPr lang="tr-TR" b="1"/>
        </a:p>
      </dgm:t>
    </dgm:pt>
    <dgm:pt modelId="{F160BF72-0F6D-45C7-897A-0D73AE896509}">
      <dgm:prSet phldrT="[Metin]"/>
      <dgm:spPr/>
      <dgm:t>
        <a:bodyPr/>
        <a:lstStyle/>
        <a:p>
          <a:r>
            <a:rPr lang="tr-TR" b="1"/>
            <a:t>Özel Antrepolar</a:t>
          </a:r>
        </a:p>
      </dgm:t>
    </dgm:pt>
    <dgm:pt modelId="{5A5ABF55-874B-4718-B2E5-0003110EE80F}" type="parTrans" cxnId="{1B2FAB7E-B160-47D2-9AD0-45FF438AEA13}">
      <dgm:prSet/>
      <dgm:spPr/>
      <dgm:t>
        <a:bodyPr/>
        <a:lstStyle/>
        <a:p>
          <a:endParaRPr lang="tr-TR" b="1"/>
        </a:p>
      </dgm:t>
    </dgm:pt>
    <dgm:pt modelId="{E9E5BDDB-7E9A-4D91-995E-5F8B96BE04E4}" type="sibTrans" cxnId="{1B2FAB7E-B160-47D2-9AD0-45FF438AEA13}">
      <dgm:prSet/>
      <dgm:spPr/>
      <dgm:t>
        <a:bodyPr/>
        <a:lstStyle/>
        <a:p>
          <a:endParaRPr lang="tr-TR" b="1"/>
        </a:p>
      </dgm:t>
    </dgm:pt>
    <dgm:pt modelId="{B8F282B8-9AD9-41F4-8CB2-6A48671BC42F}">
      <dgm:prSet phldrT="[Metin]"/>
      <dgm:spPr/>
      <dgm:t>
        <a:bodyPr/>
        <a:lstStyle/>
        <a:p>
          <a:r>
            <a:rPr lang="tr-TR" b="1"/>
            <a:t>C tipi</a:t>
          </a:r>
        </a:p>
      </dgm:t>
    </dgm:pt>
    <dgm:pt modelId="{993B5C7C-4706-4BA7-98D9-0C91B8BB2EAC}" type="parTrans" cxnId="{5A7B23BA-FD3D-4E86-B2F8-0D76B5C81F52}">
      <dgm:prSet/>
      <dgm:spPr/>
      <dgm:t>
        <a:bodyPr/>
        <a:lstStyle/>
        <a:p>
          <a:endParaRPr lang="tr-TR" b="1"/>
        </a:p>
      </dgm:t>
    </dgm:pt>
    <dgm:pt modelId="{0D8294DF-93D2-4BD9-8B04-6D0FA101F906}" type="sibTrans" cxnId="{5A7B23BA-FD3D-4E86-B2F8-0D76B5C81F52}">
      <dgm:prSet/>
      <dgm:spPr/>
      <dgm:t>
        <a:bodyPr/>
        <a:lstStyle/>
        <a:p>
          <a:endParaRPr lang="tr-TR" b="1"/>
        </a:p>
      </dgm:t>
    </dgm:pt>
    <dgm:pt modelId="{E2ED3729-2D52-48AC-B4C4-5296912BD781}">
      <dgm:prSet phldrT="[Metin]"/>
      <dgm:spPr/>
      <dgm:t>
        <a:bodyPr/>
        <a:lstStyle/>
        <a:p>
          <a:r>
            <a:rPr lang="tr-TR" b="1"/>
            <a:t>F tipi</a:t>
          </a:r>
        </a:p>
      </dgm:t>
    </dgm:pt>
    <dgm:pt modelId="{FD7BFA18-A326-4A21-ACE3-9352CB21B539}" type="parTrans" cxnId="{6F430989-97C8-4B09-AD30-C0351D3D0F87}">
      <dgm:prSet/>
      <dgm:spPr/>
      <dgm:t>
        <a:bodyPr/>
        <a:lstStyle/>
        <a:p>
          <a:endParaRPr lang="tr-TR" b="1"/>
        </a:p>
      </dgm:t>
    </dgm:pt>
    <dgm:pt modelId="{C2D397F9-A899-405E-BDAE-F8F52E3DD4EC}" type="sibTrans" cxnId="{6F430989-97C8-4B09-AD30-C0351D3D0F87}">
      <dgm:prSet/>
      <dgm:spPr/>
      <dgm:t>
        <a:bodyPr/>
        <a:lstStyle/>
        <a:p>
          <a:endParaRPr lang="tr-TR" b="1"/>
        </a:p>
      </dgm:t>
    </dgm:pt>
    <dgm:pt modelId="{0F06681E-7543-44F9-A6EE-7937555042E4}">
      <dgm:prSet phldrT="[Metin]"/>
      <dgm:spPr/>
      <dgm:t>
        <a:bodyPr/>
        <a:lstStyle/>
        <a:p>
          <a:r>
            <a:rPr lang="tr-TR" b="1"/>
            <a:t>D tipi</a:t>
          </a:r>
        </a:p>
      </dgm:t>
    </dgm:pt>
    <dgm:pt modelId="{636306AF-61FE-479D-910C-2220643E4529}" type="parTrans" cxnId="{1827917F-6CFA-4C3D-8609-CBBE3CB02793}">
      <dgm:prSet/>
      <dgm:spPr/>
      <dgm:t>
        <a:bodyPr/>
        <a:lstStyle/>
        <a:p>
          <a:endParaRPr lang="tr-TR" b="1"/>
        </a:p>
      </dgm:t>
    </dgm:pt>
    <dgm:pt modelId="{6BC2FF63-6253-46E2-9EED-13EB686BA3E0}" type="sibTrans" cxnId="{1827917F-6CFA-4C3D-8609-CBBE3CB02793}">
      <dgm:prSet/>
      <dgm:spPr/>
      <dgm:t>
        <a:bodyPr/>
        <a:lstStyle/>
        <a:p>
          <a:endParaRPr lang="tr-TR" b="1"/>
        </a:p>
      </dgm:t>
    </dgm:pt>
    <dgm:pt modelId="{D6C910EB-8BB2-4B0B-85E8-BC412F036265}">
      <dgm:prSet phldrT="[Metin]"/>
      <dgm:spPr/>
      <dgm:t>
        <a:bodyPr/>
        <a:lstStyle/>
        <a:p>
          <a:r>
            <a:rPr lang="tr-TR" b="1"/>
            <a:t>E tipi</a:t>
          </a:r>
        </a:p>
      </dgm:t>
    </dgm:pt>
    <dgm:pt modelId="{F9DAB7B8-7B26-4D1E-B92B-B0667FAEF1CE}" type="parTrans" cxnId="{26E89D27-A49B-469D-B958-1ACD8144E204}">
      <dgm:prSet/>
      <dgm:spPr/>
      <dgm:t>
        <a:bodyPr/>
        <a:lstStyle/>
        <a:p>
          <a:endParaRPr lang="tr-TR" b="1"/>
        </a:p>
      </dgm:t>
    </dgm:pt>
    <dgm:pt modelId="{5DB442C1-8E85-4A5C-ADA7-7909F7C82657}" type="sibTrans" cxnId="{26E89D27-A49B-469D-B958-1ACD8144E204}">
      <dgm:prSet/>
      <dgm:spPr/>
      <dgm:t>
        <a:bodyPr/>
        <a:lstStyle/>
        <a:p>
          <a:endParaRPr lang="tr-TR" b="1"/>
        </a:p>
      </dgm:t>
    </dgm:pt>
    <dgm:pt modelId="{ECACBDEF-1CEF-43CB-8C40-517AA1387B6D}" type="pres">
      <dgm:prSet presAssocID="{4D92B22C-E9AB-49A9-B559-8DC313AAA5C1}" presName="hierChild1" presStyleCnt="0">
        <dgm:presLayoutVars>
          <dgm:chPref val="1"/>
          <dgm:dir/>
          <dgm:animOne val="branch"/>
          <dgm:animLvl val="lvl"/>
          <dgm:resizeHandles/>
        </dgm:presLayoutVars>
      </dgm:prSet>
      <dgm:spPr/>
      <dgm:t>
        <a:bodyPr/>
        <a:lstStyle/>
        <a:p>
          <a:endParaRPr lang="tr-TR"/>
        </a:p>
      </dgm:t>
    </dgm:pt>
    <dgm:pt modelId="{BEBA8EB6-2336-44D4-8477-915E0B97392B}" type="pres">
      <dgm:prSet presAssocID="{547F17C3-0EB2-449F-A1A3-78D425B3C1A9}" presName="hierRoot1" presStyleCnt="0"/>
      <dgm:spPr/>
    </dgm:pt>
    <dgm:pt modelId="{D5551793-B1C4-4F80-BE96-B5FF98E5419A}" type="pres">
      <dgm:prSet presAssocID="{547F17C3-0EB2-449F-A1A3-78D425B3C1A9}" presName="composite" presStyleCnt="0"/>
      <dgm:spPr/>
    </dgm:pt>
    <dgm:pt modelId="{BAA73202-253D-4551-A68A-7E140EDCA81C}" type="pres">
      <dgm:prSet presAssocID="{547F17C3-0EB2-449F-A1A3-78D425B3C1A9}" presName="background" presStyleLbl="node0" presStyleIdx="0" presStyleCnt="1"/>
      <dgm:spPr/>
    </dgm:pt>
    <dgm:pt modelId="{600B7E9D-A25E-4502-9A71-993C796FDBE3}" type="pres">
      <dgm:prSet presAssocID="{547F17C3-0EB2-449F-A1A3-78D425B3C1A9}" presName="text" presStyleLbl="fgAcc0" presStyleIdx="0" presStyleCnt="1">
        <dgm:presLayoutVars>
          <dgm:chPref val="3"/>
        </dgm:presLayoutVars>
      </dgm:prSet>
      <dgm:spPr/>
      <dgm:t>
        <a:bodyPr/>
        <a:lstStyle/>
        <a:p>
          <a:endParaRPr lang="tr-TR"/>
        </a:p>
      </dgm:t>
    </dgm:pt>
    <dgm:pt modelId="{B394F4D2-5C53-4D2E-9F04-CBE417ECD5EC}" type="pres">
      <dgm:prSet presAssocID="{547F17C3-0EB2-449F-A1A3-78D425B3C1A9}" presName="hierChild2" presStyleCnt="0"/>
      <dgm:spPr/>
    </dgm:pt>
    <dgm:pt modelId="{38C6F531-6C81-4F78-9176-2062C78A5422}" type="pres">
      <dgm:prSet presAssocID="{DCF3BEF2-25D6-45BB-9165-099E18FE5AD2}" presName="Name10" presStyleLbl="parChTrans1D2" presStyleIdx="0" presStyleCnt="2"/>
      <dgm:spPr/>
      <dgm:t>
        <a:bodyPr/>
        <a:lstStyle/>
        <a:p>
          <a:endParaRPr lang="tr-TR"/>
        </a:p>
      </dgm:t>
    </dgm:pt>
    <dgm:pt modelId="{26A7064F-50A1-453A-8EC0-D47D42723847}" type="pres">
      <dgm:prSet presAssocID="{6461F953-DFE6-4418-8C3E-E804796A2B45}" presName="hierRoot2" presStyleCnt="0"/>
      <dgm:spPr/>
    </dgm:pt>
    <dgm:pt modelId="{80D1D932-7D52-4E53-BFC6-11D58096B29D}" type="pres">
      <dgm:prSet presAssocID="{6461F953-DFE6-4418-8C3E-E804796A2B45}" presName="composite2" presStyleCnt="0"/>
      <dgm:spPr/>
    </dgm:pt>
    <dgm:pt modelId="{61B8C6B5-2C13-48C7-A78E-A8FD238A2DA5}" type="pres">
      <dgm:prSet presAssocID="{6461F953-DFE6-4418-8C3E-E804796A2B45}" presName="background2" presStyleLbl="node2" presStyleIdx="0" presStyleCnt="2"/>
      <dgm:spPr/>
    </dgm:pt>
    <dgm:pt modelId="{783A61DC-823F-4642-8119-0FC67C145E47}" type="pres">
      <dgm:prSet presAssocID="{6461F953-DFE6-4418-8C3E-E804796A2B45}" presName="text2" presStyleLbl="fgAcc2" presStyleIdx="0" presStyleCnt="2">
        <dgm:presLayoutVars>
          <dgm:chPref val="3"/>
        </dgm:presLayoutVars>
      </dgm:prSet>
      <dgm:spPr/>
      <dgm:t>
        <a:bodyPr/>
        <a:lstStyle/>
        <a:p>
          <a:endParaRPr lang="tr-TR"/>
        </a:p>
      </dgm:t>
    </dgm:pt>
    <dgm:pt modelId="{DB98E748-4C37-4098-8012-5C376EB319B5}" type="pres">
      <dgm:prSet presAssocID="{6461F953-DFE6-4418-8C3E-E804796A2B45}" presName="hierChild3" presStyleCnt="0"/>
      <dgm:spPr/>
    </dgm:pt>
    <dgm:pt modelId="{C592673B-27CF-496A-8158-FA235E9AF9AF}" type="pres">
      <dgm:prSet presAssocID="{2A89E05C-AE16-41EA-8D3A-7358AA21529E}" presName="Name17" presStyleLbl="parChTrans1D3" presStyleIdx="0" presStyleCnt="6"/>
      <dgm:spPr/>
      <dgm:t>
        <a:bodyPr/>
        <a:lstStyle/>
        <a:p>
          <a:endParaRPr lang="tr-TR"/>
        </a:p>
      </dgm:t>
    </dgm:pt>
    <dgm:pt modelId="{0A7C134E-B58C-46DC-B7E3-0330C3F66D12}" type="pres">
      <dgm:prSet presAssocID="{C1F1109F-9DC6-43D0-A038-AC5AC0212EC0}" presName="hierRoot3" presStyleCnt="0"/>
      <dgm:spPr/>
    </dgm:pt>
    <dgm:pt modelId="{6FBE2501-DF34-4139-B7EA-67B61874B042}" type="pres">
      <dgm:prSet presAssocID="{C1F1109F-9DC6-43D0-A038-AC5AC0212EC0}" presName="composite3" presStyleCnt="0"/>
      <dgm:spPr/>
    </dgm:pt>
    <dgm:pt modelId="{640DA3F6-D1A9-4D2F-B2E1-FA86B7BB1C13}" type="pres">
      <dgm:prSet presAssocID="{C1F1109F-9DC6-43D0-A038-AC5AC0212EC0}" presName="background3" presStyleLbl="node3" presStyleIdx="0" presStyleCnt="6"/>
      <dgm:spPr/>
    </dgm:pt>
    <dgm:pt modelId="{4C91E6CB-904C-4DEB-AA33-FA207570C845}" type="pres">
      <dgm:prSet presAssocID="{C1F1109F-9DC6-43D0-A038-AC5AC0212EC0}" presName="text3" presStyleLbl="fgAcc3" presStyleIdx="0" presStyleCnt="6">
        <dgm:presLayoutVars>
          <dgm:chPref val="3"/>
        </dgm:presLayoutVars>
      </dgm:prSet>
      <dgm:spPr/>
      <dgm:t>
        <a:bodyPr/>
        <a:lstStyle/>
        <a:p>
          <a:endParaRPr lang="tr-TR"/>
        </a:p>
      </dgm:t>
    </dgm:pt>
    <dgm:pt modelId="{43E50A36-6C5E-4142-90F7-86E45A03FCD6}" type="pres">
      <dgm:prSet presAssocID="{C1F1109F-9DC6-43D0-A038-AC5AC0212EC0}" presName="hierChild4" presStyleCnt="0"/>
      <dgm:spPr/>
    </dgm:pt>
    <dgm:pt modelId="{D1F87A8A-0BE8-4DD2-9162-DBF0A463162F}" type="pres">
      <dgm:prSet presAssocID="{9A1186E2-5E1D-47BF-B4A5-691A59A96AA6}" presName="Name17" presStyleLbl="parChTrans1D3" presStyleIdx="1" presStyleCnt="6"/>
      <dgm:spPr/>
      <dgm:t>
        <a:bodyPr/>
        <a:lstStyle/>
        <a:p>
          <a:endParaRPr lang="tr-TR"/>
        </a:p>
      </dgm:t>
    </dgm:pt>
    <dgm:pt modelId="{3956B3DA-EE84-4575-97DA-55B4F820A103}" type="pres">
      <dgm:prSet presAssocID="{D6CBEA76-FD8A-4414-931A-5C3632727D71}" presName="hierRoot3" presStyleCnt="0"/>
      <dgm:spPr/>
    </dgm:pt>
    <dgm:pt modelId="{AC9955F7-F145-4C22-BC12-B0FB2E84DF6C}" type="pres">
      <dgm:prSet presAssocID="{D6CBEA76-FD8A-4414-931A-5C3632727D71}" presName="composite3" presStyleCnt="0"/>
      <dgm:spPr/>
    </dgm:pt>
    <dgm:pt modelId="{201BFA20-B592-4457-884E-764FAB174533}" type="pres">
      <dgm:prSet presAssocID="{D6CBEA76-FD8A-4414-931A-5C3632727D71}" presName="background3" presStyleLbl="node3" presStyleIdx="1" presStyleCnt="6"/>
      <dgm:spPr/>
    </dgm:pt>
    <dgm:pt modelId="{704365A3-AA18-4742-8B45-902C88B0BD06}" type="pres">
      <dgm:prSet presAssocID="{D6CBEA76-FD8A-4414-931A-5C3632727D71}" presName="text3" presStyleLbl="fgAcc3" presStyleIdx="1" presStyleCnt="6">
        <dgm:presLayoutVars>
          <dgm:chPref val="3"/>
        </dgm:presLayoutVars>
      </dgm:prSet>
      <dgm:spPr/>
      <dgm:t>
        <a:bodyPr/>
        <a:lstStyle/>
        <a:p>
          <a:endParaRPr lang="tr-TR"/>
        </a:p>
      </dgm:t>
    </dgm:pt>
    <dgm:pt modelId="{901E372E-DE18-4662-94CD-7AD8BFE5C150}" type="pres">
      <dgm:prSet presAssocID="{D6CBEA76-FD8A-4414-931A-5C3632727D71}" presName="hierChild4" presStyleCnt="0"/>
      <dgm:spPr/>
    </dgm:pt>
    <dgm:pt modelId="{E0C2AEE8-6BA8-4B34-950D-DF345806673A}" type="pres">
      <dgm:prSet presAssocID="{FD7BFA18-A326-4A21-ACE3-9352CB21B539}" presName="Name17" presStyleLbl="parChTrans1D3" presStyleIdx="2" presStyleCnt="6"/>
      <dgm:spPr/>
      <dgm:t>
        <a:bodyPr/>
        <a:lstStyle/>
        <a:p>
          <a:endParaRPr lang="tr-TR"/>
        </a:p>
      </dgm:t>
    </dgm:pt>
    <dgm:pt modelId="{F2DC7F1A-3ADF-4904-868B-FC2819002E0B}" type="pres">
      <dgm:prSet presAssocID="{E2ED3729-2D52-48AC-B4C4-5296912BD781}" presName="hierRoot3" presStyleCnt="0"/>
      <dgm:spPr/>
    </dgm:pt>
    <dgm:pt modelId="{720023D1-62B7-4FC1-B7E7-D6B6ED916C70}" type="pres">
      <dgm:prSet presAssocID="{E2ED3729-2D52-48AC-B4C4-5296912BD781}" presName="composite3" presStyleCnt="0"/>
      <dgm:spPr/>
    </dgm:pt>
    <dgm:pt modelId="{6D69E49D-7675-4E6D-8060-0EEF80FF2250}" type="pres">
      <dgm:prSet presAssocID="{E2ED3729-2D52-48AC-B4C4-5296912BD781}" presName="background3" presStyleLbl="node3" presStyleIdx="2" presStyleCnt="6"/>
      <dgm:spPr/>
    </dgm:pt>
    <dgm:pt modelId="{559B48BD-0A36-47A7-B017-924BB8ACB929}" type="pres">
      <dgm:prSet presAssocID="{E2ED3729-2D52-48AC-B4C4-5296912BD781}" presName="text3" presStyleLbl="fgAcc3" presStyleIdx="2" presStyleCnt="6">
        <dgm:presLayoutVars>
          <dgm:chPref val="3"/>
        </dgm:presLayoutVars>
      </dgm:prSet>
      <dgm:spPr/>
      <dgm:t>
        <a:bodyPr/>
        <a:lstStyle/>
        <a:p>
          <a:endParaRPr lang="tr-TR"/>
        </a:p>
      </dgm:t>
    </dgm:pt>
    <dgm:pt modelId="{9D12C1CD-53D2-467E-AF13-8847D50C4158}" type="pres">
      <dgm:prSet presAssocID="{E2ED3729-2D52-48AC-B4C4-5296912BD781}" presName="hierChild4" presStyleCnt="0"/>
      <dgm:spPr/>
    </dgm:pt>
    <dgm:pt modelId="{89C29ECC-293E-466B-80BD-2619CE78B97E}" type="pres">
      <dgm:prSet presAssocID="{5A5ABF55-874B-4718-B2E5-0003110EE80F}" presName="Name10" presStyleLbl="parChTrans1D2" presStyleIdx="1" presStyleCnt="2"/>
      <dgm:spPr/>
      <dgm:t>
        <a:bodyPr/>
        <a:lstStyle/>
        <a:p>
          <a:endParaRPr lang="tr-TR"/>
        </a:p>
      </dgm:t>
    </dgm:pt>
    <dgm:pt modelId="{F51E10EA-6C1C-4185-AAAA-CCA31502E4E9}" type="pres">
      <dgm:prSet presAssocID="{F160BF72-0F6D-45C7-897A-0D73AE896509}" presName="hierRoot2" presStyleCnt="0"/>
      <dgm:spPr/>
    </dgm:pt>
    <dgm:pt modelId="{9E40CB04-FAD5-45DE-97F7-CAE924D9E3E4}" type="pres">
      <dgm:prSet presAssocID="{F160BF72-0F6D-45C7-897A-0D73AE896509}" presName="composite2" presStyleCnt="0"/>
      <dgm:spPr/>
    </dgm:pt>
    <dgm:pt modelId="{B0B22E97-3EF4-4AB4-83A7-708182CCDA7E}" type="pres">
      <dgm:prSet presAssocID="{F160BF72-0F6D-45C7-897A-0D73AE896509}" presName="background2" presStyleLbl="node2" presStyleIdx="1" presStyleCnt="2"/>
      <dgm:spPr/>
    </dgm:pt>
    <dgm:pt modelId="{3617352B-E021-4157-9B0B-0CC4703FB4E9}" type="pres">
      <dgm:prSet presAssocID="{F160BF72-0F6D-45C7-897A-0D73AE896509}" presName="text2" presStyleLbl="fgAcc2" presStyleIdx="1" presStyleCnt="2">
        <dgm:presLayoutVars>
          <dgm:chPref val="3"/>
        </dgm:presLayoutVars>
      </dgm:prSet>
      <dgm:spPr/>
      <dgm:t>
        <a:bodyPr/>
        <a:lstStyle/>
        <a:p>
          <a:endParaRPr lang="tr-TR"/>
        </a:p>
      </dgm:t>
    </dgm:pt>
    <dgm:pt modelId="{0D859098-8D76-4B32-BB8C-74EB4211E600}" type="pres">
      <dgm:prSet presAssocID="{F160BF72-0F6D-45C7-897A-0D73AE896509}" presName="hierChild3" presStyleCnt="0"/>
      <dgm:spPr/>
    </dgm:pt>
    <dgm:pt modelId="{792437AD-D760-40F6-B45B-C7F0A2A9DCA9}" type="pres">
      <dgm:prSet presAssocID="{993B5C7C-4706-4BA7-98D9-0C91B8BB2EAC}" presName="Name17" presStyleLbl="parChTrans1D3" presStyleIdx="3" presStyleCnt="6"/>
      <dgm:spPr/>
      <dgm:t>
        <a:bodyPr/>
        <a:lstStyle/>
        <a:p>
          <a:endParaRPr lang="tr-TR"/>
        </a:p>
      </dgm:t>
    </dgm:pt>
    <dgm:pt modelId="{7B7C94F4-8682-4E83-9050-8B53F8408F80}" type="pres">
      <dgm:prSet presAssocID="{B8F282B8-9AD9-41F4-8CB2-6A48671BC42F}" presName="hierRoot3" presStyleCnt="0"/>
      <dgm:spPr/>
    </dgm:pt>
    <dgm:pt modelId="{D5BF9048-68C1-4912-8F85-A77B89898BD5}" type="pres">
      <dgm:prSet presAssocID="{B8F282B8-9AD9-41F4-8CB2-6A48671BC42F}" presName="composite3" presStyleCnt="0"/>
      <dgm:spPr/>
    </dgm:pt>
    <dgm:pt modelId="{E17565E0-DFD9-49A1-8976-90CC410D5651}" type="pres">
      <dgm:prSet presAssocID="{B8F282B8-9AD9-41F4-8CB2-6A48671BC42F}" presName="background3" presStyleLbl="node3" presStyleIdx="3" presStyleCnt="6"/>
      <dgm:spPr/>
    </dgm:pt>
    <dgm:pt modelId="{B8959609-6251-4071-BCC3-DB57108EC474}" type="pres">
      <dgm:prSet presAssocID="{B8F282B8-9AD9-41F4-8CB2-6A48671BC42F}" presName="text3" presStyleLbl="fgAcc3" presStyleIdx="3" presStyleCnt="6">
        <dgm:presLayoutVars>
          <dgm:chPref val="3"/>
        </dgm:presLayoutVars>
      </dgm:prSet>
      <dgm:spPr/>
      <dgm:t>
        <a:bodyPr/>
        <a:lstStyle/>
        <a:p>
          <a:endParaRPr lang="tr-TR"/>
        </a:p>
      </dgm:t>
    </dgm:pt>
    <dgm:pt modelId="{2EED3F2D-ECC9-4707-90A9-65E16094DEAC}" type="pres">
      <dgm:prSet presAssocID="{B8F282B8-9AD9-41F4-8CB2-6A48671BC42F}" presName="hierChild4" presStyleCnt="0"/>
      <dgm:spPr/>
    </dgm:pt>
    <dgm:pt modelId="{8A3A7BC7-53AA-4E03-9F4B-02CA2AB2388C}" type="pres">
      <dgm:prSet presAssocID="{636306AF-61FE-479D-910C-2220643E4529}" presName="Name17" presStyleLbl="parChTrans1D3" presStyleIdx="4" presStyleCnt="6"/>
      <dgm:spPr/>
      <dgm:t>
        <a:bodyPr/>
        <a:lstStyle/>
        <a:p>
          <a:endParaRPr lang="tr-TR"/>
        </a:p>
      </dgm:t>
    </dgm:pt>
    <dgm:pt modelId="{9184D97C-8B2E-430A-BF71-E7E6B31189A6}" type="pres">
      <dgm:prSet presAssocID="{0F06681E-7543-44F9-A6EE-7937555042E4}" presName="hierRoot3" presStyleCnt="0"/>
      <dgm:spPr/>
    </dgm:pt>
    <dgm:pt modelId="{D788080D-BCB1-41A0-A8DD-C9D26A23E94B}" type="pres">
      <dgm:prSet presAssocID="{0F06681E-7543-44F9-A6EE-7937555042E4}" presName="composite3" presStyleCnt="0"/>
      <dgm:spPr/>
    </dgm:pt>
    <dgm:pt modelId="{4EB219B0-3EE2-471A-9654-701BE1D829A9}" type="pres">
      <dgm:prSet presAssocID="{0F06681E-7543-44F9-A6EE-7937555042E4}" presName="background3" presStyleLbl="node3" presStyleIdx="4" presStyleCnt="6"/>
      <dgm:spPr/>
    </dgm:pt>
    <dgm:pt modelId="{D4816ADE-2032-4A64-8B18-ED07848CD897}" type="pres">
      <dgm:prSet presAssocID="{0F06681E-7543-44F9-A6EE-7937555042E4}" presName="text3" presStyleLbl="fgAcc3" presStyleIdx="4" presStyleCnt="6">
        <dgm:presLayoutVars>
          <dgm:chPref val="3"/>
        </dgm:presLayoutVars>
      </dgm:prSet>
      <dgm:spPr/>
      <dgm:t>
        <a:bodyPr/>
        <a:lstStyle/>
        <a:p>
          <a:endParaRPr lang="tr-TR"/>
        </a:p>
      </dgm:t>
    </dgm:pt>
    <dgm:pt modelId="{62C9D18C-D11F-4D23-9E56-199D8471C768}" type="pres">
      <dgm:prSet presAssocID="{0F06681E-7543-44F9-A6EE-7937555042E4}" presName="hierChild4" presStyleCnt="0"/>
      <dgm:spPr/>
    </dgm:pt>
    <dgm:pt modelId="{7E681BA4-8CE7-4A84-BB3F-4ABCCD95BBC9}" type="pres">
      <dgm:prSet presAssocID="{F9DAB7B8-7B26-4D1E-B92B-B0667FAEF1CE}" presName="Name17" presStyleLbl="parChTrans1D3" presStyleIdx="5" presStyleCnt="6"/>
      <dgm:spPr/>
      <dgm:t>
        <a:bodyPr/>
        <a:lstStyle/>
        <a:p>
          <a:endParaRPr lang="tr-TR"/>
        </a:p>
      </dgm:t>
    </dgm:pt>
    <dgm:pt modelId="{5194B6BD-F99C-41FE-9FA3-DB23EE3F83E2}" type="pres">
      <dgm:prSet presAssocID="{D6C910EB-8BB2-4B0B-85E8-BC412F036265}" presName="hierRoot3" presStyleCnt="0"/>
      <dgm:spPr/>
    </dgm:pt>
    <dgm:pt modelId="{62A14EF2-EC3C-4448-B98A-2DCED8A81CC5}" type="pres">
      <dgm:prSet presAssocID="{D6C910EB-8BB2-4B0B-85E8-BC412F036265}" presName="composite3" presStyleCnt="0"/>
      <dgm:spPr/>
    </dgm:pt>
    <dgm:pt modelId="{D338563C-EB40-4EB7-8F2E-63C619EC60E4}" type="pres">
      <dgm:prSet presAssocID="{D6C910EB-8BB2-4B0B-85E8-BC412F036265}" presName="background3" presStyleLbl="node3" presStyleIdx="5" presStyleCnt="6"/>
      <dgm:spPr/>
    </dgm:pt>
    <dgm:pt modelId="{4C955400-1C44-475B-9508-FDECC396C84D}" type="pres">
      <dgm:prSet presAssocID="{D6C910EB-8BB2-4B0B-85E8-BC412F036265}" presName="text3" presStyleLbl="fgAcc3" presStyleIdx="5" presStyleCnt="6">
        <dgm:presLayoutVars>
          <dgm:chPref val="3"/>
        </dgm:presLayoutVars>
      </dgm:prSet>
      <dgm:spPr/>
      <dgm:t>
        <a:bodyPr/>
        <a:lstStyle/>
        <a:p>
          <a:endParaRPr lang="tr-TR"/>
        </a:p>
      </dgm:t>
    </dgm:pt>
    <dgm:pt modelId="{68194689-B41A-413E-A30C-7F452DB983FD}" type="pres">
      <dgm:prSet presAssocID="{D6C910EB-8BB2-4B0B-85E8-BC412F036265}" presName="hierChild4" presStyleCnt="0"/>
      <dgm:spPr/>
    </dgm:pt>
  </dgm:ptLst>
  <dgm:cxnLst>
    <dgm:cxn modelId="{90E7A04D-3203-4D58-B4CA-4CD5A3098630}" type="presOf" srcId="{FD7BFA18-A326-4A21-ACE3-9352CB21B539}" destId="{E0C2AEE8-6BA8-4B34-950D-DF345806673A}" srcOrd="0" destOrd="0" presId="urn:microsoft.com/office/officeart/2005/8/layout/hierarchy1"/>
    <dgm:cxn modelId="{6F430989-97C8-4B09-AD30-C0351D3D0F87}" srcId="{6461F953-DFE6-4418-8C3E-E804796A2B45}" destId="{E2ED3729-2D52-48AC-B4C4-5296912BD781}" srcOrd="2" destOrd="0" parTransId="{FD7BFA18-A326-4A21-ACE3-9352CB21B539}" sibTransId="{C2D397F9-A899-405E-BDAE-F8F52E3DD4EC}"/>
    <dgm:cxn modelId="{3B3201DE-9008-4C12-B7B4-3ECF7EF302AE}" type="presOf" srcId="{B8F282B8-9AD9-41F4-8CB2-6A48671BC42F}" destId="{B8959609-6251-4071-BCC3-DB57108EC474}" srcOrd="0" destOrd="0" presId="urn:microsoft.com/office/officeart/2005/8/layout/hierarchy1"/>
    <dgm:cxn modelId="{1C5619CC-A2E4-490E-ADD8-62DDE1EB9ACF}" type="presOf" srcId="{0F06681E-7543-44F9-A6EE-7937555042E4}" destId="{D4816ADE-2032-4A64-8B18-ED07848CD897}" srcOrd="0" destOrd="0" presId="urn:microsoft.com/office/officeart/2005/8/layout/hierarchy1"/>
    <dgm:cxn modelId="{C3393B01-86EB-4D9C-88CC-38BEE20A6AEB}" type="presOf" srcId="{993B5C7C-4706-4BA7-98D9-0C91B8BB2EAC}" destId="{792437AD-D760-40F6-B45B-C7F0A2A9DCA9}" srcOrd="0" destOrd="0" presId="urn:microsoft.com/office/officeart/2005/8/layout/hierarchy1"/>
    <dgm:cxn modelId="{AB58EAE4-BEDA-44FA-A193-5C663456AA17}" type="presOf" srcId="{547F17C3-0EB2-449F-A1A3-78D425B3C1A9}" destId="{600B7E9D-A25E-4502-9A71-993C796FDBE3}" srcOrd="0" destOrd="0" presId="urn:microsoft.com/office/officeart/2005/8/layout/hierarchy1"/>
    <dgm:cxn modelId="{1631C424-5C2B-4E71-B55C-47FE0245F91C}" type="presOf" srcId="{636306AF-61FE-479D-910C-2220643E4529}" destId="{8A3A7BC7-53AA-4E03-9F4B-02CA2AB2388C}" srcOrd="0" destOrd="0" presId="urn:microsoft.com/office/officeart/2005/8/layout/hierarchy1"/>
    <dgm:cxn modelId="{85A469AB-F724-43CC-90E8-4A88EC554839}" type="presOf" srcId="{C1F1109F-9DC6-43D0-A038-AC5AC0212EC0}" destId="{4C91E6CB-904C-4DEB-AA33-FA207570C845}" srcOrd="0" destOrd="0" presId="urn:microsoft.com/office/officeart/2005/8/layout/hierarchy1"/>
    <dgm:cxn modelId="{7FFDA373-4604-4E95-971B-6A7B5F1E9E70}" type="presOf" srcId="{6461F953-DFE6-4418-8C3E-E804796A2B45}" destId="{783A61DC-823F-4642-8119-0FC67C145E47}" srcOrd="0" destOrd="0" presId="urn:microsoft.com/office/officeart/2005/8/layout/hierarchy1"/>
    <dgm:cxn modelId="{1B2FAB7E-B160-47D2-9AD0-45FF438AEA13}" srcId="{547F17C3-0EB2-449F-A1A3-78D425B3C1A9}" destId="{F160BF72-0F6D-45C7-897A-0D73AE896509}" srcOrd="1" destOrd="0" parTransId="{5A5ABF55-874B-4718-B2E5-0003110EE80F}" sibTransId="{E9E5BDDB-7E9A-4D91-995E-5F8B96BE04E4}"/>
    <dgm:cxn modelId="{5A7B23BA-FD3D-4E86-B2F8-0D76B5C81F52}" srcId="{F160BF72-0F6D-45C7-897A-0D73AE896509}" destId="{B8F282B8-9AD9-41F4-8CB2-6A48671BC42F}" srcOrd="0" destOrd="0" parTransId="{993B5C7C-4706-4BA7-98D9-0C91B8BB2EAC}" sibTransId="{0D8294DF-93D2-4BD9-8B04-6D0FA101F906}"/>
    <dgm:cxn modelId="{0BA210BC-DD3F-486E-94EB-C24FDA588BD9}" type="presOf" srcId="{2A89E05C-AE16-41EA-8D3A-7358AA21529E}" destId="{C592673B-27CF-496A-8158-FA235E9AF9AF}" srcOrd="0" destOrd="0" presId="urn:microsoft.com/office/officeart/2005/8/layout/hierarchy1"/>
    <dgm:cxn modelId="{8B6620DB-B62A-4124-8E4C-F051161B4E8E}" type="presOf" srcId="{4D92B22C-E9AB-49A9-B559-8DC313AAA5C1}" destId="{ECACBDEF-1CEF-43CB-8C40-517AA1387B6D}" srcOrd="0" destOrd="0" presId="urn:microsoft.com/office/officeart/2005/8/layout/hierarchy1"/>
    <dgm:cxn modelId="{26E89D27-A49B-469D-B958-1ACD8144E204}" srcId="{F160BF72-0F6D-45C7-897A-0D73AE896509}" destId="{D6C910EB-8BB2-4B0B-85E8-BC412F036265}" srcOrd="2" destOrd="0" parTransId="{F9DAB7B8-7B26-4D1E-B92B-B0667FAEF1CE}" sibTransId="{5DB442C1-8E85-4A5C-ADA7-7909F7C82657}"/>
    <dgm:cxn modelId="{194F4899-4475-452A-AFE8-A911AC96B376}" type="presOf" srcId="{D6CBEA76-FD8A-4414-931A-5C3632727D71}" destId="{704365A3-AA18-4742-8B45-902C88B0BD06}" srcOrd="0" destOrd="0" presId="urn:microsoft.com/office/officeart/2005/8/layout/hierarchy1"/>
    <dgm:cxn modelId="{4B72DB7E-4897-42CE-B131-982EB7D84A99}" srcId="{4D92B22C-E9AB-49A9-B559-8DC313AAA5C1}" destId="{547F17C3-0EB2-449F-A1A3-78D425B3C1A9}" srcOrd="0" destOrd="0" parTransId="{05D039A4-9400-46CC-AB76-8B26B4D2627F}" sibTransId="{5A83E82F-0D23-41B7-92C6-77E707C3F6DE}"/>
    <dgm:cxn modelId="{D84CC15E-8078-449C-BCB8-C624C8DF4605}" type="presOf" srcId="{D6C910EB-8BB2-4B0B-85E8-BC412F036265}" destId="{4C955400-1C44-475B-9508-FDECC396C84D}" srcOrd="0" destOrd="0" presId="urn:microsoft.com/office/officeart/2005/8/layout/hierarchy1"/>
    <dgm:cxn modelId="{007BBB90-0C66-43DE-BE5C-F00C1931C377}" type="presOf" srcId="{9A1186E2-5E1D-47BF-B4A5-691A59A96AA6}" destId="{D1F87A8A-0BE8-4DD2-9162-DBF0A463162F}" srcOrd="0" destOrd="0" presId="urn:microsoft.com/office/officeart/2005/8/layout/hierarchy1"/>
    <dgm:cxn modelId="{0C864E64-A19D-46CB-9D9E-9943730FBEFE}" srcId="{547F17C3-0EB2-449F-A1A3-78D425B3C1A9}" destId="{6461F953-DFE6-4418-8C3E-E804796A2B45}" srcOrd="0" destOrd="0" parTransId="{DCF3BEF2-25D6-45BB-9165-099E18FE5AD2}" sibTransId="{9651219C-D2F1-411B-8C58-5B0C5ED4AC2A}"/>
    <dgm:cxn modelId="{A2FD10BD-E857-4642-B976-E4939B5FB32D}" type="presOf" srcId="{F160BF72-0F6D-45C7-897A-0D73AE896509}" destId="{3617352B-E021-4157-9B0B-0CC4703FB4E9}" srcOrd="0" destOrd="0" presId="urn:microsoft.com/office/officeart/2005/8/layout/hierarchy1"/>
    <dgm:cxn modelId="{5B7FA410-A518-4EAE-BCA6-F3932E0E5D3B}" type="presOf" srcId="{E2ED3729-2D52-48AC-B4C4-5296912BD781}" destId="{559B48BD-0A36-47A7-B017-924BB8ACB929}" srcOrd="0" destOrd="0" presId="urn:microsoft.com/office/officeart/2005/8/layout/hierarchy1"/>
    <dgm:cxn modelId="{27C84746-B0FA-44B7-9069-38677BA11CEA}" type="presOf" srcId="{5A5ABF55-874B-4718-B2E5-0003110EE80F}" destId="{89C29ECC-293E-466B-80BD-2619CE78B97E}" srcOrd="0" destOrd="0" presId="urn:microsoft.com/office/officeart/2005/8/layout/hierarchy1"/>
    <dgm:cxn modelId="{08A8F472-3CC2-4E73-A4DC-F480AF0CF294}" srcId="{6461F953-DFE6-4418-8C3E-E804796A2B45}" destId="{C1F1109F-9DC6-43D0-A038-AC5AC0212EC0}" srcOrd="0" destOrd="0" parTransId="{2A89E05C-AE16-41EA-8D3A-7358AA21529E}" sibTransId="{151041C9-3D45-4EF6-8E2A-0DB5E76FEE87}"/>
    <dgm:cxn modelId="{3DA22248-7E4E-4E9F-BC3E-056255976850}" type="presOf" srcId="{F9DAB7B8-7B26-4D1E-B92B-B0667FAEF1CE}" destId="{7E681BA4-8CE7-4A84-BB3F-4ABCCD95BBC9}" srcOrd="0" destOrd="0" presId="urn:microsoft.com/office/officeart/2005/8/layout/hierarchy1"/>
    <dgm:cxn modelId="{1827917F-6CFA-4C3D-8609-CBBE3CB02793}" srcId="{F160BF72-0F6D-45C7-897A-0D73AE896509}" destId="{0F06681E-7543-44F9-A6EE-7937555042E4}" srcOrd="1" destOrd="0" parTransId="{636306AF-61FE-479D-910C-2220643E4529}" sibTransId="{6BC2FF63-6253-46E2-9EED-13EB686BA3E0}"/>
    <dgm:cxn modelId="{ACD628A2-9A7B-47C3-82B6-1772800D72EB}" srcId="{6461F953-DFE6-4418-8C3E-E804796A2B45}" destId="{D6CBEA76-FD8A-4414-931A-5C3632727D71}" srcOrd="1" destOrd="0" parTransId="{9A1186E2-5E1D-47BF-B4A5-691A59A96AA6}" sibTransId="{57CC3000-9903-4E69-A259-659369689854}"/>
    <dgm:cxn modelId="{215D0A87-24CF-4751-8C3B-5FDF993BA84B}" type="presOf" srcId="{DCF3BEF2-25D6-45BB-9165-099E18FE5AD2}" destId="{38C6F531-6C81-4F78-9176-2062C78A5422}" srcOrd="0" destOrd="0" presId="urn:microsoft.com/office/officeart/2005/8/layout/hierarchy1"/>
    <dgm:cxn modelId="{8573D250-0D8E-47F6-B643-90E21B5420DF}" type="presParOf" srcId="{ECACBDEF-1CEF-43CB-8C40-517AA1387B6D}" destId="{BEBA8EB6-2336-44D4-8477-915E0B97392B}" srcOrd="0" destOrd="0" presId="urn:microsoft.com/office/officeart/2005/8/layout/hierarchy1"/>
    <dgm:cxn modelId="{2188A1DD-2A49-4BC2-A6C6-AC539EBC1293}" type="presParOf" srcId="{BEBA8EB6-2336-44D4-8477-915E0B97392B}" destId="{D5551793-B1C4-4F80-BE96-B5FF98E5419A}" srcOrd="0" destOrd="0" presId="urn:microsoft.com/office/officeart/2005/8/layout/hierarchy1"/>
    <dgm:cxn modelId="{FA83C370-DF95-48F7-AF2E-3588BB798BD1}" type="presParOf" srcId="{D5551793-B1C4-4F80-BE96-B5FF98E5419A}" destId="{BAA73202-253D-4551-A68A-7E140EDCA81C}" srcOrd="0" destOrd="0" presId="urn:microsoft.com/office/officeart/2005/8/layout/hierarchy1"/>
    <dgm:cxn modelId="{5A4CDF44-7FA3-4898-B9CA-B76115F1D4AC}" type="presParOf" srcId="{D5551793-B1C4-4F80-BE96-B5FF98E5419A}" destId="{600B7E9D-A25E-4502-9A71-993C796FDBE3}" srcOrd="1" destOrd="0" presId="urn:microsoft.com/office/officeart/2005/8/layout/hierarchy1"/>
    <dgm:cxn modelId="{B99A656B-14CD-4D76-98AF-6FDC1FE21FB4}" type="presParOf" srcId="{BEBA8EB6-2336-44D4-8477-915E0B97392B}" destId="{B394F4D2-5C53-4D2E-9F04-CBE417ECD5EC}" srcOrd="1" destOrd="0" presId="urn:microsoft.com/office/officeart/2005/8/layout/hierarchy1"/>
    <dgm:cxn modelId="{2D6F7B18-C51C-4A35-BE18-2CD05B0A0BE7}" type="presParOf" srcId="{B394F4D2-5C53-4D2E-9F04-CBE417ECD5EC}" destId="{38C6F531-6C81-4F78-9176-2062C78A5422}" srcOrd="0" destOrd="0" presId="urn:microsoft.com/office/officeart/2005/8/layout/hierarchy1"/>
    <dgm:cxn modelId="{B9DAD3DB-48A8-41F7-A6C2-D0291F9998FD}" type="presParOf" srcId="{B394F4D2-5C53-4D2E-9F04-CBE417ECD5EC}" destId="{26A7064F-50A1-453A-8EC0-D47D42723847}" srcOrd="1" destOrd="0" presId="urn:microsoft.com/office/officeart/2005/8/layout/hierarchy1"/>
    <dgm:cxn modelId="{01EAE766-0BED-48F8-8F6D-E457905E10C9}" type="presParOf" srcId="{26A7064F-50A1-453A-8EC0-D47D42723847}" destId="{80D1D932-7D52-4E53-BFC6-11D58096B29D}" srcOrd="0" destOrd="0" presId="urn:microsoft.com/office/officeart/2005/8/layout/hierarchy1"/>
    <dgm:cxn modelId="{683A989A-08B7-4C60-9A05-DD1666011E86}" type="presParOf" srcId="{80D1D932-7D52-4E53-BFC6-11D58096B29D}" destId="{61B8C6B5-2C13-48C7-A78E-A8FD238A2DA5}" srcOrd="0" destOrd="0" presId="urn:microsoft.com/office/officeart/2005/8/layout/hierarchy1"/>
    <dgm:cxn modelId="{B9E52251-D054-4C87-913E-0B3D5F2935CB}" type="presParOf" srcId="{80D1D932-7D52-4E53-BFC6-11D58096B29D}" destId="{783A61DC-823F-4642-8119-0FC67C145E47}" srcOrd="1" destOrd="0" presId="urn:microsoft.com/office/officeart/2005/8/layout/hierarchy1"/>
    <dgm:cxn modelId="{DDBEC507-B815-43C0-81AC-26DD3E3C6414}" type="presParOf" srcId="{26A7064F-50A1-453A-8EC0-D47D42723847}" destId="{DB98E748-4C37-4098-8012-5C376EB319B5}" srcOrd="1" destOrd="0" presId="urn:microsoft.com/office/officeart/2005/8/layout/hierarchy1"/>
    <dgm:cxn modelId="{88690557-0119-4992-99A6-3DC98EEF69B9}" type="presParOf" srcId="{DB98E748-4C37-4098-8012-5C376EB319B5}" destId="{C592673B-27CF-496A-8158-FA235E9AF9AF}" srcOrd="0" destOrd="0" presId="urn:microsoft.com/office/officeart/2005/8/layout/hierarchy1"/>
    <dgm:cxn modelId="{4F01E2D9-001E-4A6A-9926-7A67986BE5CA}" type="presParOf" srcId="{DB98E748-4C37-4098-8012-5C376EB319B5}" destId="{0A7C134E-B58C-46DC-B7E3-0330C3F66D12}" srcOrd="1" destOrd="0" presId="urn:microsoft.com/office/officeart/2005/8/layout/hierarchy1"/>
    <dgm:cxn modelId="{BAA03B7E-1D32-4D2C-AE22-F975DB9549B4}" type="presParOf" srcId="{0A7C134E-B58C-46DC-B7E3-0330C3F66D12}" destId="{6FBE2501-DF34-4139-B7EA-67B61874B042}" srcOrd="0" destOrd="0" presId="urn:microsoft.com/office/officeart/2005/8/layout/hierarchy1"/>
    <dgm:cxn modelId="{00C3B18F-017A-4921-8714-65159CF3E511}" type="presParOf" srcId="{6FBE2501-DF34-4139-B7EA-67B61874B042}" destId="{640DA3F6-D1A9-4D2F-B2E1-FA86B7BB1C13}" srcOrd="0" destOrd="0" presId="urn:microsoft.com/office/officeart/2005/8/layout/hierarchy1"/>
    <dgm:cxn modelId="{E881E914-DB5D-4ACB-8474-20EEC3C8C392}" type="presParOf" srcId="{6FBE2501-DF34-4139-B7EA-67B61874B042}" destId="{4C91E6CB-904C-4DEB-AA33-FA207570C845}" srcOrd="1" destOrd="0" presId="urn:microsoft.com/office/officeart/2005/8/layout/hierarchy1"/>
    <dgm:cxn modelId="{C3DA8617-4915-4ECB-ADE9-15733A46E2B1}" type="presParOf" srcId="{0A7C134E-B58C-46DC-B7E3-0330C3F66D12}" destId="{43E50A36-6C5E-4142-90F7-86E45A03FCD6}" srcOrd="1" destOrd="0" presId="urn:microsoft.com/office/officeart/2005/8/layout/hierarchy1"/>
    <dgm:cxn modelId="{98531552-85DD-4FFB-8070-4AB99F68D5EE}" type="presParOf" srcId="{DB98E748-4C37-4098-8012-5C376EB319B5}" destId="{D1F87A8A-0BE8-4DD2-9162-DBF0A463162F}" srcOrd="2" destOrd="0" presId="urn:microsoft.com/office/officeart/2005/8/layout/hierarchy1"/>
    <dgm:cxn modelId="{D098B28C-9E50-4F6F-B2A2-7D5BB02F2527}" type="presParOf" srcId="{DB98E748-4C37-4098-8012-5C376EB319B5}" destId="{3956B3DA-EE84-4575-97DA-55B4F820A103}" srcOrd="3" destOrd="0" presId="urn:microsoft.com/office/officeart/2005/8/layout/hierarchy1"/>
    <dgm:cxn modelId="{826BFFB7-DB8A-408C-B805-C8734D11BAE9}" type="presParOf" srcId="{3956B3DA-EE84-4575-97DA-55B4F820A103}" destId="{AC9955F7-F145-4C22-BC12-B0FB2E84DF6C}" srcOrd="0" destOrd="0" presId="urn:microsoft.com/office/officeart/2005/8/layout/hierarchy1"/>
    <dgm:cxn modelId="{19AA9D09-487C-4AB3-8676-9426ACF2E51C}" type="presParOf" srcId="{AC9955F7-F145-4C22-BC12-B0FB2E84DF6C}" destId="{201BFA20-B592-4457-884E-764FAB174533}" srcOrd="0" destOrd="0" presId="urn:microsoft.com/office/officeart/2005/8/layout/hierarchy1"/>
    <dgm:cxn modelId="{B5D27DB2-FD2C-41E7-820C-C33AFA7A1FB4}" type="presParOf" srcId="{AC9955F7-F145-4C22-BC12-B0FB2E84DF6C}" destId="{704365A3-AA18-4742-8B45-902C88B0BD06}" srcOrd="1" destOrd="0" presId="urn:microsoft.com/office/officeart/2005/8/layout/hierarchy1"/>
    <dgm:cxn modelId="{35A0FE5C-7048-4DC0-BE9A-5967B3037AE8}" type="presParOf" srcId="{3956B3DA-EE84-4575-97DA-55B4F820A103}" destId="{901E372E-DE18-4662-94CD-7AD8BFE5C150}" srcOrd="1" destOrd="0" presId="urn:microsoft.com/office/officeart/2005/8/layout/hierarchy1"/>
    <dgm:cxn modelId="{1AEB2796-D3A2-4E62-9A3A-260F1EC3975E}" type="presParOf" srcId="{DB98E748-4C37-4098-8012-5C376EB319B5}" destId="{E0C2AEE8-6BA8-4B34-950D-DF345806673A}" srcOrd="4" destOrd="0" presId="urn:microsoft.com/office/officeart/2005/8/layout/hierarchy1"/>
    <dgm:cxn modelId="{1D3064B5-BFB6-4A5F-9906-D7508D604FE2}" type="presParOf" srcId="{DB98E748-4C37-4098-8012-5C376EB319B5}" destId="{F2DC7F1A-3ADF-4904-868B-FC2819002E0B}" srcOrd="5" destOrd="0" presId="urn:microsoft.com/office/officeart/2005/8/layout/hierarchy1"/>
    <dgm:cxn modelId="{74795223-F1AA-40E3-B427-DBB74724B30B}" type="presParOf" srcId="{F2DC7F1A-3ADF-4904-868B-FC2819002E0B}" destId="{720023D1-62B7-4FC1-B7E7-D6B6ED916C70}" srcOrd="0" destOrd="0" presId="urn:microsoft.com/office/officeart/2005/8/layout/hierarchy1"/>
    <dgm:cxn modelId="{7E10AA85-E5F2-4C4B-9FC0-8ADBEED9C09B}" type="presParOf" srcId="{720023D1-62B7-4FC1-B7E7-D6B6ED916C70}" destId="{6D69E49D-7675-4E6D-8060-0EEF80FF2250}" srcOrd="0" destOrd="0" presId="urn:microsoft.com/office/officeart/2005/8/layout/hierarchy1"/>
    <dgm:cxn modelId="{5AA9E656-F1FE-4D95-BF17-ACFF9B8CEF62}" type="presParOf" srcId="{720023D1-62B7-4FC1-B7E7-D6B6ED916C70}" destId="{559B48BD-0A36-47A7-B017-924BB8ACB929}" srcOrd="1" destOrd="0" presId="urn:microsoft.com/office/officeart/2005/8/layout/hierarchy1"/>
    <dgm:cxn modelId="{5A487D54-93F5-41B9-9AC3-1FC7898232DF}" type="presParOf" srcId="{F2DC7F1A-3ADF-4904-868B-FC2819002E0B}" destId="{9D12C1CD-53D2-467E-AF13-8847D50C4158}" srcOrd="1" destOrd="0" presId="urn:microsoft.com/office/officeart/2005/8/layout/hierarchy1"/>
    <dgm:cxn modelId="{78807D07-BB7B-4A43-A62F-E5B52C569966}" type="presParOf" srcId="{B394F4D2-5C53-4D2E-9F04-CBE417ECD5EC}" destId="{89C29ECC-293E-466B-80BD-2619CE78B97E}" srcOrd="2" destOrd="0" presId="urn:microsoft.com/office/officeart/2005/8/layout/hierarchy1"/>
    <dgm:cxn modelId="{7261BFF7-F713-47AA-A181-5736C195A1FF}" type="presParOf" srcId="{B394F4D2-5C53-4D2E-9F04-CBE417ECD5EC}" destId="{F51E10EA-6C1C-4185-AAAA-CCA31502E4E9}" srcOrd="3" destOrd="0" presId="urn:microsoft.com/office/officeart/2005/8/layout/hierarchy1"/>
    <dgm:cxn modelId="{6A78A64B-7545-4FEB-B72F-A38556FF68DF}" type="presParOf" srcId="{F51E10EA-6C1C-4185-AAAA-CCA31502E4E9}" destId="{9E40CB04-FAD5-45DE-97F7-CAE924D9E3E4}" srcOrd="0" destOrd="0" presId="urn:microsoft.com/office/officeart/2005/8/layout/hierarchy1"/>
    <dgm:cxn modelId="{FC62C84F-4143-4477-84D2-5672D4AC6768}" type="presParOf" srcId="{9E40CB04-FAD5-45DE-97F7-CAE924D9E3E4}" destId="{B0B22E97-3EF4-4AB4-83A7-708182CCDA7E}" srcOrd="0" destOrd="0" presId="urn:microsoft.com/office/officeart/2005/8/layout/hierarchy1"/>
    <dgm:cxn modelId="{C7D2366E-1906-4F20-ACD9-3F979E7F4CF9}" type="presParOf" srcId="{9E40CB04-FAD5-45DE-97F7-CAE924D9E3E4}" destId="{3617352B-E021-4157-9B0B-0CC4703FB4E9}" srcOrd="1" destOrd="0" presId="urn:microsoft.com/office/officeart/2005/8/layout/hierarchy1"/>
    <dgm:cxn modelId="{E22685EE-1480-436B-8338-C087C800E0FD}" type="presParOf" srcId="{F51E10EA-6C1C-4185-AAAA-CCA31502E4E9}" destId="{0D859098-8D76-4B32-BB8C-74EB4211E600}" srcOrd="1" destOrd="0" presId="urn:microsoft.com/office/officeart/2005/8/layout/hierarchy1"/>
    <dgm:cxn modelId="{B3DB3C98-36DF-4608-ABFE-B0E0AF7EF8A9}" type="presParOf" srcId="{0D859098-8D76-4B32-BB8C-74EB4211E600}" destId="{792437AD-D760-40F6-B45B-C7F0A2A9DCA9}" srcOrd="0" destOrd="0" presId="urn:microsoft.com/office/officeart/2005/8/layout/hierarchy1"/>
    <dgm:cxn modelId="{93FF7434-3115-47DA-AF2A-047AA602FFFF}" type="presParOf" srcId="{0D859098-8D76-4B32-BB8C-74EB4211E600}" destId="{7B7C94F4-8682-4E83-9050-8B53F8408F80}" srcOrd="1" destOrd="0" presId="urn:microsoft.com/office/officeart/2005/8/layout/hierarchy1"/>
    <dgm:cxn modelId="{9CC9FED2-FCB8-4138-8474-260F0B6E8B87}" type="presParOf" srcId="{7B7C94F4-8682-4E83-9050-8B53F8408F80}" destId="{D5BF9048-68C1-4912-8F85-A77B89898BD5}" srcOrd="0" destOrd="0" presId="urn:microsoft.com/office/officeart/2005/8/layout/hierarchy1"/>
    <dgm:cxn modelId="{22691A13-440C-42A5-A484-83D3D3F7BE1E}" type="presParOf" srcId="{D5BF9048-68C1-4912-8F85-A77B89898BD5}" destId="{E17565E0-DFD9-49A1-8976-90CC410D5651}" srcOrd="0" destOrd="0" presId="urn:microsoft.com/office/officeart/2005/8/layout/hierarchy1"/>
    <dgm:cxn modelId="{BC452CB2-0DBB-458A-817D-37E2EB24888F}" type="presParOf" srcId="{D5BF9048-68C1-4912-8F85-A77B89898BD5}" destId="{B8959609-6251-4071-BCC3-DB57108EC474}" srcOrd="1" destOrd="0" presId="urn:microsoft.com/office/officeart/2005/8/layout/hierarchy1"/>
    <dgm:cxn modelId="{BE6A25B0-C6BD-4B1C-9410-32EECB47DCB7}" type="presParOf" srcId="{7B7C94F4-8682-4E83-9050-8B53F8408F80}" destId="{2EED3F2D-ECC9-4707-90A9-65E16094DEAC}" srcOrd="1" destOrd="0" presId="urn:microsoft.com/office/officeart/2005/8/layout/hierarchy1"/>
    <dgm:cxn modelId="{3E92B94D-B33F-4080-BFEA-73FD6DFCD56B}" type="presParOf" srcId="{0D859098-8D76-4B32-BB8C-74EB4211E600}" destId="{8A3A7BC7-53AA-4E03-9F4B-02CA2AB2388C}" srcOrd="2" destOrd="0" presId="urn:microsoft.com/office/officeart/2005/8/layout/hierarchy1"/>
    <dgm:cxn modelId="{79963800-ABD2-47F4-B2AF-96CE1C2566B4}" type="presParOf" srcId="{0D859098-8D76-4B32-BB8C-74EB4211E600}" destId="{9184D97C-8B2E-430A-BF71-E7E6B31189A6}" srcOrd="3" destOrd="0" presId="urn:microsoft.com/office/officeart/2005/8/layout/hierarchy1"/>
    <dgm:cxn modelId="{A177D6E0-7693-4C84-AD2F-CE7E29BF38FF}" type="presParOf" srcId="{9184D97C-8B2E-430A-BF71-E7E6B31189A6}" destId="{D788080D-BCB1-41A0-A8DD-C9D26A23E94B}" srcOrd="0" destOrd="0" presId="urn:microsoft.com/office/officeart/2005/8/layout/hierarchy1"/>
    <dgm:cxn modelId="{7CF9AEBC-049A-4D24-9C4D-B68C526832C4}" type="presParOf" srcId="{D788080D-BCB1-41A0-A8DD-C9D26A23E94B}" destId="{4EB219B0-3EE2-471A-9654-701BE1D829A9}" srcOrd="0" destOrd="0" presId="urn:microsoft.com/office/officeart/2005/8/layout/hierarchy1"/>
    <dgm:cxn modelId="{3561490C-C613-4A71-97E1-7AC2EFCCAEDB}" type="presParOf" srcId="{D788080D-BCB1-41A0-A8DD-C9D26A23E94B}" destId="{D4816ADE-2032-4A64-8B18-ED07848CD897}" srcOrd="1" destOrd="0" presId="urn:microsoft.com/office/officeart/2005/8/layout/hierarchy1"/>
    <dgm:cxn modelId="{ED1E68AB-5F50-491D-AE46-58091DE4A15A}" type="presParOf" srcId="{9184D97C-8B2E-430A-BF71-E7E6B31189A6}" destId="{62C9D18C-D11F-4D23-9E56-199D8471C768}" srcOrd="1" destOrd="0" presId="urn:microsoft.com/office/officeart/2005/8/layout/hierarchy1"/>
    <dgm:cxn modelId="{C94DC36D-44B9-44A9-82C2-2EE793F714F5}" type="presParOf" srcId="{0D859098-8D76-4B32-BB8C-74EB4211E600}" destId="{7E681BA4-8CE7-4A84-BB3F-4ABCCD95BBC9}" srcOrd="4" destOrd="0" presId="urn:microsoft.com/office/officeart/2005/8/layout/hierarchy1"/>
    <dgm:cxn modelId="{A752E9FD-D6EF-4368-B01E-C340369B0433}" type="presParOf" srcId="{0D859098-8D76-4B32-BB8C-74EB4211E600}" destId="{5194B6BD-F99C-41FE-9FA3-DB23EE3F83E2}" srcOrd="5" destOrd="0" presId="urn:microsoft.com/office/officeart/2005/8/layout/hierarchy1"/>
    <dgm:cxn modelId="{AB083752-B026-498D-9DBA-129040274DFB}" type="presParOf" srcId="{5194B6BD-F99C-41FE-9FA3-DB23EE3F83E2}" destId="{62A14EF2-EC3C-4448-B98A-2DCED8A81CC5}" srcOrd="0" destOrd="0" presId="urn:microsoft.com/office/officeart/2005/8/layout/hierarchy1"/>
    <dgm:cxn modelId="{E8AA7A7B-38A2-484F-8407-EF004A58CAC2}" type="presParOf" srcId="{62A14EF2-EC3C-4448-B98A-2DCED8A81CC5}" destId="{D338563C-EB40-4EB7-8F2E-63C619EC60E4}" srcOrd="0" destOrd="0" presId="urn:microsoft.com/office/officeart/2005/8/layout/hierarchy1"/>
    <dgm:cxn modelId="{1BB493A2-911A-45ED-A199-5E2753616B4A}" type="presParOf" srcId="{62A14EF2-EC3C-4448-B98A-2DCED8A81CC5}" destId="{4C955400-1C44-475B-9508-FDECC396C84D}" srcOrd="1" destOrd="0" presId="urn:microsoft.com/office/officeart/2005/8/layout/hierarchy1"/>
    <dgm:cxn modelId="{31FD5011-95F0-4568-9744-03CE122149D7}" type="presParOf" srcId="{5194B6BD-F99C-41FE-9FA3-DB23EE3F83E2}" destId="{68194689-B41A-413E-A30C-7F452DB983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C6AC3-C760-4F4E-89EE-B98221264F9D}" type="doc">
      <dgm:prSet loTypeId="urn:microsoft.com/office/officeart/2005/8/layout/arrow6" loCatId="process" qsTypeId="urn:microsoft.com/office/officeart/2005/8/quickstyle/simple1" qsCatId="simple" csTypeId="urn:microsoft.com/office/officeart/2005/8/colors/accent1_1" csCatId="accent1" phldr="1"/>
      <dgm:spPr/>
      <dgm:t>
        <a:bodyPr/>
        <a:lstStyle/>
        <a:p>
          <a:endParaRPr lang="tr-TR"/>
        </a:p>
      </dgm:t>
    </dgm:pt>
    <dgm:pt modelId="{DF791EC6-7007-45E6-B171-9741903F1733}">
      <dgm:prSet phldrT="[Metin]"/>
      <dgm:spPr/>
      <dgm:t>
        <a:bodyPr/>
        <a:lstStyle/>
        <a:p>
          <a:r>
            <a:rPr lang="tr-TR" dirty="0" smtClean="0"/>
            <a:t>Dağıtım Merkezi</a:t>
          </a:r>
          <a:endParaRPr lang="tr-TR" dirty="0"/>
        </a:p>
      </dgm:t>
    </dgm:pt>
    <dgm:pt modelId="{18BE536A-4A34-49E7-BCD9-C75D91A57769}" type="parTrans" cxnId="{D7346CD5-16A7-4150-AAF4-150167FD3250}">
      <dgm:prSet/>
      <dgm:spPr/>
      <dgm:t>
        <a:bodyPr/>
        <a:lstStyle/>
        <a:p>
          <a:endParaRPr lang="tr-TR"/>
        </a:p>
      </dgm:t>
    </dgm:pt>
    <dgm:pt modelId="{1A7EE3BF-77E0-46EC-9E11-2DD03243D050}" type="sibTrans" cxnId="{D7346CD5-16A7-4150-AAF4-150167FD3250}">
      <dgm:prSet/>
      <dgm:spPr/>
      <dgm:t>
        <a:bodyPr/>
        <a:lstStyle/>
        <a:p>
          <a:endParaRPr lang="tr-TR"/>
        </a:p>
      </dgm:t>
    </dgm:pt>
    <dgm:pt modelId="{4A9A4B6B-A3AF-4A7E-82B0-AFF9D8C7160C}">
      <dgm:prSet phldrT="[Metin]"/>
      <dgm:spPr/>
      <dgm:t>
        <a:bodyPr/>
        <a:lstStyle/>
        <a:p>
          <a:r>
            <a:rPr lang="tr-TR" dirty="0" smtClean="0"/>
            <a:t>İşletme Deposu</a:t>
          </a:r>
          <a:endParaRPr lang="tr-TR" dirty="0"/>
        </a:p>
      </dgm:t>
    </dgm:pt>
    <dgm:pt modelId="{3ECD2ADC-737A-48DD-BB72-619720886E5D}" type="parTrans" cxnId="{128F5771-26CA-4D8F-80E9-B1631ED7B8ED}">
      <dgm:prSet/>
      <dgm:spPr/>
      <dgm:t>
        <a:bodyPr/>
        <a:lstStyle/>
        <a:p>
          <a:endParaRPr lang="tr-TR"/>
        </a:p>
      </dgm:t>
    </dgm:pt>
    <dgm:pt modelId="{099A2309-DEC8-40DE-998D-EE21F032DDC5}" type="sibTrans" cxnId="{128F5771-26CA-4D8F-80E9-B1631ED7B8ED}">
      <dgm:prSet/>
      <dgm:spPr/>
      <dgm:t>
        <a:bodyPr/>
        <a:lstStyle/>
        <a:p>
          <a:endParaRPr lang="tr-TR"/>
        </a:p>
      </dgm:t>
    </dgm:pt>
    <dgm:pt modelId="{87865DD2-C826-4527-8A36-232B38F09971}" type="pres">
      <dgm:prSet presAssocID="{54FC6AC3-C760-4F4E-89EE-B98221264F9D}" presName="compositeShape" presStyleCnt="0">
        <dgm:presLayoutVars>
          <dgm:chMax val="2"/>
          <dgm:dir/>
          <dgm:resizeHandles val="exact"/>
        </dgm:presLayoutVars>
      </dgm:prSet>
      <dgm:spPr/>
      <dgm:t>
        <a:bodyPr/>
        <a:lstStyle/>
        <a:p>
          <a:endParaRPr lang="tr-TR"/>
        </a:p>
      </dgm:t>
    </dgm:pt>
    <dgm:pt modelId="{059767EE-D145-4AF9-A316-E480115ABD5C}" type="pres">
      <dgm:prSet presAssocID="{54FC6AC3-C760-4F4E-89EE-B98221264F9D}" presName="ribbon" presStyleLbl="node1" presStyleIdx="0" presStyleCnt="1"/>
      <dgm:spPr/>
      <dgm:t>
        <a:bodyPr/>
        <a:lstStyle/>
        <a:p>
          <a:endParaRPr lang="tr-TR"/>
        </a:p>
      </dgm:t>
    </dgm:pt>
    <dgm:pt modelId="{A37E5894-E76A-4BE4-9695-A79A6587A0D8}" type="pres">
      <dgm:prSet presAssocID="{54FC6AC3-C760-4F4E-89EE-B98221264F9D}" presName="leftArrowText" presStyleLbl="node1" presStyleIdx="0" presStyleCnt="1">
        <dgm:presLayoutVars>
          <dgm:chMax val="0"/>
          <dgm:bulletEnabled val="1"/>
        </dgm:presLayoutVars>
      </dgm:prSet>
      <dgm:spPr/>
      <dgm:t>
        <a:bodyPr/>
        <a:lstStyle/>
        <a:p>
          <a:endParaRPr lang="tr-TR"/>
        </a:p>
      </dgm:t>
    </dgm:pt>
    <dgm:pt modelId="{01774C8C-7D02-46A5-9239-101280896546}" type="pres">
      <dgm:prSet presAssocID="{54FC6AC3-C760-4F4E-89EE-B98221264F9D}" presName="rightArrowText" presStyleLbl="node1" presStyleIdx="0" presStyleCnt="1">
        <dgm:presLayoutVars>
          <dgm:chMax val="0"/>
          <dgm:bulletEnabled val="1"/>
        </dgm:presLayoutVars>
      </dgm:prSet>
      <dgm:spPr/>
      <dgm:t>
        <a:bodyPr/>
        <a:lstStyle/>
        <a:p>
          <a:endParaRPr lang="tr-TR"/>
        </a:p>
      </dgm:t>
    </dgm:pt>
  </dgm:ptLst>
  <dgm:cxnLst>
    <dgm:cxn modelId="{EF8ED06C-2A08-4B70-BC1C-15E1D9354680}" type="presOf" srcId="{54FC6AC3-C760-4F4E-89EE-B98221264F9D}" destId="{87865DD2-C826-4527-8A36-232B38F09971}" srcOrd="0" destOrd="0" presId="urn:microsoft.com/office/officeart/2005/8/layout/arrow6"/>
    <dgm:cxn modelId="{93DAAB2B-4383-4BF9-9925-2066E9071608}" type="presOf" srcId="{DF791EC6-7007-45E6-B171-9741903F1733}" destId="{A37E5894-E76A-4BE4-9695-A79A6587A0D8}" srcOrd="0" destOrd="0" presId="urn:microsoft.com/office/officeart/2005/8/layout/arrow6"/>
    <dgm:cxn modelId="{128F5771-26CA-4D8F-80E9-B1631ED7B8ED}" srcId="{54FC6AC3-C760-4F4E-89EE-B98221264F9D}" destId="{4A9A4B6B-A3AF-4A7E-82B0-AFF9D8C7160C}" srcOrd="1" destOrd="0" parTransId="{3ECD2ADC-737A-48DD-BB72-619720886E5D}" sibTransId="{099A2309-DEC8-40DE-998D-EE21F032DDC5}"/>
    <dgm:cxn modelId="{4FA574B5-6355-4AD5-B5B5-BF4A3048DC99}" type="presOf" srcId="{4A9A4B6B-A3AF-4A7E-82B0-AFF9D8C7160C}" destId="{01774C8C-7D02-46A5-9239-101280896546}" srcOrd="0" destOrd="0" presId="urn:microsoft.com/office/officeart/2005/8/layout/arrow6"/>
    <dgm:cxn modelId="{D7346CD5-16A7-4150-AAF4-150167FD3250}" srcId="{54FC6AC3-C760-4F4E-89EE-B98221264F9D}" destId="{DF791EC6-7007-45E6-B171-9741903F1733}" srcOrd="0" destOrd="0" parTransId="{18BE536A-4A34-49E7-BCD9-C75D91A57769}" sibTransId="{1A7EE3BF-77E0-46EC-9E11-2DD03243D050}"/>
    <dgm:cxn modelId="{AFE4ECA4-4F9A-4E37-A7C6-A2BCAF51595B}" type="presParOf" srcId="{87865DD2-C826-4527-8A36-232B38F09971}" destId="{059767EE-D145-4AF9-A316-E480115ABD5C}" srcOrd="0" destOrd="0" presId="urn:microsoft.com/office/officeart/2005/8/layout/arrow6"/>
    <dgm:cxn modelId="{DA331631-FD09-4E99-B341-03F30AA8C465}" type="presParOf" srcId="{87865DD2-C826-4527-8A36-232B38F09971}" destId="{A37E5894-E76A-4BE4-9695-A79A6587A0D8}" srcOrd="1" destOrd="0" presId="urn:microsoft.com/office/officeart/2005/8/layout/arrow6"/>
    <dgm:cxn modelId="{33C36017-BEAF-400B-824B-CC37DF4AE18F}" type="presParOf" srcId="{87865DD2-C826-4527-8A36-232B38F09971}" destId="{01774C8C-7D02-46A5-9239-101280896546}"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81BA4-8CE7-4A84-BB3F-4ABCCD95BBC9}">
      <dsp:nvSpPr>
        <dsp:cNvPr id="0" name=""/>
        <dsp:cNvSpPr/>
      </dsp:nvSpPr>
      <dsp:spPr>
        <a:xfrm>
          <a:off x="5208081" y="2411169"/>
          <a:ext cx="1181021" cy="281029"/>
        </a:xfrm>
        <a:custGeom>
          <a:avLst/>
          <a:gdLst/>
          <a:ahLst/>
          <a:cxnLst/>
          <a:rect l="0" t="0" r="0" b="0"/>
          <a:pathLst>
            <a:path>
              <a:moveTo>
                <a:pt x="0" y="0"/>
              </a:moveTo>
              <a:lnTo>
                <a:pt x="0" y="191513"/>
              </a:lnTo>
              <a:lnTo>
                <a:pt x="1181021" y="191513"/>
              </a:lnTo>
              <a:lnTo>
                <a:pt x="1181021"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A7BC7-53AA-4E03-9F4B-02CA2AB2388C}">
      <dsp:nvSpPr>
        <dsp:cNvPr id="0" name=""/>
        <dsp:cNvSpPr/>
      </dsp:nvSpPr>
      <dsp:spPr>
        <a:xfrm>
          <a:off x="5162361" y="2411169"/>
          <a:ext cx="91440" cy="281029"/>
        </a:xfrm>
        <a:custGeom>
          <a:avLst/>
          <a:gdLst/>
          <a:ahLst/>
          <a:cxnLst/>
          <a:rect l="0" t="0" r="0" b="0"/>
          <a:pathLst>
            <a:path>
              <a:moveTo>
                <a:pt x="45720" y="0"/>
              </a:moveTo>
              <a:lnTo>
                <a:pt x="45720"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437AD-D760-40F6-B45B-C7F0A2A9DCA9}">
      <dsp:nvSpPr>
        <dsp:cNvPr id="0" name=""/>
        <dsp:cNvSpPr/>
      </dsp:nvSpPr>
      <dsp:spPr>
        <a:xfrm>
          <a:off x="4027060" y="2411169"/>
          <a:ext cx="1181021" cy="281029"/>
        </a:xfrm>
        <a:custGeom>
          <a:avLst/>
          <a:gdLst/>
          <a:ahLst/>
          <a:cxnLst/>
          <a:rect l="0" t="0" r="0" b="0"/>
          <a:pathLst>
            <a:path>
              <a:moveTo>
                <a:pt x="1181021" y="0"/>
              </a:moveTo>
              <a:lnTo>
                <a:pt x="1181021" y="191513"/>
              </a:lnTo>
              <a:lnTo>
                <a:pt x="0" y="191513"/>
              </a:lnTo>
              <a:lnTo>
                <a:pt x="0"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29ECC-293E-466B-80BD-2619CE78B97E}">
      <dsp:nvSpPr>
        <dsp:cNvPr id="0" name=""/>
        <dsp:cNvSpPr/>
      </dsp:nvSpPr>
      <dsp:spPr>
        <a:xfrm>
          <a:off x="3436549" y="1516545"/>
          <a:ext cx="1771531" cy="281029"/>
        </a:xfrm>
        <a:custGeom>
          <a:avLst/>
          <a:gdLst/>
          <a:ahLst/>
          <a:cxnLst/>
          <a:rect l="0" t="0" r="0" b="0"/>
          <a:pathLst>
            <a:path>
              <a:moveTo>
                <a:pt x="0" y="0"/>
              </a:moveTo>
              <a:lnTo>
                <a:pt x="0" y="191513"/>
              </a:lnTo>
              <a:lnTo>
                <a:pt x="1771531" y="191513"/>
              </a:lnTo>
              <a:lnTo>
                <a:pt x="1771531" y="2810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C2AEE8-6BA8-4B34-950D-DF345806673A}">
      <dsp:nvSpPr>
        <dsp:cNvPr id="0" name=""/>
        <dsp:cNvSpPr/>
      </dsp:nvSpPr>
      <dsp:spPr>
        <a:xfrm>
          <a:off x="1665018" y="2411169"/>
          <a:ext cx="1181021" cy="281029"/>
        </a:xfrm>
        <a:custGeom>
          <a:avLst/>
          <a:gdLst/>
          <a:ahLst/>
          <a:cxnLst/>
          <a:rect l="0" t="0" r="0" b="0"/>
          <a:pathLst>
            <a:path>
              <a:moveTo>
                <a:pt x="0" y="0"/>
              </a:moveTo>
              <a:lnTo>
                <a:pt x="0" y="191513"/>
              </a:lnTo>
              <a:lnTo>
                <a:pt x="1181021" y="191513"/>
              </a:lnTo>
              <a:lnTo>
                <a:pt x="1181021"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F87A8A-0BE8-4DD2-9162-DBF0A463162F}">
      <dsp:nvSpPr>
        <dsp:cNvPr id="0" name=""/>
        <dsp:cNvSpPr/>
      </dsp:nvSpPr>
      <dsp:spPr>
        <a:xfrm>
          <a:off x="1619298" y="2411169"/>
          <a:ext cx="91440" cy="281029"/>
        </a:xfrm>
        <a:custGeom>
          <a:avLst/>
          <a:gdLst/>
          <a:ahLst/>
          <a:cxnLst/>
          <a:rect l="0" t="0" r="0" b="0"/>
          <a:pathLst>
            <a:path>
              <a:moveTo>
                <a:pt x="45720" y="0"/>
              </a:moveTo>
              <a:lnTo>
                <a:pt x="45720"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2673B-27CF-496A-8158-FA235E9AF9AF}">
      <dsp:nvSpPr>
        <dsp:cNvPr id="0" name=""/>
        <dsp:cNvSpPr/>
      </dsp:nvSpPr>
      <dsp:spPr>
        <a:xfrm>
          <a:off x="483997" y="2411169"/>
          <a:ext cx="1181021" cy="281029"/>
        </a:xfrm>
        <a:custGeom>
          <a:avLst/>
          <a:gdLst/>
          <a:ahLst/>
          <a:cxnLst/>
          <a:rect l="0" t="0" r="0" b="0"/>
          <a:pathLst>
            <a:path>
              <a:moveTo>
                <a:pt x="1181021" y="0"/>
              </a:moveTo>
              <a:lnTo>
                <a:pt x="1181021" y="191513"/>
              </a:lnTo>
              <a:lnTo>
                <a:pt x="0" y="191513"/>
              </a:lnTo>
              <a:lnTo>
                <a:pt x="0" y="2810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6F531-6C81-4F78-9176-2062C78A5422}">
      <dsp:nvSpPr>
        <dsp:cNvPr id="0" name=""/>
        <dsp:cNvSpPr/>
      </dsp:nvSpPr>
      <dsp:spPr>
        <a:xfrm>
          <a:off x="1665018" y="1516545"/>
          <a:ext cx="1771531" cy="281029"/>
        </a:xfrm>
        <a:custGeom>
          <a:avLst/>
          <a:gdLst/>
          <a:ahLst/>
          <a:cxnLst/>
          <a:rect l="0" t="0" r="0" b="0"/>
          <a:pathLst>
            <a:path>
              <a:moveTo>
                <a:pt x="1771531" y="0"/>
              </a:moveTo>
              <a:lnTo>
                <a:pt x="1771531" y="191513"/>
              </a:lnTo>
              <a:lnTo>
                <a:pt x="0" y="191513"/>
              </a:lnTo>
              <a:lnTo>
                <a:pt x="0" y="2810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73202-253D-4551-A68A-7E140EDCA81C}">
      <dsp:nvSpPr>
        <dsp:cNvPr id="0" name=""/>
        <dsp:cNvSpPr/>
      </dsp:nvSpPr>
      <dsp:spPr>
        <a:xfrm>
          <a:off x="2953404" y="902951"/>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B7E9D-A25E-4502-9A71-993C796FDBE3}">
      <dsp:nvSpPr>
        <dsp:cNvPr id="0" name=""/>
        <dsp:cNvSpPr/>
      </dsp:nvSpPr>
      <dsp:spPr>
        <a:xfrm>
          <a:off x="3060770" y="1004949"/>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Antrepolar</a:t>
          </a:r>
        </a:p>
      </dsp:txBody>
      <dsp:txXfrm>
        <a:off x="3078742" y="1022921"/>
        <a:ext cx="930345" cy="577650"/>
      </dsp:txXfrm>
    </dsp:sp>
    <dsp:sp modelId="{61B8C6B5-2C13-48C7-A78E-A8FD238A2DA5}">
      <dsp:nvSpPr>
        <dsp:cNvPr id="0" name=""/>
        <dsp:cNvSpPr/>
      </dsp:nvSpPr>
      <dsp:spPr>
        <a:xfrm>
          <a:off x="1181873" y="1797575"/>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A61DC-823F-4642-8119-0FC67C145E47}">
      <dsp:nvSpPr>
        <dsp:cNvPr id="0" name=""/>
        <dsp:cNvSpPr/>
      </dsp:nvSpPr>
      <dsp:spPr>
        <a:xfrm>
          <a:off x="1289238" y="1899572"/>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Genel Antrepolar</a:t>
          </a:r>
        </a:p>
      </dsp:txBody>
      <dsp:txXfrm>
        <a:off x="1307210" y="1917544"/>
        <a:ext cx="930345" cy="577650"/>
      </dsp:txXfrm>
    </dsp:sp>
    <dsp:sp modelId="{640DA3F6-D1A9-4D2F-B2E1-FA86B7BB1C13}">
      <dsp:nvSpPr>
        <dsp:cNvPr id="0" name=""/>
        <dsp:cNvSpPr/>
      </dsp:nvSpPr>
      <dsp:spPr>
        <a:xfrm>
          <a:off x="852"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1E6CB-904C-4DEB-AA33-FA207570C845}">
      <dsp:nvSpPr>
        <dsp:cNvPr id="0" name=""/>
        <dsp:cNvSpPr/>
      </dsp:nvSpPr>
      <dsp:spPr>
        <a:xfrm>
          <a:off x="108217"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A tipi</a:t>
          </a:r>
        </a:p>
      </dsp:txBody>
      <dsp:txXfrm>
        <a:off x="126189" y="2812168"/>
        <a:ext cx="930345" cy="577650"/>
      </dsp:txXfrm>
    </dsp:sp>
    <dsp:sp modelId="{201BFA20-B592-4457-884E-764FAB174533}">
      <dsp:nvSpPr>
        <dsp:cNvPr id="0" name=""/>
        <dsp:cNvSpPr/>
      </dsp:nvSpPr>
      <dsp:spPr>
        <a:xfrm>
          <a:off x="1181873"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365A3-AA18-4742-8B45-902C88B0BD06}">
      <dsp:nvSpPr>
        <dsp:cNvPr id="0" name=""/>
        <dsp:cNvSpPr/>
      </dsp:nvSpPr>
      <dsp:spPr>
        <a:xfrm>
          <a:off x="1289238"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B tipi</a:t>
          </a:r>
        </a:p>
      </dsp:txBody>
      <dsp:txXfrm>
        <a:off x="1307210" y="2812168"/>
        <a:ext cx="930345" cy="577650"/>
      </dsp:txXfrm>
    </dsp:sp>
    <dsp:sp modelId="{6D69E49D-7675-4E6D-8060-0EEF80FF2250}">
      <dsp:nvSpPr>
        <dsp:cNvPr id="0" name=""/>
        <dsp:cNvSpPr/>
      </dsp:nvSpPr>
      <dsp:spPr>
        <a:xfrm>
          <a:off x="2362894"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B48BD-0A36-47A7-B017-924BB8ACB929}">
      <dsp:nvSpPr>
        <dsp:cNvPr id="0" name=""/>
        <dsp:cNvSpPr/>
      </dsp:nvSpPr>
      <dsp:spPr>
        <a:xfrm>
          <a:off x="2470259"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F tipi</a:t>
          </a:r>
        </a:p>
      </dsp:txBody>
      <dsp:txXfrm>
        <a:off x="2488231" y="2812168"/>
        <a:ext cx="930345" cy="577650"/>
      </dsp:txXfrm>
    </dsp:sp>
    <dsp:sp modelId="{B0B22E97-3EF4-4AB4-83A7-708182CCDA7E}">
      <dsp:nvSpPr>
        <dsp:cNvPr id="0" name=""/>
        <dsp:cNvSpPr/>
      </dsp:nvSpPr>
      <dsp:spPr>
        <a:xfrm>
          <a:off x="4724936" y="1797575"/>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7352B-E021-4157-9B0B-0CC4703FB4E9}">
      <dsp:nvSpPr>
        <dsp:cNvPr id="0" name=""/>
        <dsp:cNvSpPr/>
      </dsp:nvSpPr>
      <dsp:spPr>
        <a:xfrm>
          <a:off x="4832301" y="1899572"/>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Özel Antrepolar</a:t>
          </a:r>
        </a:p>
      </dsp:txBody>
      <dsp:txXfrm>
        <a:off x="4850273" y="1917544"/>
        <a:ext cx="930345" cy="577650"/>
      </dsp:txXfrm>
    </dsp:sp>
    <dsp:sp modelId="{E17565E0-DFD9-49A1-8976-90CC410D5651}">
      <dsp:nvSpPr>
        <dsp:cNvPr id="0" name=""/>
        <dsp:cNvSpPr/>
      </dsp:nvSpPr>
      <dsp:spPr>
        <a:xfrm>
          <a:off x="3543915"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59609-6251-4071-BCC3-DB57108EC474}">
      <dsp:nvSpPr>
        <dsp:cNvPr id="0" name=""/>
        <dsp:cNvSpPr/>
      </dsp:nvSpPr>
      <dsp:spPr>
        <a:xfrm>
          <a:off x="3651280"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C tipi</a:t>
          </a:r>
        </a:p>
      </dsp:txBody>
      <dsp:txXfrm>
        <a:off x="3669252" y="2812168"/>
        <a:ext cx="930345" cy="577650"/>
      </dsp:txXfrm>
    </dsp:sp>
    <dsp:sp modelId="{4EB219B0-3EE2-471A-9654-701BE1D829A9}">
      <dsp:nvSpPr>
        <dsp:cNvPr id="0" name=""/>
        <dsp:cNvSpPr/>
      </dsp:nvSpPr>
      <dsp:spPr>
        <a:xfrm>
          <a:off x="4724936"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16ADE-2032-4A64-8B18-ED07848CD897}">
      <dsp:nvSpPr>
        <dsp:cNvPr id="0" name=""/>
        <dsp:cNvSpPr/>
      </dsp:nvSpPr>
      <dsp:spPr>
        <a:xfrm>
          <a:off x="4832301"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D tipi</a:t>
          </a:r>
        </a:p>
      </dsp:txBody>
      <dsp:txXfrm>
        <a:off x="4850273" y="2812168"/>
        <a:ext cx="930345" cy="577650"/>
      </dsp:txXfrm>
    </dsp:sp>
    <dsp:sp modelId="{D338563C-EB40-4EB7-8F2E-63C619EC60E4}">
      <dsp:nvSpPr>
        <dsp:cNvPr id="0" name=""/>
        <dsp:cNvSpPr/>
      </dsp:nvSpPr>
      <dsp:spPr>
        <a:xfrm>
          <a:off x="5905957" y="2692198"/>
          <a:ext cx="966289" cy="61359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55400-1C44-475B-9508-FDECC396C84D}">
      <dsp:nvSpPr>
        <dsp:cNvPr id="0" name=""/>
        <dsp:cNvSpPr/>
      </dsp:nvSpPr>
      <dsp:spPr>
        <a:xfrm>
          <a:off x="6013322" y="2794196"/>
          <a:ext cx="966289" cy="613594"/>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tr-TR" sz="1200" b="1" kern="1200"/>
            <a:t>E tipi</a:t>
          </a:r>
        </a:p>
      </dsp:txBody>
      <dsp:txXfrm>
        <a:off x="6031294" y="2812168"/>
        <a:ext cx="930345" cy="577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767EE-D145-4AF9-A316-E480115ABD5C}">
      <dsp:nvSpPr>
        <dsp:cNvPr id="0" name=""/>
        <dsp:cNvSpPr/>
      </dsp:nvSpPr>
      <dsp:spPr>
        <a:xfrm>
          <a:off x="0" y="257176"/>
          <a:ext cx="8001056" cy="3200422"/>
        </a:xfrm>
        <a:prstGeom prst="leftRightRibbon">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7E5894-E76A-4BE4-9695-A79A6587A0D8}">
      <dsp:nvSpPr>
        <dsp:cNvPr id="0" name=""/>
        <dsp:cNvSpPr/>
      </dsp:nvSpPr>
      <dsp:spPr>
        <a:xfrm>
          <a:off x="960126" y="817250"/>
          <a:ext cx="2640348" cy="156820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6464" rIns="0" bIns="167640" numCol="1" spcCol="1270" anchor="ctr" anchorCtr="0">
          <a:noAutofit/>
        </a:bodyPr>
        <a:lstStyle/>
        <a:p>
          <a:pPr lvl="0" algn="ctr" defTabSz="1955800">
            <a:lnSpc>
              <a:spcPct val="90000"/>
            </a:lnSpc>
            <a:spcBef>
              <a:spcPct val="0"/>
            </a:spcBef>
            <a:spcAft>
              <a:spcPct val="35000"/>
            </a:spcAft>
          </a:pPr>
          <a:r>
            <a:rPr lang="tr-TR" sz="4400" kern="1200" dirty="0" smtClean="0"/>
            <a:t>Dağıtım Merkezi</a:t>
          </a:r>
          <a:endParaRPr lang="tr-TR" sz="4400" kern="1200" dirty="0"/>
        </a:p>
      </dsp:txBody>
      <dsp:txXfrm>
        <a:off x="960126" y="817250"/>
        <a:ext cx="2640348" cy="1568206"/>
      </dsp:txXfrm>
    </dsp:sp>
    <dsp:sp modelId="{01774C8C-7D02-46A5-9239-101280896546}">
      <dsp:nvSpPr>
        <dsp:cNvPr id="0" name=""/>
        <dsp:cNvSpPr/>
      </dsp:nvSpPr>
      <dsp:spPr>
        <a:xfrm>
          <a:off x="4000528" y="1329318"/>
          <a:ext cx="3120411" cy="156820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6464" rIns="0" bIns="167640" numCol="1" spcCol="1270" anchor="ctr" anchorCtr="0">
          <a:noAutofit/>
        </a:bodyPr>
        <a:lstStyle/>
        <a:p>
          <a:pPr lvl="0" algn="ctr" defTabSz="1955800">
            <a:lnSpc>
              <a:spcPct val="90000"/>
            </a:lnSpc>
            <a:spcBef>
              <a:spcPct val="0"/>
            </a:spcBef>
            <a:spcAft>
              <a:spcPct val="35000"/>
            </a:spcAft>
          </a:pPr>
          <a:r>
            <a:rPr lang="tr-TR" sz="4400" kern="1200" dirty="0" smtClean="0"/>
            <a:t>İşletme Deposu</a:t>
          </a:r>
          <a:endParaRPr lang="tr-TR" sz="4400" kern="1200" dirty="0"/>
        </a:p>
      </dsp:txBody>
      <dsp:txXfrm>
        <a:off x="4000528" y="1329318"/>
        <a:ext cx="3120411" cy="15682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184DD298-60C4-4C22-8138-FF8E875B1B49}" type="datetimeFigureOut">
              <a:rPr lang="tr-TR" smtClean="0">
                <a:solidFill>
                  <a:srgbClr val="DBF5F9">
                    <a:shade val="90000"/>
                  </a:srgbClr>
                </a:solidFill>
              </a:rPr>
              <a:pPr/>
              <a:t>20.02.2019</a:t>
            </a:fld>
            <a:endParaRPr lang="tr-TR">
              <a:solidFill>
                <a:srgbClr val="DBF5F9">
                  <a:shade val="90000"/>
                </a:srgbClr>
              </a:solidFill>
            </a:endParaRPr>
          </a:p>
        </p:txBody>
      </p:sp>
      <p:sp>
        <p:nvSpPr>
          <p:cNvPr id="19" name="Footer Placeholder 18"/>
          <p:cNvSpPr>
            <a:spLocks noGrp="1"/>
          </p:cNvSpPr>
          <p:nvPr>
            <p:ph type="ftr" sz="quarter" idx="11"/>
          </p:nvPr>
        </p:nvSpPr>
        <p:spPr/>
        <p:txBody>
          <a:bodyPr/>
          <a:lstStyle/>
          <a:p>
            <a:endParaRPr lang="tr-TR">
              <a:solidFill>
                <a:srgbClr val="DBF5F9">
                  <a:shade val="90000"/>
                </a:srgbClr>
              </a:solidFill>
            </a:endParaRPr>
          </a:p>
        </p:txBody>
      </p:sp>
      <p:sp>
        <p:nvSpPr>
          <p:cNvPr id="27" name="Slide Number Placeholder 26"/>
          <p:cNvSpPr>
            <a:spLocks noGrp="1"/>
          </p:cNvSpPr>
          <p:nvPr>
            <p:ph type="sldNum" sz="quarter" idx="12"/>
          </p:nvPr>
        </p:nvSpPr>
        <p:spPr/>
        <p:txBody>
          <a:bodyPr/>
          <a:lstStyle/>
          <a:p>
            <a:fld id="{63251B1A-8FC5-4183-83AC-5CC23B41D46D}" type="slidenum">
              <a:rPr lang="tr-TR" smtClean="0">
                <a:solidFill>
                  <a:srgbClr val="DBF5F9">
                    <a:shade val="90000"/>
                  </a:srgbClr>
                </a:solidFill>
              </a:rPr>
              <a:pPr/>
              <a:t>‹#›</a:t>
            </a:fld>
            <a:endParaRPr lang="tr-TR">
              <a:solidFill>
                <a:srgbClr val="DBF5F9">
                  <a:shade val="90000"/>
                </a:srgbClr>
              </a:solidFill>
            </a:endParaRPr>
          </a:p>
        </p:txBody>
      </p:sp>
    </p:spTree>
    <p:extLst>
      <p:ext uri="{BB962C8B-B14F-4D97-AF65-F5344CB8AC3E}">
        <p14:creationId xmlns:p14="http://schemas.microsoft.com/office/powerpoint/2010/main" val="41439928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5" name="Footer Placeholder 4"/>
          <p:cNvSpPr>
            <a:spLocks noGrp="1"/>
          </p:cNvSpPr>
          <p:nvPr>
            <p:ph type="ftr" sz="quarter" idx="11"/>
          </p:nvPr>
        </p:nvSpPr>
        <p:spPr/>
        <p:txBody>
          <a:bodyPr/>
          <a:lstStyle/>
          <a:p>
            <a:endParaRPr lang="tr-TR">
              <a:solidFill>
                <a:srgbClr val="04617B">
                  <a:shade val="90000"/>
                </a:srgbClr>
              </a:solidFill>
            </a:endParaRPr>
          </a:p>
        </p:txBody>
      </p:sp>
      <p:sp>
        <p:nvSpPr>
          <p:cNvPr id="6" name="Slide Number Placeholder 5"/>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210849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5" name="Footer Placeholder 4"/>
          <p:cNvSpPr>
            <a:spLocks noGrp="1"/>
          </p:cNvSpPr>
          <p:nvPr>
            <p:ph type="ftr" sz="quarter" idx="11"/>
          </p:nvPr>
        </p:nvSpPr>
        <p:spPr/>
        <p:txBody>
          <a:bodyPr/>
          <a:lstStyle/>
          <a:p>
            <a:endParaRPr lang="tr-TR">
              <a:solidFill>
                <a:srgbClr val="04617B">
                  <a:shade val="90000"/>
                </a:srgbClr>
              </a:solidFill>
            </a:endParaRPr>
          </a:p>
        </p:txBody>
      </p:sp>
      <p:sp>
        <p:nvSpPr>
          <p:cNvPr id="6" name="Slide Number Placeholder 5"/>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132345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5" name="Footer Placeholder 4"/>
          <p:cNvSpPr>
            <a:spLocks noGrp="1"/>
          </p:cNvSpPr>
          <p:nvPr>
            <p:ph type="ftr" sz="quarter" idx="11"/>
          </p:nvPr>
        </p:nvSpPr>
        <p:spPr/>
        <p:txBody>
          <a:bodyPr/>
          <a:lstStyle/>
          <a:p>
            <a:endParaRPr lang="tr-TR">
              <a:solidFill>
                <a:srgbClr val="04617B">
                  <a:shade val="90000"/>
                </a:srgbClr>
              </a:solidFill>
            </a:endParaRPr>
          </a:p>
        </p:txBody>
      </p:sp>
      <p:sp>
        <p:nvSpPr>
          <p:cNvPr id="6" name="Slide Number Placeholder 5"/>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101993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184DD298-60C4-4C22-8138-FF8E875B1B49}" type="datetimeFigureOut">
              <a:rPr lang="tr-TR" smtClean="0">
                <a:solidFill>
                  <a:srgbClr val="DBF5F9">
                    <a:shade val="90000"/>
                  </a:srgbClr>
                </a:solidFill>
              </a:rPr>
              <a:pPr/>
              <a:t>20.02.2019</a:t>
            </a:fld>
            <a:endParaRPr lang="tr-TR">
              <a:solidFill>
                <a:srgbClr val="DBF5F9">
                  <a:shade val="90000"/>
                </a:srgbClr>
              </a:solidFill>
            </a:endParaRPr>
          </a:p>
        </p:txBody>
      </p:sp>
      <p:sp>
        <p:nvSpPr>
          <p:cNvPr id="5" name="Footer Placeholder 4"/>
          <p:cNvSpPr>
            <a:spLocks noGrp="1"/>
          </p:cNvSpPr>
          <p:nvPr>
            <p:ph type="ftr" sz="quarter" idx="11"/>
          </p:nvPr>
        </p:nvSpPr>
        <p:spPr/>
        <p:txBody>
          <a:bodyPr/>
          <a:lstStyle/>
          <a:p>
            <a:endParaRPr lang="tr-TR">
              <a:solidFill>
                <a:srgbClr val="DBF5F9">
                  <a:shade val="90000"/>
                </a:srgbClr>
              </a:solidFill>
            </a:endParaRPr>
          </a:p>
        </p:txBody>
      </p:sp>
      <p:sp>
        <p:nvSpPr>
          <p:cNvPr id="6" name="Slide Number Placeholder 5"/>
          <p:cNvSpPr>
            <a:spLocks noGrp="1"/>
          </p:cNvSpPr>
          <p:nvPr>
            <p:ph type="sldNum" sz="quarter" idx="12"/>
          </p:nvPr>
        </p:nvSpPr>
        <p:spPr/>
        <p:txBody>
          <a:bodyPr/>
          <a:lstStyle/>
          <a:p>
            <a:fld id="{63251B1A-8FC5-4183-83AC-5CC23B41D46D}" type="slidenum">
              <a:rPr lang="tr-TR" smtClean="0">
                <a:solidFill>
                  <a:srgbClr val="DBF5F9">
                    <a:shade val="90000"/>
                  </a:srgbClr>
                </a:solidFill>
              </a:rPr>
              <a:pPr/>
              <a:t>‹#›</a:t>
            </a:fld>
            <a:endParaRPr lang="tr-TR">
              <a:solidFill>
                <a:srgbClr val="DBF5F9">
                  <a:shade val="90000"/>
                </a:srgbClr>
              </a:solidFill>
            </a:endParaRPr>
          </a:p>
        </p:txBody>
      </p:sp>
    </p:spTree>
    <p:extLst>
      <p:ext uri="{BB962C8B-B14F-4D97-AF65-F5344CB8AC3E}">
        <p14:creationId xmlns:p14="http://schemas.microsoft.com/office/powerpoint/2010/main" val="3932725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6" name="Footer Placeholder 5"/>
          <p:cNvSpPr>
            <a:spLocks noGrp="1"/>
          </p:cNvSpPr>
          <p:nvPr>
            <p:ph type="ftr" sz="quarter" idx="11"/>
          </p:nvPr>
        </p:nvSpPr>
        <p:spPr/>
        <p:txBody>
          <a:bodyPr/>
          <a:lstStyle/>
          <a:p>
            <a:endParaRPr lang="tr-TR">
              <a:solidFill>
                <a:srgbClr val="04617B">
                  <a:shade val="90000"/>
                </a:srgbClr>
              </a:solidFill>
            </a:endParaRPr>
          </a:p>
        </p:txBody>
      </p:sp>
      <p:sp>
        <p:nvSpPr>
          <p:cNvPr id="7" name="Slide Number Placeholder 6"/>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305812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8" name="Footer Placeholder 7"/>
          <p:cNvSpPr>
            <a:spLocks noGrp="1"/>
          </p:cNvSpPr>
          <p:nvPr>
            <p:ph type="ftr" sz="quarter" idx="11"/>
          </p:nvPr>
        </p:nvSpPr>
        <p:spPr/>
        <p:txBody>
          <a:bodyPr/>
          <a:lstStyle/>
          <a:p>
            <a:endParaRPr lang="tr-TR">
              <a:solidFill>
                <a:srgbClr val="04617B">
                  <a:shade val="90000"/>
                </a:srgbClr>
              </a:solidFill>
            </a:endParaRPr>
          </a:p>
        </p:txBody>
      </p:sp>
      <p:sp>
        <p:nvSpPr>
          <p:cNvPr id="9" name="Slide Number Placeholder 8"/>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52977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4" name="Footer Placeholder 3"/>
          <p:cNvSpPr>
            <a:spLocks noGrp="1"/>
          </p:cNvSpPr>
          <p:nvPr>
            <p:ph type="ftr" sz="quarter" idx="11"/>
          </p:nvPr>
        </p:nvSpPr>
        <p:spPr/>
        <p:txBody>
          <a:bodyPr/>
          <a:lstStyle/>
          <a:p>
            <a:endParaRPr lang="tr-TR">
              <a:solidFill>
                <a:srgbClr val="04617B">
                  <a:shade val="90000"/>
                </a:srgbClr>
              </a:solidFill>
            </a:endParaRPr>
          </a:p>
        </p:txBody>
      </p:sp>
      <p:sp>
        <p:nvSpPr>
          <p:cNvPr id="5" name="Slide Number Placeholder 4"/>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158589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3" name="Footer Placeholder 2"/>
          <p:cNvSpPr>
            <a:spLocks noGrp="1"/>
          </p:cNvSpPr>
          <p:nvPr>
            <p:ph type="ftr" sz="quarter" idx="11"/>
          </p:nvPr>
        </p:nvSpPr>
        <p:spPr/>
        <p:txBody>
          <a:bodyPr/>
          <a:lstStyle/>
          <a:p>
            <a:endParaRPr lang="tr-TR">
              <a:solidFill>
                <a:srgbClr val="04617B">
                  <a:shade val="90000"/>
                </a:srgbClr>
              </a:solidFill>
            </a:endParaRPr>
          </a:p>
        </p:txBody>
      </p:sp>
      <p:sp>
        <p:nvSpPr>
          <p:cNvPr id="4" name="Slide Number Placeholder 3"/>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55911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6" name="Footer Placeholder 5"/>
          <p:cNvSpPr>
            <a:spLocks noGrp="1"/>
          </p:cNvSpPr>
          <p:nvPr>
            <p:ph type="ftr" sz="quarter" idx="11"/>
          </p:nvPr>
        </p:nvSpPr>
        <p:spPr/>
        <p:txBody>
          <a:bodyPr/>
          <a:lstStyle/>
          <a:p>
            <a:endParaRPr lang="tr-TR">
              <a:solidFill>
                <a:srgbClr val="04617B">
                  <a:shade val="90000"/>
                </a:srgbClr>
              </a:solidFill>
            </a:endParaRPr>
          </a:p>
        </p:txBody>
      </p:sp>
      <p:sp>
        <p:nvSpPr>
          <p:cNvPr id="7" name="Slide Number Placeholder 6"/>
          <p:cNvSpPr>
            <a:spLocks noGrp="1"/>
          </p:cNvSpPr>
          <p:nvPr>
            <p:ph type="sldNum" sz="quarter" idx="12"/>
          </p:nvPr>
        </p:nvSpPr>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Tree>
    <p:extLst>
      <p:ext uri="{BB962C8B-B14F-4D97-AF65-F5344CB8AC3E}">
        <p14:creationId xmlns:p14="http://schemas.microsoft.com/office/powerpoint/2010/main" val="87496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2"/>
            <a:ext cx="609600" cy="365125"/>
          </a:xfrm>
        </p:spPr>
        <p:txBody>
          <a:body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51696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84DD298-60C4-4C22-8138-FF8E875B1B49}" type="datetimeFigureOut">
              <a:rPr lang="tr-TR" smtClean="0">
                <a:solidFill>
                  <a:srgbClr val="04617B">
                    <a:shade val="90000"/>
                  </a:srgbClr>
                </a:solidFill>
              </a:rPr>
              <a:pPr/>
              <a:t>20.02.2019</a:t>
            </a:fld>
            <a:endParaRPr lang="tr-TR">
              <a:solidFill>
                <a:srgbClr val="04617B">
                  <a:shade val="90000"/>
                </a:srgbClr>
              </a:solidFill>
            </a:endParaRPr>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solidFill>
                <a:srgbClr val="04617B">
                  <a:shade val="90000"/>
                </a:srgbClr>
              </a:solidFill>
            </a:endParaRP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251B1A-8FC5-4183-83AC-5CC23B41D46D}" type="slidenum">
              <a:rPr lang="tr-TR" smtClean="0">
                <a:solidFill>
                  <a:srgbClr val="04617B">
                    <a:shade val="90000"/>
                  </a:srgbClr>
                </a:solidFill>
              </a:rPr>
              <a:pPr/>
              <a:t>‹#›</a:t>
            </a:fld>
            <a:endParaRPr lang="tr-TR">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378058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lRRzPYWTnq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OS5CrureJo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dAXdeqcHBp4" TargetMode="External"/><Relationship Id="rId2" Type="http://schemas.openxmlformats.org/officeDocument/2006/relationships/hyperlink" Target="https://www.youtube.com/watch?v=v-Q7Tmw85Xs" TargetMode="External"/><Relationship Id="rId1" Type="http://schemas.openxmlformats.org/officeDocument/2006/relationships/slideLayout" Target="../slideLayouts/slideLayout2.xml"/><Relationship Id="rId4" Type="http://schemas.openxmlformats.org/officeDocument/2006/relationships/hyperlink" Target="https://www.youtube.com/watch?v=wiMRbCyDON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A2hCfE5xP3Q" TargetMode="Externa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hyperlink" Target="https://www.youtube.com/watch?v=JHezf9wfF6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o0-b-D6TCpY"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RRzPYWTnqc" TargetMode="External"/><Relationship Id="rId2" Type="http://schemas.openxmlformats.org/officeDocument/2006/relationships/hyperlink" Target="https://www.youtube.com/watch?v=-CnWi5_gkzM&amp;list=PLrvkaCa48zMqN1ugL5gsLwwdqB5odpmF8"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LOJİSTİK YÖNETİMİ</a:t>
            </a:r>
            <a:endParaRPr lang="tr-TR" dirty="0"/>
          </a:p>
        </p:txBody>
      </p:sp>
      <p:sp>
        <p:nvSpPr>
          <p:cNvPr id="3" name="Alt Başlık 2"/>
          <p:cNvSpPr>
            <a:spLocks noGrp="1"/>
          </p:cNvSpPr>
          <p:nvPr>
            <p:ph type="subTitle" idx="1"/>
          </p:nvPr>
        </p:nvSpPr>
        <p:spPr/>
        <p:txBody>
          <a:bodyPr>
            <a:normAutofit/>
          </a:bodyPr>
          <a:lstStyle/>
          <a:p>
            <a:r>
              <a:rPr lang="tr-TR" dirty="0" smtClean="0"/>
              <a:t> depolama, paketleme ve </a:t>
            </a:r>
            <a:r>
              <a:rPr lang="tr-TR" dirty="0" err="1" smtClean="0"/>
              <a:t>elleçleme</a:t>
            </a:r>
            <a:endParaRPr lang="tr-TR" dirty="0" smtClean="0"/>
          </a:p>
          <a:p>
            <a:r>
              <a:rPr lang="tr-TR" dirty="0" smtClean="0"/>
              <a:t>YRD.DOÇ.DR. Fatih ÇALLI</a:t>
            </a:r>
          </a:p>
          <a:p>
            <a:r>
              <a:rPr lang="tr-TR" dirty="0" smtClean="0"/>
              <a:t>fcalli@sakarya.edu.tr</a:t>
            </a:r>
            <a:endParaRPr lang="tr-TR" dirty="0"/>
          </a:p>
        </p:txBody>
      </p:sp>
    </p:spTree>
    <p:extLst>
      <p:ext uri="{BB962C8B-B14F-4D97-AF65-F5344CB8AC3E}">
        <p14:creationId xmlns:p14="http://schemas.microsoft.com/office/powerpoint/2010/main" val="4000238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57251" y="1643743"/>
            <a:ext cx="7592786"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822961" y="424542"/>
            <a:ext cx="7553597" cy="3145971"/>
          </a:xfrm>
          <a:solidFill>
            <a:schemeClr val="accent2"/>
          </a:solidFill>
          <a:ln>
            <a:solidFill>
              <a:schemeClr val="accent2"/>
            </a:solidFill>
          </a:ln>
        </p:spPr>
        <p:txBody>
          <a:bodyPr>
            <a:normAutofit fontScale="85000" lnSpcReduction="10000"/>
          </a:bodyPr>
          <a:lstStyle/>
          <a:p>
            <a:r>
              <a:rPr lang="tr-TR" sz="2400" dirty="0" smtClean="0">
                <a:solidFill>
                  <a:schemeClr val="bg1"/>
                </a:solidFill>
              </a:rPr>
              <a:t>Depo temel fonksiyonlarından birisi, büyük sevkiyatların daha </a:t>
            </a:r>
            <a:r>
              <a:rPr lang="tr-TR" sz="2400" dirty="0">
                <a:solidFill>
                  <a:schemeClr val="bg1"/>
                </a:solidFill>
              </a:rPr>
              <a:t>küçük </a:t>
            </a:r>
            <a:r>
              <a:rPr lang="tr-TR" sz="2400" i="1" dirty="0">
                <a:solidFill>
                  <a:schemeClr val="bg1"/>
                </a:solidFill>
              </a:rPr>
              <a:t>sevkiyatlara </a:t>
            </a:r>
            <a:r>
              <a:rPr lang="tr-TR" sz="2400" i="1" dirty="0" smtClean="0">
                <a:solidFill>
                  <a:schemeClr val="bg1"/>
                </a:solidFill>
              </a:rPr>
              <a:t>parçalanabilme</a:t>
            </a:r>
            <a:r>
              <a:rPr lang="tr-TR" sz="2400" dirty="0" smtClean="0">
                <a:solidFill>
                  <a:schemeClr val="bg1"/>
                </a:solidFill>
              </a:rPr>
              <a:t>sidir (</a:t>
            </a:r>
            <a:r>
              <a:rPr lang="tr-TR" sz="2400" i="1" dirty="0" err="1">
                <a:solidFill>
                  <a:schemeClr val="bg1"/>
                </a:solidFill>
              </a:rPr>
              <a:t>breakbulk</a:t>
            </a:r>
            <a:r>
              <a:rPr lang="tr-TR" sz="2400" dirty="0">
                <a:solidFill>
                  <a:schemeClr val="bg1"/>
                </a:solidFill>
              </a:rPr>
              <a:t>)</a:t>
            </a:r>
            <a:r>
              <a:rPr lang="tr-TR" sz="2400" i="1" dirty="0">
                <a:solidFill>
                  <a:schemeClr val="bg1"/>
                </a:solidFill>
              </a:rPr>
              <a:t>. </a:t>
            </a:r>
            <a:r>
              <a:rPr lang="tr-TR" sz="2400" dirty="0">
                <a:solidFill>
                  <a:schemeClr val="bg1"/>
                </a:solidFill>
              </a:rPr>
              <a:t>Örneğin, </a:t>
            </a:r>
            <a:r>
              <a:rPr lang="tr-TR" sz="2400" dirty="0" smtClean="0">
                <a:solidFill>
                  <a:schemeClr val="bg1"/>
                </a:solidFill>
              </a:rPr>
              <a:t>tedarikçi bir firmadan farklı müşterilere </a:t>
            </a:r>
            <a:r>
              <a:rPr lang="tr-TR" sz="2400" dirty="0">
                <a:solidFill>
                  <a:schemeClr val="bg1"/>
                </a:solidFill>
              </a:rPr>
              <a:t>yapılacak olan sevkiyat büyük bir kamyonu dolduracak hacimde </a:t>
            </a:r>
            <a:r>
              <a:rPr lang="tr-TR" sz="2400" dirty="0" smtClean="0">
                <a:solidFill>
                  <a:schemeClr val="bg1"/>
                </a:solidFill>
              </a:rPr>
              <a:t>değildir. Ancak </a:t>
            </a:r>
            <a:r>
              <a:rPr lang="tr-TR" sz="2400" dirty="0">
                <a:solidFill>
                  <a:schemeClr val="bg1"/>
                </a:solidFill>
              </a:rPr>
              <a:t>daha küçük boyuttaki bir kamyonu dolduracak hacimdeyse, bu durumda depoda </a:t>
            </a:r>
            <a:r>
              <a:rPr lang="tr-TR" sz="2400" dirty="0" smtClean="0">
                <a:solidFill>
                  <a:schemeClr val="bg1"/>
                </a:solidFill>
              </a:rPr>
              <a:t>bu büyük </a:t>
            </a:r>
            <a:r>
              <a:rPr lang="tr-TR" sz="2400" dirty="0">
                <a:solidFill>
                  <a:schemeClr val="bg1"/>
                </a:solidFill>
              </a:rPr>
              <a:t>sevkiyatın daha küçük sevkiyatlara parçalanması yapılabilir</a:t>
            </a:r>
            <a:r>
              <a:rPr lang="tr-TR" sz="2400" dirty="0" smtClean="0">
                <a:solidFill>
                  <a:schemeClr val="bg1"/>
                </a:solidFill>
              </a:rPr>
              <a:t>. Aşağıdaki örnekte gösterildiği </a:t>
            </a:r>
            <a:r>
              <a:rPr lang="tr-TR" sz="2400" dirty="0">
                <a:solidFill>
                  <a:schemeClr val="bg1"/>
                </a:solidFill>
              </a:rPr>
              <a:t>üzere, tedarikçiden müşteriye iki adet büyük kamyon göndermek yerine bir adet büyük kamyon ile depoya sevkiyat yapılabilmekte ve buradan da iki daha küçük kamyon </a:t>
            </a:r>
            <a:r>
              <a:rPr lang="tr-TR" sz="2400" dirty="0" smtClean="0">
                <a:solidFill>
                  <a:schemeClr val="bg1"/>
                </a:solidFill>
              </a:rPr>
              <a:t>ile ve </a:t>
            </a:r>
            <a:r>
              <a:rPr lang="tr-TR" sz="2400" dirty="0">
                <a:solidFill>
                  <a:schemeClr val="bg1"/>
                </a:solidFill>
              </a:rPr>
              <a:t>daha düşük maliyetle müşterilere dağıtım yapılabilmektedir</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6794" y="3737541"/>
            <a:ext cx="5371848" cy="2903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Metin kutusu 6"/>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81718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57251" y="1643743"/>
            <a:ext cx="7592786"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822961" y="359228"/>
            <a:ext cx="7553597" cy="2525479"/>
          </a:xfrm>
          <a:ln>
            <a:solidFill>
              <a:schemeClr val="accent2"/>
            </a:solidFill>
          </a:ln>
        </p:spPr>
        <p:txBody>
          <a:bodyPr>
            <a:normAutofit fontScale="85000" lnSpcReduction="20000"/>
          </a:bodyPr>
          <a:lstStyle/>
          <a:p>
            <a:r>
              <a:rPr lang="tr-TR" sz="2400" dirty="0"/>
              <a:t>Depoların ikinci önemli fonksiyonunu ise </a:t>
            </a:r>
            <a:r>
              <a:rPr lang="tr-TR" sz="2400" i="1" dirty="0" smtClean="0"/>
              <a:t>birleştirme</a:t>
            </a:r>
            <a:r>
              <a:rPr lang="tr-TR" sz="2400" dirty="0" smtClean="0"/>
              <a:t>dir (</a:t>
            </a:r>
            <a:r>
              <a:rPr lang="tr-TR" sz="2400" i="1" dirty="0" err="1">
                <a:hlinkClick r:id="rId2"/>
              </a:rPr>
              <a:t>consolidation</a:t>
            </a:r>
            <a:r>
              <a:rPr lang="tr-TR" sz="2400" dirty="0" smtClean="0"/>
              <a:t>)</a:t>
            </a:r>
            <a:r>
              <a:rPr lang="tr-TR" sz="2400" i="1" dirty="0" smtClean="0"/>
              <a:t>. </a:t>
            </a:r>
            <a:r>
              <a:rPr lang="tr-TR" sz="2400" dirty="0" smtClean="0"/>
              <a:t>Şekilde gösterilen tedarik zincirinde iki </a:t>
            </a:r>
            <a:r>
              <a:rPr lang="tr-TR" sz="2400" dirty="0"/>
              <a:t>farklı kaynaktan (tedarikçiden) gelen </a:t>
            </a:r>
            <a:r>
              <a:rPr lang="tr-TR" sz="2400" dirty="0" smtClean="0"/>
              <a:t>sevkiyatlar birleştirilmekte </a:t>
            </a:r>
            <a:r>
              <a:rPr lang="tr-TR" sz="2400" dirty="0"/>
              <a:t>ve doğru oranlarda karıştırılarak müşterilere dağıtılmaktadır</a:t>
            </a:r>
            <a:r>
              <a:rPr lang="tr-TR" sz="2400" dirty="0" smtClean="0"/>
              <a:t>. Böylece tedarikçilerin </a:t>
            </a:r>
            <a:r>
              <a:rPr lang="tr-TR" sz="2400" dirty="0"/>
              <a:t>her birinden müşterilerin her birine yarı dolu kamyon ile toplam dört </a:t>
            </a:r>
            <a:r>
              <a:rPr lang="tr-TR" sz="2400" dirty="0" smtClean="0"/>
              <a:t>adet sevkiyat </a:t>
            </a:r>
            <a:r>
              <a:rPr lang="tr-TR" sz="2400" dirty="0"/>
              <a:t>yapılması yerine, coğrafi olarak tedarikçilerle müşteriler arasında yer alan bir </a:t>
            </a:r>
            <a:r>
              <a:rPr lang="tr-TR" sz="2400" dirty="0" smtClean="0"/>
              <a:t>depoda birleştirme </a:t>
            </a:r>
            <a:r>
              <a:rPr lang="tr-TR" sz="2400" dirty="0"/>
              <a:t>yapılarak</a:t>
            </a:r>
            <a:r>
              <a:rPr lang="tr-TR" sz="2400" dirty="0" smtClean="0"/>
              <a:t>, </a:t>
            </a:r>
            <a:r>
              <a:rPr lang="tr-TR" sz="2400" i="1" dirty="0" smtClean="0"/>
              <a:t>dolu </a:t>
            </a:r>
            <a:r>
              <a:rPr lang="tr-TR" sz="2400" i="1" dirty="0"/>
              <a:t>kamyon sevkiyatları </a:t>
            </a:r>
            <a:r>
              <a:rPr lang="tr-TR" sz="2400" dirty="0"/>
              <a:t>(</a:t>
            </a:r>
            <a:r>
              <a:rPr lang="tr-TR" sz="2400" i="1" dirty="0" err="1"/>
              <a:t>full</a:t>
            </a:r>
            <a:r>
              <a:rPr lang="tr-TR" sz="2400" i="1" dirty="0"/>
              <a:t> </a:t>
            </a:r>
            <a:r>
              <a:rPr lang="tr-TR" sz="2400" i="1" dirty="0" err="1"/>
              <a:t>truck</a:t>
            </a:r>
            <a:r>
              <a:rPr lang="tr-TR" sz="2400" i="1" dirty="0"/>
              <a:t> </a:t>
            </a:r>
            <a:r>
              <a:rPr lang="tr-TR" sz="2400" i="1" dirty="0" err="1"/>
              <a:t>load</a:t>
            </a:r>
            <a:r>
              <a:rPr lang="tr-TR" sz="2400" dirty="0" smtClean="0"/>
              <a:t>) gerçekleştirilebilmektedir</a:t>
            </a:r>
            <a:r>
              <a:rPr lang="tr-TR" sz="2400" dirty="0"/>
              <a:t>.</a:t>
            </a:r>
          </a:p>
        </p:txBody>
      </p:sp>
      <p:pic>
        <p:nvPicPr>
          <p:cNvPr id="409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7534" y="2957488"/>
            <a:ext cx="6012996" cy="347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Metin kutusu 6"/>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991918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Depolamanın diğer fonksiyonları</a:t>
            </a:r>
            <a:endParaRPr lang="tr-TR" dirty="0"/>
          </a:p>
        </p:txBody>
      </p:sp>
      <p:sp>
        <p:nvSpPr>
          <p:cNvPr id="3" name="İçerik Yer Tutucusu 2"/>
          <p:cNvSpPr>
            <a:spLocks noGrp="1"/>
          </p:cNvSpPr>
          <p:nvPr>
            <p:ph idx="1"/>
          </p:nvPr>
        </p:nvSpPr>
        <p:spPr>
          <a:xfrm>
            <a:off x="822960" y="1823961"/>
            <a:ext cx="7543800" cy="4631266"/>
          </a:xfrm>
        </p:spPr>
        <p:txBody>
          <a:bodyPr>
            <a:normAutofit fontScale="92500" lnSpcReduction="20000"/>
          </a:bodyPr>
          <a:lstStyle/>
          <a:p>
            <a:pPr>
              <a:buFont typeface="Wingdings" panose="05000000000000000000" pitchFamily="2" charset="2"/>
              <a:buChar char="v"/>
            </a:pPr>
            <a:r>
              <a:rPr lang="tr-TR" sz="2400" dirty="0" smtClean="0"/>
              <a:t> Üretim </a:t>
            </a:r>
            <a:r>
              <a:rPr lang="tr-TR" sz="2400" dirty="0"/>
              <a:t>veya satın alımlarda küçük değil büyük ölçeklere ulaşılabilmesi </a:t>
            </a:r>
            <a:r>
              <a:rPr lang="tr-TR" sz="2400" dirty="0" smtClean="0"/>
              <a:t>sayesinde birim maliyetleri düşürerek maliyet avantajları </a:t>
            </a:r>
            <a:r>
              <a:rPr lang="tr-TR" sz="2400" dirty="0"/>
              <a:t>sağlayabilmek</a:t>
            </a:r>
            <a:r>
              <a:rPr lang="tr-TR" sz="2400" dirty="0" smtClean="0"/>
              <a:t>.</a:t>
            </a:r>
          </a:p>
          <a:p>
            <a:pPr>
              <a:buFont typeface="Wingdings" panose="05000000000000000000" pitchFamily="2" charset="2"/>
              <a:buChar char="v"/>
            </a:pPr>
            <a:r>
              <a:rPr lang="tr-TR" sz="2400" dirty="0" smtClean="0"/>
              <a:t> </a:t>
            </a:r>
            <a:r>
              <a:rPr lang="tr-TR" sz="2400" i="1" dirty="0" smtClean="0">
                <a:solidFill>
                  <a:schemeClr val="accent1"/>
                </a:solidFill>
              </a:rPr>
              <a:t>Tedarik </a:t>
            </a:r>
            <a:r>
              <a:rPr lang="tr-TR" sz="2400" i="1" dirty="0">
                <a:solidFill>
                  <a:schemeClr val="accent1"/>
                </a:solidFill>
              </a:rPr>
              <a:t>ve talebi koordine edebilmek: </a:t>
            </a:r>
            <a:r>
              <a:rPr lang="tr-TR" sz="2400" dirty="0"/>
              <a:t>Müşteri talebindeki mevsimsellik ve üretim, </a:t>
            </a:r>
            <a:r>
              <a:rPr lang="tr-TR" sz="2400" dirty="0" smtClean="0"/>
              <a:t>satın alma ve taşımacılıktaki değişkenliğin neden olabileceği aksamalar depolarda tutulan stoklarla telafi edilebilir.</a:t>
            </a:r>
          </a:p>
          <a:p>
            <a:pPr>
              <a:buFont typeface="Wingdings" panose="05000000000000000000" pitchFamily="2" charset="2"/>
              <a:buChar char="v"/>
            </a:pPr>
            <a:r>
              <a:rPr lang="tr-TR" sz="2400" dirty="0" smtClean="0"/>
              <a:t> Etiketlendirme</a:t>
            </a:r>
            <a:r>
              <a:rPr lang="tr-TR" sz="2400" dirty="0"/>
              <a:t>.</a:t>
            </a:r>
            <a:endParaRPr lang="tr-TR" sz="2400" dirty="0" smtClean="0"/>
          </a:p>
          <a:p>
            <a:pPr>
              <a:buFont typeface="Wingdings" panose="05000000000000000000" pitchFamily="2" charset="2"/>
              <a:buChar char="v"/>
            </a:pPr>
            <a:r>
              <a:rPr lang="tr-TR" sz="2400" dirty="0" smtClean="0"/>
              <a:t> </a:t>
            </a:r>
            <a:r>
              <a:rPr lang="tr-TR" sz="2400" i="1" dirty="0" smtClean="0">
                <a:solidFill>
                  <a:schemeClr val="accent1"/>
                </a:solidFill>
              </a:rPr>
              <a:t>Ürün </a:t>
            </a:r>
            <a:r>
              <a:rPr lang="tr-TR" sz="2400" i="1" dirty="0">
                <a:solidFill>
                  <a:schemeClr val="accent1"/>
                </a:solidFill>
              </a:rPr>
              <a:t>kombinasyonları oluşturma: </a:t>
            </a:r>
            <a:r>
              <a:rPr lang="tr-TR" sz="2400" dirty="0"/>
              <a:t>Örneğin, bir hızlı tüketim ürünleri firması </a:t>
            </a:r>
            <a:r>
              <a:rPr lang="tr-TR" sz="2400" dirty="0" smtClean="0"/>
              <a:t>meyveli şampuan </a:t>
            </a:r>
            <a:r>
              <a:rPr lang="tr-TR" sz="2400" dirty="0"/>
              <a:t>ile ballı şampuan ürünlerini deposunda naylon ambalaj ile </a:t>
            </a:r>
            <a:r>
              <a:rPr lang="tr-TR" sz="2400" dirty="0" smtClean="0"/>
              <a:t>birleştirilip marketlerde </a:t>
            </a:r>
            <a:r>
              <a:rPr lang="tr-TR" sz="2400" dirty="0"/>
              <a:t>tek bir ürün gibi </a:t>
            </a:r>
            <a:r>
              <a:rPr lang="tr-TR" sz="2400" dirty="0" smtClean="0"/>
              <a:t>piyasaya sürülebilir.</a:t>
            </a:r>
          </a:p>
          <a:p>
            <a:pPr>
              <a:buFont typeface="Wingdings" panose="05000000000000000000" pitchFamily="2" charset="2"/>
              <a:buChar char="v"/>
            </a:pPr>
            <a:r>
              <a:rPr lang="tr-TR" sz="2400" dirty="0" smtClean="0"/>
              <a:t> Pazara yakın yerde kurulan depolar sayesinde müşteri </a:t>
            </a:r>
            <a:r>
              <a:rPr lang="tr-TR" sz="2400" dirty="0"/>
              <a:t>talebini karşılama süresinin kısaltılması.</a:t>
            </a:r>
          </a:p>
          <a:p>
            <a:pPr marL="0" indent="0">
              <a:buNone/>
            </a:pPr>
            <a:endParaRPr lang="tr-TR" sz="2400" dirty="0" smtClean="0"/>
          </a:p>
        </p:txBody>
      </p:sp>
      <p:sp>
        <p:nvSpPr>
          <p:cNvPr id="5" name="Metin kutusu 4"/>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4232108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08265" y="1643743"/>
            <a:ext cx="7584621" cy="16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822960" y="511627"/>
            <a:ext cx="7543800" cy="2013861"/>
          </a:xfrm>
        </p:spPr>
        <p:txBody>
          <a:bodyPr>
            <a:normAutofit fontScale="85000" lnSpcReduction="10000"/>
          </a:bodyPr>
          <a:lstStyle/>
          <a:p>
            <a:pPr>
              <a:buFont typeface="Wingdings" panose="05000000000000000000" pitchFamily="2" charset="2"/>
              <a:buChar char="v"/>
            </a:pPr>
            <a:r>
              <a:rPr lang="tr-TR" sz="2400" i="1" dirty="0" smtClean="0">
                <a:solidFill>
                  <a:schemeClr val="accent2"/>
                </a:solidFill>
              </a:rPr>
              <a:t> </a:t>
            </a:r>
            <a:r>
              <a:rPr lang="tr-TR" sz="2400" i="1" dirty="0" smtClean="0">
                <a:solidFill>
                  <a:schemeClr val="accent1"/>
                </a:solidFill>
              </a:rPr>
              <a:t>Üretimin </a:t>
            </a:r>
            <a:r>
              <a:rPr lang="tr-TR" sz="2400" i="1" dirty="0">
                <a:solidFill>
                  <a:schemeClr val="accent1"/>
                </a:solidFill>
              </a:rPr>
              <a:t>parçası olarak ürünün tutulması: </a:t>
            </a:r>
            <a:r>
              <a:rPr lang="tr-TR" sz="2400" dirty="0"/>
              <a:t>Örneğin, belli bazı peynir çeşitlerinin üretiminde ve birçok alkollü içeceğin üretiminde ürünün paketlenmeden önce bir depoda </a:t>
            </a:r>
            <a:r>
              <a:rPr lang="tr-TR" sz="2400" dirty="0" smtClean="0"/>
              <a:t>belirli bir süre tutulması </a:t>
            </a:r>
            <a:r>
              <a:rPr lang="tr-TR" sz="2400" dirty="0"/>
              <a:t>üretimin bir parçasıdır</a:t>
            </a:r>
            <a:r>
              <a:rPr lang="tr-TR" sz="2400" dirty="0" smtClean="0"/>
              <a:t>.</a:t>
            </a:r>
            <a:r>
              <a:rPr lang="tr-TR" sz="2400" i="1" dirty="0" smtClean="0">
                <a:solidFill>
                  <a:schemeClr val="accent2"/>
                </a:solidFill>
              </a:rPr>
              <a:t> </a:t>
            </a:r>
          </a:p>
          <a:p>
            <a:pPr>
              <a:buFont typeface="Wingdings" panose="05000000000000000000" pitchFamily="2" charset="2"/>
              <a:buChar char="v"/>
            </a:pPr>
            <a:r>
              <a:rPr lang="tr-TR" sz="2400" i="1" dirty="0" smtClean="0">
                <a:solidFill>
                  <a:schemeClr val="accent2"/>
                </a:solidFill>
              </a:rPr>
              <a:t> </a:t>
            </a:r>
            <a:r>
              <a:rPr lang="tr-TR" sz="2400" i="1" dirty="0" smtClean="0">
                <a:solidFill>
                  <a:schemeClr val="accent1"/>
                </a:solidFill>
              </a:rPr>
              <a:t>Nihai </a:t>
            </a:r>
            <a:r>
              <a:rPr lang="tr-TR" sz="2400" i="1" dirty="0">
                <a:solidFill>
                  <a:schemeClr val="accent1"/>
                </a:solidFill>
              </a:rPr>
              <a:t>montaj: </a:t>
            </a:r>
            <a:r>
              <a:rPr lang="tr-TR" sz="2400" dirty="0"/>
              <a:t>Bir ürünün yerel pazarlar için farklı özelleştirilmiş versiyonlarının üretimi depolarda gerçekleştirilebilir. </a:t>
            </a:r>
            <a:endParaRPr lang="tr-TR" sz="2400" dirty="0" smtClean="0"/>
          </a:p>
          <a:p>
            <a:endParaRPr lang="tr-TR" sz="2400" dirty="0"/>
          </a:p>
        </p:txBody>
      </p:sp>
      <p:sp>
        <p:nvSpPr>
          <p:cNvPr id="5" name="İçerik Yer Tutucusu 2"/>
          <p:cNvSpPr txBox="1">
            <a:spLocks/>
          </p:cNvSpPr>
          <p:nvPr/>
        </p:nvSpPr>
        <p:spPr>
          <a:xfrm>
            <a:off x="822960" y="2558148"/>
            <a:ext cx="7543800" cy="3668486"/>
          </a:xfrm>
          <a:prstGeom prst="rect">
            <a:avLst/>
          </a:prstGeom>
          <a:ln w="28575">
            <a:solidFill>
              <a:schemeClr val="tx1"/>
            </a:solidFill>
            <a:prstDash val="dash"/>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Clr>
                <a:srgbClr val="0F6FC6"/>
              </a:buClr>
            </a:pPr>
            <a:r>
              <a:rPr lang="tr-TR" dirty="0" smtClean="0">
                <a:solidFill>
                  <a:srgbClr val="009DD9"/>
                </a:solidFill>
              </a:rPr>
              <a:t>HP (</a:t>
            </a:r>
            <a:r>
              <a:rPr lang="tr-TR" dirty="0" err="1" smtClean="0">
                <a:solidFill>
                  <a:srgbClr val="009DD9"/>
                </a:solidFill>
              </a:rPr>
              <a:t>Hawlett</a:t>
            </a:r>
            <a:r>
              <a:rPr lang="tr-TR" dirty="0" smtClean="0">
                <a:solidFill>
                  <a:srgbClr val="009DD9"/>
                </a:solidFill>
              </a:rPr>
              <a:t> Packard) firmasının yazıcılarının Avrupa’daki dağıtımı belli merkezi depolardan yapılmaktadır ve </a:t>
            </a:r>
            <a:r>
              <a:rPr lang="tr-TR" dirty="0" err="1" smtClean="0">
                <a:solidFill>
                  <a:srgbClr val="009DD9"/>
                </a:solidFill>
              </a:rPr>
              <a:t>HP’nin</a:t>
            </a:r>
            <a:r>
              <a:rPr lang="tr-TR" dirty="0" smtClean="0">
                <a:solidFill>
                  <a:srgbClr val="009DD9"/>
                </a:solidFill>
              </a:rPr>
              <a:t> her ülkede deposu bulunmamaktadır. HP yazıcılarının her bir ülkeye özgü kılavuzları ve yazıcı etiketleri ürünün bulunduğu pakete bu depolarda dâhil edilir. </a:t>
            </a:r>
          </a:p>
          <a:p>
            <a:pPr algn="ctr">
              <a:buClr>
                <a:srgbClr val="0F6FC6"/>
              </a:buClr>
            </a:pPr>
            <a:r>
              <a:rPr lang="tr-TR" dirty="0" smtClean="0">
                <a:solidFill>
                  <a:srgbClr val="009DD9"/>
                </a:solidFill>
              </a:rPr>
              <a:t>Nihai montajın bir başka çeşidi olarak, lojistik faaliyetlerini kolaylaştıracak şekilde son montajlar da yine depolarda gerçekleştirilebilir. Örneğin, motosikletlerin aynalarının montajı müşteriye yakın bir depoda gerçekleştirilirse bu aynaların nakliye sırasında kırılma riski azalır. Ayrıca güvenlik sebebiyle üretim sırasında eklenmemiş olan benzin, yağ gibi sıvıların eklenmesi ve akünün takılması gibi işlemlerde motosiklet üstünde depoda gerçekleştirebilir.</a:t>
            </a:r>
          </a:p>
          <a:p>
            <a:pPr algn="ctr">
              <a:buClr>
                <a:srgbClr val="0F6FC6"/>
              </a:buClr>
            </a:pPr>
            <a:endParaRPr lang="tr-TR" sz="2400" dirty="0">
              <a:solidFill>
                <a:srgbClr val="009DD9"/>
              </a:solidFill>
            </a:endParaRPr>
          </a:p>
        </p:txBody>
      </p:sp>
      <p:sp>
        <p:nvSpPr>
          <p:cNvPr id="7" name="Metin kutusu 6"/>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307955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p:txBody>
          <a:bodyPr/>
          <a:lstStyle/>
          <a:p>
            <a:pPr eaLnBrk="1" hangingPunct="1"/>
            <a:r>
              <a:rPr lang="tr-TR" altLang="en-US" dirty="0" smtClean="0"/>
              <a:t>Temel Depo İş Süreçleri</a:t>
            </a:r>
          </a:p>
        </p:txBody>
      </p:sp>
      <p:sp>
        <p:nvSpPr>
          <p:cNvPr id="8195" name="2 İçerik Yer Tutucusu"/>
          <p:cNvSpPr>
            <a:spLocks noGrp="1"/>
          </p:cNvSpPr>
          <p:nvPr>
            <p:ph idx="1"/>
          </p:nvPr>
        </p:nvSpPr>
        <p:spPr>
          <a:xfrm>
            <a:off x="840658" y="1981200"/>
            <a:ext cx="7617542" cy="3895725"/>
          </a:xfrm>
        </p:spPr>
        <p:txBody>
          <a:bodyPr>
            <a:normAutofit/>
          </a:bodyPr>
          <a:lstStyle/>
          <a:p>
            <a:pPr eaLnBrk="1" hangingPunct="1">
              <a:lnSpc>
                <a:spcPct val="90000"/>
              </a:lnSpc>
            </a:pPr>
            <a:r>
              <a:rPr lang="tr-TR" altLang="en-US" sz="2800" i="1" dirty="0" smtClean="0">
                <a:solidFill>
                  <a:schemeClr val="accent2"/>
                </a:solidFill>
              </a:rPr>
              <a:t>Giriş Süreci; </a:t>
            </a:r>
            <a:r>
              <a:rPr lang="tr-TR" altLang="en-US" sz="2800" dirty="0" smtClean="0"/>
              <a:t>Depoya ulaşan bir eşyanın karşılaştığı ilk süreçtir. Depoya girişi sağlanan eşyalar kontrol edilir veya gerekli durumlarda bir takım ek işlemler (</a:t>
            </a:r>
            <a:r>
              <a:rPr lang="tr-TR" altLang="en-US" sz="2800" dirty="0" err="1" smtClean="0"/>
              <a:t>örn</a:t>
            </a:r>
            <a:r>
              <a:rPr lang="tr-TR" altLang="en-US" sz="2800" dirty="0" smtClean="0"/>
              <a:t>: farklı depolama modülleri için yeniden ambalajlama) yapılır. </a:t>
            </a:r>
          </a:p>
          <a:p>
            <a:pPr eaLnBrk="1" hangingPunct="1">
              <a:lnSpc>
                <a:spcPct val="90000"/>
              </a:lnSpc>
            </a:pPr>
            <a:r>
              <a:rPr lang="tr-TR" altLang="en-US" sz="2800" i="1" dirty="0" smtClean="0">
                <a:solidFill>
                  <a:schemeClr val="accent2"/>
                </a:solidFill>
              </a:rPr>
              <a:t>Fiziksel Depolama; </a:t>
            </a:r>
            <a:r>
              <a:rPr lang="tr-TR" altLang="en-US" sz="2800" dirty="0" smtClean="0"/>
              <a:t>Bu süreçte eşyalar niteliklerine göre tahsis edilmiş    ilgili depo bölümlerine yerleştirilirler</a:t>
            </a:r>
          </a:p>
          <a:p>
            <a:pPr eaLnBrk="1" hangingPunct="1">
              <a:lnSpc>
                <a:spcPct val="90000"/>
              </a:lnSpc>
            </a:pPr>
            <a:endParaRPr lang="tr-TR" altLang="en-US" sz="2800" dirty="0" smtClean="0"/>
          </a:p>
        </p:txBody>
      </p:sp>
      <p:pic>
        <p:nvPicPr>
          <p:cNvPr id="8196" name="Picture 13" descr="C:\Users\DELL\AppData\Local\Microsoft\Windows\Temporary Internet Files\Content.IE5\03WULPIO\MC900198569[1].wmf"/>
          <p:cNvPicPr>
            <a:picLocks noChangeAspect="1" noChangeArrowheads="1"/>
          </p:cNvPicPr>
          <p:nvPr/>
        </p:nvPicPr>
        <p:blipFill>
          <a:blip r:embed="rId2" cstate="print">
            <a:clrChange>
              <a:clrFrom>
                <a:srgbClr val="E6F2FF"/>
              </a:clrFrom>
              <a:clrTo>
                <a:srgbClr val="E6F2FF">
                  <a:alpha val="0"/>
                </a:srgbClr>
              </a:clrTo>
            </a:clrChange>
            <a:biLevel thresh="50000"/>
            <a:extLst>
              <a:ext uri="{28A0092B-C50C-407E-A947-70E740481C1C}">
                <a14:useLocalDpi xmlns:a14="http://schemas.microsoft.com/office/drawing/2010/main" val="0"/>
              </a:ext>
            </a:extLst>
          </a:blip>
          <a:srcRect/>
          <a:stretch>
            <a:fillRect/>
          </a:stretch>
        </p:blipFill>
        <p:spPr bwMode="auto">
          <a:xfrm>
            <a:off x="6202365" y="4203700"/>
            <a:ext cx="294163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97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pPr eaLnBrk="1" hangingPunct="1"/>
            <a:endParaRPr lang="en-US" altLang="en-US" smtClean="0"/>
          </a:p>
        </p:txBody>
      </p:sp>
      <p:sp>
        <p:nvSpPr>
          <p:cNvPr id="9219" name="2 İçerik Yer Tutucusu"/>
          <p:cNvSpPr>
            <a:spLocks noGrp="1"/>
          </p:cNvSpPr>
          <p:nvPr>
            <p:ph idx="1"/>
          </p:nvPr>
        </p:nvSpPr>
        <p:spPr>
          <a:xfrm>
            <a:off x="685800" y="1835150"/>
            <a:ext cx="7772400" cy="4114800"/>
          </a:xfrm>
        </p:spPr>
        <p:txBody>
          <a:bodyPr>
            <a:normAutofit lnSpcReduction="10000"/>
          </a:bodyPr>
          <a:lstStyle/>
          <a:p>
            <a:pPr marL="273050" indent="-273050" eaLnBrk="1" hangingPunct="1">
              <a:lnSpc>
                <a:spcPct val="90000"/>
              </a:lnSpc>
            </a:pPr>
            <a:r>
              <a:rPr lang="tr-TR" altLang="en-US" sz="2800" i="1" dirty="0" smtClean="0">
                <a:solidFill>
                  <a:schemeClr val="accent2"/>
                </a:solidFill>
              </a:rPr>
              <a:t>Siparişlerin  Raftan Alınması; </a:t>
            </a:r>
            <a:r>
              <a:rPr lang="tr-TR" altLang="en-US" sz="2800" dirty="0" smtClean="0"/>
              <a:t>Malların depolandıkları bölümden hareketini tanımlar. Bölümlerinden alınan eşyaların kalite kontrol testleri yapılarak hatalı olanlar ayrıştırılır.    </a:t>
            </a:r>
          </a:p>
          <a:p>
            <a:pPr marL="273050" indent="-273050" eaLnBrk="1" hangingPunct="1">
              <a:lnSpc>
                <a:spcPct val="90000"/>
              </a:lnSpc>
            </a:pPr>
            <a:r>
              <a:rPr lang="tr-TR" altLang="en-US" sz="2800" i="1" dirty="0" smtClean="0">
                <a:solidFill>
                  <a:schemeClr val="accent2"/>
                </a:solidFill>
              </a:rPr>
              <a:t>Ambalajlama;</a:t>
            </a:r>
            <a:r>
              <a:rPr lang="tr-TR" altLang="en-US" sz="2800" i="1" dirty="0" smtClean="0">
                <a:solidFill>
                  <a:schemeClr val="accent1"/>
                </a:solidFill>
              </a:rPr>
              <a:t> </a:t>
            </a:r>
            <a:r>
              <a:rPr lang="tr-TR" altLang="en-US" sz="2800" dirty="0" smtClean="0"/>
              <a:t>Kalite kontrol testinden geçen eşyalar, hem depo içindeki taşınmalarında hem de nakliye sırasında karşılaşabilecekleri risklerden korunmak için ambalajlanırlar. </a:t>
            </a:r>
          </a:p>
          <a:p>
            <a:pPr marL="273050" indent="-273050" eaLnBrk="1" hangingPunct="1">
              <a:lnSpc>
                <a:spcPct val="90000"/>
              </a:lnSpc>
            </a:pPr>
            <a:r>
              <a:rPr lang="tr-TR" altLang="en-US" sz="2800" i="1" dirty="0" smtClean="0">
                <a:solidFill>
                  <a:schemeClr val="accent2"/>
                </a:solidFill>
              </a:rPr>
              <a:t>Yükleme;</a:t>
            </a:r>
            <a:r>
              <a:rPr lang="tr-TR" altLang="en-US" sz="2800" i="1" dirty="0" smtClean="0">
                <a:solidFill>
                  <a:srgbClr val="FFFF00"/>
                </a:solidFill>
              </a:rPr>
              <a:t> </a:t>
            </a:r>
            <a:r>
              <a:rPr lang="tr-TR" altLang="en-US" sz="2800" dirty="0" smtClean="0"/>
              <a:t>Depodan çıkışı planlanan ürünlerin taşıma araçlarına palet, mukavva kutu, varil vb.  taşıma üniteleriyle yerleştirilmesidir.    </a:t>
            </a:r>
          </a:p>
          <a:p>
            <a:pPr marL="273050" indent="-273050" eaLnBrk="1" hangingPunct="1">
              <a:lnSpc>
                <a:spcPct val="90000"/>
              </a:lnSpc>
            </a:pPr>
            <a:endParaRPr lang="tr-TR" altLang="en-US" sz="2800" dirty="0" smtClean="0"/>
          </a:p>
        </p:txBody>
      </p:sp>
    </p:spTree>
    <p:extLst>
      <p:ext uri="{BB962C8B-B14F-4D97-AF65-F5344CB8AC3E}">
        <p14:creationId xmlns:p14="http://schemas.microsoft.com/office/powerpoint/2010/main" val="2826734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Depo Çeşitleri</a:t>
            </a:r>
            <a:endParaRPr lang="en-US" dirty="0"/>
          </a:p>
        </p:txBody>
      </p:sp>
      <p:sp>
        <p:nvSpPr>
          <p:cNvPr id="3" name="İçerik Yer Tutucusu 2"/>
          <p:cNvSpPr>
            <a:spLocks noGrp="1"/>
          </p:cNvSpPr>
          <p:nvPr>
            <p:ph idx="1"/>
          </p:nvPr>
        </p:nvSpPr>
        <p:spPr/>
        <p:txBody>
          <a:bodyPr>
            <a:normAutofit fontScale="92500" lnSpcReduction="10000"/>
          </a:bodyPr>
          <a:lstStyle/>
          <a:p>
            <a:r>
              <a:rPr lang="tr-TR" sz="2400" b="1" i="1" dirty="0">
                <a:solidFill>
                  <a:schemeClr val="accent2"/>
                </a:solidFill>
              </a:rPr>
              <a:t>Hammadde ve parça </a:t>
            </a:r>
            <a:r>
              <a:rPr lang="tr-TR" sz="2400" b="1" i="1" dirty="0" smtClean="0">
                <a:solidFill>
                  <a:schemeClr val="accent2"/>
                </a:solidFill>
              </a:rPr>
              <a:t>depoları: </a:t>
            </a:r>
            <a:r>
              <a:rPr lang="tr-TR" sz="2400" dirty="0"/>
              <a:t>Bu depolar, genellikle üretim tesisi ile aynı yapı içinde </a:t>
            </a:r>
            <a:r>
              <a:rPr lang="tr-TR" sz="2400" dirty="0" smtClean="0"/>
              <a:t>yada komşu </a:t>
            </a:r>
            <a:r>
              <a:rPr lang="tr-TR" sz="2400" dirty="0"/>
              <a:t>bir yapı olarak yer alır</a:t>
            </a:r>
            <a:r>
              <a:rPr lang="tr-TR" sz="2400" dirty="0" smtClean="0"/>
              <a:t>.</a:t>
            </a:r>
          </a:p>
          <a:p>
            <a:r>
              <a:rPr lang="tr-TR" sz="2400" b="1" i="1" dirty="0">
                <a:solidFill>
                  <a:schemeClr val="accent2"/>
                </a:solidFill>
              </a:rPr>
              <a:t>Yarı mamul </a:t>
            </a:r>
            <a:r>
              <a:rPr lang="tr-TR" sz="2400" b="1" i="1" dirty="0" smtClean="0">
                <a:solidFill>
                  <a:schemeClr val="accent2"/>
                </a:solidFill>
              </a:rPr>
              <a:t>depoları: </a:t>
            </a:r>
            <a:r>
              <a:rPr lang="tr-TR" sz="2400" dirty="0"/>
              <a:t>Genelde üretim tesisin içinde, hatta üretim bandının yada </a:t>
            </a:r>
            <a:r>
              <a:rPr lang="tr-TR" sz="2400" dirty="0" smtClean="0"/>
              <a:t>üretim hücresinin </a:t>
            </a:r>
            <a:r>
              <a:rPr lang="tr-TR" sz="2400" dirty="0"/>
              <a:t>hemen yanında yer alırlar</a:t>
            </a:r>
            <a:r>
              <a:rPr lang="tr-TR" sz="2400" dirty="0" smtClean="0"/>
              <a:t>.</a:t>
            </a:r>
          </a:p>
          <a:p>
            <a:r>
              <a:rPr lang="tr-TR" sz="2400" b="1" i="1" dirty="0">
                <a:solidFill>
                  <a:schemeClr val="accent2"/>
                </a:solidFill>
              </a:rPr>
              <a:t>Nihai mamul </a:t>
            </a:r>
            <a:r>
              <a:rPr lang="tr-TR" sz="2400" b="1" i="1" dirty="0" smtClean="0">
                <a:solidFill>
                  <a:schemeClr val="accent2"/>
                </a:solidFill>
              </a:rPr>
              <a:t>depoları: </a:t>
            </a:r>
            <a:r>
              <a:rPr lang="tr-TR" sz="2400" dirty="0"/>
              <a:t>Hammadde </a:t>
            </a:r>
            <a:r>
              <a:rPr lang="tr-TR" sz="2400" dirty="0" smtClean="0"/>
              <a:t>ve parça </a:t>
            </a:r>
            <a:r>
              <a:rPr lang="tr-TR" sz="2400" dirty="0"/>
              <a:t>depoları gibi bu depolar da genellikle üretim tesisi ile aynı yapı içinde yada komşu </a:t>
            </a:r>
            <a:r>
              <a:rPr lang="tr-TR" sz="2400" dirty="0" smtClean="0"/>
              <a:t>bir yapı </a:t>
            </a:r>
            <a:r>
              <a:rPr lang="tr-TR" sz="2400" dirty="0"/>
              <a:t>olarak yer alır</a:t>
            </a:r>
            <a:r>
              <a:rPr lang="tr-TR" sz="2400" dirty="0" smtClean="0"/>
              <a:t>.</a:t>
            </a:r>
          </a:p>
          <a:p>
            <a:r>
              <a:rPr lang="tr-TR" sz="2400" b="1" i="1" dirty="0">
                <a:solidFill>
                  <a:schemeClr val="accent2"/>
                </a:solidFill>
              </a:rPr>
              <a:t>Yerel </a:t>
            </a:r>
            <a:r>
              <a:rPr lang="tr-TR" sz="2400" b="1" i="1" dirty="0" smtClean="0">
                <a:solidFill>
                  <a:schemeClr val="accent2"/>
                </a:solidFill>
              </a:rPr>
              <a:t>depolar: </a:t>
            </a:r>
            <a:r>
              <a:rPr lang="tr-TR" sz="2400" dirty="0" smtClean="0"/>
              <a:t>Özelikle </a:t>
            </a:r>
            <a:r>
              <a:rPr lang="tr-TR" sz="2400" dirty="0"/>
              <a:t>müşterilerin yoğun taleplerinin bulunduğu bölgelere hizmet vermek üzere müşteriye yakın olarak konumlandırılan depolardır. Bu depoların en büyük avantajı, müşteri taleplerini çok hızlı bir biçimde karşılayabilmeleridir</a:t>
            </a:r>
            <a:r>
              <a:rPr lang="tr-TR" sz="2400" dirty="0" smtClean="0"/>
              <a:t>.</a:t>
            </a:r>
            <a:endParaRPr lang="tr-TR" sz="2400" dirty="0"/>
          </a:p>
        </p:txBody>
      </p:sp>
    </p:spTree>
    <p:extLst>
      <p:ext uri="{BB962C8B-B14F-4D97-AF65-F5344CB8AC3E}">
        <p14:creationId xmlns:p14="http://schemas.microsoft.com/office/powerpoint/2010/main" val="1381710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400" b="1" i="1" dirty="0">
                <a:solidFill>
                  <a:schemeClr val="accent2"/>
                </a:solidFill>
              </a:rPr>
              <a:t>Antrepolar</a:t>
            </a:r>
            <a:r>
              <a:rPr lang="tr-TR" sz="2400" b="1" dirty="0">
                <a:solidFill>
                  <a:schemeClr val="accent2"/>
                </a:solidFill>
              </a:rPr>
              <a:t>: </a:t>
            </a:r>
            <a:r>
              <a:rPr lang="tr-TR" sz="2400" dirty="0"/>
              <a:t>Gümrük Müsteşarlığı’nca verilen izin doğrultusunda, bir gümrük idaresine bağlı olarak işletilen, sahibinin tüzel kişilik veya kurum olma zorunluluğu bulunan, içine sadece ulusallaşmamış ithal eşya ile ihracat amaçlı malların konulabileceği depolardır</a:t>
            </a:r>
            <a:endParaRPr lang="en-US" sz="2400" dirty="0"/>
          </a:p>
          <a:p>
            <a:r>
              <a:rPr lang="tr-TR" sz="2400" b="1" i="1" dirty="0" smtClean="0">
                <a:solidFill>
                  <a:schemeClr val="accent2"/>
                </a:solidFill>
              </a:rPr>
              <a:t>Dağıtım </a:t>
            </a:r>
            <a:r>
              <a:rPr lang="tr-TR" sz="2400" b="1" i="1" dirty="0">
                <a:solidFill>
                  <a:schemeClr val="accent2"/>
                </a:solidFill>
              </a:rPr>
              <a:t>depoları ve dağıtım merkezleri: </a:t>
            </a:r>
            <a:r>
              <a:rPr lang="tr-TR" sz="2400" dirty="0"/>
              <a:t>Farklı tedarikçilerden gelen çok sayıda ürünü siparişlerin içeriğine göre birleştirerek çok sayıda müşteriye dağıtım gerçekleştiren depolardır.</a:t>
            </a:r>
          </a:p>
          <a:p>
            <a:endParaRPr lang="tr-TR" sz="2400" dirty="0"/>
          </a:p>
        </p:txBody>
      </p:sp>
      <p:pic>
        <p:nvPicPr>
          <p:cNvPr id="5122" name="Picture 2" descr="C:\Users\Sau\AppData\Local\Microsoft\Windows\INetCache\IE\FQEU98EC\6223210975_60dd7128b8_z[1].jpg"/>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7239" t="16837" r="13673" b="16176"/>
          <a:stretch/>
        </p:blipFill>
        <p:spPr bwMode="auto">
          <a:xfrm>
            <a:off x="5232401" y="4041423"/>
            <a:ext cx="2971800" cy="229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79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7072" y="-125251"/>
            <a:ext cx="8229600" cy="1143000"/>
          </a:xfrm>
        </p:spPr>
        <p:txBody>
          <a:bodyPr/>
          <a:lstStyle/>
          <a:p>
            <a:r>
              <a:rPr lang="tr-TR" dirty="0" smtClean="0"/>
              <a:t>ANTREPOLAR</a:t>
            </a:r>
            <a:endParaRPr lang="tr-TR" dirty="0"/>
          </a:p>
        </p:txBody>
      </p:sp>
      <p:sp>
        <p:nvSpPr>
          <p:cNvPr id="3" name="İçerik Yer Tutucusu 2"/>
          <p:cNvSpPr>
            <a:spLocks noGrp="1"/>
          </p:cNvSpPr>
          <p:nvPr>
            <p:ph idx="1"/>
          </p:nvPr>
        </p:nvSpPr>
        <p:spPr>
          <a:xfrm>
            <a:off x="743216" y="1068292"/>
            <a:ext cx="7543800" cy="4239381"/>
          </a:xfrm>
        </p:spPr>
        <p:txBody>
          <a:bodyPr>
            <a:noAutofit/>
          </a:bodyPr>
          <a:lstStyle/>
          <a:p>
            <a:r>
              <a:rPr lang="tr-TR" sz="2000" dirty="0"/>
              <a:t>Antrepo Türk Dil Kurumu’nca “Gümrüklere gelen ticari eşyanın konulduğu ve korunduğu yer “ olarak geçmektedir. Ülkeler arasında ürünlerin taşınması sırasında yapılan işlemler gereği ürünlerin gümrük gözetimi altında korunması ve saklanması işlevini yerine getiren depolara </a:t>
            </a:r>
            <a:r>
              <a:rPr lang="tr-TR" sz="2000" i="1" dirty="0"/>
              <a:t>Antrepo</a:t>
            </a:r>
            <a:r>
              <a:rPr lang="tr-TR" sz="2000" dirty="0"/>
              <a:t> denir. </a:t>
            </a:r>
            <a:endParaRPr lang="tr-TR" sz="2000" dirty="0" smtClean="0"/>
          </a:p>
          <a:p>
            <a:endParaRPr lang="tr-TR" sz="2000" dirty="0"/>
          </a:p>
        </p:txBody>
      </p:sp>
    </p:spTree>
    <p:extLst>
      <p:ext uri="{BB962C8B-B14F-4D97-AF65-F5344CB8AC3E}">
        <p14:creationId xmlns:p14="http://schemas.microsoft.com/office/powerpoint/2010/main" val="204138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7072" y="-125251"/>
            <a:ext cx="8229600" cy="1143000"/>
          </a:xfrm>
        </p:spPr>
        <p:txBody>
          <a:bodyPr/>
          <a:lstStyle/>
          <a:p>
            <a:r>
              <a:rPr lang="tr-TR" dirty="0" smtClean="0"/>
              <a:t>ANTREPOLAR</a:t>
            </a:r>
            <a:endParaRPr lang="tr-TR" dirty="0"/>
          </a:p>
        </p:txBody>
      </p:sp>
      <p:sp>
        <p:nvSpPr>
          <p:cNvPr id="3" name="İçerik Yer Tutucusu 2"/>
          <p:cNvSpPr>
            <a:spLocks noGrp="1"/>
          </p:cNvSpPr>
          <p:nvPr>
            <p:ph idx="1"/>
          </p:nvPr>
        </p:nvSpPr>
        <p:spPr>
          <a:xfrm>
            <a:off x="743216" y="1068292"/>
            <a:ext cx="7543800" cy="4239381"/>
          </a:xfrm>
        </p:spPr>
        <p:txBody>
          <a:bodyPr>
            <a:noAutofit/>
          </a:bodyPr>
          <a:lstStyle/>
          <a:p>
            <a:r>
              <a:rPr lang="tr-TR" sz="2000" dirty="0" smtClean="0"/>
              <a:t>İthalatçı </a:t>
            </a:r>
            <a:r>
              <a:rPr lang="tr-TR" sz="2000" dirty="0"/>
              <a:t>işletmeler yurt dışından getirdikleri ürünleri yurt içine sokarken ithalat vergilerini ödemek zorundadırlar. Yüksek meblağlar tutan bu işlemi işletmeler bir anda yüklenmemek için ürünleri gümrükten partiler halinde çıkarma gereği duyarlar veya getirdiği ürünün hepsini ülke içine sokmak istemezler. Bu gibi durumlarda ürünlerini depolamak için gümrüklerden önce bulunan antrepoları kullanırlar. Böylelikle ürünleri sattığı sürece partiler halinde ürünlerini gümrükten alarak ürün üzerindeki ithalat vergisi, resim ve harç giderlerini küçük meblağlar ile ödeme imkânına sahip </a:t>
            </a:r>
            <a:r>
              <a:rPr lang="tr-TR" sz="2000" dirty="0" smtClean="0"/>
              <a:t>olurlar. </a:t>
            </a:r>
            <a:r>
              <a:rPr lang="tr-TR" sz="2000" dirty="0"/>
              <a:t>Bununla beraber ürünlerin antrepoda kaldığı süreye bağlı olarak ürünlere depo işgal bedeli uygulanır. </a:t>
            </a:r>
          </a:p>
          <a:p>
            <a:endParaRPr lang="tr-TR" sz="2000" dirty="0"/>
          </a:p>
        </p:txBody>
      </p:sp>
    </p:spTree>
    <p:extLst>
      <p:ext uri="{BB962C8B-B14F-4D97-AF65-F5344CB8AC3E}">
        <p14:creationId xmlns:p14="http://schemas.microsoft.com/office/powerpoint/2010/main" val="4162391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a:xfrm>
            <a:off x="822960" y="781668"/>
            <a:ext cx="7543800" cy="955695"/>
          </a:xfrm>
          <a:solidFill>
            <a:schemeClr val="accent2"/>
          </a:solidFill>
          <a:ln>
            <a:solidFill>
              <a:schemeClr val="accent2"/>
            </a:solidFill>
          </a:ln>
        </p:spPr>
        <p:txBody>
          <a:bodyPr/>
          <a:lstStyle/>
          <a:p>
            <a:r>
              <a:rPr lang="tr-TR" dirty="0" smtClean="0">
                <a:solidFill>
                  <a:schemeClr val="bg1"/>
                </a:solidFill>
              </a:rPr>
              <a:t>Öğrenme Hedefleri</a:t>
            </a:r>
            <a:endParaRPr lang="en-US" dirty="0">
              <a:solidFill>
                <a:schemeClr val="bg1"/>
              </a:solidFill>
            </a:endParaRPr>
          </a:p>
        </p:txBody>
      </p:sp>
      <p:sp>
        <p:nvSpPr>
          <p:cNvPr id="3" name="İçerik Yer Tutucusu 2"/>
          <p:cNvSpPr>
            <a:spLocks noGrp="1"/>
          </p:cNvSpPr>
          <p:nvPr>
            <p:ph idx="1"/>
          </p:nvPr>
        </p:nvSpPr>
        <p:spPr/>
        <p:txBody>
          <a:bodyPr>
            <a:normAutofit fontScale="92500"/>
          </a:bodyPr>
          <a:lstStyle/>
          <a:p>
            <a:pPr marL="0" indent="0">
              <a:buNone/>
            </a:pPr>
            <a:r>
              <a:rPr lang="tr-TR" sz="2400" dirty="0" smtClean="0"/>
              <a:t>Depolamaya neden ihtiyaç duyulur? Depoların lojistik süreç içerisindeki fonksiyonu nedir?</a:t>
            </a:r>
          </a:p>
          <a:p>
            <a:pPr marL="0" indent="0">
              <a:buNone/>
            </a:pPr>
            <a:r>
              <a:rPr lang="tr-TR" sz="2400" dirty="0" smtClean="0"/>
              <a:t>Antrepo nedir ve niçin ihtiyaç duyulmuştur?</a:t>
            </a:r>
          </a:p>
          <a:p>
            <a:pPr marL="0" indent="0">
              <a:buNone/>
            </a:pPr>
            <a:r>
              <a:rPr lang="tr-TR" sz="2400" dirty="0" smtClean="0"/>
              <a:t>Dağıtım merkezi nedir ve depodan farkları nelerdir? Geleneksel depolar varken dağıtım merkezlerine niçin ihtiyaç duyulmuştur?</a:t>
            </a:r>
          </a:p>
          <a:p>
            <a:pPr marL="0" indent="0">
              <a:buNone/>
            </a:pPr>
            <a:r>
              <a:rPr lang="tr-TR" sz="2400" dirty="0" smtClean="0"/>
              <a:t>Cross-</a:t>
            </a:r>
            <a:r>
              <a:rPr lang="tr-TR" sz="2400" dirty="0" err="1" smtClean="0"/>
              <a:t>Docking</a:t>
            </a:r>
            <a:r>
              <a:rPr lang="tr-TR" sz="2400" dirty="0" smtClean="0"/>
              <a:t> veya çapraz sevkiyat uygulaması, geleneksel depo yönetimi anlayışını nasıl değiştirmiştir?</a:t>
            </a:r>
          </a:p>
          <a:p>
            <a:pPr marL="0" indent="0">
              <a:buNone/>
            </a:pPr>
            <a:r>
              <a:rPr lang="tr-TR" sz="2400" dirty="0" smtClean="0"/>
              <a:t>Depo yeri seçerken nelere dikkat edilmelidir? Depo yeri nasıl seçilir? </a:t>
            </a:r>
          </a:p>
          <a:p>
            <a:pPr marL="0" indent="0">
              <a:buNone/>
            </a:pPr>
            <a:r>
              <a:rPr lang="tr-TR" sz="2400" dirty="0" smtClean="0"/>
              <a:t>Paketleme, ambalajlama ve </a:t>
            </a:r>
            <a:r>
              <a:rPr lang="tr-TR" sz="2400" dirty="0" err="1" smtClean="0"/>
              <a:t>elleçleme</a:t>
            </a:r>
            <a:r>
              <a:rPr lang="tr-TR" sz="2400" dirty="0" smtClean="0"/>
              <a:t> faaliyetlerinin lojistik süreç          içerisindeki fonksiyonları.</a:t>
            </a:r>
            <a:endParaRPr lang="en-US" sz="2400" dirty="0"/>
          </a:p>
        </p:txBody>
      </p:sp>
      <p:pic>
        <p:nvPicPr>
          <p:cNvPr id="5" name="Picture 3" descr="C:\Users\sguner\AppData\Local\Microsoft\Windows\Temporary Internet Files\Content.IE5\1MDWJR97\MC900053962[1].wmf"/>
          <p:cNvPicPr>
            <a:picLocks noChangeAspect="1" noChangeArrowheads="1"/>
          </p:cNvPicPr>
          <p:nvPr/>
        </p:nvPicPr>
        <p:blipFill>
          <a:blip r:embed="rId2" cstate="print"/>
          <a:srcRect/>
          <a:stretch>
            <a:fillRect/>
          </a:stretch>
        </p:blipFill>
        <p:spPr bwMode="auto">
          <a:xfrm>
            <a:off x="7656846" y="4991014"/>
            <a:ext cx="1321393" cy="1296144"/>
          </a:xfrm>
          <a:prstGeom prst="rect">
            <a:avLst/>
          </a:prstGeom>
          <a:noFill/>
        </p:spPr>
      </p:pic>
    </p:spTree>
    <p:extLst>
      <p:ext uri="{BB962C8B-B14F-4D97-AF65-F5344CB8AC3E}">
        <p14:creationId xmlns:p14="http://schemas.microsoft.com/office/powerpoint/2010/main" val="289478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2960" y="1262745"/>
            <a:ext cx="7543800" cy="457177"/>
          </a:xfrm>
        </p:spPr>
        <p:txBody>
          <a:bodyPr>
            <a:normAutofit lnSpcReduction="10000"/>
          </a:bodyPr>
          <a:lstStyle/>
          <a:p>
            <a:pPr algn="ctr"/>
            <a:r>
              <a:rPr lang="tr-TR" sz="2400" dirty="0"/>
              <a:t>Antrepolar </a:t>
            </a:r>
            <a:r>
              <a:rPr lang="tr-TR" sz="2400" dirty="0" smtClean="0"/>
              <a:t>genel </a:t>
            </a:r>
            <a:r>
              <a:rPr lang="tr-TR" sz="2400" dirty="0"/>
              <a:t>ve özel antrepolar olarak ikiye ayrılır.</a:t>
            </a:r>
          </a:p>
          <a:p>
            <a:endParaRPr lang="tr-TR" sz="2400" dirty="0"/>
          </a:p>
        </p:txBody>
      </p:sp>
      <p:graphicFrame>
        <p:nvGraphicFramePr>
          <p:cNvPr id="4" name="Diyagram 3"/>
          <p:cNvGraphicFramePr/>
          <p:nvPr>
            <p:extLst>
              <p:ext uri="{D42A27DB-BD31-4B8C-83A1-F6EECF244321}">
                <p14:modId xmlns:p14="http://schemas.microsoft.com/office/powerpoint/2010/main" val="1944468183"/>
              </p:ext>
            </p:extLst>
          </p:nvPr>
        </p:nvGraphicFramePr>
        <p:xfrm>
          <a:off x="1183822" y="1730822"/>
          <a:ext cx="6980465" cy="4310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870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857251" y="1556660"/>
            <a:ext cx="7535636" cy="289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457201" y="468090"/>
            <a:ext cx="7935685" cy="5660569"/>
          </a:xfrm>
          <a:ln w="19050">
            <a:solidFill>
              <a:schemeClr val="accent1"/>
            </a:solidFill>
          </a:ln>
        </p:spPr>
        <p:txBody>
          <a:bodyPr>
            <a:noAutofit/>
          </a:bodyPr>
          <a:lstStyle/>
          <a:p>
            <a:pPr marL="201168" lvl="1" indent="0" algn="ctr">
              <a:buNone/>
            </a:pPr>
            <a:r>
              <a:rPr lang="tr-TR" sz="2000" b="1" dirty="0" smtClean="0">
                <a:solidFill>
                  <a:schemeClr val="accent2"/>
                </a:solidFill>
              </a:rPr>
              <a:t>GENEL ANTREPOLAR </a:t>
            </a:r>
          </a:p>
          <a:p>
            <a:pPr lvl="1">
              <a:buFont typeface="Wingdings" panose="05000000000000000000" pitchFamily="2" charset="2"/>
              <a:buChar char="v"/>
            </a:pPr>
            <a:r>
              <a:rPr lang="tr-TR" sz="2000" i="1" dirty="0" smtClean="0">
                <a:solidFill>
                  <a:schemeClr val="accent1"/>
                </a:solidFill>
              </a:rPr>
              <a:t> A </a:t>
            </a:r>
            <a:r>
              <a:rPr lang="tr-TR" sz="2000" i="1" dirty="0">
                <a:solidFill>
                  <a:schemeClr val="accent1"/>
                </a:solidFill>
              </a:rPr>
              <a:t>Tipi Antrepolar:</a:t>
            </a:r>
            <a:r>
              <a:rPr lang="tr-TR" sz="2000" b="1" dirty="0">
                <a:solidFill>
                  <a:schemeClr val="accent1"/>
                </a:solidFill>
              </a:rPr>
              <a:t>  </a:t>
            </a:r>
            <a:r>
              <a:rPr lang="tr-TR" sz="2000" dirty="0"/>
              <a:t>İşletmecisinin stok kayıtlarını tuttuğu genel antrepo tipidir. Antrepodaki ürünlerde meydana gelen bir eksiklik halinde sorumluluk işletmeciye ait olmaktadır.</a:t>
            </a:r>
          </a:p>
          <a:p>
            <a:pPr lvl="1">
              <a:buFont typeface="Wingdings" panose="05000000000000000000" pitchFamily="2" charset="2"/>
              <a:buChar char="v"/>
            </a:pPr>
            <a:r>
              <a:rPr lang="tr-TR" sz="2000" i="1" dirty="0" smtClean="0"/>
              <a:t> </a:t>
            </a:r>
            <a:r>
              <a:rPr lang="tr-TR" sz="2000" i="1" dirty="0" smtClean="0">
                <a:solidFill>
                  <a:schemeClr val="accent1"/>
                </a:solidFill>
              </a:rPr>
              <a:t>B </a:t>
            </a:r>
            <a:r>
              <a:rPr lang="tr-TR" sz="2000" i="1" dirty="0">
                <a:solidFill>
                  <a:schemeClr val="accent1"/>
                </a:solidFill>
              </a:rPr>
              <a:t>Tipi Antrepolar:</a:t>
            </a:r>
            <a:r>
              <a:rPr lang="tr-TR" sz="2000" b="1" dirty="0">
                <a:solidFill>
                  <a:schemeClr val="accent1"/>
                </a:solidFill>
              </a:rPr>
              <a:t> </a:t>
            </a:r>
            <a:r>
              <a:rPr lang="tr-TR" sz="2000" dirty="0"/>
              <a:t>Antrepoya konulan eşyadan, kullanıcı sorumludur. Antrepo işleticisinin sorumluluğu sınırlıdır. </a:t>
            </a:r>
            <a:endParaRPr lang="tr-TR" sz="2000" dirty="0" smtClean="0"/>
          </a:p>
          <a:p>
            <a:pPr lvl="1">
              <a:buFont typeface="Wingdings" panose="05000000000000000000" pitchFamily="2" charset="2"/>
              <a:buChar char="v"/>
            </a:pPr>
            <a:r>
              <a:rPr lang="tr-TR" sz="2000" i="1" dirty="0">
                <a:solidFill>
                  <a:schemeClr val="accent1"/>
                </a:solidFill>
              </a:rPr>
              <a:t> </a:t>
            </a:r>
            <a:r>
              <a:rPr lang="tr-TR" sz="2000" i="1" dirty="0" smtClean="0">
                <a:solidFill>
                  <a:schemeClr val="accent1"/>
                </a:solidFill>
              </a:rPr>
              <a:t>F </a:t>
            </a:r>
            <a:r>
              <a:rPr lang="tr-TR" sz="2000" i="1" dirty="0">
                <a:solidFill>
                  <a:schemeClr val="accent1"/>
                </a:solidFill>
              </a:rPr>
              <a:t>Tipi Antrepolar:</a:t>
            </a:r>
            <a:r>
              <a:rPr lang="tr-TR" sz="2000" b="1" dirty="0">
                <a:solidFill>
                  <a:schemeClr val="accent1"/>
                </a:solidFill>
              </a:rPr>
              <a:t> </a:t>
            </a:r>
            <a:r>
              <a:rPr lang="tr-TR" sz="2000" dirty="0"/>
              <a:t>Gümrük İdarelerince işletilen genel antrepolardır. </a:t>
            </a:r>
          </a:p>
          <a:p>
            <a:endParaRPr lang="tr-TR" sz="2000" dirty="0"/>
          </a:p>
        </p:txBody>
      </p:sp>
    </p:spTree>
    <p:extLst>
      <p:ext uri="{BB962C8B-B14F-4D97-AF65-F5344CB8AC3E}">
        <p14:creationId xmlns:p14="http://schemas.microsoft.com/office/powerpoint/2010/main" val="2869000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857251" y="1556660"/>
            <a:ext cx="7535636" cy="289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 name="İçerik Yer Tutucusu 2"/>
          <p:cNvSpPr txBox="1">
            <a:spLocks/>
          </p:cNvSpPr>
          <p:nvPr/>
        </p:nvSpPr>
        <p:spPr>
          <a:xfrm>
            <a:off x="611560" y="468087"/>
            <a:ext cx="8181375" cy="5660570"/>
          </a:xfrm>
          <a:prstGeom prst="rect">
            <a:avLst/>
          </a:prstGeom>
          <a:ln w="19050">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ctr">
              <a:buClr>
                <a:srgbClr val="0F6FC6"/>
              </a:buClr>
              <a:buFont typeface="Calibri" pitchFamily="34" charset="0"/>
              <a:buNone/>
            </a:pPr>
            <a:r>
              <a:rPr lang="tr-TR" sz="2000" b="1" dirty="0" smtClean="0">
                <a:solidFill>
                  <a:srgbClr val="009DD9"/>
                </a:solidFill>
              </a:rPr>
              <a:t>ÖZEL ANTREPOLAR</a:t>
            </a:r>
          </a:p>
          <a:p>
            <a:pPr lvl="1">
              <a:buClr>
                <a:srgbClr val="0F6FC6"/>
              </a:buClr>
              <a:buFont typeface="Wingdings" panose="05000000000000000000" pitchFamily="2" charset="2"/>
              <a:buChar char="v"/>
            </a:pPr>
            <a:r>
              <a:rPr lang="tr-TR" sz="2000" i="1" dirty="0" smtClean="0">
                <a:solidFill>
                  <a:srgbClr val="0F6FC6"/>
                </a:solidFill>
              </a:rPr>
              <a:t> C </a:t>
            </a:r>
            <a:r>
              <a:rPr lang="tr-TR" sz="2000" i="1" dirty="0">
                <a:solidFill>
                  <a:srgbClr val="0F6FC6"/>
                </a:solidFill>
              </a:rPr>
              <a:t>Tipi Antrepolar:</a:t>
            </a:r>
            <a:r>
              <a:rPr lang="tr-TR" sz="2000" b="1" dirty="0">
                <a:solidFill>
                  <a:srgbClr val="0F6FC6"/>
                </a:solidFill>
              </a:rPr>
              <a:t> </a:t>
            </a:r>
            <a:r>
              <a:rPr lang="tr-TR" sz="2000" dirty="0">
                <a:solidFill>
                  <a:prstClr val="black">
                    <a:lumMod val="75000"/>
                    <a:lumOff val="25000"/>
                  </a:prstClr>
                </a:solidFill>
              </a:rPr>
              <a:t>İşleticisi ve kullanıcısı aynı kişi veya işletme olan ve depoya alınan eşyadan işletmecisinin sorumlu olduğu özel antrepo tipidir.</a:t>
            </a:r>
          </a:p>
          <a:p>
            <a:pPr lvl="1">
              <a:buClr>
                <a:srgbClr val="0F6FC6"/>
              </a:buClr>
              <a:buFont typeface="Wingdings" panose="05000000000000000000" pitchFamily="2" charset="2"/>
              <a:buChar char="v"/>
            </a:pPr>
            <a:r>
              <a:rPr lang="tr-TR" sz="2000" i="1" dirty="0" smtClean="0">
                <a:solidFill>
                  <a:srgbClr val="0F6FC6"/>
                </a:solidFill>
              </a:rPr>
              <a:t> D </a:t>
            </a:r>
            <a:r>
              <a:rPr lang="tr-TR" sz="2000" i="1" dirty="0">
                <a:solidFill>
                  <a:srgbClr val="0F6FC6"/>
                </a:solidFill>
              </a:rPr>
              <a:t>Tipi Antrepolar: </a:t>
            </a:r>
            <a:r>
              <a:rPr lang="tr-TR" sz="2000" dirty="0" smtClean="0">
                <a:solidFill>
                  <a:prstClr val="black">
                    <a:lumMod val="75000"/>
                    <a:lumOff val="25000"/>
                  </a:prstClr>
                </a:solidFill>
              </a:rPr>
              <a:t>İşletmecisi </a:t>
            </a:r>
            <a:r>
              <a:rPr lang="tr-TR" sz="2000" dirty="0">
                <a:solidFill>
                  <a:prstClr val="black">
                    <a:lumMod val="75000"/>
                    <a:lumOff val="25000"/>
                  </a:prstClr>
                </a:solidFill>
              </a:rPr>
              <a:t>ile kullanıcısının aynı olduğu özel antrepodur. Gümrük Kanunu 104. Madde: İthal eşyası için bir gümrük yükümlülüğü doğduğunda, eşyanın antrepo masrafları ile antrepoda kaldığı sürece muhafazası için yapılan masraflar, fiilen ödenen veya ödenecek fiyattan ayrı olarak gösterilmeleri şartıyla gümrük kıymetine dahil </a:t>
            </a:r>
            <a:r>
              <a:rPr lang="tr-TR" sz="2000" dirty="0" smtClean="0">
                <a:solidFill>
                  <a:prstClr val="black">
                    <a:lumMod val="75000"/>
                    <a:lumOff val="25000"/>
                  </a:prstClr>
                </a:solidFill>
              </a:rPr>
              <a:t>edilmez.</a:t>
            </a:r>
            <a:endParaRPr lang="tr-TR" sz="2000" dirty="0">
              <a:solidFill>
                <a:prstClr val="black">
                  <a:lumMod val="75000"/>
                  <a:lumOff val="25000"/>
                </a:prstClr>
              </a:solidFill>
            </a:endParaRPr>
          </a:p>
          <a:p>
            <a:pPr lvl="1">
              <a:buClr>
                <a:srgbClr val="0F6FC6"/>
              </a:buClr>
              <a:buFont typeface="Wingdings" panose="05000000000000000000" pitchFamily="2" charset="2"/>
              <a:buChar char="v"/>
            </a:pPr>
            <a:r>
              <a:rPr lang="tr-TR" sz="2000" i="1" dirty="0" smtClean="0">
                <a:solidFill>
                  <a:srgbClr val="0F6FC6"/>
                </a:solidFill>
              </a:rPr>
              <a:t> E </a:t>
            </a:r>
            <a:r>
              <a:rPr lang="tr-TR" sz="2000" i="1" dirty="0">
                <a:solidFill>
                  <a:srgbClr val="0F6FC6"/>
                </a:solidFill>
              </a:rPr>
              <a:t>Tipi Antrepolar:</a:t>
            </a:r>
            <a:r>
              <a:rPr lang="tr-TR" sz="2000" dirty="0">
                <a:solidFill>
                  <a:srgbClr val="0F6FC6"/>
                </a:solidFill>
              </a:rPr>
              <a:t> </a:t>
            </a:r>
            <a:r>
              <a:rPr lang="tr-TR" sz="2000" dirty="0">
                <a:solidFill>
                  <a:prstClr val="black">
                    <a:lumMod val="75000"/>
                    <a:lumOff val="25000"/>
                  </a:prstClr>
                </a:solidFill>
              </a:rPr>
              <a:t>Hak sahibinin depolama yerinin antrepo addedildiği veya depolama yeri olmazsa dahi eşyaya antrepo rejimi hükümlerinin uygulandığı özel antrepo </a:t>
            </a:r>
            <a:r>
              <a:rPr lang="tr-TR" sz="2000" dirty="0" smtClean="0">
                <a:solidFill>
                  <a:prstClr val="black">
                    <a:lumMod val="75000"/>
                    <a:lumOff val="25000"/>
                  </a:prstClr>
                </a:solidFill>
              </a:rPr>
              <a:t>tipidir. </a:t>
            </a:r>
            <a:endParaRPr lang="tr-TR" sz="2000" dirty="0">
              <a:solidFill>
                <a:prstClr val="black">
                  <a:lumMod val="75000"/>
                  <a:lumOff val="25000"/>
                </a:prstClr>
              </a:solidFill>
            </a:endParaRPr>
          </a:p>
        </p:txBody>
      </p:sp>
    </p:spTree>
    <p:extLst>
      <p:ext uri="{BB962C8B-B14F-4D97-AF65-F5344CB8AC3E}">
        <p14:creationId xmlns:p14="http://schemas.microsoft.com/office/powerpoint/2010/main" val="10438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pPr eaLnBrk="1" hangingPunct="1"/>
            <a:r>
              <a:rPr lang="tr-TR" altLang="en-US" dirty="0" smtClean="0"/>
              <a:t>DAĞITIM MERKEZİ</a:t>
            </a:r>
          </a:p>
        </p:txBody>
      </p:sp>
      <p:sp>
        <p:nvSpPr>
          <p:cNvPr id="14339" name="2 İçerik Yer Tutucusu"/>
          <p:cNvSpPr>
            <a:spLocks noGrp="1"/>
          </p:cNvSpPr>
          <p:nvPr>
            <p:ph idx="1"/>
          </p:nvPr>
        </p:nvSpPr>
        <p:spPr>
          <a:xfrm>
            <a:off x="1548583" y="2090075"/>
            <a:ext cx="6338119" cy="505643"/>
          </a:xfrm>
          <a:solidFill>
            <a:schemeClr val="accent2"/>
          </a:solidFill>
          <a:ln>
            <a:solidFill>
              <a:schemeClr val="accent2"/>
            </a:solidFill>
          </a:ln>
        </p:spPr>
        <p:txBody>
          <a:bodyPr>
            <a:normAutofit fontScale="70000" lnSpcReduction="20000"/>
          </a:bodyPr>
          <a:lstStyle/>
          <a:p>
            <a:pPr marL="0" indent="0" algn="ctr" eaLnBrk="1" hangingPunct="1">
              <a:buFont typeface="Wingdings" pitchFamily="2" charset="2"/>
              <a:buNone/>
              <a:defRPr/>
            </a:pPr>
            <a:r>
              <a:rPr lang="tr-TR" sz="2800" dirty="0" smtClean="0">
                <a:solidFill>
                  <a:schemeClr val="bg1"/>
                </a:solidFill>
              </a:rPr>
              <a:t>Genel işleyiş ve niteliklerine göre depolar ikiye ayrılırlar. </a:t>
            </a:r>
          </a:p>
          <a:p>
            <a:pPr algn="ctr" eaLnBrk="1" hangingPunct="1">
              <a:buFont typeface="Wingdings" pitchFamily="2" charset="2"/>
              <a:buNone/>
              <a:defRPr/>
            </a:pPr>
            <a:endParaRPr lang="tr-TR" sz="2800" dirty="0" smtClean="0">
              <a:solidFill>
                <a:schemeClr val="bg1"/>
              </a:solidFill>
            </a:endParaRPr>
          </a:p>
          <a:p>
            <a:pPr algn="ctr" eaLnBrk="1" hangingPunct="1">
              <a:buFont typeface="Wingdings 2" pitchFamily="18" charset="2"/>
              <a:buNone/>
              <a:defRPr/>
            </a:pPr>
            <a:endParaRPr lang="tr-TR" sz="2800" dirty="0" smtClean="0">
              <a:solidFill>
                <a:schemeClr val="bg1"/>
              </a:solidFill>
            </a:endParaRPr>
          </a:p>
        </p:txBody>
      </p:sp>
      <p:graphicFrame>
        <p:nvGraphicFramePr>
          <p:cNvPr id="4" name="3 Diyagram"/>
          <p:cNvGraphicFramePr/>
          <p:nvPr>
            <p:extLst>
              <p:ext uri="{D42A27DB-BD31-4B8C-83A1-F6EECF244321}">
                <p14:modId xmlns:p14="http://schemas.microsoft.com/office/powerpoint/2010/main" val="743508039"/>
              </p:ext>
            </p:extLst>
          </p:nvPr>
        </p:nvGraphicFramePr>
        <p:xfrm>
          <a:off x="685317" y="2880842"/>
          <a:ext cx="8001056" cy="371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067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65414" y="1621971"/>
            <a:ext cx="7592786"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11267" name="2 İçerik Yer Tutucusu"/>
          <p:cNvSpPr>
            <a:spLocks noGrp="1"/>
          </p:cNvSpPr>
          <p:nvPr>
            <p:ph idx="1"/>
          </p:nvPr>
        </p:nvSpPr>
        <p:spPr>
          <a:xfrm>
            <a:off x="822960" y="863576"/>
            <a:ext cx="7543800" cy="2094090"/>
          </a:xfrm>
        </p:spPr>
        <p:txBody>
          <a:bodyPr>
            <a:normAutofit fontScale="92500" lnSpcReduction="10000"/>
          </a:bodyPr>
          <a:lstStyle/>
          <a:p>
            <a:r>
              <a:rPr lang="tr-TR" altLang="en-US" sz="2400" dirty="0" smtClean="0"/>
              <a:t>“Depo” kavramı, içine malların istiflenip uzun bir süre bekletileceği binalar olarak görülmektedir.</a:t>
            </a:r>
          </a:p>
          <a:p>
            <a:r>
              <a:rPr lang="tr-TR" altLang="en-US" sz="2400" dirty="0" smtClean="0"/>
              <a:t>Günümüzde bu anlayış önemini yitirmeye başlamaktadır.</a:t>
            </a:r>
          </a:p>
          <a:p>
            <a:r>
              <a:rPr lang="tr-TR" altLang="en-US" sz="2400" dirty="0" smtClean="0"/>
              <a:t>Depo kavramı yerine, sirkülasyonun daha hızlı olduğu ve teknolojiden daha fazla istifade edildiği “dağıtım merkezi” kavramı önem kazanmıştır.</a:t>
            </a:r>
          </a:p>
        </p:txBody>
      </p:sp>
      <p:sp>
        <p:nvSpPr>
          <p:cNvPr id="4" name="2 İçerik Yer Tutucusu"/>
          <p:cNvSpPr txBox="1">
            <a:spLocks/>
          </p:cNvSpPr>
          <p:nvPr/>
        </p:nvSpPr>
        <p:spPr>
          <a:xfrm>
            <a:off x="865414" y="3413899"/>
            <a:ext cx="7592786" cy="2294643"/>
          </a:xfrm>
          <a:prstGeom prst="rect">
            <a:avLst/>
          </a:prstGeom>
          <a:solidFill>
            <a:schemeClr val="accent2"/>
          </a:solidFill>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0F6FC6"/>
              </a:buClr>
            </a:pPr>
            <a:r>
              <a:rPr lang="tr-TR" altLang="en-US" sz="2400" b="1" dirty="0" smtClean="0">
                <a:solidFill>
                  <a:prstClr val="white"/>
                </a:solidFill>
              </a:rPr>
              <a:t>İşletme Deposu: </a:t>
            </a:r>
            <a:r>
              <a:rPr lang="tr-TR" altLang="en-US" sz="2400" dirty="0" smtClean="0">
                <a:solidFill>
                  <a:prstClr val="white"/>
                </a:solidFill>
              </a:rPr>
              <a:t>Giriş-çıkış ambarları ve ara depolar olmak üzere hammadde, yarı mamul veya tamamlanmış ürünleri, üretim sürecinde kullanılmak üzere stoklayan, döngünün genellikle düşük hızda seyrettiği depolardır.  </a:t>
            </a:r>
          </a:p>
          <a:p>
            <a:pPr>
              <a:buClr>
                <a:srgbClr val="0F6FC6"/>
              </a:buClr>
            </a:pPr>
            <a:r>
              <a:rPr lang="tr-TR" altLang="en-US" sz="2400" b="1" dirty="0" smtClean="0">
                <a:solidFill>
                  <a:prstClr val="white"/>
                </a:solidFill>
              </a:rPr>
              <a:t>Dağıtım Merkezi: </a:t>
            </a:r>
            <a:r>
              <a:rPr lang="tr-TR" altLang="en-US" sz="2400" dirty="0" smtClean="0">
                <a:solidFill>
                  <a:prstClr val="white"/>
                </a:solidFill>
              </a:rPr>
              <a:t>Eşyaların muhafaza edildiği ve müşteri siparişlerine göre hızlı, sık, kapsamlı ve yüksek miktardaki toptan sevkiyatlara elverişli büyük hacimli depolardır. </a:t>
            </a:r>
          </a:p>
          <a:p>
            <a:pPr>
              <a:buClr>
                <a:srgbClr val="0F6FC6"/>
              </a:buClr>
            </a:pPr>
            <a:endParaRPr lang="tr-TR" altLang="en-US" sz="2400" dirty="0" smtClean="0">
              <a:solidFill>
                <a:prstClr val="white"/>
              </a:solidFill>
            </a:endParaRPr>
          </a:p>
          <a:p>
            <a:pPr>
              <a:buClr>
                <a:srgbClr val="0F6FC6"/>
              </a:buClr>
            </a:pPr>
            <a:endParaRPr lang="tr-TR" altLang="en-US" sz="2400" dirty="0" smtClean="0">
              <a:solidFill>
                <a:prstClr val="white"/>
              </a:solidFill>
            </a:endParaRPr>
          </a:p>
        </p:txBody>
      </p:sp>
    </p:spTree>
    <p:extLst>
      <p:ext uri="{BB962C8B-B14F-4D97-AF65-F5344CB8AC3E}">
        <p14:creationId xmlns:p14="http://schemas.microsoft.com/office/powerpoint/2010/main" val="400650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a:xfrm>
            <a:off x="905933" y="557213"/>
            <a:ext cx="8023755" cy="1143000"/>
          </a:xfrm>
        </p:spPr>
        <p:txBody>
          <a:bodyPr/>
          <a:lstStyle/>
          <a:p>
            <a:pPr eaLnBrk="1" hangingPunct="1"/>
            <a:r>
              <a:rPr lang="tr-TR" altLang="en-US" sz="4000" dirty="0" smtClean="0"/>
              <a:t>Dağıtım Merkezi </a:t>
            </a:r>
            <a:r>
              <a:rPr lang="tr-TR" altLang="en-US" sz="4000" dirty="0" err="1" smtClean="0"/>
              <a:t>vs</a:t>
            </a:r>
            <a:r>
              <a:rPr lang="tr-TR" altLang="en-US" sz="4000" dirty="0" smtClean="0"/>
              <a:t> İşletme Deposu</a:t>
            </a:r>
          </a:p>
        </p:txBody>
      </p:sp>
      <p:sp>
        <p:nvSpPr>
          <p:cNvPr id="3" name="2 İçerik Yer Tutucusu"/>
          <p:cNvSpPr>
            <a:spLocks noGrp="1"/>
          </p:cNvSpPr>
          <p:nvPr>
            <p:ph idx="1"/>
          </p:nvPr>
        </p:nvSpPr>
        <p:spPr>
          <a:xfrm>
            <a:off x="905933" y="1833740"/>
            <a:ext cx="7467600" cy="3201104"/>
          </a:xfrm>
        </p:spPr>
        <p:txBody>
          <a:bodyPr rtlCol="0">
            <a:normAutofit fontScale="92500" lnSpcReduction="20000"/>
          </a:bodyPr>
          <a:lstStyle/>
          <a:p>
            <a:pPr eaLnBrk="1" hangingPunct="1">
              <a:lnSpc>
                <a:spcPct val="90000"/>
              </a:lnSpc>
              <a:defRPr/>
            </a:pPr>
            <a:r>
              <a:rPr lang="tr-TR" sz="2800" dirty="0" smtClean="0"/>
              <a:t>İşletme deposu, her türlü ürünü stoklar. </a:t>
            </a:r>
            <a:r>
              <a:rPr lang="tr-TR" sz="2800" dirty="0"/>
              <a:t>Ürünleri partiler halinde toplar ve yükleme isteklerine uygun olarak operasyon maliyetlerini minimize etmeye odaklanır. </a:t>
            </a:r>
            <a:r>
              <a:rPr lang="tr-TR" sz="2800" dirty="0" smtClean="0"/>
              <a:t>Düşük </a:t>
            </a:r>
            <a:r>
              <a:rPr lang="tr-TR" sz="2800" dirty="0"/>
              <a:t>katma değerli bir faaliyet sağlar. </a:t>
            </a:r>
          </a:p>
          <a:p>
            <a:pPr eaLnBrk="1" hangingPunct="1">
              <a:lnSpc>
                <a:spcPct val="90000"/>
              </a:lnSpc>
              <a:defRPr/>
            </a:pPr>
            <a:r>
              <a:rPr lang="tr-TR" sz="2800" dirty="0"/>
              <a:t>Bir dağıtım merkezinde ise, minimum stok tutma eğilimi olup genellikle talebi yüksek olan ürünler stoklanır. </a:t>
            </a:r>
            <a:r>
              <a:rPr lang="tr-TR" sz="2800" dirty="0" smtClean="0"/>
              <a:t>Ürünler zaman esasına </a:t>
            </a:r>
            <a:r>
              <a:rPr lang="tr-TR" sz="2800" dirty="0"/>
              <a:t>göre toplanır ve müşterilerin </a:t>
            </a:r>
            <a:r>
              <a:rPr lang="tr-TR" sz="2800" dirty="0" smtClean="0"/>
              <a:t>teslimat </a:t>
            </a:r>
            <a:r>
              <a:rPr lang="tr-TR" sz="2800" dirty="0"/>
              <a:t>isteklerine uygun olarak karı maksimize etmeye odaklanılır.</a:t>
            </a:r>
          </a:p>
          <a:p>
            <a:pPr marL="274320" indent="-274320" eaLnBrk="1" fontAlgn="auto" hangingPunct="1">
              <a:spcAft>
                <a:spcPts val="0"/>
              </a:spcAft>
              <a:defRPr/>
            </a:pPr>
            <a:endParaRPr lang="tr-TR" sz="2800" dirty="0"/>
          </a:p>
        </p:txBody>
      </p:sp>
      <p:pic>
        <p:nvPicPr>
          <p:cNvPr id="13316" name="Picture 4" descr="C:\Users\DELL\AppData\Local\Microsoft\Windows\Temporary Internet Files\Content.IE5\3E9PGZBU\MC90028108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0005" y="4045660"/>
            <a:ext cx="1735137"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341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pPr eaLnBrk="1" hangingPunct="1"/>
            <a:r>
              <a:rPr lang="tr-TR" altLang="en-US" dirty="0" smtClean="0"/>
              <a:t>Dağıtım Merkezinin Özellikleri</a:t>
            </a:r>
          </a:p>
        </p:txBody>
      </p:sp>
      <p:sp>
        <p:nvSpPr>
          <p:cNvPr id="14339" name="2 İçerik Yer Tutucusu"/>
          <p:cNvSpPr>
            <a:spLocks noGrp="1"/>
          </p:cNvSpPr>
          <p:nvPr>
            <p:ph idx="1"/>
          </p:nvPr>
        </p:nvSpPr>
        <p:spPr>
          <a:xfrm>
            <a:off x="822960" y="1885244"/>
            <a:ext cx="7543800" cy="4210756"/>
          </a:xfrm>
        </p:spPr>
        <p:txBody>
          <a:bodyPr>
            <a:normAutofit lnSpcReduction="10000"/>
          </a:bodyPr>
          <a:lstStyle/>
          <a:p>
            <a:pPr marL="638175" indent="-457200" eaLnBrk="1" hangingPunct="1">
              <a:buFont typeface="Wingdings" panose="05000000000000000000" pitchFamily="2" charset="2"/>
              <a:buChar char="v"/>
            </a:pPr>
            <a:r>
              <a:rPr lang="tr-TR" altLang="en-US" sz="2800" dirty="0" smtClean="0"/>
              <a:t>Taşımacılık, </a:t>
            </a:r>
            <a:r>
              <a:rPr lang="tr-TR" altLang="en-US" sz="2800" dirty="0" err="1" smtClean="0">
                <a:hlinkClick r:id="rId2"/>
              </a:rPr>
              <a:t>cross-docking</a:t>
            </a:r>
            <a:r>
              <a:rPr lang="tr-TR" altLang="en-US" sz="2800" dirty="0" smtClean="0"/>
              <a:t>, sipariş yenileme, etiketleme, paketleme, hafif montaj vs. gibi katma değerli hizmetler sunar.</a:t>
            </a:r>
          </a:p>
          <a:p>
            <a:pPr marL="638175" indent="-457200" eaLnBrk="1" hangingPunct="1">
              <a:buFont typeface="Wingdings" panose="05000000000000000000" pitchFamily="2" charset="2"/>
              <a:buChar char="v"/>
            </a:pPr>
            <a:r>
              <a:rPr lang="tr-TR" altLang="en-US" sz="2800" dirty="0" smtClean="0"/>
              <a:t>İşletme depoları maliyet odaklı iken, </a:t>
            </a:r>
            <a:r>
              <a:rPr lang="tr-TR" altLang="en-US" sz="2800" dirty="0" err="1" smtClean="0"/>
              <a:t>DM’ler</a:t>
            </a:r>
            <a:r>
              <a:rPr lang="tr-TR" altLang="en-US" sz="2800" dirty="0" smtClean="0"/>
              <a:t> müşteri odaklıdır. Tedarikçilerle müşteriler arasındaki ürün akışını en etkin şekilde koordine etmeyi amaçlar.</a:t>
            </a:r>
          </a:p>
          <a:p>
            <a:pPr marL="638175" indent="-457200" eaLnBrk="1" hangingPunct="1">
              <a:buFont typeface="Wingdings" panose="05000000000000000000" pitchFamily="2" charset="2"/>
              <a:buChar char="v"/>
            </a:pPr>
            <a:r>
              <a:rPr lang="tr-TR" altLang="en-US" sz="2800" dirty="0" smtClean="0"/>
              <a:t>Teknolojiden üst düzeyde faydalanılır.</a:t>
            </a:r>
          </a:p>
          <a:p>
            <a:pPr eaLnBrk="1" hangingPunct="1">
              <a:buFontTx/>
              <a:buNone/>
            </a:pPr>
            <a:r>
              <a:rPr lang="tr-TR" altLang="en-US" sz="2800" dirty="0" smtClean="0"/>
              <a:t> </a:t>
            </a:r>
          </a:p>
        </p:txBody>
      </p:sp>
    </p:spTree>
    <p:extLst>
      <p:ext uri="{BB962C8B-B14F-4D97-AF65-F5344CB8AC3E}">
        <p14:creationId xmlns:p14="http://schemas.microsoft.com/office/powerpoint/2010/main" val="1434398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8360" y="2594414"/>
            <a:ext cx="7543800" cy="811672"/>
          </a:xfrm>
          <a:solidFill>
            <a:schemeClr val="accent2"/>
          </a:solidFill>
          <a:ln>
            <a:noFill/>
          </a:ln>
        </p:spPr>
        <p:txBody>
          <a:bodyPr>
            <a:normAutofit fontScale="90000"/>
          </a:bodyPr>
          <a:lstStyle/>
          <a:p>
            <a:pPr algn="ctr"/>
            <a:r>
              <a:rPr lang="tr-TR" b="1" dirty="0" err="1" smtClean="0">
                <a:solidFill>
                  <a:schemeClr val="bg1"/>
                </a:solidFill>
                <a:hlinkClick r:id="rId2"/>
              </a:rPr>
              <a:t>FedexDağıtım</a:t>
            </a:r>
            <a:r>
              <a:rPr lang="tr-TR" b="1" dirty="0" smtClean="0">
                <a:solidFill>
                  <a:schemeClr val="bg1"/>
                </a:solidFill>
                <a:hlinkClick r:id="rId2"/>
              </a:rPr>
              <a:t> Merkezi Videosu</a:t>
            </a:r>
            <a:endParaRPr lang="en-US" b="1" dirty="0">
              <a:solidFill>
                <a:schemeClr val="bg1"/>
              </a:solidFill>
            </a:endParaRPr>
          </a:p>
        </p:txBody>
      </p:sp>
      <p:sp>
        <p:nvSpPr>
          <p:cNvPr id="3" name="Unvan 1"/>
          <p:cNvSpPr txBox="1">
            <a:spLocks/>
          </p:cNvSpPr>
          <p:nvPr/>
        </p:nvSpPr>
        <p:spPr>
          <a:xfrm>
            <a:off x="848360" y="3606790"/>
            <a:ext cx="7543800" cy="811672"/>
          </a:xfrm>
          <a:prstGeom prst="rect">
            <a:avLst/>
          </a:prstGeom>
          <a:solidFill>
            <a:schemeClr val="accent2"/>
          </a:solidFill>
          <a:ln>
            <a:noFill/>
          </a:ln>
        </p:spPr>
        <p:txBody>
          <a:bodyPr vert="horz" lIns="91440" tIns="45720" rIns="91440" bIns="45720" rtlCol="0" anchor="b">
            <a:normAutofit fontScale="850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tr-TR" b="1" dirty="0" smtClean="0">
                <a:solidFill>
                  <a:prstClr val="white"/>
                </a:solidFill>
                <a:hlinkClick r:id="rId3"/>
              </a:rPr>
              <a:t>Amazon Dağıtım Merkezi Videosu</a:t>
            </a:r>
            <a:endParaRPr lang="en-US" b="1" dirty="0">
              <a:solidFill>
                <a:prstClr val="white"/>
              </a:solidFill>
            </a:endParaRPr>
          </a:p>
        </p:txBody>
      </p:sp>
      <p:sp>
        <p:nvSpPr>
          <p:cNvPr id="4" name="Metin kutusu 3"/>
          <p:cNvSpPr txBox="1"/>
          <p:nvPr/>
        </p:nvSpPr>
        <p:spPr>
          <a:xfrm>
            <a:off x="1526242" y="4643718"/>
            <a:ext cx="3254189" cy="369332"/>
          </a:xfrm>
          <a:prstGeom prst="rect">
            <a:avLst/>
          </a:prstGeom>
          <a:noFill/>
        </p:spPr>
        <p:txBody>
          <a:bodyPr wrap="square" rtlCol="0">
            <a:spAutoFit/>
          </a:bodyPr>
          <a:lstStyle/>
          <a:p>
            <a:r>
              <a:rPr lang="tr-TR" dirty="0">
                <a:solidFill>
                  <a:prstClr val="black"/>
                </a:solidFill>
                <a:hlinkClick r:id="rId4"/>
              </a:rPr>
              <a:t>FEDEX BOEING</a:t>
            </a:r>
            <a:endParaRPr lang="tr-TR" dirty="0">
              <a:solidFill>
                <a:prstClr val="black"/>
              </a:solidFill>
            </a:endParaRPr>
          </a:p>
        </p:txBody>
      </p:sp>
    </p:spTree>
    <p:extLst>
      <p:ext uri="{BB962C8B-B14F-4D97-AF65-F5344CB8AC3E}">
        <p14:creationId xmlns:p14="http://schemas.microsoft.com/office/powerpoint/2010/main" val="3152608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pPr eaLnBrk="1" hangingPunct="1"/>
            <a:r>
              <a:rPr lang="tr-TR" altLang="en-US" smtClean="0"/>
              <a:t>Depo Kuruluş Yeri Seçimi</a:t>
            </a:r>
          </a:p>
        </p:txBody>
      </p:sp>
      <p:sp>
        <p:nvSpPr>
          <p:cNvPr id="15363" name="2 İçerik Yer Tutucusu"/>
          <p:cNvSpPr>
            <a:spLocks noGrp="1"/>
          </p:cNvSpPr>
          <p:nvPr>
            <p:ph idx="1"/>
          </p:nvPr>
        </p:nvSpPr>
        <p:spPr>
          <a:xfrm>
            <a:off x="829598" y="1844675"/>
            <a:ext cx="7765026" cy="4114800"/>
          </a:xfrm>
        </p:spPr>
        <p:txBody>
          <a:bodyPr>
            <a:normAutofit fontScale="92500" lnSpcReduction="10000"/>
          </a:bodyPr>
          <a:lstStyle/>
          <a:p>
            <a:pPr eaLnBrk="1" hangingPunct="1"/>
            <a:r>
              <a:rPr lang="tr-TR" altLang="en-US" sz="2800" dirty="0" smtClean="0"/>
              <a:t>Depo kuruluş yerinin belirlenmesi stratejik bir karardır.</a:t>
            </a:r>
          </a:p>
          <a:p>
            <a:pPr eaLnBrk="1" hangingPunct="1"/>
            <a:r>
              <a:rPr lang="tr-TR" altLang="en-US" sz="2800" dirty="0" smtClean="0"/>
              <a:t>Çünkü dağıtım sisteminin en önemli unsurlarından birisi olan depolar  yalnızca malların saklandığı ve korunduğu yerler değil, aynı zamanda </a:t>
            </a:r>
            <a:r>
              <a:rPr lang="tr-TR" altLang="en-US" sz="2800" dirty="0" smtClean="0">
                <a:solidFill>
                  <a:schemeClr val="accent1"/>
                </a:solidFill>
              </a:rPr>
              <a:t>ambalajlama, etiketleme, sevkiyatların daha küçük parçalara ayrılması, ürün birleştirme (konsolidasyon), ara üretimler gibi katma değeri olan hizmetlerin yapıldığı</a:t>
            </a:r>
            <a:r>
              <a:rPr lang="tr-TR" altLang="en-US" sz="2800" dirty="0" smtClean="0">
                <a:solidFill>
                  <a:srgbClr val="FFFF00"/>
                </a:solidFill>
              </a:rPr>
              <a:t> </a:t>
            </a:r>
            <a:r>
              <a:rPr lang="tr-TR" altLang="en-US" sz="2800" dirty="0" smtClean="0"/>
              <a:t>önemli tedarik zinciri halkalarından biridir. </a:t>
            </a:r>
          </a:p>
          <a:p>
            <a:pPr eaLnBrk="1" hangingPunct="1">
              <a:buFontTx/>
              <a:buNone/>
            </a:pPr>
            <a:endParaRPr lang="tr-TR" altLang="en-US" sz="2800" dirty="0" smtClean="0"/>
          </a:p>
        </p:txBody>
      </p:sp>
    </p:spTree>
    <p:extLst>
      <p:ext uri="{BB962C8B-B14F-4D97-AF65-F5344CB8AC3E}">
        <p14:creationId xmlns:p14="http://schemas.microsoft.com/office/powerpoint/2010/main" val="43025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endParaRPr lang="en-US" altLang="en-US" smtClean="0"/>
          </a:p>
        </p:txBody>
      </p:sp>
      <p:sp>
        <p:nvSpPr>
          <p:cNvPr id="16387" name="2 İçerik Yer Tutucusu"/>
          <p:cNvSpPr>
            <a:spLocks noGrp="1"/>
          </p:cNvSpPr>
          <p:nvPr>
            <p:ph idx="1"/>
          </p:nvPr>
        </p:nvSpPr>
        <p:spPr>
          <a:xfrm>
            <a:off x="873844" y="1981200"/>
            <a:ext cx="7599107" cy="4114800"/>
          </a:xfrm>
        </p:spPr>
        <p:txBody>
          <a:bodyPr>
            <a:normAutofit/>
          </a:bodyPr>
          <a:lstStyle/>
          <a:p>
            <a:r>
              <a:rPr lang="tr-TR" altLang="en-US" sz="2800" dirty="0" smtClean="0"/>
              <a:t>Depo kuruluş yeri seçiminde amaç, depolama ve taşıma maliyetlerini minimize ederken, müşteri hizmet seviyesini artırmaktır. </a:t>
            </a:r>
          </a:p>
          <a:p>
            <a:r>
              <a:rPr lang="tr-TR" altLang="en-US" sz="2800" dirty="0" smtClean="0"/>
              <a:t>Depo yeri seçiminde etkili olan etmenler</a:t>
            </a:r>
            <a:r>
              <a:rPr lang="tr-TR" altLang="en-US" sz="2800" dirty="0" smtClean="0">
                <a:solidFill>
                  <a:schemeClr val="accent1"/>
                </a:solidFill>
              </a:rPr>
              <a:t>, ürünlerin özellikleri, pazarın büyüklüğü, talebin coğrafi dağılımı, sunulacak müşteri hizmetinin düzeyi </a:t>
            </a:r>
            <a:r>
              <a:rPr lang="tr-TR" altLang="en-US" sz="2800" dirty="0" smtClean="0"/>
              <a:t>ve</a:t>
            </a:r>
            <a:r>
              <a:rPr lang="tr-TR" altLang="en-US" sz="2800" dirty="0" smtClean="0">
                <a:solidFill>
                  <a:srgbClr val="FFFF00"/>
                </a:solidFill>
              </a:rPr>
              <a:t> </a:t>
            </a:r>
            <a:r>
              <a:rPr lang="tr-TR" altLang="en-US" sz="2800" dirty="0" smtClean="0">
                <a:solidFill>
                  <a:schemeClr val="accent1"/>
                </a:solidFill>
              </a:rPr>
              <a:t>müşteri beklentilerini</a:t>
            </a:r>
            <a:r>
              <a:rPr lang="tr-TR" altLang="en-US" sz="2800" dirty="0" smtClean="0"/>
              <a:t> kapsar.</a:t>
            </a:r>
          </a:p>
        </p:txBody>
      </p:sp>
    </p:spTree>
    <p:extLst>
      <p:ext uri="{BB962C8B-B14F-4D97-AF65-F5344CB8AC3E}">
        <p14:creationId xmlns:p14="http://schemas.microsoft.com/office/powerpoint/2010/main" val="910310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pPr eaLnBrk="1" hangingPunct="1"/>
            <a:r>
              <a:rPr lang="tr-TR" altLang="en-US" smtClean="0"/>
              <a:t>DEPOLAMA</a:t>
            </a:r>
          </a:p>
        </p:txBody>
      </p:sp>
      <p:sp>
        <p:nvSpPr>
          <p:cNvPr id="5123" name="2 İçerik Yer Tutucusu"/>
          <p:cNvSpPr>
            <a:spLocks noGrp="1"/>
          </p:cNvSpPr>
          <p:nvPr>
            <p:ph idx="1"/>
          </p:nvPr>
        </p:nvSpPr>
        <p:spPr>
          <a:xfrm>
            <a:off x="807474" y="1814051"/>
            <a:ext cx="7672849" cy="3446975"/>
          </a:xfrm>
        </p:spPr>
        <p:txBody>
          <a:bodyPr>
            <a:normAutofit/>
          </a:bodyPr>
          <a:lstStyle/>
          <a:p>
            <a:pPr eaLnBrk="1" hangingPunct="1"/>
            <a:r>
              <a:rPr lang="tr-TR" altLang="en-US" sz="2800" i="1" dirty="0" smtClean="0"/>
              <a:t>Depolama,</a:t>
            </a:r>
            <a:r>
              <a:rPr lang="tr-TR" altLang="en-US" sz="2800" dirty="0" smtClean="0"/>
              <a:t> </a:t>
            </a:r>
            <a:r>
              <a:rPr lang="tr-TR" altLang="en-US" sz="2800" u="sng" dirty="0" smtClean="0"/>
              <a:t>envanterlerin</a:t>
            </a:r>
            <a:r>
              <a:rPr lang="tr-TR" altLang="en-US" sz="2800" dirty="0" smtClean="0"/>
              <a:t> elde tutulması için gerekli olan alanların yönetimini ifade eder. </a:t>
            </a:r>
          </a:p>
          <a:p>
            <a:pPr eaLnBrk="1" hangingPunct="1"/>
            <a:r>
              <a:rPr lang="tr-TR" altLang="en-US" sz="2800" dirty="0" smtClean="0"/>
              <a:t>Ürünlerin hammadde aşamasından üretim ortamına, oradan da tüketim merkezlerine dağıtımına kadar olan bütün bir faaliyetler dizisinin gerçekleştirilmesinde stratejik rol oynayan </a:t>
            </a:r>
            <a:r>
              <a:rPr lang="tr-TR" altLang="en-US" sz="2800" b="1" u="sng" dirty="0" smtClean="0"/>
              <a:t>ara noktalardır</a:t>
            </a:r>
            <a:r>
              <a:rPr lang="tr-TR" altLang="en-US" sz="2800" dirty="0" smtClean="0"/>
              <a:t>. </a:t>
            </a:r>
          </a:p>
          <a:p>
            <a:pPr eaLnBrk="1" hangingPunct="1"/>
            <a:endParaRPr lang="tr-TR" altLang="en-US" sz="2800" dirty="0" smtClean="0"/>
          </a:p>
          <a:p>
            <a:pPr eaLnBrk="1" hangingPunct="1">
              <a:buFontTx/>
              <a:buNone/>
            </a:pPr>
            <a:endParaRPr lang="tr-TR" altLang="en-US" sz="2800" dirty="0" smtClean="0"/>
          </a:p>
          <a:p>
            <a:pPr eaLnBrk="1" hangingPunct="1"/>
            <a:endParaRPr lang="tr-TR" altLang="en-US" sz="2800" dirty="0" smtClean="0"/>
          </a:p>
        </p:txBody>
      </p:sp>
      <p:sp>
        <p:nvSpPr>
          <p:cNvPr id="18" name="17 İkizkenar Üçgen"/>
          <p:cNvSpPr/>
          <p:nvPr/>
        </p:nvSpPr>
        <p:spPr>
          <a:xfrm>
            <a:off x="1331914" y="4810965"/>
            <a:ext cx="1655762" cy="93662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b="1" dirty="0">
                <a:solidFill>
                  <a:prstClr val="white"/>
                </a:solidFill>
              </a:rPr>
              <a:t>DEPO</a:t>
            </a:r>
          </a:p>
        </p:txBody>
      </p:sp>
      <p:sp>
        <p:nvSpPr>
          <p:cNvPr id="21" name="20 İkizkenar Üçgen"/>
          <p:cNvSpPr/>
          <p:nvPr/>
        </p:nvSpPr>
        <p:spPr>
          <a:xfrm>
            <a:off x="3708401" y="4810965"/>
            <a:ext cx="1655763" cy="93662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b="1" dirty="0">
                <a:solidFill>
                  <a:prstClr val="white"/>
                </a:solidFill>
              </a:rPr>
              <a:t>DEPO</a:t>
            </a:r>
          </a:p>
        </p:txBody>
      </p:sp>
      <p:sp>
        <p:nvSpPr>
          <p:cNvPr id="22" name="21 İkizkenar Üçgen"/>
          <p:cNvSpPr/>
          <p:nvPr/>
        </p:nvSpPr>
        <p:spPr>
          <a:xfrm>
            <a:off x="6011863" y="4810965"/>
            <a:ext cx="1655762" cy="936625"/>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b="1" dirty="0">
                <a:solidFill>
                  <a:prstClr val="white"/>
                </a:solidFill>
              </a:rPr>
              <a:t>DEPO</a:t>
            </a:r>
          </a:p>
        </p:txBody>
      </p:sp>
      <p:sp>
        <p:nvSpPr>
          <p:cNvPr id="5127" name="22 Metin kutusu"/>
          <p:cNvSpPr txBox="1">
            <a:spLocks noChangeArrowheads="1"/>
          </p:cNvSpPr>
          <p:nvPr/>
        </p:nvSpPr>
        <p:spPr bwMode="auto">
          <a:xfrm>
            <a:off x="395288" y="4955424"/>
            <a:ext cx="1296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b="1">
                <a:solidFill>
                  <a:prstClr val="black"/>
                </a:solidFill>
                <a:latin typeface="Arial" charset="0"/>
              </a:rPr>
              <a:t>TEDARİK</a:t>
            </a:r>
          </a:p>
        </p:txBody>
      </p:sp>
      <p:sp>
        <p:nvSpPr>
          <p:cNvPr id="5128" name="23 Metin kutusu"/>
          <p:cNvSpPr txBox="1">
            <a:spLocks noChangeArrowheads="1"/>
          </p:cNvSpPr>
          <p:nvPr/>
        </p:nvSpPr>
        <p:spPr bwMode="auto">
          <a:xfrm>
            <a:off x="2771777" y="4955424"/>
            <a:ext cx="1223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b="1">
                <a:solidFill>
                  <a:prstClr val="black"/>
                </a:solidFill>
                <a:latin typeface="Arial" charset="0"/>
              </a:rPr>
              <a:t>ÜRETİM</a:t>
            </a:r>
          </a:p>
        </p:txBody>
      </p:sp>
      <p:sp>
        <p:nvSpPr>
          <p:cNvPr id="5129" name="24 Metin kutusu"/>
          <p:cNvSpPr txBox="1">
            <a:spLocks noChangeArrowheads="1"/>
          </p:cNvSpPr>
          <p:nvPr/>
        </p:nvSpPr>
        <p:spPr bwMode="auto">
          <a:xfrm>
            <a:off x="5076825" y="4955424"/>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b="1">
                <a:solidFill>
                  <a:prstClr val="black"/>
                </a:solidFill>
                <a:latin typeface="Arial" charset="0"/>
              </a:rPr>
              <a:t>DAĞITIM</a:t>
            </a:r>
          </a:p>
        </p:txBody>
      </p:sp>
      <p:sp>
        <p:nvSpPr>
          <p:cNvPr id="5130" name="25 Metin kutusu"/>
          <p:cNvSpPr txBox="1">
            <a:spLocks noChangeArrowheads="1"/>
          </p:cNvSpPr>
          <p:nvPr/>
        </p:nvSpPr>
        <p:spPr bwMode="auto">
          <a:xfrm>
            <a:off x="7451725" y="4955424"/>
            <a:ext cx="1512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b="1">
                <a:solidFill>
                  <a:prstClr val="black"/>
                </a:solidFill>
                <a:latin typeface="Arial" charset="0"/>
              </a:rPr>
              <a:t>TESLİMAT</a:t>
            </a:r>
          </a:p>
        </p:txBody>
      </p:sp>
      <p:cxnSp>
        <p:nvCxnSpPr>
          <p:cNvPr id="28" name="27 Düz Ok Bağlayıcısı"/>
          <p:cNvCxnSpPr/>
          <p:nvPr/>
        </p:nvCxnSpPr>
        <p:spPr>
          <a:xfrm>
            <a:off x="539752" y="5531686"/>
            <a:ext cx="719138"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p:nvPr/>
        </p:nvCxnSpPr>
        <p:spPr>
          <a:xfrm>
            <a:off x="2987677" y="5531686"/>
            <a:ext cx="720725"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1" name="30 Düz Ok Bağlayıcısı"/>
          <p:cNvCxnSpPr/>
          <p:nvPr/>
        </p:nvCxnSpPr>
        <p:spPr>
          <a:xfrm>
            <a:off x="5292727" y="5531686"/>
            <a:ext cx="719138"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2" name="31 Düz Ok Bağlayıcısı"/>
          <p:cNvCxnSpPr/>
          <p:nvPr/>
        </p:nvCxnSpPr>
        <p:spPr>
          <a:xfrm>
            <a:off x="7740652" y="5531686"/>
            <a:ext cx="719138"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532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pPr eaLnBrk="1" hangingPunct="1"/>
            <a:r>
              <a:rPr lang="tr-TR" altLang="en-US" sz="4200" smtClean="0"/>
              <a:t>Kuruluş Yerini Ekileyen Faktörler</a:t>
            </a:r>
          </a:p>
        </p:txBody>
      </p:sp>
      <p:sp>
        <p:nvSpPr>
          <p:cNvPr id="3" name="2 İçerik Yer Tutucusu"/>
          <p:cNvSpPr>
            <a:spLocks noGrp="1"/>
          </p:cNvSpPr>
          <p:nvPr>
            <p:ph idx="1"/>
          </p:nvPr>
        </p:nvSpPr>
        <p:spPr>
          <a:xfrm>
            <a:off x="851720" y="1981204"/>
            <a:ext cx="7606481" cy="4111625"/>
          </a:xfrm>
        </p:spPr>
        <p:txBody>
          <a:bodyPr>
            <a:normAutofit/>
          </a:bodyPr>
          <a:lstStyle/>
          <a:p>
            <a:pPr eaLnBrk="1" hangingPunct="1">
              <a:defRPr/>
            </a:pPr>
            <a:r>
              <a:rPr lang="tr-TR" sz="2800" dirty="0" smtClean="0"/>
              <a:t>Kuruluş yeri seçimini etkileyen 4 ana faktörden bahsedilebilir;</a:t>
            </a:r>
          </a:p>
          <a:p>
            <a:pPr marL="514350" indent="-514350" eaLnBrk="1" hangingPunct="1">
              <a:buFontTx/>
              <a:buAutoNum type="arabicParenR"/>
              <a:defRPr/>
            </a:pPr>
            <a:r>
              <a:rPr lang="tr-TR" sz="2800" i="1" dirty="0" smtClean="0"/>
              <a:t>Ekonomik Faktörler</a:t>
            </a:r>
          </a:p>
          <a:p>
            <a:pPr marL="514350" indent="-514350" eaLnBrk="1" hangingPunct="1">
              <a:buFontTx/>
              <a:buAutoNum type="arabicParenR"/>
              <a:defRPr/>
            </a:pPr>
            <a:r>
              <a:rPr lang="tr-TR" sz="2800" i="1" dirty="0" smtClean="0"/>
              <a:t>Doğal Faktörler</a:t>
            </a:r>
          </a:p>
          <a:p>
            <a:pPr marL="514350" indent="-514350" eaLnBrk="1" hangingPunct="1">
              <a:buFontTx/>
              <a:buAutoNum type="arabicParenR"/>
              <a:defRPr/>
            </a:pPr>
            <a:r>
              <a:rPr lang="tr-TR" sz="2800" i="1" dirty="0" smtClean="0"/>
              <a:t>Sosyal Faktörler</a:t>
            </a:r>
          </a:p>
          <a:p>
            <a:pPr marL="514350" indent="-514350" eaLnBrk="1" hangingPunct="1">
              <a:buFontTx/>
              <a:buAutoNum type="arabicParenR"/>
              <a:defRPr/>
            </a:pPr>
            <a:r>
              <a:rPr lang="tr-TR" sz="2800" i="1" dirty="0" smtClean="0"/>
              <a:t>Politik Faktörler</a:t>
            </a:r>
            <a:endParaRPr lang="tr-TR" sz="2800" i="1" dirty="0"/>
          </a:p>
        </p:txBody>
      </p:sp>
    </p:spTree>
    <p:extLst>
      <p:ext uri="{BB962C8B-B14F-4D97-AF65-F5344CB8AC3E}">
        <p14:creationId xmlns:p14="http://schemas.microsoft.com/office/powerpoint/2010/main" val="3361617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pPr eaLnBrk="1" hangingPunct="1"/>
            <a:r>
              <a:rPr lang="tr-TR" altLang="en-US" smtClean="0"/>
              <a:t>Ekonomik Faktörler</a:t>
            </a:r>
          </a:p>
        </p:txBody>
      </p:sp>
      <p:sp>
        <p:nvSpPr>
          <p:cNvPr id="18435" name="2 İçerik Yer Tutucusu"/>
          <p:cNvSpPr>
            <a:spLocks noGrp="1"/>
          </p:cNvSpPr>
          <p:nvPr>
            <p:ph idx="1"/>
          </p:nvPr>
        </p:nvSpPr>
        <p:spPr>
          <a:xfrm>
            <a:off x="818536" y="1844675"/>
            <a:ext cx="8001614" cy="4114800"/>
          </a:xfrm>
        </p:spPr>
        <p:txBody>
          <a:bodyPr>
            <a:normAutofit/>
          </a:bodyPr>
          <a:lstStyle/>
          <a:p>
            <a:pPr eaLnBrk="1" hangingPunct="1">
              <a:buFont typeface="Wingdings" panose="05000000000000000000" pitchFamily="2" charset="2"/>
              <a:buChar char="v"/>
            </a:pPr>
            <a:r>
              <a:rPr lang="tr-TR" altLang="en-US" sz="2800" dirty="0" smtClean="0"/>
              <a:t> Hammaddeye (tedarikçilere) yakınlık</a:t>
            </a:r>
          </a:p>
          <a:p>
            <a:pPr eaLnBrk="1" hangingPunct="1">
              <a:buFont typeface="Wingdings" panose="05000000000000000000" pitchFamily="2" charset="2"/>
              <a:buChar char="v"/>
            </a:pPr>
            <a:r>
              <a:rPr lang="tr-TR" altLang="en-US" sz="2800" dirty="0" smtClean="0"/>
              <a:t> Pazara (müşteriye) yakınlık</a:t>
            </a:r>
          </a:p>
          <a:p>
            <a:pPr eaLnBrk="1" hangingPunct="1">
              <a:buFont typeface="Wingdings" panose="05000000000000000000" pitchFamily="2" charset="2"/>
              <a:buChar char="v"/>
            </a:pPr>
            <a:r>
              <a:rPr lang="tr-TR" altLang="en-US" sz="2800" dirty="0" smtClean="0"/>
              <a:t> Arazi ve inşaat maliyetleri</a:t>
            </a:r>
          </a:p>
          <a:p>
            <a:pPr eaLnBrk="1" hangingPunct="1">
              <a:buFont typeface="Wingdings" panose="05000000000000000000" pitchFamily="2" charset="2"/>
              <a:buChar char="v"/>
            </a:pPr>
            <a:r>
              <a:rPr lang="tr-TR" altLang="en-US" sz="2800" dirty="0" smtClean="0"/>
              <a:t> Ulaşım imkanları (karayolu bağlantıları, demiryolu altyapısı veya limana yakınlık gibi)</a:t>
            </a:r>
          </a:p>
          <a:p>
            <a:pPr eaLnBrk="1" hangingPunct="1">
              <a:buFont typeface="Wingdings" panose="05000000000000000000" pitchFamily="2" charset="2"/>
              <a:buChar char="v"/>
            </a:pPr>
            <a:r>
              <a:rPr lang="tr-TR" altLang="en-US" sz="2800" dirty="0" smtClean="0"/>
              <a:t> İhtiyaca göre eğitimli işgücü sağlama</a:t>
            </a:r>
          </a:p>
          <a:p>
            <a:pPr eaLnBrk="1" hangingPunct="1">
              <a:buFont typeface="Wingdings" panose="05000000000000000000" pitchFamily="2" charset="2"/>
              <a:buChar char="v"/>
            </a:pPr>
            <a:r>
              <a:rPr lang="tr-TR" altLang="en-US" sz="2800" dirty="0" smtClean="0"/>
              <a:t> Enerji ve altyapı</a:t>
            </a:r>
          </a:p>
        </p:txBody>
      </p:sp>
    </p:spTree>
    <p:extLst>
      <p:ext uri="{BB962C8B-B14F-4D97-AF65-F5344CB8AC3E}">
        <p14:creationId xmlns:p14="http://schemas.microsoft.com/office/powerpoint/2010/main" val="3842527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p:txBody>
          <a:bodyPr/>
          <a:lstStyle/>
          <a:p>
            <a:pPr eaLnBrk="1" hangingPunct="1"/>
            <a:r>
              <a:rPr lang="tr-TR" altLang="en-US" smtClean="0"/>
              <a:t>Doğal Faktörler </a:t>
            </a:r>
          </a:p>
        </p:txBody>
      </p:sp>
      <p:sp>
        <p:nvSpPr>
          <p:cNvPr id="19459" name="2 İçerik Yer Tutucusu"/>
          <p:cNvSpPr>
            <a:spLocks noGrp="1"/>
          </p:cNvSpPr>
          <p:nvPr>
            <p:ph idx="1"/>
          </p:nvPr>
        </p:nvSpPr>
        <p:spPr>
          <a:xfrm>
            <a:off x="822962" y="1845734"/>
            <a:ext cx="4941025" cy="4023360"/>
          </a:xfrm>
        </p:spPr>
        <p:txBody>
          <a:bodyPr>
            <a:normAutofit lnSpcReduction="10000"/>
          </a:bodyPr>
          <a:lstStyle/>
          <a:p>
            <a:pPr eaLnBrk="1" hangingPunct="1">
              <a:buFont typeface="Wingdings" panose="05000000000000000000" pitchFamily="2" charset="2"/>
              <a:buChar char="v"/>
            </a:pPr>
            <a:r>
              <a:rPr lang="tr-TR" altLang="en-US" sz="2800" dirty="0" smtClean="0"/>
              <a:t> İklim </a:t>
            </a:r>
          </a:p>
          <a:p>
            <a:pPr eaLnBrk="1" hangingPunct="1">
              <a:buFont typeface="Wingdings" panose="05000000000000000000" pitchFamily="2" charset="2"/>
              <a:buChar char="v"/>
            </a:pPr>
            <a:r>
              <a:rPr lang="tr-TR" altLang="en-US" sz="2800" dirty="0" smtClean="0"/>
              <a:t> Arazinin uygunluğu</a:t>
            </a:r>
          </a:p>
          <a:p>
            <a:pPr eaLnBrk="1" hangingPunct="1">
              <a:buFont typeface="Wingdings" panose="05000000000000000000" pitchFamily="2" charset="2"/>
              <a:buChar char="v"/>
            </a:pPr>
            <a:r>
              <a:rPr lang="tr-TR" altLang="en-US" sz="2800" dirty="0" smtClean="0"/>
              <a:t> Yağış durumu (kar yağışı ile yolların kapanması ihtimali)</a:t>
            </a:r>
          </a:p>
          <a:p>
            <a:pPr eaLnBrk="1" hangingPunct="1">
              <a:buFont typeface="Wingdings" panose="05000000000000000000" pitchFamily="2" charset="2"/>
              <a:buChar char="v"/>
            </a:pPr>
            <a:r>
              <a:rPr lang="tr-TR" altLang="en-US" sz="2800" dirty="0" smtClean="0"/>
              <a:t> Doğal afet ihtimali (fay hattı gibi)</a:t>
            </a:r>
          </a:p>
          <a:p>
            <a:pPr eaLnBrk="1" hangingPunct="1">
              <a:buFont typeface="Wingdings" panose="05000000000000000000" pitchFamily="2" charset="2"/>
              <a:buChar char="v"/>
            </a:pPr>
            <a:r>
              <a:rPr lang="tr-TR" altLang="en-US" sz="2800" dirty="0" smtClean="0"/>
              <a:t> Depolanacak ürünün cinsine göre nem, rüzgar, ısı farkları</a:t>
            </a:r>
          </a:p>
        </p:txBody>
      </p:sp>
      <p:pic>
        <p:nvPicPr>
          <p:cNvPr id="19460" name="Picture 3" descr="C:\Users\sguner\AppData\Local\Microsoft\Windows\Temporary Internet Files\Content.IE5\SXD7SRTZ\MC900022861[1].wmf"/>
          <p:cNvPicPr>
            <a:picLocks noChangeAspect="1" noChangeArrowheads="1"/>
          </p:cNvPicPr>
          <p:nvPr/>
        </p:nvPicPr>
        <p:blipFill>
          <a:blip r:embed="rId2" cstate="print">
            <a:biLevel thresh="50000"/>
            <a:extLst>
              <a:ext uri="{28A0092B-C50C-407E-A947-70E740481C1C}">
                <a14:useLocalDpi xmlns:a14="http://schemas.microsoft.com/office/drawing/2010/main" val="0"/>
              </a:ext>
            </a:extLst>
          </a:blip>
          <a:srcRect/>
          <a:stretch>
            <a:fillRect/>
          </a:stretch>
        </p:blipFill>
        <p:spPr bwMode="auto">
          <a:xfrm flipH="1">
            <a:off x="5686637" y="2184086"/>
            <a:ext cx="2612652" cy="33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056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p:txBody>
          <a:bodyPr/>
          <a:lstStyle/>
          <a:p>
            <a:pPr eaLnBrk="1" hangingPunct="1"/>
            <a:r>
              <a:rPr lang="tr-TR" altLang="en-US" smtClean="0"/>
              <a:t>Sosyal Faktörler</a:t>
            </a:r>
          </a:p>
        </p:txBody>
      </p:sp>
      <p:sp>
        <p:nvSpPr>
          <p:cNvPr id="20483" name="2 İçerik Yer Tutucusu"/>
          <p:cNvSpPr>
            <a:spLocks noGrp="1"/>
          </p:cNvSpPr>
          <p:nvPr>
            <p:ph idx="1"/>
          </p:nvPr>
        </p:nvSpPr>
        <p:spPr>
          <a:xfrm>
            <a:off x="840658" y="1916113"/>
            <a:ext cx="7617542" cy="4114800"/>
          </a:xfrm>
        </p:spPr>
        <p:txBody>
          <a:bodyPr>
            <a:noAutofit/>
          </a:bodyPr>
          <a:lstStyle/>
          <a:p>
            <a:pPr eaLnBrk="1" hangingPunct="1">
              <a:buFont typeface="Wingdings" panose="05000000000000000000" pitchFamily="2" charset="2"/>
              <a:buChar char="v"/>
            </a:pPr>
            <a:r>
              <a:rPr lang="tr-TR" altLang="en-US" sz="2800" dirty="0" smtClean="0"/>
              <a:t> Toplumun işletmeye bakışı (çevreye zarar vereceği gerekçesiyle bir itiraz var mı?)</a:t>
            </a:r>
          </a:p>
          <a:p>
            <a:pPr eaLnBrk="1" hangingPunct="1">
              <a:buFont typeface="Wingdings" panose="05000000000000000000" pitchFamily="2" charset="2"/>
              <a:buChar char="v"/>
            </a:pPr>
            <a:r>
              <a:rPr lang="tr-TR" altLang="en-US" sz="2800" dirty="0" smtClean="0"/>
              <a:t> Sosyal çevrenin davranışları </a:t>
            </a:r>
          </a:p>
          <a:p>
            <a:pPr eaLnBrk="1" hangingPunct="1">
              <a:buFont typeface="Wingdings" panose="05000000000000000000" pitchFamily="2" charset="2"/>
              <a:buChar char="v"/>
            </a:pPr>
            <a:r>
              <a:rPr lang="tr-TR" altLang="en-US" sz="2800" dirty="0" smtClean="0"/>
              <a:t> Bölge insanının eğitim durumu </a:t>
            </a:r>
          </a:p>
          <a:p>
            <a:pPr eaLnBrk="1" hangingPunct="1">
              <a:buFont typeface="Wingdings" panose="05000000000000000000" pitchFamily="2" charset="2"/>
              <a:buChar char="v"/>
            </a:pPr>
            <a:r>
              <a:rPr lang="tr-TR" altLang="en-US" sz="2800" dirty="0" smtClean="0"/>
              <a:t> Bölgedeki eğitim kurumları (mesleki lise veya üniversite)</a:t>
            </a:r>
          </a:p>
          <a:p>
            <a:pPr eaLnBrk="1" hangingPunct="1">
              <a:buFont typeface="Wingdings" panose="05000000000000000000" pitchFamily="2" charset="2"/>
              <a:buChar char="v"/>
            </a:pPr>
            <a:r>
              <a:rPr lang="tr-TR" altLang="en-US" sz="2800" dirty="0" smtClean="0"/>
              <a:t> Bölge insanının gelir seviyesi</a:t>
            </a:r>
          </a:p>
          <a:p>
            <a:pPr eaLnBrk="1" hangingPunct="1">
              <a:buFont typeface="Wingdings" panose="05000000000000000000" pitchFamily="2" charset="2"/>
              <a:buChar char="v"/>
            </a:pPr>
            <a:r>
              <a:rPr lang="tr-TR" altLang="en-US" sz="2800" dirty="0" smtClean="0"/>
              <a:t> Üst düzey yöneticilerin yaşamasına elverişli çevre</a:t>
            </a:r>
          </a:p>
          <a:p>
            <a:pPr eaLnBrk="1" hangingPunct="1">
              <a:buFontTx/>
              <a:buNone/>
            </a:pPr>
            <a:r>
              <a:rPr lang="tr-TR" altLang="en-US" sz="2800" dirty="0" smtClean="0"/>
              <a:t> </a:t>
            </a:r>
          </a:p>
        </p:txBody>
      </p:sp>
    </p:spTree>
    <p:extLst>
      <p:ext uri="{BB962C8B-B14F-4D97-AF65-F5344CB8AC3E}">
        <p14:creationId xmlns:p14="http://schemas.microsoft.com/office/powerpoint/2010/main" val="1629642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p:txBody>
          <a:bodyPr/>
          <a:lstStyle/>
          <a:p>
            <a:pPr eaLnBrk="1" hangingPunct="1"/>
            <a:r>
              <a:rPr lang="tr-TR" altLang="en-US" smtClean="0"/>
              <a:t>Politik Faktörler </a:t>
            </a:r>
          </a:p>
        </p:txBody>
      </p:sp>
      <p:sp>
        <p:nvSpPr>
          <p:cNvPr id="21507" name="2 İçerik Yer Tutucusu"/>
          <p:cNvSpPr>
            <a:spLocks noGrp="1"/>
          </p:cNvSpPr>
          <p:nvPr>
            <p:ph idx="1"/>
          </p:nvPr>
        </p:nvSpPr>
        <p:spPr>
          <a:xfrm>
            <a:off x="785352" y="1981204"/>
            <a:ext cx="5917528" cy="4543425"/>
          </a:xfrm>
        </p:spPr>
        <p:txBody>
          <a:bodyPr>
            <a:normAutofit/>
          </a:bodyPr>
          <a:lstStyle/>
          <a:p>
            <a:pPr eaLnBrk="1" hangingPunct="1">
              <a:buFont typeface="Wingdings" panose="05000000000000000000" pitchFamily="2" charset="2"/>
              <a:buChar char="v"/>
            </a:pPr>
            <a:r>
              <a:rPr lang="tr-TR" altLang="en-US" sz="2800" dirty="0" smtClean="0"/>
              <a:t> Devletin ve yerel yönetimin (belediyelerin) teşvikleri</a:t>
            </a:r>
          </a:p>
          <a:p>
            <a:pPr eaLnBrk="1" hangingPunct="1">
              <a:buFont typeface="Wingdings" panose="05000000000000000000" pitchFamily="2" charset="2"/>
              <a:buChar char="v"/>
            </a:pPr>
            <a:r>
              <a:rPr lang="tr-TR" altLang="en-US" sz="2800" dirty="0" smtClean="0"/>
              <a:t> Vergi indirimleri (kalkınmada öncelikli bölge) </a:t>
            </a:r>
          </a:p>
          <a:p>
            <a:pPr eaLnBrk="1" hangingPunct="1">
              <a:buFont typeface="Wingdings" panose="05000000000000000000" pitchFamily="2" charset="2"/>
              <a:buChar char="v"/>
            </a:pPr>
            <a:r>
              <a:rPr lang="tr-TR" altLang="en-US" sz="2800" dirty="0" smtClean="0"/>
              <a:t> Yasal ve politik yapı</a:t>
            </a:r>
          </a:p>
          <a:p>
            <a:pPr eaLnBrk="1" hangingPunct="1">
              <a:buFont typeface="Wingdings" panose="05000000000000000000" pitchFamily="2" charset="2"/>
              <a:buChar char="v"/>
            </a:pPr>
            <a:r>
              <a:rPr lang="tr-TR" altLang="en-US" sz="2800" dirty="0" smtClean="0"/>
              <a:t> Eğer yabancı bir ülke ise, savaş durumu, ekonomik istikrar, politik yapı vs. </a:t>
            </a:r>
          </a:p>
          <a:p>
            <a:pPr eaLnBrk="1" hangingPunct="1"/>
            <a:endParaRPr lang="tr-TR" altLang="en-US" sz="2800" dirty="0" smtClean="0"/>
          </a:p>
        </p:txBody>
      </p:sp>
      <p:pic>
        <p:nvPicPr>
          <p:cNvPr id="21508" name="Picture 2" descr="C:\Users\sguner\AppData\Local\Microsoft\Windows\Temporary Internet Files\Content.IE5\GJTW8TDB\MC900301366[1].wmf"/>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flipH="1">
            <a:off x="6680486" y="3281520"/>
            <a:ext cx="19446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825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pPr eaLnBrk="1" hangingPunct="1"/>
            <a:r>
              <a:rPr lang="tr-TR" altLang="en-US" smtClean="0"/>
              <a:t>Kuruluş Yeri Seçimi Yöntemleri</a:t>
            </a:r>
          </a:p>
        </p:txBody>
      </p:sp>
      <p:sp>
        <p:nvSpPr>
          <p:cNvPr id="22531" name="2 İçerik Yer Tutucusu"/>
          <p:cNvSpPr>
            <a:spLocks noGrp="1"/>
          </p:cNvSpPr>
          <p:nvPr>
            <p:ph idx="1"/>
          </p:nvPr>
        </p:nvSpPr>
        <p:spPr>
          <a:xfrm>
            <a:off x="840658" y="1873045"/>
            <a:ext cx="7908056" cy="4580144"/>
          </a:xfrm>
        </p:spPr>
        <p:txBody>
          <a:bodyPr>
            <a:normAutofit/>
          </a:bodyPr>
          <a:lstStyle/>
          <a:p>
            <a:pPr marL="514350" indent="-514350" eaLnBrk="1" hangingPunct="1">
              <a:buFontTx/>
              <a:buAutoNum type="arabicParenR"/>
            </a:pPr>
            <a:r>
              <a:rPr lang="tr-TR" altLang="en-US" sz="2800" dirty="0" smtClean="0"/>
              <a:t>Karşılaştırmalı yöntemler (maliyetlerin ve kârların karşılaştırılması)</a:t>
            </a:r>
          </a:p>
          <a:p>
            <a:pPr marL="514350" indent="-514350" eaLnBrk="1" hangingPunct="1">
              <a:buFontTx/>
              <a:buAutoNum type="arabicParenR"/>
            </a:pPr>
            <a:r>
              <a:rPr lang="tr-TR" altLang="en-US" sz="2800" i="1" dirty="0" smtClean="0">
                <a:solidFill>
                  <a:schemeClr val="accent1"/>
                </a:solidFill>
              </a:rPr>
              <a:t>Faktör karşılaştırma veya puanlama yöntemi</a:t>
            </a:r>
          </a:p>
          <a:p>
            <a:pPr marL="514350" indent="-514350" eaLnBrk="1" hangingPunct="1">
              <a:buFontTx/>
              <a:buAutoNum type="arabicParenR"/>
            </a:pPr>
            <a:r>
              <a:rPr lang="tr-TR" altLang="en-US" sz="2800" dirty="0" smtClean="0"/>
              <a:t>Ağırlık merkezi yönetimi</a:t>
            </a:r>
          </a:p>
          <a:p>
            <a:pPr marL="514350" indent="-514350" eaLnBrk="1" hangingPunct="1">
              <a:buFontTx/>
              <a:buAutoNum type="arabicParenR"/>
            </a:pPr>
            <a:r>
              <a:rPr lang="tr-TR" altLang="en-US" sz="2800" dirty="0" err="1" smtClean="0"/>
              <a:t>Başabaş</a:t>
            </a:r>
            <a:r>
              <a:rPr lang="tr-TR" altLang="en-US" sz="2800" dirty="0" smtClean="0"/>
              <a:t> noktası analizi</a:t>
            </a:r>
          </a:p>
          <a:p>
            <a:pPr marL="514350" indent="-514350" eaLnBrk="1" hangingPunct="1">
              <a:buFontTx/>
              <a:buAutoNum type="arabicParenR"/>
            </a:pPr>
            <a:r>
              <a:rPr lang="tr-TR" altLang="en-US" sz="2800" dirty="0" smtClean="0"/>
              <a:t>Doğrusal programlama  </a:t>
            </a:r>
          </a:p>
          <a:p>
            <a:pPr marL="514350" indent="-514350" eaLnBrk="1" hangingPunct="1">
              <a:buFontTx/>
              <a:buAutoNum type="arabicParenR"/>
            </a:pPr>
            <a:r>
              <a:rPr lang="tr-TR" altLang="en-US" sz="2800" dirty="0" smtClean="0"/>
              <a:t>Dinamik programlama</a:t>
            </a:r>
          </a:p>
          <a:p>
            <a:pPr marL="514350" indent="-514350" eaLnBrk="1" hangingPunct="1">
              <a:buFontTx/>
              <a:buAutoNum type="arabicParenR"/>
            </a:pPr>
            <a:r>
              <a:rPr lang="tr-TR" altLang="en-US" sz="2800" dirty="0" smtClean="0"/>
              <a:t>Ulaştırma modeli….</a:t>
            </a:r>
          </a:p>
        </p:txBody>
      </p:sp>
    </p:spTree>
    <p:extLst>
      <p:ext uri="{BB962C8B-B14F-4D97-AF65-F5344CB8AC3E}">
        <p14:creationId xmlns:p14="http://schemas.microsoft.com/office/powerpoint/2010/main" val="3721963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807474" y="609600"/>
            <a:ext cx="8336526" cy="1143000"/>
          </a:xfrm>
        </p:spPr>
        <p:txBody>
          <a:bodyPr>
            <a:normAutofit fontScale="90000"/>
          </a:bodyPr>
          <a:lstStyle/>
          <a:p>
            <a:pPr eaLnBrk="1" hangingPunct="1"/>
            <a:r>
              <a:rPr lang="tr-TR" altLang="en-US" dirty="0" smtClean="0"/>
              <a:t>Faktör Karşılaştırma ve Puanlama Yöntemi</a:t>
            </a:r>
          </a:p>
        </p:txBody>
      </p:sp>
      <p:sp>
        <p:nvSpPr>
          <p:cNvPr id="23555" name="2 İçerik Yer Tutucusu"/>
          <p:cNvSpPr>
            <a:spLocks noGrp="1"/>
          </p:cNvSpPr>
          <p:nvPr>
            <p:ph idx="1"/>
          </p:nvPr>
        </p:nvSpPr>
        <p:spPr>
          <a:xfrm>
            <a:off x="807476" y="1981200"/>
            <a:ext cx="8012675" cy="4114800"/>
          </a:xfrm>
        </p:spPr>
        <p:txBody>
          <a:bodyPr>
            <a:normAutofit/>
          </a:bodyPr>
          <a:lstStyle/>
          <a:p>
            <a:pPr eaLnBrk="1" hangingPunct="1"/>
            <a:r>
              <a:rPr lang="tr-TR" altLang="en-US" sz="2800" dirty="0" smtClean="0">
                <a:solidFill>
                  <a:srgbClr val="404040"/>
                </a:solidFill>
              </a:rPr>
              <a:t>Kuruluş yeri seçimini etkileyen faktörler listelenir (işgücü kalitesi, maliyet…). </a:t>
            </a:r>
          </a:p>
          <a:p>
            <a:pPr eaLnBrk="1" hangingPunct="1"/>
            <a:r>
              <a:rPr lang="tr-TR" altLang="en-US" sz="2800" dirty="0" smtClean="0">
                <a:solidFill>
                  <a:srgbClr val="404040"/>
                </a:solidFill>
              </a:rPr>
              <a:t>Bu faktörler, önem derecesine göre toplamı 1 puan olacak şekilde puanlandırılır. </a:t>
            </a:r>
          </a:p>
          <a:p>
            <a:pPr eaLnBrk="1" hangingPunct="1"/>
            <a:r>
              <a:rPr lang="tr-TR" altLang="en-US" sz="2800" dirty="0" smtClean="0">
                <a:solidFill>
                  <a:srgbClr val="404040"/>
                </a:solidFill>
              </a:rPr>
              <a:t>Kuruluş yeri adayları, bu faktörlere göre puanlandırılır (</a:t>
            </a:r>
            <a:r>
              <a:rPr lang="tr-TR" altLang="en-US" sz="2800" dirty="0" err="1" smtClean="0">
                <a:solidFill>
                  <a:srgbClr val="404040"/>
                </a:solidFill>
              </a:rPr>
              <a:t>örn</a:t>
            </a:r>
            <a:r>
              <a:rPr lang="tr-TR" altLang="en-US" sz="2800" dirty="0" smtClean="0">
                <a:solidFill>
                  <a:srgbClr val="404040"/>
                </a:solidFill>
              </a:rPr>
              <a:t>. 1-5 arası).</a:t>
            </a:r>
          </a:p>
          <a:p>
            <a:pPr eaLnBrk="1" hangingPunct="1"/>
            <a:r>
              <a:rPr lang="tr-TR" altLang="en-US" sz="2800" dirty="0" smtClean="0">
                <a:solidFill>
                  <a:srgbClr val="404040"/>
                </a:solidFill>
              </a:rPr>
              <a:t>Bu puanlar ile önem derecesi puanları çarpılarak ağırlıklı puanlar elde edilir.</a:t>
            </a:r>
          </a:p>
          <a:p>
            <a:pPr eaLnBrk="1" hangingPunct="1"/>
            <a:endParaRPr lang="tr-TR" altLang="en-US" sz="2800" dirty="0" smtClean="0">
              <a:solidFill>
                <a:srgbClr val="404040"/>
              </a:solidFill>
            </a:endParaRPr>
          </a:p>
        </p:txBody>
      </p:sp>
      <p:sp>
        <p:nvSpPr>
          <p:cNvPr id="23556" name="3 Metin kutusu"/>
          <p:cNvSpPr txBox="1">
            <a:spLocks noChangeArrowheads="1"/>
          </p:cNvSpPr>
          <p:nvPr/>
        </p:nvSpPr>
        <p:spPr bwMode="auto">
          <a:xfrm>
            <a:off x="5652120" y="1055615"/>
            <a:ext cx="3382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2400" i="1" dirty="0">
                <a:solidFill>
                  <a:srgbClr val="0F6FC6"/>
                </a:solidFill>
                <a:latin typeface="Arial" charset="0"/>
              </a:rPr>
              <a:t>Kuruluş yeri seçimine bir örnek</a:t>
            </a:r>
          </a:p>
        </p:txBody>
      </p:sp>
    </p:spTree>
    <p:extLst>
      <p:ext uri="{BB962C8B-B14F-4D97-AF65-F5344CB8AC3E}">
        <p14:creationId xmlns:p14="http://schemas.microsoft.com/office/powerpoint/2010/main" val="4066424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pPr eaLnBrk="1" hangingPunct="1"/>
            <a:r>
              <a:rPr lang="tr-TR" altLang="en-US" i="1" dirty="0" smtClean="0">
                <a:solidFill>
                  <a:schemeClr val="accent2"/>
                </a:solidFill>
              </a:rPr>
              <a:t>Basitleştirilmiş örnek</a:t>
            </a:r>
          </a:p>
        </p:txBody>
      </p:sp>
      <p:sp>
        <p:nvSpPr>
          <p:cNvPr id="24638" name="2 İçerik Yer Tutucusu"/>
          <p:cNvSpPr>
            <a:spLocks noGrp="1"/>
          </p:cNvSpPr>
          <p:nvPr>
            <p:ph idx="1"/>
          </p:nvPr>
        </p:nvSpPr>
        <p:spPr>
          <a:xfrm>
            <a:off x="3347864" y="1772816"/>
            <a:ext cx="5231991" cy="883777"/>
          </a:xfrm>
          <a:solidFill>
            <a:schemeClr val="accent2"/>
          </a:solidFill>
          <a:ln>
            <a:solidFill>
              <a:schemeClr val="accent2"/>
            </a:solidFill>
          </a:ln>
        </p:spPr>
        <p:txBody>
          <a:bodyPr>
            <a:normAutofit fontScale="77500" lnSpcReduction="20000"/>
          </a:bodyPr>
          <a:lstStyle/>
          <a:p>
            <a:pPr algn="ctr" eaLnBrk="1" hangingPunct="1"/>
            <a:r>
              <a:rPr lang="tr-TR" altLang="en-US" sz="2800" dirty="0" smtClean="0">
                <a:solidFill>
                  <a:schemeClr val="bg1"/>
                </a:solidFill>
              </a:rPr>
              <a:t>Depomuzu kurmak için iki aday yer olduğunu düşünelim; İstanbul ve Kars. </a:t>
            </a:r>
          </a:p>
        </p:txBody>
      </p:sp>
      <p:graphicFrame>
        <p:nvGraphicFramePr>
          <p:cNvPr id="4" name="3 Tablo"/>
          <p:cNvGraphicFramePr>
            <a:graphicFrameLocks noGrp="1"/>
          </p:cNvGraphicFramePr>
          <p:nvPr>
            <p:extLst>
              <p:ext uri="{D42A27DB-BD31-4B8C-83A1-F6EECF244321}">
                <p14:modId xmlns:p14="http://schemas.microsoft.com/office/powerpoint/2010/main" val="640499832"/>
              </p:ext>
            </p:extLst>
          </p:nvPr>
        </p:nvGraphicFramePr>
        <p:xfrm>
          <a:off x="827090" y="3141667"/>
          <a:ext cx="7993061" cy="3293198"/>
        </p:xfrm>
        <a:graphic>
          <a:graphicData uri="http://schemas.openxmlformats.org/drawingml/2006/table">
            <a:tbl>
              <a:tblPr firstRow="1" bandRow="1">
                <a:tableStyleId>{3B4B98B0-60AC-42C2-AFA5-B58CD77FA1E5}</a:tableStyleId>
              </a:tblPr>
              <a:tblGrid>
                <a:gridCol w="1283412"/>
                <a:gridCol w="1826393"/>
                <a:gridCol w="888516"/>
                <a:gridCol w="888516"/>
                <a:gridCol w="1530222"/>
                <a:gridCol w="1576002"/>
              </a:tblGrid>
              <a:tr h="432027">
                <a:tc>
                  <a:txBody>
                    <a:bodyPr/>
                    <a:lstStyle/>
                    <a:p>
                      <a:r>
                        <a:rPr lang="tr-TR" sz="2000" dirty="0" smtClean="0"/>
                        <a:t>Faktör</a:t>
                      </a:r>
                      <a:endParaRPr lang="tr-TR" sz="2000" dirty="0">
                        <a:solidFill>
                          <a:srgbClr val="404040"/>
                        </a:solidFill>
                      </a:endParaRPr>
                    </a:p>
                  </a:txBody>
                  <a:tcPr marL="91436" marR="91436" marT="45718" marB="45718"/>
                </a:tc>
                <a:tc>
                  <a:txBody>
                    <a:bodyPr/>
                    <a:lstStyle/>
                    <a:p>
                      <a:pPr algn="ctr"/>
                      <a:r>
                        <a:rPr lang="tr-TR" sz="2000" dirty="0" smtClean="0"/>
                        <a:t>Faktör Puanı</a:t>
                      </a:r>
                      <a:endParaRPr lang="tr-TR" sz="2000" dirty="0">
                        <a:solidFill>
                          <a:srgbClr val="404040"/>
                        </a:solidFill>
                      </a:endParaRPr>
                    </a:p>
                  </a:txBody>
                  <a:tcPr marL="91436" marR="91436" marT="45718" marB="45718"/>
                </a:tc>
                <a:tc>
                  <a:txBody>
                    <a:bodyPr/>
                    <a:lstStyle/>
                    <a:p>
                      <a:pPr algn="ctr"/>
                      <a:r>
                        <a:rPr lang="tr-TR" sz="2000" dirty="0" smtClean="0"/>
                        <a:t>İst.</a:t>
                      </a:r>
                      <a:endParaRPr lang="tr-TR" sz="2000" dirty="0">
                        <a:solidFill>
                          <a:srgbClr val="404040"/>
                        </a:solidFill>
                      </a:endParaRPr>
                    </a:p>
                  </a:txBody>
                  <a:tcPr marL="91436" marR="91436" marT="45718" marB="45718"/>
                </a:tc>
                <a:tc>
                  <a:txBody>
                    <a:bodyPr/>
                    <a:lstStyle/>
                    <a:p>
                      <a:pPr algn="ctr"/>
                      <a:r>
                        <a:rPr lang="tr-TR" sz="2000" dirty="0" smtClean="0"/>
                        <a:t>Kars</a:t>
                      </a:r>
                      <a:endParaRPr lang="tr-TR" sz="2000" dirty="0">
                        <a:solidFill>
                          <a:srgbClr val="404040"/>
                        </a:solidFill>
                      </a:endParaRPr>
                    </a:p>
                  </a:txBody>
                  <a:tcPr marL="91436" marR="91436" marT="45718" marB="45718"/>
                </a:tc>
                <a:tc>
                  <a:txBody>
                    <a:bodyPr/>
                    <a:lstStyle/>
                    <a:p>
                      <a:pPr algn="ctr"/>
                      <a:r>
                        <a:rPr lang="tr-TR" sz="2000" dirty="0" smtClean="0"/>
                        <a:t>Ağırlıklı İst.</a:t>
                      </a:r>
                      <a:endParaRPr lang="tr-TR" sz="2000" dirty="0">
                        <a:solidFill>
                          <a:srgbClr val="404040"/>
                        </a:solidFill>
                      </a:endParaRPr>
                    </a:p>
                  </a:txBody>
                  <a:tcPr marL="91436" marR="91436" marT="45718" marB="45718"/>
                </a:tc>
                <a:tc>
                  <a:txBody>
                    <a:bodyPr/>
                    <a:lstStyle/>
                    <a:p>
                      <a:pPr algn="ctr"/>
                      <a:r>
                        <a:rPr lang="tr-TR" sz="2000" dirty="0" smtClean="0"/>
                        <a:t>Ağırlıklı Kars</a:t>
                      </a:r>
                      <a:endParaRPr lang="tr-TR" sz="2000" dirty="0">
                        <a:solidFill>
                          <a:srgbClr val="404040"/>
                        </a:solidFill>
                      </a:endParaRPr>
                    </a:p>
                  </a:txBody>
                  <a:tcPr marL="91436" marR="91436" marT="45718" marB="45718"/>
                </a:tc>
              </a:tr>
              <a:tr h="432027">
                <a:tc>
                  <a:txBody>
                    <a:bodyPr/>
                    <a:lstStyle/>
                    <a:p>
                      <a:r>
                        <a:rPr lang="tr-TR" sz="2000" b="1" dirty="0" smtClean="0"/>
                        <a:t>Maliyet</a:t>
                      </a:r>
                      <a:endParaRPr lang="tr-TR" sz="2000" b="1" dirty="0">
                        <a:solidFill>
                          <a:srgbClr val="404040"/>
                        </a:solidFill>
                      </a:endParaRPr>
                    </a:p>
                  </a:txBody>
                  <a:tcPr marL="91436" marR="91436" marT="45718" marB="45718"/>
                </a:tc>
                <a:tc>
                  <a:txBody>
                    <a:bodyPr/>
                    <a:lstStyle/>
                    <a:p>
                      <a:pPr algn="ctr"/>
                      <a:r>
                        <a:rPr lang="tr-TR" sz="2000" dirty="0" smtClean="0"/>
                        <a:t>0,4</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1</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5</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0,40</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2,00</a:t>
                      </a:r>
                      <a:endParaRPr lang="tr-TR" sz="2000" dirty="0">
                        <a:solidFill>
                          <a:schemeClr val="tx1"/>
                        </a:solidFill>
                      </a:endParaRPr>
                    </a:p>
                  </a:txBody>
                  <a:tcPr marL="91436" marR="91436" marT="45718" marB="45718"/>
                </a:tc>
              </a:tr>
              <a:tr h="432027">
                <a:tc>
                  <a:txBody>
                    <a:bodyPr/>
                    <a:lstStyle/>
                    <a:p>
                      <a:r>
                        <a:rPr lang="tr-TR" sz="2000" b="1" dirty="0" smtClean="0"/>
                        <a:t>İşgücü</a:t>
                      </a:r>
                      <a:endParaRPr lang="tr-TR" sz="2000" b="1" dirty="0" smtClean="0">
                        <a:solidFill>
                          <a:srgbClr val="404040"/>
                        </a:solidFill>
                      </a:endParaRPr>
                    </a:p>
                  </a:txBody>
                  <a:tcPr marL="91436" marR="91436" marT="45718" marB="45718"/>
                </a:tc>
                <a:tc>
                  <a:txBody>
                    <a:bodyPr/>
                    <a:lstStyle/>
                    <a:p>
                      <a:pPr algn="ctr"/>
                      <a:r>
                        <a:rPr lang="tr-TR" sz="2000" dirty="0" smtClean="0"/>
                        <a:t>0,2</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5</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1</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1,00</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0,20</a:t>
                      </a:r>
                      <a:endParaRPr lang="tr-TR" sz="2000" dirty="0">
                        <a:solidFill>
                          <a:schemeClr val="tx1"/>
                        </a:solidFill>
                      </a:endParaRPr>
                    </a:p>
                  </a:txBody>
                  <a:tcPr marL="91436" marR="91436" marT="45718" marB="45718"/>
                </a:tc>
              </a:tr>
              <a:tr h="432027">
                <a:tc>
                  <a:txBody>
                    <a:bodyPr/>
                    <a:lstStyle/>
                    <a:p>
                      <a:r>
                        <a:rPr lang="tr-TR" sz="2000" b="1" dirty="0" smtClean="0"/>
                        <a:t>Vergi</a:t>
                      </a:r>
                      <a:endParaRPr lang="tr-TR" sz="2000" b="1" dirty="0">
                        <a:solidFill>
                          <a:srgbClr val="404040"/>
                        </a:solidFill>
                      </a:endParaRPr>
                    </a:p>
                  </a:txBody>
                  <a:tcPr marL="91436" marR="91436" marT="45718" marB="45718"/>
                </a:tc>
                <a:tc>
                  <a:txBody>
                    <a:bodyPr/>
                    <a:lstStyle/>
                    <a:p>
                      <a:pPr algn="ctr"/>
                      <a:r>
                        <a:rPr lang="tr-TR" sz="2000" dirty="0" smtClean="0"/>
                        <a:t>0,15</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2</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4</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0,30</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0,60</a:t>
                      </a:r>
                      <a:endParaRPr lang="tr-TR" sz="2000" dirty="0">
                        <a:solidFill>
                          <a:schemeClr val="tx1"/>
                        </a:solidFill>
                      </a:endParaRPr>
                    </a:p>
                  </a:txBody>
                  <a:tcPr marL="91436" marR="91436" marT="45718" marB="45718"/>
                </a:tc>
              </a:tr>
              <a:tr h="432027">
                <a:tc>
                  <a:txBody>
                    <a:bodyPr/>
                    <a:lstStyle/>
                    <a:p>
                      <a:r>
                        <a:rPr lang="tr-TR" sz="2000" b="1" dirty="0" smtClean="0"/>
                        <a:t>Altyapı</a:t>
                      </a:r>
                      <a:endParaRPr lang="tr-TR" sz="2000" b="1" dirty="0">
                        <a:solidFill>
                          <a:srgbClr val="404040"/>
                        </a:solidFill>
                      </a:endParaRPr>
                    </a:p>
                  </a:txBody>
                  <a:tcPr marL="91436" marR="91436" marT="45718" marB="45718"/>
                </a:tc>
                <a:tc>
                  <a:txBody>
                    <a:bodyPr/>
                    <a:lstStyle/>
                    <a:p>
                      <a:pPr algn="ctr"/>
                      <a:r>
                        <a:rPr lang="tr-TR" sz="2000" dirty="0" smtClean="0"/>
                        <a:t>0,2</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5</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2</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1,00</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0,40</a:t>
                      </a:r>
                      <a:endParaRPr lang="tr-TR" sz="2000" dirty="0">
                        <a:solidFill>
                          <a:schemeClr val="tx1"/>
                        </a:solidFill>
                      </a:endParaRPr>
                    </a:p>
                  </a:txBody>
                  <a:tcPr marL="91436" marR="91436" marT="45718" marB="45718"/>
                </a:tc>
              </a:tr>
              <a:tr h="432027">
                <a:tc>
                  <a:txBody>
                    <a:bodyPr/>
                    <a:lstStyle/>
                    <a:p>
                      <a:r>
                        <a:rPr lang="tr-TR" sz="2000" b="1" dirty="0" smtClean="0"/>
                        <a:t>İklim</a:t>
                      </a:r>
                      <a:endParaRPr lang="tr-TR" sz="2000" b="1" dirty="0">
                        <a:solidFill>
                          <a:srgbClr val="404040"/>
                        </a:solidFill>
                      </a:endParaRPr>
                    </a:p>
                  </a:txBody>
                  <a:tcPr marL="91436" marR="91436" marT="45718" marB="45718"/>
                </a:tc>
                <a:tc>
                  <a:txBody>
                    <a:bodyPr/>
                    <a:lstStyle/>
                    <a:p>
                      <a:pPr algn="ctr"/>
                      <a:r>
                        <a:rPr lang="tr-TR" sz="2000" dirty="0" smtClean="0"/>
                        <a:t>0,05</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5</a:t>
                      </a:r>
                      <a:endParaRPr lang="tr-TR" sz="2000" dirty="0">
                        <a:solidFill>
                          <a:srgbClr val="404040"/>
                        </a:solidFill>
                      </a:endParaRPr>
                    </a:p>
                  </a:txBody>
                  <a:tcPr marL="91436" marR="91436" marT="45718" marB="45718"/>
                </a:tc>
                <a:tc>
                  <a:txBody>
                    <a:bodyPr/>
                    <a:lstStyle/>
                    <a:p>
                      <a:pPr algn="ctr"/>
                      <a:r>
                        <a:rPr lang="tr-TR" sz="2000" dirty="0" smtClean="0">
                          <a:solidFill>
                            <a:schemeClr val="tx1"/>
                          </a:solidFill>
                        </a:rPr>
                        <a:t>2</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0,25</a:t>
                      </a:r>
                      <a:endParaRPr lang="tr-TR" sz="2000" dirty="0">
                        <a:solidFill>
                          <a:schemeClr val="tx1"/>
                        </a:solidFill>
                      </a:endParaRPr>
                    </a:p>
                  </a:txBody>
                  <a:tcPr marL="91436" marR="91436" marT="45718" marB="45718"/>
                </a:tc>
                <a:tc>
                  <a:txBody>
                    <a:bodyPr/>
                    <a:lstStyle/>
                    <a:p>
                      <a:pPr algn="ctr"/>
                      <a:r>
                        <a:rPr lang="tr-TR" sz="2000" dirty="0" smtClean="0">
                          <a:solidFill>
                            <a:schemeClr val="tx1"/>
                          </a:solidFill>
                        </a:rPr>
                        <a:t>0,10</a:t>
                      </a:r>
                      <a:endParaRPr lang="tr-TR" sz="2000" dirty="0">
                        <a:solidFill>
                          <a:schemeClr val="tx1"/>
                        </a:solidFill>
                      </a:endParaRPr>
                    </a:p>
                  </a:txBody>
                  <a:tcPr marL="91436" marR="91436" marT="45718" marB="45718"/>
                </a:tc>
              </a:tr>
              <a:tr h="432027">
                <a:tc>
                  <a:txBody>
                    <a:bodyPr/>
                    <a:lstStyle/>
                    <a:p>
                      <a:r>
                        <a:rPr lang="tr-TR" sz="2000" b="1" dirty="0" smtClean="0"/>
                        <a:t>Toplam </a:t>
                      </a:r>
                      <a:endParaRPr lang="tr-TR" sz="2000" b="1" dirty="0">
                        <a:solidFill>
                          <a:srgbClr val="404040"/>
                        </a:solidFill>
                      </a:endParaRPr>
                    </a:p>
                  </a:txBody>
                  <a:tcPr marL="91436" marR="91436" marT="45718" marB="45718"/>
                </a:tc>
                <a:tc>
                  <a:txBody>
                    <a:bodyPr/>
                    <a:lstStyle/>
                    <a:p>
                      <a:pPr algn="ctr"/>
                      <a:r>
                        <a:rPr lang="tr-TR" sz="2000" dirty="0" smtClean="0"/>
                        <a:t>1,00</a:t>
                      </a:r>
                      <a:endParaRPr lang="tr-TR" sz="2000" dirty="0">
                        <a:solidFill>
                          <a:srgbClr val="404040"/>
                        </a:solidFill>
                      </a:endParaRPr>
                    </a:p>
                  </a:txBody>
                  <a:tcPr marL="91436" marR="91436" marT="45718" marB="45718"/>
                </a:tc>
                <a:tc>
                  <a:txBody>
                    <a:bodyPr/>
                    <a:lstStyle/>
                    <a:p>
                      <a:pPr algn="ctr"/>
                      <a:endParaRPr lang="tr-TR" sz="2000" dirty="0">
                        <a:solidFill>
                          <a:srgbClr val="404040"/>
                        </a:solidFill>
                      </a:endParaRPr>
                    </a:p>
                  </a:txBody>
                  <a:tcPr marL="91436" marR="91436" marT="45718" marB="45718"/>
                </a:tc>
                <a:tc>
                  <a:txBody>
                    <a:bodyPr/>
                    <a:lstStyle/>
                    <a:p>
                      <a:pPr algn="ctr"/>
                      <a:endParaRPr lang="tr-TR" sz="2000" dirty="0">
                        <a:solidFill>
                          <a:srgbClr val="404040"/>
                        </a:solidFill>
                      </a:endParaRPr>
                    </a:p>
                  </a:txBody>
                  <a:tcPr marL="91436" marR="91436" marT="45718" marB="45718"/>
                </a:tc>
                <a:tc>
                  <a:txBody>
                    <a:bodyPr/>
                    <a:lstStyle/>
                    <a:p>
                      <a:pPr algn="ctr"/>
                      <a:r>
                        <a:rPr lang="tr-TR" sz="2000" b="1" i="1" dirty="0" smtClean="0">
                          <a:solidFill>
                            <a:schemeClr val="accent2"/>
                          </a:solidFill>
                        </a:rPr>
                        <a:t>2,95</a:t>
                      </a:r>
                      <a:endParaRPr lang="tr-TR" sz="2000" b="1" i="1" dirty="0">
                        <a:solidFill>
                          <a:schemeClr val="accent2"/>
                        </a:solidFill>
                      </a:endParaRPr>
                    </a:p>
                  </a:txBody>
                  <a:tcPr marL="91436" marR="91436" marT="45718" marB="45718"/>
                </a:tc>
                <a:tc>
                  <a:txBody>
                    <a:bodyPr/>
                    <a:lstStyle/>
                    <a:p>
                      <a:pPr algn="ctr"/>
                      <a:r>
                        <a:rPr lang="tr-TR" sz="2000" b="1" i="1" dirty="0" smtClean="0">
                          <a:solidFill>
                            <a:schemeClr val="accent2"/>
                          </a:solidFill>
                        </a:rPr>
                        <a:t>3,30</a:t>
                      </a:r>
                      <a:endParaRPr lang="tr-TR" sz="2000" b="1" i="1" dirty="0">
                        <a:solidFill>
                          <a:schemeClr val="accent2"/>
                        </a:solidFill>
                      </a:endParaRPr>
                    </a:p>
                  </a:txBody>
                  <a:tcPr marL="91436" marR="91436" marT="45718" marB="45718"/>
                </a:tc>
              </a:tr>
            </a:tbl>
          </a:graphicData>
        </a:graphic>
      </p:graphicFrame>
      <p:sp>
        <p:nvSpPr>
          <p:cNvPr id="11" name="10 Oval"/>
          <p:cNvSpPr/>
          <p:nvPr/>
        </p:nvSpPr>
        <p:spPr>
          <a:xfrm>
            <a:off x="7669214" y="5732467"/>
            <a:ext cx="790575" cy="43338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prstClr val="white"/>
              </a:solidFill>
            </a:endParaRPr>
          </a:p>
        </p:txBody>
      </p:sp>
      <p:sp>
        <p:nvSpPr>
          <p:cNvPr id="2" name="Metin kutusu 1"/>
          <p:cNvSpPr txBox="1"/>
          <p:nvPr/>
        </p:nvSpPr>
        <p:spPr>
          <a:xfrm>
            <a:off x="350286" y="2021744"/>
            <a:ext cx="2853561" cy="830997"/>
          </a:xfrm>
          <a:prstGeom prst="rect">
            <a:avLst/>
          </a:prstGeom>
          <a:noFill/>
          <a:ln w="19050">
            <a:solidFill>
              <a:schemeClr val="accent2"/>
            </a:solidFill>
            <a:prstDash val="lgDash"/>
          </a:ln>
        </p:spPr>
        <p:txBody>
          <a:bodyPr wrap="square" rtlCol="0">
            <a:spAutoFit/>
          </a:bodyPr>
          <a:lstStyle/>
          <a:p>
            <a:pPr algn="ctr"/>
            <a:r>
              <a:rPr lang="tr-TR" sz="2400" i="1" dirty="0">
                <a:solidFill>
                  <a:srgbClr val="404040"/>
                </a:solidFill>
              </a:rPr>
              <a:t>5 en iyi</a:t>
            </a:r>
          </a:p>
          <a:p>
            <a:pPr algn="ctr"/>
            <a:r>
              <a:rPr lang="tr-TR" sz="2400" i="1" dirty="0">
                <a:solidFill>
                  <a:srgbClr val="404040"/>
                </a:solidFill>
              </a:rPr>
              <a:t>1 en kötü</a:t>
            </a:r>
            <a:endParaRPr lang="en-US" sz="2400" i="1" dirty="0">
              <a:solidFill>
                <a:srgbClr val="404040"/>
              </a:solidFill>
            </a:endParaRPr>
          </a:p>
        </p:txBody>
      </p:sp>
    </p:spTree>
    <p:extLst>
      <p:ext uri="{BB962C8B-B14F-4D97-AF65-F5344CB8AC3E}">
        <p14:creationId xmlns:p14="http://schemas.microsoft.com/office/powerpoint/2010/main" val="1781300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lstStyle/>
          <a:p>
            <a:r>
              <a:rPr lang="tr-TR" altLang="en-US" smtClean="0"/>
              <a:t>Ambalajlama-Paketleme</a:t>
            </a:r>
          </a:p>
        </p:txBody>
      </p:sp>
      <p:sp>
        <p:nvSpPr>
          <p:cNvPr id="29699" name="2 İçerik Yer Tutucusu"/>
          <p:cNvSpPr>
            <a:spLocks noGrp="1"/>
          </p:cNvSpPr>
          <p:nvPr>
            <p:ph idx="1"/>
          </p:nvPr>
        </p:nvSpPr>
        <p:spPr>
          <a:xfrm>
            <a:off x="898072" y="1845735"/>
            <a:ext cx="7468688" cy="2285998"/>
          </a:xfrm>
        </p:spPr>
        <p:txBody>
          <a:bodyPr>
            <a:noAutofit/>
          </a:bodyPr>
          <a:lstStyle/>
          <a:p>
            <a:pPr marL="0" indent="0">
              <a:buNone/>
            </a:pPr>
            <a:r>
              <a:rPr lang="tr-TR" altLang="en-US" sz="2800" dirty="0" smtClean="0"/>
              <a:t>Ambalajlama ve paketleme faaliyetinin 2 temel fonksiyonu vardır;</a:t>
            </a:r>
          </a:p>
          <a:p>
            <a:pPr>
              <a:buFont typeface="Wingdings" panose="05000000000000000000" pitchFamily="2" charset="2"/>
              <a:buChar char="Ø"/>
            </a:pPr>
            <a:r>
              <a:rPr lang="tr-TR" altLang="en-US" sz="2800" dirty="0" smtClean="0"/>
              <a:t> Ürünün albenisini artırmak (pazarlama ile ilgili)</a:t>
            </a:r>
          </a:p>
          <a:p>
            <a:pPr marL="271463" indent="-271463">
              <a:buFont typeface="Wingdings" panose="05000000000000000000" pitchFamily="2" charset="2"/>
              <a:buChar char="Ø"/>
            </a:pPr>
            <a:r>
              <a:rPr lang="tr-TR" altLang="en-US" sz="2800" dirty="0" smtClean="0"/>
              <a:t> Lojistik süreç içerisinde hareketini kolaylaştırmak ve güvenliğini sağlamak (lojistik ile ilgili).</a:t>
            </a:r>
          </a:p>
        </p:txBody>
      </p:sp>
    </p:spTree>
    <p:extLst>
      <p:ext uri="{BB962C8B-B14F-4D97-AF65-F5344CB8AC3E}">
        <p14:creationId xmlns:p14="http://schemas.microsoft.com/office/powerpoint/2010/main" val="932730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840923" y="1567547"/>
            <a:ext cx="7584621" cy="261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822960" y="1149030"/>
            <a:ext cx="7543800" cy="3675608"/>
          </a:xfrm>
          <a:ln w="19050">
            <a:solidFill>
              <a:schemeClr val="accent1"/>
            </a:solidFill>
            <a:prstDash val="dash"/>
          </a:ln>
        </p:spPr>
        <p:txBody>
          <a:bodyPr>
            <a:normAutofit fontScale="92500"/>
          </a:bodyPr>
          <a:lstStyle/>
          <a:p>
            <a:r>
              <a:rPr lang="tr-TR" sz="2400" dirty="0" smtClean="0">
                <a:solidFill>
                  <a:srgbClr val="404040"/>
                </a:solidFill>
              </a:rPr>
              <a:t>Lojistik </a:t>
            </a:r>
            <a:r>
              <a:rPr lang="tr-TR" sz="2400" dirty="0">
                <a:solidFill>
                  <a:srgbClr val="404040"/>
                </a:solidFill>
              </a:rPr>
              <a:t>yönden değerlendirildiğinde ambalajlama ve paketlemenin üç önemli işlevi bulunmaktadır. Bunlar; </a:t>
            </a:r>
            <a:endParaRPr lang="tr-TR" sz="2400" dirty="0" smtClean="0">
              <a:solidFill>
                <a:srgbClr val="404040"/>
              </a:solidFill>
            </a:endParaRPr>
          </a:p>
          <a:p>
            <a:pPr>
              <a:buFont typeface="Wingdings" panose="05000000000000000000" pitchFamily="2" charset="2"/>
              <a:buChar char="v"/>
            </a:pPr>
            <a:r>
              <a:rPr lang="tr-TR" sz="2400" dirty="0" smtClean="0">
                <a:solidFill>
                  <a:srgbClr val="404040"/>
                </a:solidFill>
              </a:rPr>
              <a:t> </a:t>
            </a:r>
            <a:r>
              <a:rPr lang="tr-TR" sz="2400" i="1" dirty="0" smtClean="0">
                <a:solidFill>
                  <a:schemeClr val="accent1"/>
                </a:solidFill>
              </a:rPr>
              <a:t>Malı </a:t>
            </a:r>
            <a:r>
              <a:rPr lang="tr-TR" sz="2400" i="1" dirty="0">
                <a:solidFill>
                  <a:schemeClr val="accent1"/>
                </a:solidFill>
              </a:rPr>
              <a:t>koruma ile ilgili işlevleri: </a:t>
            </a:r>
            <a:r>
              <a:rPr lang="tr-TR" sz="2400" dirty="0" smtClean="0">
                <a:solidFill>
                  <a:srgbClr val="404040"/>
                </a:solidFill>
              </a:rPr>
              <a:t>Ürünün </a:t>
            </a:r>
            <a:r>
              <a:rPr lang="tr-TR" sz="2400" dirty="0">
                <a:solidFill>
                  <a:srgbClr val="404040"/>
                </a:solidFill>
              </a:rPr>
              <a:t>dış etkenlerden </a:t>
            </a:r>
            <a:r>
              <a:rPr lang="tr-TR" sz="2400" dirty="0" smtClean="0">
                <a:solidFill>
                  <a:srgbClr val="404040"/>
                </a:solidFill>
              </a:rPr>
              <a:t>(çarpma</a:t>
            </a:r>
            <a:r>
              <a:rPr lang="tr-TR" sz="2400" dirty="0">
                <a:solidFill>
                  <a:srgbClr val="404040"/>
                </a:solidFill>
              </a:rPr>
              <a:t>, ezilme, nem, </a:t>
            </a:r>
            <a:r>
              <a:rPr lang="tr-TR" sz="2400" dirty="0" smtClean="0">
                <a:solidFill>
                  <a:srgbClr val="404040"/>
                </a:solidFill>
              </a:rPr>
              <a:t>ısı vb.) korunması </a:t>
            </a:r>
            <a:r>
              <a:rPr lang="tr-TR" sz="2400" dirty="0">
                <a:solidFill>
                  <a:srgbClr val="404040"/>
                </a:solidFill>
              </a:rPr>
              <a:t>ile ilgilidir.  </a:t>
            </a:r>
          </a:p>
          <a:p>
            <a:pPr>
              <a:buFont typeface="Wingdings" panose="05000000000000000000" pitchFamily="2" charset="2"/>
              <a:buChar char="v"/>
            </a:pPr>
            <a:r>
              <a:rPr lang="tr-TR" sz="2400" dirty="0" smtClean="0">
                <a:solidFill>
                  <a:srgbClr val="404040"/>
                </a:solidFill>
              </a:rPr>
              <a:t> </a:t>
            </a:r>
            <a:r>
              <a:rPr lang="tr-TR" sz="2400" i="1" dirty="0" smtClean="0">
                <a:solidFill>
                  <a:schemeClr val="accent1"/>
                </a:solidFill>
              </a:rPr>
              <a:t>Depolamayı </a:t>
            </a:r>
            <a:r>
              <a:rPr lang="tr-TR" sz="2400" i="1" dirty="0">
                <a:solidFill>
                  <a:schemeClr val="accent1"/>
                </a:solidFill>
              </a:rPr>
              <a:t>kolaylaştırma ile ilgili işlevleri: </a:t>
            </a:r>
            <a:r>
              <a:rPr lang="tr-TR" sz="2400" dirty="0" smtClean="0">
                <a:solidFill>
                  <a:srgbClr val="404040"/>
                </a:solidFill>
              </a:rPr>
              <a:t>Ürünün  </a:t>
            </a:r>
            <a:r>
              <a:rPr lang="tr-TR" sz="2400" dirty="0">
                <a:solidFill>
                  <a:srgbClr val="404040"/>
                </a:solidFill>
              </a:rPr>
              <a:t>depolanmasını, depo içi </a:t>
            </a:r>
            <a:r>
              <a:rPr lang="tr-TR" sz="2400" dirty="0" err="1">
                <a:solidFill>
                  <a:srgbClr val="404040"/>
                </a:solidFill>
              </a:rPr>
              <a:t>elleçleme</a:t>
            </a:r>
            <a:r>
              <a:rPr lang="tr-TR" sz="2400" dirty="0">
                <a:solidFill>
                  <a:srgbClr val="404040"/>
                </a:solidFill>
              </a:rPr>
              <a:t> ve erişimini kolaylaştırmadır.</a:t>
            </a:r>
          </a:p>
          <a:p>
            <a:pPr>
              <a:buFont typeface="Wingdings" panose="05000000000000000000" pitchFamily="2" charset="2"/>
              <a:buChar char="v"/>
            </a:pPr>
            <a:r>
              <a:rPr lang="tr-TR" sz="2400" dirty="0" smtClean="0">
                <a:solidFill>
                  <a:srgbClr val="404040"/>
                </a:solidFill>
              </a:rPr>
              <a:t> </a:t>
            </a:r>
            <a:r>
              <a:rPr lang="tr-TR" sz="2400" i="1" dirty="0" smtClean="0">
                <a:solidFill>
                  <a:schemeClr val="accent1"/>
                </a:solidFill>
              </a:rPr>
              <a:t>Nakliye </a:t>
            </a:r>
            <a:r>
              <a:rPr lang="tr-TR" sz="2400" i="1" dirty="0">
                <a:solidFill>
                  <a:schemeClr val="accent1"/>
                </a:solidFill>
              </a:rPr>
              <a:t>ile ilgili </a:t>
            </a:r>
            <a:r>
              <a:rPr lang="tr-TR" sz="2400" i="1" dirty="0" smtClean="0">
                <a:solidFill>
                  <a:schemeClr val="accent1"/>
                </a:solidFill>
              </a:rPr>
              <a:t>işlevleri:  </a:t>
            </a:r>
            <a:r>
              <a:rPr lang="tr-TR" sz="2400" dirty="0" smtClean="0">
                <a:solidFill>
                  <a:srgbClr val="404040"/>
                </a:solidFill>
              </a:rPr>
              <a:t>Ürünün </a:t>
            </a:r>
            <a:r>
              <a:rPr lang="tr-TR" sz="2400" dirty="0">
                <a:solidFill>
                  <a:srgbClr val="404040"/>
                </a:solidFill>
              </a:rPr>
              <a:t>yüklenmesi, </a:t>
            </a:r>
            <a:r>
              <a:rPr lang="tr-TR" sz="2400" dirty="0" smtClean="0">
                <a:solidFill>
                  <a:srgbClr val="404040"/>
                </a:solidFill>
              </a:rPr>
              <a:t>boşaltılması                               veya bir </a:t>
            </a:r>
            <a:r>
              <a:rPr lang="tr-TR" sz="2400" dirty="0">
                <a:solidFill>
                  <a:srgbClr val="404040"/>
                </a:solidFill>
              </a:rPr>
              <a:t>yerden bir yere aktarılmasında kolaylık </a:t>
            </a:r>
            <a:r>
              <a:rPr lang="tr-TR" sz="2400" dirty="0" smtClean="0">
                <a:solidFill>
                  <a:srgbClr val="404040"/>
                </a:solidFill>
              </a:rPr>
              <a:t>sağlaması                   beklenmektedir</a:t>
            </a:r>
            <a:r>
              <a:rPr lang="tr-TR" sz="2400" dirty="0">
                <a:solidFill>
                  <a:srgbClr val="404040"/>
                </a:solidFill>
              </a:rPr>
              <a:t>.  </a:t>
            </a:r>
            <a:endParaRPr lang="tr-TR" sz="2400" dirty="0" smtClean="0">
              <a:solidFill>
                <a:srgbClr val="404040"/>
              </a:solidFill>
            </a:endParaRPr>
          </a:p>
          <a:p>
            <a:endParaRPr lang="tr-TR" sz="2400" dirty="0" smtClean="0">
              <a:solidFill>
                <a:srgbClr val="404040"/>
              </a:solidFill>
            </a:endParaRPr>
          </a:p>
          <a:p>
            <a:endParaRPr lang="tr-TR" sz="2400"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0221" y="4941168"/>
            <a:ext cx="1935323" cy="1291519"/>
          </a:xfrm>
          <a:prstGeom prst="rect">
            <a:avLst/>
          </a:prstGeom>
        </p:spPr>
      </p:pic>
    </p:spTree>
    <p:extLst>
      <p:ext uri="{BB962C8B-B14F-4D97-AF65-F5344CB8AC3E}">
        <p14:creationId xmlns:p14="http://schemas.microsoft.com/office/powerpoint/2010/main" val="1679300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a:xfrm>
            <a:off x="832408" y="620713"/>
            <a:ext cx="7772400" cy="1143000"/>
          </a:xfrm>
        </p:spPr>
        <p:txBody>
          <a:bodyPr/>
          <a:lstStyle/>
          <a:p>
            <a:pPr eaLnBrk="1" hangingPunct="1"/>
            <a:r>
              <a:rPr lang="tr-TR" altLang="en-US" dirty="0" smtClean="0"/>
              <a:t>Neden Depolama?</a:t>
            </a:r>
          </a:p>
        </p:txBody>
      </p:sp>
      <p:sp>
        <p:nvSpPr>
          <p:cNvPr id="6147" name="2 İçerik Yer Tutucusu"/>
          <p:cNvSpPr>
            <a:spLocks noGrp="1"/>
          </p:cNvSpPr>
          <p:nvPr>
            <p:ph idx="1"/>
          </p:nvPr>
        </p:nvSpPr>
        <p:spPr>
          <a:xfrm>
            <a:off x="840658" y="1835150"/>
            <a:ext cx="7908056" cy="4114800"/>
          </a:xfrm>
        </p:spPr>
        <p:txBody>
          <a:bodyPr>
            <a:normAutofit lnSpcReduction="10000"/>
          </a:bodyPr>
          <a:lstStyle/>
          <a:p>
            <a:pPr eaLnBrk="1" hangingPunct="1"/>
            <a:r>
              <a:rPr lang="tr-TR" altLang="en-US" sz="2800" dirty="0" smtClean="0"/>
              <a:t>Eğer bir firmanın ürünlerine olan talep kesinlikle biliniyor ve bu ürünler talebi hemen karşılayabilecek şekilde tedarik edilebiliyorsa, teorik olarak elde ürün bulundurma söz konusu olmayacağı için, ürünün stoklanmasına da gereksinme </a:t>
            </a:r>
            <a:r>
              <a:rPr lang="tr-TR" altLang="en-US" sz="2800" i="1" dirty="0" smtClean="0"/>
              <a:t>duyulmayacaktır</a:t>
            </a:r>
            <a:r>
              <a:rPr lang="tr-TR" altLang="en-US" sz="2800" dirty="0" smtClean="0"/>
              <a:t>. </a:t>
            </a:r>
          </a:p>
          <a:p>
            <a:pPr eaLnBrk="1" hangingPunct="1"/>
            <a:r>
              <a:rPr lang="tr-TR" altLang="en-US" sz="2800" dirty="0" smtClean="0"/>
              <a:t>Ancak uygulamada, talep çoğu kez tam olarak bilinemediği için, firmanın stok bulundurmaksızın faaliyetini sürdürmesi ekonomik olmayacaktır.</a:t>
            </a:r>
          </a:p>
          <a:p>
            <a:pPr eaLnBrk="1" hangingPunct="1"/>
            <a:endParaRPr lang="tr-TR" altLang="en-US" sz="2800" dirty="0" smtClean="0"/>
          </a:p>
          <a:p>
            <a:pPr eaLnBrk="1" hangingPunct="1"/>
            <a:endParaRPr lang="tr-TR" altLang="en-US" sz="2800" dirty="0" smtClean="0"/>
          </a:p>
        </p:txBody>
      </p:sp>
    </p:spTree>
    <p:extLst>
      <p:ext uri="{BB962C8B-B14F-4D97-AF65-F5344CB8AC3E}">
        <p14:creationId xmlns:p14="http://schemas.microsoft.com/office/powerpoint/2010/main" val="1024084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4" y="3963530"/>
            <a:ext cx="2057400" cy="2743200"/>
          </a:xfrm>
          <a:prstGeom prst="rect">
            <a:avLst/>
          </a:prstGeom>
        </p:spPr>
      </p:pic>
      <p:sp>
        <p:nvSpPr>
          <p:cNvPr id="32770" name="1 Başlık"/>
          <p:cNvSpPr>
            <a:spLocks noGrp="1"/>
          </p:cNvSpPr>
          <p:nvPr>
            <p:ph type="title"/>
          </p:nvPr>
        </p:nvSpPr>
        <p:spPr/>
        <p:txBody>
          <a:bodyPr/>
          <a:lstStyle/>
          <a:p>
            <a:pPr eaLnBrk="1" hangingPunct="1"/>
            <a:r>
              <a:rPr lang="tr-TR" altLang="en-US" smtClean="0"/>
              <a:t>Paketleme Alternatifleri</a:t>
            </a:r>
          </a:p>
        </p:txBody>
      </p:sp>
      <p:pic>
        <p:nvPicPr>
          <p:cNvPr id="32772" name="Picture 4" descr="C:\Users\sguner\AppData\Local\Microsoft\Windows\Temporary Internet Files\Content.IE5\SXD7SRTZ\MC90023367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4883009"/>
            <a:ext cx="2458178" cy="153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5 Resim"/>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75213" y="764704"/>
            <a:ext cx="2277879" cy="194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910" y="4182534"/>
            <a:ext cx="2057400" cy="2743200"/>
          </a:xfrm>
          <a:prstGeom prst="rect">
            <a:avLst/>
          </a:prstGeom>
        </p:spPr>
      </p:pic>
      <p:pic>
        <p:nvPicPr>
          <p:cNvPr id="12" name="Resi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210" y="2907454"/>
            <a:ext cx="2057400" cy="2743200"/>
          </a:xfrm>
          <a:prstGeom prst="rect">
            <a:avLst/>
          </a:prstGeom>
        </p:spPr>
      </p:pic>
      <p:pic>
        <p:nvPicPr>
          <p:cNvPr id="13" name="Resim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956" y="3194189"/>
            <a:ext cx="2057400" cy="2743200"/>
          </a:xfrm>
          <a:prstGeom prst="rect">
            <a:avLst/>
          </a:prstGeom>
        </p:spPr>
      </p:pic>
      <p:sp>
        <p:nvSpPr>
          <p:cNvPr id="5" name="2 İçerik Yer Tutucusu"/>
          <p:cNvSpPr txBox="1">
            <a:spLocks/>
          </p:cNvSpPr>
          <p:nvPr/>
        </p:nvSpPr>
        <p:spPr bwMode="auto">
          <a:xfrm>
            <a:off x="838202" y="1952979"/>
            <a:ext cx="5173663" cy="2573867"/>
          </a:xfrm>
          <a:prstGeom prst="rect">
            <a:avLst/>
          </a:prstGeom>
          <a:noFill/>
          <a:ln w="9525">
            <a:noFill/>
            <a:miter lim="800000"/>
            <a:headEnd/>
            <a:tailEnd/>
          </a:ln>
        </p:spPr>
        <p:txBody>
          <a:bodyPr lIns="92075" tIns="46037" rIns="92075" bIns="46037"/>
          <a:lstStyle/>
          <a:p>
            <a:pPr marL="342900" indent="-342900" eaLnBrk="0" hangingPunct="0">
              <a:spcBef>
                <a:spcPct val="20000"/>
              </a:spcBef>
              <a:buFontTx/>
              <a:buChar char="•"/>
              <a:defRPr/>
            </a:pPr>
            <a:r>
              <a:rPr kumimoji="1" lang="tr-TR" sz="2800" kern="0" dirty="0">
                <a:solidFill>
                  <a:srgbClr val="0F6FC6"/>
                </a:solidFill>
                <a:latin typeface="Calibri"/>
              </a:rPr>
              <a:t>Konteynır</a:t>
            </a:r>
          </a:p>
          <a:p>
            <a:pPr marL="342900" indent="-342900" eaLnBrk="0" hangingPunct="0">
              <a:spcBef>
                <a:spcPct val="20000"/>
              </a:spcBef>
              <a:buFontTx/>
              <a:buChar char="•"/>
              <a:defRPr/>
            </a:pPr>
            <a:r>
              <a:rPr kumimoji="1" lang="tr-TR" sz="2800" kern="0" dirty="0">
                <a:solidFill>
                  <a:srgbClr val="0F6FC6"/>
                </a:solidFill>
                <a:latin typeface="Calibri"/>
              </a:rPr>
              <a:t>Paletler: </a:t>
            </a:r>
            <a:r>
              <a:rPr lang="tr-TR" sz="2800" dirty="0">
                <a:solidFill>
                  <a:prstClr val="black"/>
                </a:solidFill>
                <a:latin typeface="Calibri"/>
              </a:rPr>
              <a:t>birçok kutuyu, balyayı aynı anda taşımak için dizayn edilmiştir. </a:t>
            </a:r>
          </a:p>
          <a:p>
            <a:pPr marL="342900" indent="-342900" eaLnBrk="0" hangingPunct="0">
              <a:spcBef>
                <a:spcPct val="20000"/>
              </a:spcBef>
              <a:buFontTx/>
              <a:buChar char="•"/>
              <a:defRPr/>
            </a:pPr>
            <a:r>
              <a:rPr kumimoji="1" lang="tr-TR" sz="2800" kern="0" dirty="0">
                <a:solidFill>
                  <a:srgbClr val="0F6FC6"/>
                </a:solidFill>
                <a:latin typeface="Calibri"/>
              </a:rPr>
              <a:t>Taşıma kapları: </a:t>
            </a:r>
            <a:r>
              <a:rPr lang="tr-TR" sz="2800" dirty="0">
                <a:solidFill>
                  <a:prstClr val="black"/>
                </a:solidFill>
                <a:latin typeface="Calibri"/>
              </a:rPr>
              <a:t>üstü açık veya kapaklı ahşap veya çelik muhafazalardır. </a:t>
            </a:r>
            <a:endParaRPr kumimoji="1" lang="tr-TR" sz="2800" kern="0" dirty="0">
              <a:solidFill>
                <a:prstClr val="black"/>
              </a:solidFill>
              <a:latin typeface="Calibri"/>
            </a:endParaRPr>
          </a:p>
          <a:p>
            <a:pPr marL="342900" indent="-342900" eaLnBrk="0" hangingPunct="0">
              <a:spcBef>
                <a:spcPct val="20000"/>
              </a:spcBef>
              <a:buFontTx/>
              <a:buChar char="•"/>
              <a:defRPr/>
            </a:pPr>
            <a:endParaRPr kumimoji="1" lang="tr-TR" sz="2800" kern="0" dirty="0">
              <a:solidFill>
                <a:prstClr val="black"/>
              </a:solidFill>
              <a:latin typeface="Calibri"/>
            </a:endParaRPr>
          </a:p>
        </p:txBody>
      </p:sp>
      <p:pic>
        <p:nvPicPr>
          <p:cNvPr id="14" name="Resi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78" y="2316762"/>
            <a:ext cx="2057400" cy="2743200"/>
          </a:xfrm>
          <a:prstGeom prst="rect">
            <a:avLst/>
          </a:prstGeom>
        </p:spPr>
      </p:pic>
    </p:spTree>
    <p:extLst>
      <p:ext uri="{BB962C8B-B14F-4D97-AF65-F5344CB8AC3E}">
        <p14:creationId xmlns:p14="http://schemas.microsoft.com/office/powerpoint/2010/main" val="14827501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2960" y="286604"/>
            <a:ext cx="7543800" cy="1455110"/>
          </a:xfrm>
        </p:spPr>
        <p:txBody>
          <a:bodyPr>
            <a:normAutofit/>
          </a:bodyPr>
          <a:lstStyle/>
          <a:p>
            <a:r>
              <a:rPr lang="tr-TR" dirty="0" smtClean="0"/>
              <a:t>Paket Örnekleri</a:t>
            </a:r>
            <a:endParaRPr lang="tr-TR" dirty="0"/>
          </a:p>
        </p:txBody>
      </p:sp>
      <p:pic>
        <p:nvPicPr>
          <p:cNvPr id="4" name="Resim 3" descr="cask for transport of used fuel assemblies"/>
          <p:cNvPicPr/>
          <p:nvPr/>
        </p:nvPicPr>
        <p:blipFill>
          <a:blip r:embed="rId2">
            <a:extLst>
              <a:ext uri="{28A0092B-C50C-407E-A947-70E740481C1C}">
                <a14:useLocalDpi xmlns:a14="http://schemas.microsoft.com/office/drawing/2010/main" val="0"/>
              </a:ext>
            </a:extLst>
          </a:blip>
          <a:srcRect/>
          <a:stretch>
            <a:fillRect/>
          </a:stretch>
        </p:blipFill>
        <p:spPr bwMode="auto">
          <a:xfrm>
            <a:off x="604159" y="2275117"/>
            <a:ext cx="3363686" cy="2754087"/>
          </a:xfrm>
          <a:prstGeom prst="rect">
            <a:avLst/>
          </a:prstGeom>
          <a:ln>
            <a:noFill/>
          </a:ln>
          <a:effectLst>
            <a:outerShdw blurRad="292100" dist="139700" dir="2700000" algn="tl" rotWithShape="0">
              <a:srgbClr val="333333">
                <a:alpha val="65000"/>
              </a:srgbClr>
            </a:outerShdw>
          </a:effectLst>
        </p:spPr>
      </p:pic>
      <p:pic>
        <p:nvPicPr>
          <p:cNvPr id="6" name="Resim 5" descr="http://upload.wikimedia.org/wikipedia/commons/thumb/1/15/Corrugated_box_-_haz_mat.jpg/220px-Corrugated_box_-_haz_mat.jpg"/>
          <p:cNvPicPr/>
          <p:nvPr/>
        </p:nvPicPr>
        <p:blipFill>
          <a:blip r:embed="rId3">
            <a:extLst>
              <a:ext uri="{28A0092B-C50C-407E-A947-70E740481C1C}">
                <a14:useLocalDpi xmlns:a14="http://schemas.microsoft.com/office/drawing/2010/main" val="0"/>
              </a:ext>
            </a:extLst>
          </a:blip>
          <a:srcRect/>
          <a:stretch>
            <a:fillRect/>
          </a:stretch>
        </p:blipFill>
        <p:spPr bwMode="auto">
          <a:xfrm>
            <a:off x="6980466" y="2185172"/>
            <a:ext cx="1902278" cy="2778716"/>
          </a:xfrm>
          <a:prstGeom prst="rect">
            <a:avLst/>
          </a:prstGeom>
          <a:noFill/>
          <a:ln>
            <a:noFill/>
          </a:ln>
        </p:spPr>
      </p:pic>
      <p:sp>
        <p:nvSpPr>
          <p:cNvPr id="7" name="AutoShape 2" descr="data:image/jpeg;base64,/9j/4AAQSkZJRgABAQAAAQABAAD/2wCEAAkGBxQTEBQUEBQVFhQUFxUUFRUVFRUUFRgXFhQXFhYVFRUYHCggGBolHBQUITEhJSkrLi4uFx8zODMsNygtLisBCgoKDg0OGxAQGywlICQtLCwvLCwsLCwtLS8sLDQsLCwsLCwsLCwsLCwsLCwvLCwsLCwsLCwsLCw0LCssLCw0LP/AABEIAOoA2AMBIgACEQEDEQH/xAAbAAEAAQUBAAAAAAAAAAAAAAAABQECAwQGB//EAEIQAAIBAgMDCAYHBwMFAAAAAAECAAMRBBIhBTFBBhMiMlFhcYEjcpGhscEzQlKCstHwFCRTYpKi4QdjwhZzg5Px/8QAGgEBAAMBAQEAAAAAAAAAAAAAAAIDBAEFBv/EAC0RAAICAQMDAwIFBQAAAAAAAAABAhEDBCExEkFREzJxYbEFkcHR4RQiQoGh/9oADAMBAAIRAxEAPwD3CIiAIiIAiIgCIiAIiW1agVSzEBQCSSbAAbyTALokP/1RhP4w/pf8pT/qjC/xR/S/5SHqQ8ol0S8EzEhW5VYb7Z/of8phqcscKBcs3kjTnqw8o76cvB0ETlsNy/wbgG9YX7aFX5KZIUOVOFfq1D50qq/iQTvqR8o50S8EzE18NjqdT6Nwx32B1t22mxJJ3wRaoREToEREAREQBERAEREAREQBERAEREAREQBPPeXeKxL1VR05vDAkr00LVmW3SYKxIQEggHuJ1sB6FPM+Ve0OexLWPRT0a+R6R82v5ASjUOoluFXIhssowFpdInlNiSmHZV61ToDwPWPs+ImJK2a2zPyB2xzuKrKerUGan4U9NPENed/zYnjvJepzNek/BXsfVYBW9xM9kE5kVM7B7AIItKysrJGHEYw0F55bnmumwGpKD6QADecmaw7bTtKbhgGUgggEEbiDqCJyBW4IPslf9N9oehqYRz08G5prfeaJJNE+S9HwUds2aWe/SZ9RHbqOwiIm0yCIiAIiIAiIgCIiAIiIAiIgCIiAIiIBQjT9Cc1X5E0D1GqJ4MGH9wJ986aJGUFLlElJrg8Txdco7La4VmF92423SF2sTVYHgBYA+/8AXdJfajemq/8AcqfjM0ionn8M2cmlg8ASDbt+QnbYXbxWmoZGLAAE3ABIG+RuxKAKt63yWSYw4kJOyS2Mg5QNwpe17f8AGZKe13P1APMn5TEtATOlMSOxLcmth0DWZg5tYA9HvPfJvAbBoUqprIvpWXK1S5DMumjAWB6q7xwkdyU69T1V+JnSTdp4R6VKtzJmk+qhERNJQIiIAiIgCIiAIiIAiIgCIiAIiIAlGYAEk2A1JOgA7SZjxVfIhYqzW+qil2PYAB/8nlnK7F4/EsOfovh8HmtzZZbva5Aq2N2vbq2yjvteQnPpVk4Q6mdptDl3gKOtSvoOK06zjyZEIMha3+sGy13VajerQqj8Sicmacj8XsOhUvnpqT22yt/UtjM61L7ou9BeTVxe0BUqvUS+V3d1vocrMWFxwNiJRa8yPsIAWRmW2gB6Q/OYBsyqGVQVOYhRrl1OgGspbTLaZ0vJyp0G9b/islc80NibIrU0IcLcm/WvwA4Dukl+wv2j3mVNosot5yXCrLhs8/a/t/zL12b2s3uHynLQo2tj8osPhnP7VVWmKgAQtexIuTcgWG8b51+z9sYeuL4evSqj/bqI/wCEzz3aPJijXCisGYKSR0iu/wBW3ZNelyGwKkHmASNxZ6jfFpoxahQjVFM8PU7s9XicDVxVTCUWfDa82M3NszMrKurJqTYlQbEbjbfuPUcmuUNHG0RUoHdYOh66N2MPgdxmrHmjMzzxOBLRES0rEREAREQBERAEREAREQBERAE885b7Q5zEc2p6NEW++dW9mg8jO32xjhQoPUP1R0R2sdFHtInlDMSSSbkkkntJ1JmbUT26S/DHeyy0Wl1otMZpLbTkeUu0j+000pnWlaoe596ewa/eE6vF1xTRnbcoJPlPNqTF6rO3Wcknz4eW6WQXcjJ9j3XZ2KFWklRdzqrDuuAbeV5s2nKf6e4zNhubO+kxH3X6S+/MPKdXKGqdFqdoAS4SggTgFolZSdAYXE8u/eNm4pqlEOiqxCOUbmnQm4RidHFrA67xwInqQknsXHIgZKjKoJuuYgA33i58JZiVyq6ITdRurLeR/Kyljqd16NVR6SkTcj+ZT9ZO/wBtp0MizsHCmotZaNNagNxUpjm3/rSxI7joZKT0o3W5hlV7CIiSIiIiAIiIAiIgCIiAcvyu2xicNZqYpmkbDMVYsrdjdK2vA27vHkMRy1xR3VQvqonzBnqWJw61EZKihlYWYHcQZ4jy32BUwVa1y1F780//AAb+Ye8a9oGbKpJ2nsX43F7NbmXHco61UWq1WYXvYkWv22GnGa9Pai8Zyr1DffKCpKHG+S5OjuKWIVhoZlBnPYR701mxTxjL3jv/ADlbRKzDyor3UUxx1PgN3v8AhOeoYexH64SaxYzsWPH4TFRw13UfrdJp0jjVsluROI5vE5eFRSvmOkvwI+9PRRPO8NhCrKw3qQw8QbidE23X+rTA8WJ+QlUt2TidFeVvOWba1c/ZHgD8yZYcXWO+ofIAfASNErOsLSxqwG8geOk5cKx6zMfFiZs4ejaKFk2+NRd7CaOOx9N0Ivc8NDvG7fI3azWC+fykdz06kcbJGhi3Q3puyeqxX223yXwvKzEJ1mVx/OuvtW3znMCtKirLFKS4ZBxT5R32F5bofpabL3qQ499j8ZM4Pb+HqdSqt+xugfY1rzyrPM2Ew71WyUkLseA4d5PAd5lsc819St4YnsIiczyb5NPRs1Wq19/NozCn977Xw8Z002RbatqjNJJPZiIiSIiIiAIiIAkft/AUa+HqU8TbmiLsxIXLbc4Y7iO2XbW2rTw6Z6p9VRqzHsUfoTzPlDtyrim6fRpjVaYOnix+s3w4SrJkUVRZCDluedbYw5ouwTNVpgkLUVbXUHRip1W413SDfa/YvtP+J6G9CRG0uT9OrqVs32l0PnwPnMsZruaXF9jU2Ti81FT23085vJWkWmy6tFbDpgX1G/fxX8pbTxfbO0nwcuuSbDXmxglvUTx+UiKVeSOzKvpU8fkZW0STOmWiJXmpeG0lueVkyoSXhZjzyhqd8A2RMtNpo88O2BiRFCzS5S49ENIOwXNntfdplvr5iaKVgRcG47pqcscBWxDUeapM2UVL6WAzFLam3YZE4PkljRquWl41PiEzSaSrk4zo88upklgqgljoAASSewAb5XZuwMQPp6qMP5UN/aSB7p6vyV2bhqdINhl1OjO1jUvxDHh4DSTxw63VkJy6VZzWwuRFR7Nijza/w1sXPrHcvvPhO6wOBp0UyUkCr3ce8neT3mbETZDHGPBllNy5EREsICIiAIiIAkByh5TJQulOz1fs/VXvc/Lf4SM5U8p3V2oUQyEaM5BDf+MHh/N7O2cdM2XPW0S/Hivdl2NxL1XL1WLMeJ4DgAOA7hNcrMtoyzJZpMBSWmnNnLGWcBqmheamL2SlTrLr2jRvbJbLK5Z2wcdiNg1E1pnOOw6N+R93hL9kJV51PR1NDr0G08dNJI7X22FPN0rF+J4L4dre74TLyY2uUbJVJKPrcnqse0ngf89snbojSsmVp1COqfOwlwwVQ7yB7T8pMrK2lVllEQNnHix8haZF2cvG58T+Uk8spacsGmmCUfVHsv8AGZRSAma0raAYgkraXgRaAWgTa2djWovmTcdGXgw/PvmvaXCdTado41fJ32Cxa1UDobg+0HsI7ZnnB7OxzUHzLqD1l4EfI987bB4paiB0NwfaD2HvnoYsqmvqY8mPp+DNERLioREQBEpF4BpbV2VSxC5aq3tuYaMvqn5bpwG2+TtXDXbr0vtgbvXH1fHd4bp6ZeUMqyYoz+SyGRxPH1MrO125yRV7vhrI2809yH1fsH3eG+cdWpMjFKilWG8HQ/5HfumKeOUOTVGalwWWlQJUSyrVAF/1c6AeMrbSVsmVZgBrw9057a21S10S4Xi3E7xp2D3zPjqrMBcEKQCB26cTxMjqlG++TirVkW/BoCnff5TaopoP1xlOaI93zm3h6VwPP4ydkaOk5PbSzDm3PSXqn7QHDxHwk8DOHpUyCCNCDcHvnS7F2qtdCRoyMUdewgmx9U2uPMcJVJFsU2vgkyIlREiClogGM0AraUtMdTEKN5A8TaVWrfdOHS8CJlwOGNSoqZrZja9r23n5TpKPJmkOszt5hR7hf3y2GKU+CueSMeTlrzb2RjXp1L0wWB6yAE3HluPfOso7Iorupr5jMfa15uKoGg0HdL46aSd2UyzpqqLaT5lBsRcXsRYjuIO6XxE2GYREQDFmjNNY1JQ1YBs54zzUNaUNeAbmeaW09nUq65aq3t1WGjL6p+W6OflOfnGk9mdTrg8929gf2arkLZgVDKQLEgkixHA3H63SCrZmN1YHq9BtB0TfRgLi/G4PlOn5etevTP8At2/vb85yxnlanAp3G6NkX1RVlMdieaoUy6jIMwcG19FOXKQbAlgo85hqYe6LUS5RwGBOhAYXFxL+WmHJwQK/UZHbwsV+LA+U26KWwNIH+HS/Cs0xhUFF9kjtJY1JcttEQyTewNG6L5/iMwskk9m0/Rr978RlLZ1FBQ/XtkdsvZlajX5xWWxJzC56Sk3IOmh3eBk84Ci5IA7/ADmJqpPVAVftPp2bl4yLLseSUE0u5Jvj0UXJ075rttQm5VSF+0xy+YG8+6adbD5QCOk5IALajXsG4S+o2emSBqpGZeOhNxIkTOmNZ7gBhpcErofbMCYhiKTMxscwbWwvrYkDvElMPgFcpULOF3nNZVGhGVQRqdZE19s4dKWZKVRlNRwpqWU3UXLKv2elYE8b9kk4NK2dxxlkdRVmetZgrqQMrGxYGxBB3DeZIYFTrfN6zWBO/cv1RJrZuzaRRHKXZlVrscxFxewPDfwtNOoBma267fEzs8bjuyuM03RubDH7zT8W9ytOynIbBH7yn3j/AGn851816X2P5M2o9y+BERNJQIiIAiIgEE1aY2rzC5mFmgGya8sNeajNLC0A3efj9omgXlpecBCcs6l6lL1W/EPznOkyZ5WP0qXg/wAVkHmmLL72a8ftRMY2ovNWJG+mhFxvLIcpHbYg27DL9q/RnxEhsdcOHXpU6mUPcXAyrYZraqQQpBGt7ySxGKWpRBXtW4O8XW+vlL5e1/BWuUvqRlpL7Mp+iX71j5mRlpM7JX0Q+98TMLNKMVBbtm32Ni9Q8b7lXhLHpEvUAXM3Ak7lNtFB4zbpYdVqVCw0BzKTu1ve19L3l4cXaoBoqG7m9sq9I2Uat/iVZJqEXJ9iZrBAyU96qp6WbokWFvbrwmzQwhJvSXKLWzNcDjuXefEzJRq5hmpU2qMCBdxkW17MVvpcdnsJmwOdbIWcIQbuiDPcA9W/C+4meRm/E5f4JL55/JEeonMDggqqTdmAGrcNOA3CeVbWotUxVSminMHelTQCxsHcgW7ySxP8xM9jpjQeEiaNFTtKo2UZlw9LpWF7vUqcfBAPCfS5cfWkkWaHVei5yq9v1/kmKSZQBwAA9gnPLOhrmyMf5T8JzyyGo7GbD3ZI8nh+8Dwb4TrZynJwen+63ynVS/S+z/ZVqPcViImgoEREAREQDnnpTC9GSrUpjajAIhqUxmnJVqExNQgEWacsKSSahMbUZwHM8odlNWVSh6SZrKfrA2uL8DpORJIJDAgjQg6EeInp7UpEbZ2IlYXPRcbnHwbtEoyYr3RdDJWzONw9a3YQd6nUEdhE2wqikcpuC4NjvXoWy+HR0PzuZoYvDPRfJVFjwPAjtU8YpvM/U0nEu6U3ZsiTmxx6IeLfEyCUye2L9GPFviZVItRuPhwSCRcjdfUDU8O2ZM4UFiQAASTYtoBc6DU6A/5l5ErR6w/XZM+oV4pr6P7HTmsBy3oYjFU8PQSrV5wkc41qaAAFyQu82C8QPGTFPbSk0AtgKuIxGH/9XPi/maS/1TFsTk/h8Ni6xoUghNOm17k2zvVzKlycoPNroNNBL6a06JUaKVxNapl3uwcVMzKg6T/ScAZ87l/p5SrFF1XfndPf/q48FSvudBX23TRghDk56dMsMmVWdVIJzMDYB0JsDv42NobD7UQOa6LUZ3QXD1grXWk1VabUlFrAEgHtzDx3MTg6Dkl+czMbnKApuadNN5FxZadvvtLVoYZb5aOhN7F2yjolOit7Dom2ndPsceWLhFt9l9iCU1aXclv2lnpVibACpUproRolQ0ySSdbkHdbskYP17pcMSoUpTpois2dsotdiQSx7WPE8ZhFT9eyVZZqT2LccXFbktya+nPqH4rOpE5zk3h2FRmZWAK2BIIv0huvv3ToxNmmVQM2d/wB5WVlJWXlIiIgCIiAYCktKTPaUtANY05jalNwrKFYBoNRmNqMkSksNOARj0Jr1KEmGpTE1GcBze0tlpVQrUW494PaDwM4LbGxqmGN9Wp30fs7nHA9+4+6etvh5rV8EGBBAIOhBFwR2ESueNSLITcTyWjUvOl2GfRDxaWbd5JtTJqYYFk3tT3svenaO7f4ymw39CD3tMWSLjszXCSlwTBlFOo8viJSlSd+ojHvA039u6b2H2DVbrFV8Tc+7T3yv03NNJcnXJLlke1H0hqPVbgAiAIuVWJUNvYkZj9YA9kUnSmCKSKt9TYak9rHie83nQYfk4g67M39o92vvknh9n006iKO+1z7TrM+H8Ggvfv8AP7Lb87KnmguDk6eGq1OqjHvtYe06Teocn6h67Kvh0j+XvnUBZcFnqQ0sEVvPLsRGH5P0h1szeJsPYPzknh8KidRVXwAv7d8zBZcBL444x4RU5yfLKCXCLSsmRErEQBERAEREASkrEApFpWIBbaUtL5SAWFZaUmWUtAMJSWmnNi0paAaxoiYE2bSDFhTQEm5OUb+3xkhli040mdujCKcqEmW0raKOGMLKhZfaVtOgttFpdEApaViVgFJWIgCIiAIiIAiIgCIiAIiIAiIgCIiAJSViAUiViAUiViAUlYiAIiIAiIgCIiAIiIAiIgCIiAf/2Q=="/>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solidFill>
                <a:prstClr val="black"/>
              </a:solidFill>
            </a:endParaRPr>
          </a:p>
        </p:txBody>
      </p:sp>
      <p:sp>
        <p:nvSpPr>
          <p:cNvPr id="8" name="AutoShape 4" descr="data:image/jpeg;base64,/9j/4AAQSkZJRgABAQAAAQABAAD/2wCEAAkGBxQTEBQUEBQVFhQUFxUUFRUVFRUUFRgXFhQXFhYVFRUYHCggGBolHBQUITEhJSkrLi4uFx8zODMsNygtLisBCgoKDg0OGxAQGywlICQtLCwvLCwsLCwtLS8sLDQsLCwsLCwsLCwsLCwsLCwvLCwsLCwsLCwsLCw0LCssLCw0LP/AABEIAOoA2AMBIgACEQEDEQH/xAAbAAEAAQUBAAAAAAAAAAAAAAAABQECAwQGB//EAEIQAAIBAgMDCAYHBwMFAAAAAAECAAMRBBIhBTFBBhMiMlFhcYEjcpGhscEzQlKCstHwFCRTYpKi4QdjwhZzg5Px/8QAGgEBAAMBAQEAAAAAAAAAAAAAAAIDBAEFBv/EAC0RAAICAQMDAwIFBQAAAAAAAAABAhEDBCExEkFREzJxYbEFkcHR4RQiQoGh/9oADAMBAAIRAxEAPwD3CIiAIiIAiIgCIiAIiW1agVSzEBQCSSbAAbyTALokP/1RhP4w/pf8pT/qjC/xR/S/5SHqQ8ol0S8EzEhW5VYb7Z/of8phqcscKBcs3kjTnqw8o76cvB0ETlsNy/wbgG9YX7aFX5KZIUOVOFfq1D50qq/iQTvqR8o50S8EzE18NjqdT6Nwx32B1t22mxJJ3wRaoREToEREAREQBERAEREAREQBERAEREAREQBPPeXeKxL1VR05vDAkr00LVmW3SYKxIQEggHuJ1sB6FPM+Ve0OexLWPRT0a+R6R82v5ASjUOoluFXIhssowFpdInlNiSmHZV61ToDwPWPs+ImJK2a2zPyB2xzuKrKerUGan4U9NPENed/zYnjvJepzNek/BXsfVYBW9xM9kE5kVM7B7AIItKysrJGHEYw0F55bnmumwGpKD6QADecmaw7bTtKbhgGUgggEEbiDqCJyBW4IPslf9N9oehqYRz08G5prfeaJJNE+S9HwUds2aWe/SZ9RHbqOwiIm0yCIiAIiIAiIgCIiAIiIAiIgCIiAIiIBQjT9Cc1X5E0D1GqJ4MGH9wJ986aJGUFLlElJrg8Txdco7La4VmF92423SF2sTVYHgBYA+/8AXdJfajemq/8AcqfjM0ionn8M2cmlg8ASDbt+QnbYXbxWmoZGLAAE3ABIG+RuxKAKt63yWSYw4kJOyS2Mg5QNwpe17f8AGZKe13P1APMn5TEtATOlMSOxLcmth0DWZg5tYA9HvPfJvAbBoUqprIvpWXK1S5DMumjAWB6q7xwkdyU69T1V+JnSTdp4R6VKtzJmk+qhERNJQIiIAiIgCIiAIiIAiIgCIiAIiIAlGYAEk2A1JOgA7SZjxVfIhYqzW+qil2PYAB/8nlnK7F4/EsOfovh8HmtzZZbva5Aq2N2vbq2yjvteQnPpVk4Q6mdptDl3gKOtSvoOK06zjyZEIMha3+sGy13VajerQqj8Sicmacj8XsOhUvnpqT22yt/UtjM61L7ou9BeTVxe0BUqvUS+V3d1vocrMWFxwNiJRa8yPsIAWRmW2gB6Q/OYBsyqGVQVOYhRrl1OgGspbTLaZ0vJyp0G9b/islc80NibIrU0IcLcm/WvwA4Dukl+wv2j3mVNosot5yXCrLhs8/a/t/zL12b2s3uHynLQo2tj8osPhnP7VVWmKgAQtexIuTcgWG8b51+z9sYeuL4evSqj/bqI/wCEzz3aPJijXCisGYKSR0iu/wBW3ZNelyGwKkHmASNxZ6jfFpoxahQjVFM8PU7s9XicDVxVTCUWfDa82M3NszMrKurJqTYlQbEbjbfuPUcmuUNHG0RUoHdYOh66N2MPgdxmrHmjMzzxOBLRES0rEREAREQBERAEREAREQBERAE885b7Q5zEc2p6NEW++dW9mg8jO32xjhQoPUP1R0R2sdFHtInlDMSSSbkkkntJ1JmbUT26S/DHeyy0Wl1otMZpLbTkeUu0j+000pnWlaoe596ewa/eE6vF1xTRnbcoJPlPNqTF6rO3Wcknz4eW6WQXcjJ9j3XZ2KFWklRdzqrDuuAbeV5s2nKf6e4zNhubO+kxH3X6S+/MPKdXKGqdFqdoAS4SggTgFolZSdAYXE8u/eNm4pqlEOiqxCOUbmnQm4RidHFrA67xwInqQknsXHIgZKjKoJuuYgA33i58JZiVyq6ITdRurLeR/Kyljqd16NVR6SkTcj+ZT9ZO/wBtp0MizsHCmotZaNNagNxUpjm3/rSxI7joZKT0o3W5hlV7CIiSIiIiAIiIAiIgCIiAcvyu2xicNZqYpmkbDMVYsrdjdK2vA27vHkMRy1xR3VQvqonzBnqWJw61EZKihlYWYHcQZ4jy32BUwVa1y1F780//AAb+Ye8a9oGbKpJ2nsX43F7NbmXHco61UWq1WYXvYkWv22GnGa9Pai8Zyr1DffKCpKHG+S5OjuKWIVhoZlBnPYR701mxTxjL3jv/ADlbRKzDyor3UUxx1PgN3v8AhOeoYexH64SaxYzsWPH4TFRw13UfrdJp0jjVsluROI5vE5eFRSvmOkvwI+9PRRPO8NhCrKw3qQw8QbidE23X+rTA8WJ+QlUt2TidFeVvOWba1c/ZHgD8yZYcXWO+ofIAfASNErOsLSxqwG8geOk5cKx6zMfFiZs4ejaKFk2+NRd7CaOOx9N0Ivc8NDvG7fI3azWC+fykdz06kcbJGhi3Q3puyeqxX223yXwvKzEJ1mVx/OuvtW3znMCtKirLFKS4ZBxT5R32F5bofpabL3qQ499j8ZM4Pb+HqdSqt+xugfY1rzyrPM2Ew71WyUkLseA4d5PAd5lsc819St4YnsIiczyb5NPRs1Wq19/NozCn977Xw8Z002RbatqjNJJPZiIiSIiIiAIiIAkft/AUa+HqU8TbmiLsxIXLbc4Y7iO2XbW2rTw6Z6p9VRqzHsUfoTzPlDtyrim6fRpjVaYOnix+s3w4SrJkUVRZCDluedbYw5ouwTNVpgkLUVbXUHRip1W413SDfa/YvtP+J6G9CRG0uT9OrqVs32l0PnwPnMsZruaXF9jU2Ti81FT23085vJWkWmy6tFbDpgX1G/fxX8pbTxfbO0nwcuuSbDXmxglvUTx+UiKVeSOzKvpU8fkZW0STOmWiJXmpeG0lueVkyoSXhZjzyhqd8A2RMtNpo88O2BiRFCzS5S49ENIOwXNntfdplvr5iaKVgRcG47pqcscBWxDUeapM2UVL6WAzFLam3YZE4PkljRquWl41PiEzSaSrk4zo88upklgqgljoAASSewAb5XZuwMQPp6qMP5UN/aSB7p6vyV2bhqdINhl1OjO1jUvxDHh4DSTxw63VkJy6VZzWwuRFR7Nijza/w1sXPrHcvvPhO6wOBp0UyUkCr3ce8neT3mbETZDHGPBllNy5EREsICIiAIiIAkByh5TJQulOz1fs/VXvc/Lf4SM5U8p3V2oUQyEaM5BDf+MHh/N7O2cdM2XPW0S/Hivdl2NxL1XL1WLMeJ4DgAOA7hNcrMtoyzJZpMBSWmnNnLGWcBqmheamL2SlTrLr2jRvbJbLK5Z2wcdiNg1E1pnOOw6N+R93hL9kJV51PR1NDr0G08dNJI7X22FPN0rF+J4L4dre74TLyY2uUbJVJKPrcnqse0ngf89snbojSsmVp1COqfOwlwwVQ7yB7T8pMrK2lVllEQNnHix8haZF2cvG58T+Uk8spacsGmmCUfVHsv8AGZRSAma0raAYgkraXgRaAWgTa2djWovmTcdGXgw/PvmvaXCdTado41fJ32Cxa1UDobg+0HsI7ZnnB7OxzUHzLqD1l4EfI987bB4paiB0NwfaD2HvnoYsqmvqY8mPp+DNERLioREQBEpF4BpbV2VSxC5aq3tuYaMvqn5bpwG2+TtXDXbr0vtgbvXH1fHd4bp6ZeUMqyYoz+SyGRxPH1MrO125yRV7vhrI2809yH1fsH3eG+cdWpMjFKilWG8HQ/5HfumKeOUOTVGalwWWlQJUSyrVAF/1c6AeMrbSVsmVZgBrw9057a21S10S4Xi3E7xp2D3zPjqrMBcEKQCB26cTxMjqlG++TirVkW/BoCnff5TaopoP1xlOaI93zm3h6VwPP4ydkaOk5PbSzDm3PSXqn7QHDxHwk8DOHpUyCCNCDcHvnS7F2qtdCRoyMUdewgmx9U2uPMcJVJFsU2vgkyIlREiClogGM0AraUtMdTEKN5A8TaVWrfdOHS8CJlwOGNSoqZrZja9r23n5TpKPJmkOszt5hR7hf3y2GKU+CueSMeTlrzb2RjXp1L0wWB6yAE3HluPfOso7Iorupr5jMfa15uKoGg0HdL46aSd2UyzpqqLaT5lBsRcXsRYjuIO6XxE2GYREQDFmjNNY1JQ1YBs54zzUNaUNeAbmeaW09nUq65aq3t1WGjL6p+W6OflOfnGk9mdTrg8929gf2arkLZgVDKQLEgkixHA3H63SCrZmN1YHq9BtB0TfRgLi/G4PlOn5etevTP8At2/vb85yxnlanAp3G6NkX1RVlMdieaoUy6jIMwcG19FOXKQbAlgo85hqYe6LUS5RwGBOhAYXFxL+WmHJwQK/UZHbwsV+LA+U26KWwNIH+HS/Cs0xhUFF9kjtJY1JcttEQyTewNG6L5/iMwskk9m0/Rr978RlLZ1FBQ/XtkdsvZlajX5xWWxJzC56Sk3IOmh3eBk84Ci5IA7/ADmJqpPVAVftPp2bl4yLLseSUE0u5Jvj0UXJ075rttQm5VSF+0xy+YG8+6adbD5QCOk5IALajXsG4S+o2emSBqpGZeOhNxIkTOmNZ7gBhpcErofbMCYhiKTMxscwbWwvrYkDvElMPgFcpULOF3nNZVGhGVQRqdZE19s4dKWZKVRlNRwpqWU3UXLKv2elYE8b9kk4NK2dxxlkdRVmetZgrqQMrGxYGxBB3DeZIYFTrfN6zWBO/cv1RJrZuzaRRHKXZlVrscxFxewPDfwtNOoBma267fEzs8bjuyuM03RubDH7zT8W9ytOynIbBH7yn3j/AGn851816X2P5M2o9y+BERNJQIiIAiIgEE1aY2rzC5mFmgGya8sNeajNLC0A3efj9omgXlpecBCcs6l6lL1W/EPznOkyZ5WP0qXg/wAVkHmmLL72a8ftRMY2ovNWJG+mhFxvLIcpHbYg27DL9q/RnxEhsdcOHXpU6mUPcXAyrYZraqQQpBGt7ySxGKWpRBXtW4O8XW+vlL5e1/BWuUvqRlpL7Mp+iX71j5mRlpM7JX0Q+98TMLNKMVBbtm32Ni9Q8b7lXhLHpEvUAXM3Ak7lNtFB4zbpYdVqVCw0BzKTu1ve19L3l4cXaoBoqG7m9sq9I2Uat/iVZJqEXJ9iZrBAyU96qp6WbokWFvbrwmzQwhJvSXKLWzNcDjuXefEzJRq5hmpU2qMCBdxkW17MVvpcdnsJmwOdbIWcIQbuiDPcA9W/C+4meRm/E5f4JL55/JEeonMDggqqTdmAGrcNOA3CeVbWotUxVSminMHelTQCxsHcgW7ySxP8xM9jpjQeEiaNFTtKo2UZlw9LpWF7vUqcfBAPCfS5cfWkkWaHVei5yq9v1/kmKSZQBwAA9gnPLOhrmyMf5T8JzyyGo7GbD3ZI8nh+8Dwb4TrZynJwen+63ynVS/S+z/ZVqPcViImgoEREAREQDnnpTC9GSrUpjajAIhqUxmnJVqExNQgEWacsKSSahMbUZwHM8odlNWVSh6SZrKfrA2uL8DpORJIJDAgjQg6EeInp7UpEbZ2IlYXPRcbnHwbtEoyYr3RdDJWzONw9a3YQd6nUEdhE2wqikcpuC4NjvXoWy+HR0PzuZoYvDPRfJVFjwPAjtU8YpvM/U0nEu6U3ZsiTmxx6IeLfEyCUye2L9GPFviZVItRuPhwSCRcjdfUDU8O2ZM4UFiQAASTYtoBc6DU6A/5l5ErR6w/XZM+oV4pr6P7HTmsBy3oYjFU8PQSrV5wkc41qaAAFyQu82C8QPGTFPbSk0AtgKuIxGH/9XPi/maS/1TFsTk/h8Ni6xoUghNOm17k2zvVzKlycoPNroNNBL6a06JUaKVxNapl3uwcVMzKg6T/ScAZ87l/p5SrFF1XfndPf/q48FSvudBX23TRghDk56dMsMmVWdVIJzMDYB0JsDv42NobD7UQOa6LUZ3QXD1grXWk1VabUlFrAEgHtzDx3MTg6Dkl+czMbnKApuadNN5FxZadvvtLVoYZb5aOhN7F2yjolOit7Dom2ndPsceWLhFt9l9iCU1aXclv2lnpVibACpUproRolQ0ySSdbkHdbskYP17pcMSoUpTpois2dsotdiQSx7WPE8ZhFT9eyVZZqT2LccXFbktya+nPqH4rOpE5zk3h2FRmZWAK2BIIv0huvv3ToxNmmVQM2d/wB5WVlJWXlIiIgCIiAYCktKTPaUtANY05jalNwrKFYBoNRmNqMkSksNOARj0Jr1KEmGpTE1GcBze0tlpVQrUW494PaDwM4LbGxqmGN9Wp30fs7nHA9+4+6etvh5rV8EGBBAIOhBFwR2ESueNSLITcTyWjUvOl2GfRDxaWbd5JtTJqYYFk3tT3svenaO7f4ymw39CD3tMWSLjszXCSlwTBlFOo8viJSlSd+ojHvA039u6b2H2DVbrFV8Tc+7T3yv03NNJcnXJLlke1H0hqPVbgAiAIuVWJUNvYkZj9YA9kUnSmCKSKt9TYak9rHie83nQYfk4g67M39o92vvknh9n006iKO+1z7TrM+H8Ggvfv8AP7Lb87KnmguDk6eGq1OqjHvtYe06Teocn6h67Kvh0j+XvnUBZcFnqQ0sEVvPLsRGH5P0h1szeJsPYPzknh8KidRVXwAv7d8zBZcBL444x4RU5yfLKCXCLSsmRErEQBERAEREASkrEApFpWIBbaUtL5SAWFZaUmWUtAMJSWmnNi0paAaxoiYE2bSDFhTQEm5OUb+3xkhli040mdujCKcqEmW0raKOGMLKhZfaVtOgttFpdEApaViVgFJWIgCIiAIiIAiIgCIiAIiIAiIgCIiAJSViAUiViAUiViAUlYiAIiIAiIgCIiAIiIAiIgCIiAf/2Q=="/>
          <p:cNvSpPr>
            <a:spLocks noChangeAspect="1" noChangeArrowheads="1"/>
          </p:cNvSpPr>
          <p:nvPr/>
        </p:nvSpPr>
        <p:spPr bwMode="auto">
          <a:xfrm>
            <a:off x="230981" y="794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solidFill>
                <a:prstClr val="black"/>
              </a:solidFill>
            </a:endParaRPr>
          </a:p>
        </p:txBody>
      </p:sp>
      <p:pic>
        <p:nvPicPr>
          <p:cNvPr id="1030" name="Picture 6" descr="http://t3.gstatic.com/images?q=tbn:ANd9GcQ3oY1LUhT2hrgN7oZbjBFTHmhPKFSw0wPd3M4FWV5PSYWHpFT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207" y="2185175"/>
            <a:ext cx="2208126" cy="318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9983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Başlık"/>
          <p:cNvSpPr>
            <a:spLocks noGrp="1"/>
          </p:cNvSpPr>
          <p:nvPr>
            <p:ph type="title"/>
          </p:nvPr>
        </p:nvSpPr>
        <p:spPr/>
        <p:txBody>
          <a:bodyPr/>
          <a:lstStyle/>
          <a:p>
            <a:pPr eaLnBrk="1" hangingPunct="1"/>
            <a:r>
              <a:rPr lang="tr-TR" altLang="en-US" smtClean="0"/>
              <a:t>ELLEÇLEME</a:t>
            </a:r>
          </a:p>
        </p:txBody>
      </p:sp>
      <p:sp>
        <p:nvSpPr>
          <p:cNvPr id="33795" name="4 İçerik Yer Tutucusu"/>
          <p:cNvSpPr>
            <a:spLocks noGrp="1"/>
          </p:cNvSpPr>
          <p:nvPr>
            <p:ph idx="1"/>
          </p:nvPr>
        </p:nvSpPr>
        <p:spPr/>
        <p:txBody>
          <a:bodyPr>
            <a:normAutofit/>
          </a:bodyPr>
          <a:lstStyle/>
          <a:p>
            <a:pPr eaLnBrk="1" hangingPunct="1"/>
            <a:r>
              <a:rPr lang="tr-TR" altLang="en-US" sz="2400" dirty="0" smtClean="0"/>
              <a:t>Kelime anlamı; bir şeyleri insan gücüyle veya mekanik olarak hareket ettirmek, yer değiştirmektir.</a:t>
            </a:r>
          </a:p>
          <a:p>
            <a:pPr eaLnBrk="1" hangingPunct="1"/>
            <a:r>
              <a:rPr lang="tr-TR" altLang="en-US" sz="2400" dirty="0" smtClean="0"/>
              <a:t>Ürünlerin/Malların, taşıma modelleri  arasında yahut ara veya nihai noktalarda, gerçekleştirilen yükleme-boşaltma işlemlerine “ELLEÇLEME” denir. </a:t>
            </a:r>
          </a:p>
        </p:txBody>
      </p:sp>
      <p:sp>
        <p:nvSpPr>
          <p:cNvPr id="4" name="2 İçerik Yer Tutucusu"/>
          <p:cNvSpPr txBox="1">
            <a:spLocks/>
          </p:cNvSpPr>
          <p:nvPr/>
        </p:nvSpPr>
        <p:spPr>
          <a:xfrm>
            <a:off x="798619" y="4005064"/>
            <a:ext cx="7543800" cy="2037644"/>
          </a:xfrm>
          <a:prstGeom prst="rect">
            <a:avLst/>
          </a:prstGeom>
          <a:ln w="19050">
            <a:solidFill>
              <a:schemeClr val="accent2"/>
            </a:solidFill>
            <a:prstDash val="lgDash"/>
          </a:ln>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0F6FC6"/>
              </a:buClr>
            </a:pPr>
            <a:r>
              <a:rPr lang="tr-TR" altLang="en-US" sz="2400" i="1" dirty="0" err="1" smtClean="0">
                <a:solidFill>
                  <a:srgbClr val="009DD9"/>
                </a:solidFill>
              </a:rPr>
              <a:t>Elleçleme</a:t>
            </a:r>
            <a:r>
              <a:rPr lang="tr-TR" altLang="en-US" sz="2400" i="1" dirty="0" smtClean="0">
                <a:solidFill>
                  <a:srgbClr val="009DD9"/>
                </a:solidFill>
              </a:rPr>
              <a:t>, küçük çaplı bir operasyon olabileceği gibi büyük çaplı bir operasyon da olabilir. </a:t>
            </a:r>
          </a:p>
          <a:p>
            <a:pPr>
              <a:buClr>
                <a:srgbClr val="0F6FC6"/>
              </a:buClr>
            </a:pPr>
            <a:r>
              <a:rPr lang="tr-TR" altLang="en-US" sz="2400" i="1" dirty="0" smtClean="0">
                <a:solidFill>
                  <a:srgbClr val="009DD9"/>
                </a:solidFill>
              </a:rPr>
              <a:t>Örneğin, sipariş hazırlama sürecinde müşteri siparişlerinin bir kutuya koyulması işlemi bir </a:t>
            </a:r>
            <a:r>
              <a:rPr lang="tr-TR" altLang="en-US" sz="2400" i="1" dirty="0" err="1" smtClean="0">
                <a:solidFill>
                  <a:srgbClr val="009DD9"/>
                </a:solidFill>
              </a:rPr>
              <a:t>elleçleme</a:t>
            </a:r>
            <a:r>
              <a:rPr lang="tr-TR" altLang="en-US" sz="2400" i="1" dirty="0" smtClean="0">
                <a:solidFill>
                  <a:srgbClr val="009DD9"/>
                </a:solidFill>
              </a:rPr>
              <a:t> faaliyeti olabilirken, bir konteynırın özel ekipmanlar ile </a:t>
            </a:r>
            <a:r>
              <a:rPr lang="tr-TR" altLang="en-US" sz="2400" i="1" dirty="0" err="1" smtClean="0">
                <a:solidFill>
                  <a:srgbClr val="009DD9"/>
                </a:solidFill>
              </a:rPr>
              <a:t>tır’lardan</a:t>
            </a:r>
            <a:r>
              <a:rPr lang="tr-TR" altLang="en-US" sz="2400" i="1" dirty="0" smtClean="0">
                <a:solidFill>
                  <a:srgbClr val="009DD9"/>
                </a:solidFill>
              </a:rPr>
              <a:t> alınıp gemi yahut trene yüklenmesi işlemi de </a:t>
            </a:r>
            <a:r>
              <a:rPr lang="tr-TR" altLang="en-US" sz="2400" i="1" dirty="0" err="1" smtClean="0">
                <a:solidFill>
                  <a:srgbClr val="009DD9"/>
                </a:solidFill>
              </a:rPr>
              <a:t>elleçleme</a:t>
            </a:r>
            <a:r>
              <a:rPr lang="tr-TR" altLang="en-US" sz="2400" i="1" dirty="0" smtClean="0">
                <a:solidFill>
                  <a:srgbClr val="009DD9"/>
                </a:solidFill>
              </a:rPr>
              <a:t> faaliyetidir.  </a:t>
            </a:r>
          </a:p>
        </p:txBody>
      </p:sp>
    </p:spTree>
    <p:extLst>
      <p:ext uri="{BB962C8B-B14F-4D97-AF65-F5344CB8AC3E}">
        <p14:creationId xmlns:p14="http://schemas.microsoft.com/office/powerpoint/2010/main" val="3541105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822960" y="1845734"/>
            <a:ext cx="7543800" cy="2334380"/>
          </a:xfrm>
        </p:spPr>
        <p:txBody>
          <a:bodyPr>
            <a:normAutofit fontScale="85000" lnSpcReduction="10000"/>
          </a:bodyPr>
          <a:lstStyle/>
          <a:p>
            <a:pPr lvl="0"/>
            <a:r>
              <a:rPr lang="tr-TR" sz="2400" dirty="0"/>
              <a:t>Depolarda kullanılan </a:t>
            </a:r>
            <a:r>
              <a:rPr lang="tr-TR" sz="2400" dirty="0" err="1" smtClean="0"/>
              <a:t>elleçleme</a:t>
            </a:r>
            <a:r>
              <a:rPr lang="tr-TR" sz="2400" dirty="0" smtClean="0"/>
              <a:t> araçları, </a:t>
            </a:r>
            <a:r>
              <a:rPr lang="tr-TR" sz="2400" dirty="0"/>
              <a:t>ürünleri depo içinde taşıma ve istifleme için kullanılmaktadır. </a:t>
            </a:r>
            <a:r>
              <a:rPr lang="tr-TR" sz="2400" dirty="0" smtClean="0"/>
              <a:t>İstif </a:t>
            </a:r>
            <a:r>
              <a:rPr lang="tr-TR" sz="2400" dirty="0"/>
              <a:t>araçları, </a:t>
            </a:r>
            <a:r>
              <a:rPr lang="tr-TR" sz="2400" dirty="0" err="1"/>
              <a:t>forkliftler</a:t>
            </a:r>
            <a:r>
              <a:rPr lang="tr-TR" sz="2400" dirty="0"/>
              <a:t>, </a:t>
            </a:r>
            <a:r>
              <a:rPr lang="tr-TR" sz="2400" dirty="0" err="1"/>
              <a:t>transplate</a:t>
            </a:r>
            <a:r>
              <a:rPr lang="tr-TR" sz="2400" dirty="0"/>
              <a:t>, palet asansörü, konveyör bantları, paketleme makineleri, vinçler ve </a:t>
            </a:r>
            <a:r>
              <a:rPr lang="tr-TR" sz="2400" dirty="0" err="1"/>
              <a:t>elleçleme</a:t>
            </a:r>
            <a:r>
              <a:rPr lang="tr-TR" sz="2400" dirty="0"/>
              <a:t> araçları, depolar içinde kullanılan indirme, taşıma, istifleme ve yüklemede kullanılan araç türlerinden bazılarıdır. Bu araçlar insan gücü ile çalışabildikleri gibi, fosil yakıt, elektrik, hava basıncı gibi enerjilerle de çalışabilmektedirler. </a:t>
            </a:r>
          </a:p>
          <a:p>
            <a:endParaRPr lang="tr-TR" sz="2400" dirty="0"/>
          </a:p>
        </p:txBody>
      </p:sp>
      <p:pic>
        <p:nvPicPr>
          <p:cNvPr id="4" name="16 Resim" descr="images.jpg"/>
          <p:cNvPicPr/>
          <p:nvPr/>
        </p:nvPicPr>
        <p:blipFill rotWithShape="1">
          <a:blip r:embed="rId2" cstate="print">
            <a:grayscl/>
          </a:blip>
          <a:srcRect t="11668" b="19111"/>
          <a:stretch/>
        </p:blipFill>
        <p:spPr>
          <a:xfrm>
            <a:off x="1801061" y="4169233"/>
            <a:ext cx="1947387" cy="1735591"/>
          </a:xfrm>
          <a:prstGeom prst="rect">
            <a:avLst/>
          </a:prstGeom>
        </p:spPr>
      </p:pic>
      <p:pic>
        <p:nvPicPr>
          <p:cNvPr id="5" name="21 Resim" descr="images (3).jpg"/>
          <p:cNvPicPr/>
          <p:nvPr/>
        </p:nvPicPr>
        <p:blipFill>
          <a:blip r:embed="rId3" cstate="print">
            <a:grayscl/>
          </a:blip>
          <a:stretch>
            <a:fillRect/>
          </a:stretch>
        </p:blipFill>
        <p:spPr>
          <a:xfrm>
            <a:off x="3797436" y="4169233"/>
            <a:ext cx="1599179" cy="1735591"/>
          </a:xfrm>
          <a:prstGeom prst="rect">
            <a:avLst/>
          </a:prstGeom>
        </p:spPr>
      </p:pic>
      <p:pic>
        <p:nvPicPr>
          <p:cNvPr id="6" name="20 Resim" descr="images (2).jpg"/>
          <p:cNvPicPr/>
          <p:nvPr/>
        </p:nvPicPr>
        <p:blipFill>
          <a:blip r:embed="rId4" cstate="print">
            <a:grayscl/>
          </a:blip>
          <a:stretch>
            <a:fillRect/>
          </a:stretch>
        </p:blipFill>
        <p:spPr>
          <a:xfrm>
            <a:off x="5453766" y="4169233"/>
            <a:ext cx="1681844" cy="1735591"/>
          </a:xfrm>
          <a:prstGeom prst="rect">
            <a:avLst/>
          </a:prstGeom>
        </p:spPr>
      </p:pic>
    </p:spTree>
    <p:extLst>
      <p:ext uri="{BB962C8B-B14F-4D97-AF65-F5344CB8AC3E}">
        <p14:creationId xmlns:p14="http://schemas.microsoft.com/office/powerpoint/2010/main" val="989138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normAutofit fontScale="90000"/>
          </a:bodyPr>
          <a:lstStyle/>
          <a:p>
            <a:r>
              <a:rPr lang="tr-TR" altLang="en-US" dirty="0" smtClean="0"/>
              <a:t>Bir </a:t>
            </a:r>
            <a:r>
              <a:rPr lang="tr-TR" altLang="en-US" dirty="0" err="1" smtClean="0"/>
              <a:t>Elleçleme</a:t>
            </a:r>
            <a:r>
              <a:rPr lang="tr-TR" altLang="en-US" dirty="0" smtClean="0"/>
              <a:t> Sistemi</a:t>
            </a:r>
            <a:br>
              <a:rPr lang="tr-TR" altLang="en-US" dirty="0" smtClean="0"/>
            </a:br>
            <a:r>
              <a:rPr lang="tr-TR" altLang="en-US" i="1" dirty="0" smtClean="0">
                <a:solidFill>
                  <a:schemeClr val="accent2"/>
                </a:solidFill>
              </a:rPr>
              <a:t>Çapraz Sevkiyat (Cross </a:t>
            </a:r>
            <a:r>
              <a:rPr lang="tr-TR" altLang="en-US" i="1" dirty="0" err="1" smtClean="0">
                <a:solidFill>
                  <a:schemeClr val="accent2"/>
                </a:solidFill>
              </a:rPr>
              <a:t>Docking</a:t>
            </a:r>
            <a:r>
              <a:rPr lang="tr-TR" altLang="en-US" i="1" dirty="0" smtClean="0">
                <a:solidFill>
                  <a:schemeClr val="accent2"/>
                </a:solidFill>
              </a:rPr>
              <a:t>)</a:t>
            </a:r>
          </a:p>
        </p:txBody>
      </p:sp>
      <p:sp>
        <p:nvSpPr>
          <p:cNvPr id="25603" name="2 İçerik Yer Tutucusu"/>
          <p:cNvSpPr>
            <a:spLocks noGrp="1"/>
          </p:cNvSpPr>
          <p:nvPr>
            <p:ph idx="1"/>
          </p:nvPr>
        </p:nvSpPr>
        <p:spPr>
          <a:xfrm>
            <a:off x="816430" y="1856922"/>
            <a:ext cx="7592786" cy="4114800"/>
          </a:xfrm>
        </p:spPr>
        <p:txBody>
          <a:bodyPr>
            <a:normAutofit/>
          </a:bodyPr>
          <a:lstStyle/>
          <a:p>
            <a:r>
              <a:rPr lang="tr-TR" altLang="en-US" sz="2800" dirty="0" smtClean="0"/>
              <a:t>Cross </a:t>
            </a:r>
            <a:r>
              <a:rPr lang="tr-TR" altLang="en-US" sz="2800" dirty="0" err="1" smtClean="0"/>
              <a:t>Docking</a:t>
            </a:r>
            <a:r>
              <a:rPr lang="tr-TR" altLang="en-US" sz="2800" dirty="0" smtClean="0"/>
              <a:t>, ürünlerin üreticiden nihai tüketiciye akışında  </a:t>
            </a:r>
            <a:r>
              <a:rPr lang="tr-TR" altLang="en-US" sz="2800" dirty="0" err="1" smtClean="0"/>
              <a:t>elleçleme</a:t>
            </a:r>
            <a:r>
              <a:rPr lang="tr-TR" altLang="en-US" sz="2800" dirty="0" smtClean="0"/>
              <a:t> ve depolama işlemlerini azaltan bir sistemdir. </a:t>
            </a:r>
          </a:p>
          <a:p>
            <a:r>
              <a:rPr lang="tr-TR" altLang="en-US" sz="2800" dirty="0" smtClean="0"/>
              <a:t>Tedarikçiler ürünlerini terminal olarak adlandırılan bir platform üzerinde teslim ediyorlar. </a:t>
            </a:r>
          </a:p>
          <a:p>
            <a:r>
              <a:rPr lang="tr-TR" altLang="en-US" sz="2800" dirty="0" smtClean="0"/>
              <a:t>Bu platform üzerinden de mağazalara dağıtım yapılıyor. Bu platform bir depo değil, </a:t>
            </a:r>
            <a:r>
              <a:rPr lang="tr-TR" altLang="en-US" sz="2800" b="1" i="1" dirty="0" smtClean="0"/>
              <a:t>ELLEÇLEME</a:t>
            </a:r>
            <a:r>
              <a:rPr lang="tr-TR" altLang="en-US" sz="2800" dirty="0" smtClean="0"/>
              <a:t> yüzeyidir.</a:t>
            </a:r>
          </a:p>
          <a:p>
            <a:endParaRPr lang="tr-TR" altLang="en-US" sz="2800" dirty="0" smtClean="0"/>
          </a:p>
        </p:txBody>
      </p:sp>
    </p:spTree>
    <p:extLst>
      <p:ext uri="{BB962C8B-B14F-4D97-AF65-F5344CB8AC3E}">
        <p14:creationId xmlns:p14="http://schemas.microsoft.com/office/powerpoint/2010/main" val="1935307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71 Düz Bağlayıcı"/>
          <p:cNvCxnSpPr/>
          <p:nvPr/>
        </p:nvCxnSpPr>
        <p:spPr>
          <a:xfrm>
            <a:off x="4284663" y="3213100"/>
            <a:ext cx="0" cy="50323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52 Düz Bağlayıcı"/>
          <p:cNvCxnSpPr/>
          <p:nvPr/>
        </p:nvCxnSpPr>
        <p:spPr>
          <a:xfrm flipV="1">
            <a:off x="5795964" y="2420938"/>
            <a:ext cx="1617662" cy="79216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53 Düz Bağlayıcı"/>
          <p:cNvCxnSpPr/>
          <p:nvPr/>
        </p:nvCxnSpPr>
        <p:spPr>
          <a:xfrm>
            <a:off x="6011863" y="4724404"/>
            <a:ext cx="1439862" cy="93662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54 Düz Bağlayıcı"/>
          <p:cNvCxnSpPr/>
          <p:nvPr/>
        </p:nvCxnSpPr>
        <p:spPr>
          <a:xfrm flipV="1">
            <a:off x="6443665" y="3357563"/>
            <a:ext cx="1081087" cy="215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55 Düz Bağlayıcı"/>
          <p:cNvCxnSpPr/>
          <p:nvPr/>
        </p:nvCxnSpPr>
        <p:spPr>
          <a:xfrm>
            <a:off x="6411913" y="4248154"/>
            <a:ext cx="1073150" cy="33337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123 Düz Bağlayıcı"/>
          <p:cNvCxnSpPr/>
          <p:nvPr/>
        </p:nvCxnSpPr>
        <p:spPr>
          <a:xfrm>
            <a:off x="3276600" y="3213100"/>
            <a:ext cx="0" cy="50323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46 Düz Bağlayıcı"/>
          <p:cNvCxnSpPr>
            <a:endCxn id="46" idx="6"/>
          </p:cNvCxnSpPr>
          <p:nvPr/>
        </p:nvCxnSpPr>
        <p:spPr>
          <a:xfrm>
            <a:off x="2771776" y="3933829"/>
            <a:ext cx="3816350" cy="3651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633" name="1 Başlık"/>
          <p:cNvSpPr>
            <a:spLocks noGrp="1"/>
          </p:cNvSpPr>
          <p:nvPr>
            <p:ph type="title"/>
          </p:nvPr>
        </p:nvSpPr>
        <p:spPr>
          <a:xfrm>
            <a:off x="755650" y="557213"/>
            <a:ext cx="7772400" cy="1143000"/>
          </a:xfrm>
        </p:spPr>
        <p:txBody>
          <a:bodyPr>
            <a:normAutofit fontScale="90000"/>
          </a:bodyPr>
          <a:lstStyle/>
          <a:p>
            <a:r>
              <a:rPr lang="tr-TR" altLang="en-US" dirty="0" smtClean="0"/>
              <a:t>Cross </a:t>
            </a:r>
            <a:r>
              <a:rPr lang="tr-TR" altLang="en-US" dirty="0" err="1" smtClean="0"/>
              <a:t>Docking</a:t>
            </a:r>
            <a:r>
              <a:rPr lang="tr-TR" altLang="en-US" dirty="0" smtClean="0"/>
              <a:t> (Çapraz Sevkiyat) Sistemi</a:t>
            </a:r>
          </a:p>
        </p:txBody>
      </p:sp>
      <p:pic>
        <p:nvPicPr>
          <p:cNvPr id="26634" name="Picture 10" descr="C:\Users\sguner\AppData\Local\Microsoft\Windows\Temporary Internet Files\Content.IE5\GJTW8TDB\MC900434709[1].wmf"/>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13627" y="2133604"/>
            <a:ext cx="16224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descr="C:\Users\sguner\AppData\Local\Microsoft\Windows\Temporary Internet Files\Content.IE5\SXD7SRTZ\MC900311222[1].wmf"/>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79388" y="1700213"/>
            <a:ext cx="1962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1" descr="C:\Users\sguner\AppData\Local\Microsoft\Windows\Temporary Internet Files\Content.IE5\SXD7SRTZ\MC900311222[1].wmf"/>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79388" y="2924179"/>
            <a:ext cx="19621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1" descr="C:\Users\sguner\AppData\Local\Microsoft\Windows\Temporary Internet Files\Content.IE5\SXD7SRTZ\MC900311222[1].wmf"/>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79388" y="4365629"/>
            <a:ext cx="19621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11" descr="C:\Users\sguner\AppData\Local\Microsoft\Windows\Temporary Internet Files\Content.IE5\SXD7SRTZ\MC900311222[1].wmf"/>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79388" y="5589588"/>
            <a:ext cx="1962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10" descr="C:\Users\sguner\AppData\Local\Microsoft\Windows\Temporary Internet Files\Content.IE5\GJTW8TDB\MC900434709[1].wmf"/>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13627" y="3213103"/>
            <a:ext cx="16224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0" descr="C:\Users\sguner\AppData\Local\Microsoft\Windows\Temporary Internet Files\Content.IE5\GJTW8TDB\MC900434709[1].wmf"/>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85063" y="4292600"/>
            <a:ext cx="16240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10" descr="C:\Users\sguner\AppData\Local\Microsoft\Windows\Temporary Internet Files\Content.IE5\GJTW8TDB\MC900434709[1].wmf"/>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727" y="5373688"/>
            <a:ext cx="16240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21 Düz Bağlayıcı"/>
          <p:cNvCxnSpPr/>
          <p:nvPr/>
        </p:nvCxnSpPr>
        <p:spPr>
          <a:xfrm>
            <a:off x="2124075" y="2205038"/>
            <a:ext cx="6477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a:off x="2771775" y="2191880"/>
            <a:ext cx="0" cy="393746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29 Düz Bağlayıcı"/>
          <p:cNvCxnSpPr/>
          <p:nvPr/>
        </p:nvCxnSpPr>
        <p:spPr>
          <a:xfrm>
            <a:off x="2124075" y="3429000"/>
            <a:ext cx="6477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p:nvPr/>
        </p:nvCxnSpPr>
        <p:spPr>
          <a:xfrm>
            <a:off x="2124075" y="4868863"/>
            <a:ext cx="6477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a:off x="2124075" y="6092825"/>
            <a:ext cx="6477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647"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5" y="1816786"/>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5" y="3029862"/>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5" y="4491497"/>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515" y="5732467"/>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45 Oval"/>
          <p:cNvSpPr/>
          <p:nvPr/>
        </p:nvSpPr>
        <p:spPr>
          <a:xfrm>
            <a:off x="4500563" y="2997200"/>
            <a:ext cx="2087562" cy="194468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prstClr val="white"/>
              </a:solidFill>
            </a:endParaRPr>
          </a:p>
        </p:txBody>
      </p:sp>
      <p:pic>
        <p:nvPicPr>
          <p:cNvPr id="26652"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926" y="5157792"/>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3"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5799" y="4152906"/>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4456" y="3123527"/>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5465" y="2198920"/>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6240" y="3519492"/>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4615" y="3519492"/>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15" descr="C:\Users\sguner\AppData\Local\Microsoft\Windows\Temporary Internet Files\Content.IE5\GJTW8TDB\MC90031087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140" y="3860804"/>
            <a:ext cx="6254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20" descr="C:\Users\sguner\AppData\Local\Microsoft\Windows\Temporary Internet Files\Content.IE5\1MDWJR97\MC90001328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11445">
            <a:off x="3854452" y="3860800"/>
            <a:ext cx="5969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75 Düz Ok Bağlayıcısı"/>
          <p:cNvCxnSpPr/>
          <p:nvPr/>
        </p:nvCxnSpPr>
        <p:spPr>
          <a:xfrm>
            <a:off x="2195514" y="2349500"/>
            <a:ext cx="4318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7" name="76 Düz Ok Bağlayıcısı"/>
          <p:cNvCxnSpPr/>
          <p:nvPr/>
        </p:nvCxnSpPr>
        <p:spPr>
          <a:xfrm>
            <a:off x="2195514" y="3573463"/>
            <a:ext cx="4318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8" name="77 Düz Ok Bağlayıcısı"/>
          <p:cNvCxnSpPr/>
          <p:nvPr/>
        </p:nvCxnSpPr>
        <p:spPr>
          <a:xfrm>
            <a:off x="2195514" y="5013325"/>
            <a:ext cx="4318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9" name="78 Düz Ok Bağlayıcısı"/>
          <p:cNvCxnSpPr/>
          <p:nvPr/>
        </p:nvCxnSpPr>
        <p:spPr>
          <a:xfrm>
            <a:off x="2195514" y="6237288"/>
            <a:ext cx="4318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664" name="79 Metin kutusu"/>
          <p:cNvSpPr txBox="1">
            <a:spLocks noChangeArrowheads="1"/>
          </p:cNvSpPr>
          <p:nvPr/>
        </p:nvSpPr>
        <p:spPr bwMode="auto">
          <a:xfrm>
            <a:off x="971550" y="1897066"/>
            <a:ext cx="1079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dirty="0">
                <a:solidFill>
                  <a:prstClr val="black"/>
                </a:solidFill>
                <a:latin typeface="Arial" charset="0"/>
              </a:rPr>
              <a:t>Tedarikçi X</a:t>
            </a:r>
          </a:p>
        </p:txBody>
      </p:sp>
      <p:sp>
        <p:nvSpPr>
          <p:cNvPr id="26665" name="80 Metin kutusu"/>
          <p:cNvSpPr txBox="1">
            <a:spLocks noChangeArrowheads="1"/>
          </p:cNvSpPr>
          <p:nvPr/>
        </p:nvSpPr>
        <p:spPr bwMode="auto">
          <a:xfrm>
            <a:off x="1042990" y="3141666"/>
            <a:ext cx="1081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a:solidFill>
                  <a:prstClr val="black"/>
                </a:solidFill>
                <a:latin typeface="Arial" charset="0"/>
              </a:rPr>
              <a:t>Tedarikçi Y</a:t>
            </a:r>
          </a:p>
        </p:txBody>
      </p:sp>
      <p:sp>
        <p:nvSpPr>
          <p:cNvPr id="26666" name="81 Metin kutusu"/>
          <p:cNvSpPr txBox="1">
            <a:spLocks noChangeArrowheads="1"/>
          </p:cNvSpPr>
          <p:nvPr/>
        </p:nvSpPr>
        <p:spPr bwMode="auto">
          <a:xfrm>
            <a:off x="1042990" y="4560891"/>
            <a:ext cx="1081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a:solidFill>
                  <a:prstClr val="black"/>
                </a:solidFill>
                <a:latin typeface="Arial" charset="0"/>
              </a:rPr>
              <a:t>Tedarikçi Z</a:t>
            </a:r>
          </a:p>
        </p:txBody>
      </p:sp>
      <p:sp>
        <p:nvSpPr>
          <p:cNvPr id="26667" name="82 Metin kutusu"/>
          <p:cNvSpPr txBox="1">
            <a:spLocks noChangeArrowheads="1"/>
          </p:cNvSpPr>
          <p:nvPr/>
        </p:nvSpPr>
        <p:spPr bwMode="auto">
          <a:xfrm>
            <a:off x="1042990" y="5784853"/>
            <a:ext cx="1081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a:solidFill>
                  <a:prstClr val="black"/>
                </a:solidFill>
                <a:latin typeface="Arial" charset="0"/>
              </a:rPr>
              <a:t>Tedarikçi T</a:t>
            </a:r>
          </a:p>
        </p:txBody>
      </p:sp>
      <p:sp>
        <p:nvSpPr>
          <p:cNvPr id="26668" name="84 Metin kutusu"/>
          <p:cNvSpPr txBox="1">
            <a:spLocks noChangeArrowheads="1"/>
          </p:cNvSpPr>
          <p:nvPr/>
        </p:nvSpPr>
        <p:spPr bwMode="auto">
          <a:xfrm>
            <a:off x="7656564" y="2191878"/>
            <a:ext cx="1080000" cy="307777"/>
          </a:xfrm>
          <a:prstGeom prst="rect">
            <a:avLst/>
          </a:prstGeom>
          <a:solidFill>
            <a:srgbClr val="AB5C39"/>
          </a:solidFill>
          <a:ln>
            <a:solidFill>
              <a:srgbClr val="AB5C39"/>
            </a:solidFill>
          </a:ln>
        </p:spPr>
        <p:txBody>
          <a:bodyPr wrap="square">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dirty="0">
                <a:solidFill>
                  <a:srgbClr val="DBF5F9"/>
                </a:solidFill>
                <a:latin typeface="Arial" charset="0"/>
              </a:rPr>
              <a:t>Mağaza A</a:t>
            </a:r>
          </a:p>
        </p:txBody>
      </p:sp>
      <p:sp>
        <p:nvSpPr>
          <p:cNvPr id="26672" name="89 Metin kutusu"/>
          <p:cNvSpPr txBox="1">
            <a:spLocks noChangeArrowheads="1"/>
          </p:cNvSpPr>
          <p:nvPr/>
        </p:nvSpPr>
        <p:spPr bwMode="auto">
          <a:xfrm>
            <a:off x="2987677" y="4582887"/>
            <a:ext cx="792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i="1" dirty="0" err="1">
                <a:solidFill>
                  <a:srgbClr val="009DD9"/>
                </a:solidFill>
                <a:latin typeface="Constantia"/>
              </a:rPr>
              <a:t>Scan</a:t>
            </a:r>
            <a:endParaRPr kumimoji="0" lang="tr-TR" altLang="en-US" sz="1800" i="1" dirty="0">
              <a:solidFill>
                <a:srgbClr val="009DD9"/>
              </a:solidFill>
              <a:latin typeface="Constantia"/>
            </a:endParaRPr>
          </a:p>
        </p:txBody>
      </p:sp>
      <p:sp>
        <p:nvSpPr>
          <p:cNvPr id="26673" name="90 Metin kutusu"/>
          <p:cNvSpPr txBox="1">
            <a:spLocks noChangeArrowheads="1"/>
          </p:cNvSpPr>
          <p:nvPr/>
        </p:nvSpPr>
        <p:spPr bwMode="auto">
          <a:xfrm>
            <a:off x="3635376" y="4652964"/>
            <a:ext cx="1296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eaLnBrk="1" hangingPunct="1">
              <a:spcBef>
                <a:spcPct val="0"/>
              </a:spcBef>
              <a:buFontTx/>
              <a:buNone/>
            </a:pPr>
            <a:r>
              <a:rPr kumimoji="0" lang="tr-TR" altLang="en-US" sz="1800" i="1" dirty="0">
                <a:solidFill>
                  <a:srgbClr val="009DD9"/>
                </a:solidFill>
                <a:latin typeface="Constantia"/>
              </a:rPr>
              <a:t>Etiketleme</a:t>
            </a:r>
          </a:p>
        </p:txBody>
      </p:sp>
      <p:cxnSp>
        <p:nvCxnSpPr>
          <p:cNvPr id="97" name="96 Düz Bağlayıcı"/>
          <p:cNvCxnSpPr>
            <a:stCxn id="46" idx="1"/>
            <a:endCxn id="46" idx="5"/>
          </p:cNvCxnSpPr>
          <p:nvPr/>
        </p:nvCxnSpPr>
        <p:spPr>
          <a:xfrm>
            <a:off x="4805363" y="3281367"/>
            <a:ext cx="1476375" cy="1374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98 Düz Bağlayıcı"/>
          <p:cNvCxnSpPr>
            <a:stCxn id="46" idx="0"/>
            <a:endCxn id="46" idx="4"/>
          </p:cNvCxnSpPr>
          <p:nvPr/>
        </p:nvCxnSpPr>
        <p:spPr>
          <a:xfrm>
            <a:off x="5543550" y="2997200"/>
            <a:ext cx="0" cy="19446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101 Düz Bağlayıcı"/>
          <p:cNvCxnSpPr>
            <a:stCxn id="46" idx="7"/>
            <a:endCxn id="46" idx="3"/>
          </p:cNvCxnSpPr>
          <p:nvPr/>
        </p:nvCxnSpPr>
        <p:spPr>
          <a:xfrm flipH="1">
            <a:off x="4805363" y="3281367"/>
            <a:ext cx="1476375" cy="13747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103 Düz Bağlayıcı"/>
          <p:cNvCxnSpPr>
            <a:stCxn id="46" idx="2"/>
            <a:endCxn id="46" idx="6"/>
          </p:cNvCxnSpPr>
          <p:nvPr/>
        </p:nvCxnSpPr>
        <p:spPr>
          <a:xfrm>
            <a:off x="4500563" y="3968750"/>
            <a:ext cx="20875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114 Çember Ok"/>
          <p:cNvSpPr/>
          <p:nvPr/>
        </p:nvSpPr>
        <p:spPr>
          <a:xfrm>
            <a:off x="4859338" y="2565404"/>
            <a:ext cx="1225550" cy="792163"/>
          </a:xfrm>
          <a:prstGeom prst="circularArrow">
            <a:avLst/>
          </a:prstGeom>
          <a:solidFill>
            <a:schemeClr val="bg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prstClr val="black"/>
              </a:solidFill>
            </a:endParaRPr>
          </a:p>
        </p:txBody>
      </p:sp>
      <p:sp>
        <p:nvSpPr>
          <p:cNvPr id="116" name="115 Çember Ok"/>
          <p:cNvSpPr/>
          <p:nvPr/>
        </p:nvSpPr>
        <p:spPr>
          <a:xfrm rot="10800000">
            <a:off x="4932363" y="4508504"/>
            <a:ext cx="1223962" cy="792163"/>
          </a:xfrm>
          <a:prstGeom prst="circularArrow">
            <a:avLst>
              <a:gd name="adj1" fmla="val 12500"/>
              <a:gd name="adj2" fmla="val 1142319"/>
              <a:gd name="adj3" fmla="val 20457681"/>
              <a:gd name="adj4" fmla="val 11302409"/>
              <a:gd name="adj5" fmla="val 12500"/>
            </a:avLst>
          </a:prstGeom>
          <a:solidFill>
            <a:schemeClr val="bg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prstClr val="black"/>
              </a:solidFill>
            </a:endParaRPr>
          </a:p>
        </p:txBody>
      </p:sp>
      <p:cxnSp>
        <p:nvCxnSpPr>
          <p:cNvPr id="120" name="119 Düz Bağlayıcı"/>
          <p:cNvCxnSpPr/>
          <p:nvPr/>
        </p:nvCxnSpPr>
        <p:spPr>
          <a:xfrm>
            <a:off x="2916238" y="3500442"/>
            <a:ext cx="0" cy="5048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121 Düz Bağlayıcı"/>
          <p:cNvCxnSpPr/>
          <p:nvPr/>
        </p:nvCxnSpPr>
        <p:spPr>
          <a:xfrm flipV="1">
            <a:off x="2916238" y="3213100"/>
            <a:ext cx="360362" cy="28733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682"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1" y="3429002"/>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3"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1" y="4005267"/>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4"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800" y="3141667"/>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5"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5" y="3068642"/>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1864" y="3500442"/>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7"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5" y="4365629"/>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8"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426" y="4005267"/>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9"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3800" y="4365629"/>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 name="72 Düz Bağlayıcı"/>
          <p:cNvCxnSpPr/>
          <p:nvPr/>
        </p:nvCxnSpPr>
        <p:spPr>
          <a:xfrm>
            <a:off x="3924300" y="3500442"/>
            <a:ext cx="0" cy="5048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73 Düz Bağlayıcı"/>
          <p:cNvCxnSpPr/>
          <p:nvPr/>
        </p:nvCxnSpPr>
        <p:spPr>
          <a:xfrm flipV="1">
            <a:off x="3924302" y="3213100"/>
            <a:ext cx="360363" cy="28733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692"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65" y="2414820"/>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3"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0354" y="3106064"/>
            <a:ext cx="471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4" name="Picture 14" descr="C:\Users\sguner\AppData\Local\Microsoft\Windows\Temporary Internet Files\Content.IE5\DLSJNABB\MC90031217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790" y="4652967"/>
            <a:ext cx="4714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6" name="79 Metin kutusu"/>
          <p:cNvSpPr txBox="1">
            <a:spLocks noChangeArrowheads="1"/>
          </p:cNvSpPr>
          <p:nvPr/>
        </p:nvSpPr>
        <p:spPr bwMode="auto">
          <a:xfrm>
            <a:off x="2916240" y="5396136"/>
            <a:ext cx="30241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800" dirty="0">
                <a:solidFill>
                  <a:srgbClr val="009DD9"/>
                </a:solidFill>
                <a:latin typeface="Constantia"/>
              </a:rPr>
              <a:t>Tarayıcılar her kutudaki barkodu okur ve kutunun hangi mağazaya hangi kamyonla gideceğini kesin olarak belirler.</a:t>
            </a:r>
          </a:p>
        </p:txBody>
      </p:sp>
      <p:cxnSp>
        <p:nvCxnSpPr>
          <p:cNvPr id="82" name="81 Düz Bağlayıcı"/>
          <p:cNvCxnSpPr>
            <a:stCxn id="26696" idx="0"/>
            <a:endCxn id="26672" idx="2"/>
          </p:cNvCxnSpPr>
          <p:nvPr/>
        </p:nvCxnSpPr>
        <p:spPr>
          <a:xfrm flipH="1" flipV="1">
            <a:off x="3383759" y="4952219"/>
            <a:ext cx="1044575" cy="4439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84 Metin kutusu"/>
          <p:cNvSpPr txBox="1">
            <a:spLocks noChangeArrowheads="1"/>
          </p:cNvSpPr>
          <p:nvPr/>
        </p:nvSpPr>
        <p:spPr bwMode="auto">
          <a:xfrm>
            <a:off x="7662863" y="3270205"/>
            <a:ext cx="1080000" cy="307777"/>
          </a:xfrm>
          <a:prstGeom prst="rect">
            <a:avLst/>
          </a:prstGeom>
          <a:solidFill>
            <a:srgbClr val="AB5C39"/>
          </a:solidFill>
          <a:ln>
            <a:solidFill>
              <a:srgbClr val="AB5C39"/>
            </a:solidFill>
          </a:ln>
        </p:spPr>
        <p:txBody>
          <a:bodyPr wrap="square">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dirty="0">
                <a:solidFill>
                  <a:srgbClr val="DBF5F9"/>
                </a:solidFill>
                <a:latin typeface="Arial" charset="0"/>
              </a:rPr>
              <a:t>Mağaza </a:t>
            </a:r>
            <a:r>
              <a:rPr kumimoji="0" lang="tr-TR" altLang="en-US" sz="1400" b="1" dirty="0" smtClean="0">
                <a:solidFill>
                  <a:srgbClr val="DBF5F9"/>
                </a:solidFill>
                <a:latin typeface="Arial" charset="0"/>
              </a:rPr>
              <a:t>B</a:t>
            </a:r>
            <a:endParaRPr kumimoji="0" lang="tr-TR" altLang="en-US" sz="1400" b="1" dirty="0">
              <a:solidFill>
                <a:srgbClr val="DBF5F9"/>
              </a:solidFill>
              <a:latin typeface="Arial" charset="0"/>
            </a:endParaRPr>
          </a:p>
        </p:txBody>
      </p:sp>
      <p:sp>
        <p:nvSpPr>
          <p:cNvPr id="84" name="84 Metin kutusu"/>
          <p:cNvSpPr txBox="1">
            <a:spLocks noChangeArrowheads="1"/>
          </p:cNvSpPr>
          <p:nvPr/>
        </p:nvSpPr>
        <p:spPr bwMode="auto">
          <a:xfrm>
            <a:off x="7717381" y="4344662"/>
            <a:ext cx="1080000" cy="307777"/>
          </a:xfrm>
          <a:prstGeom prst="rect">
            <a:avLst/>
          </a:prstGeom>
          <a:solidFill>
            <a:srgbClr val="AB5C39"/>
          </a:solidFill>
          <a:ln>
            <a:solidFill>
              <a:srgbClr val="AB5C39"/>
            </a:solidFill>
          </a:ln>
        </p:spPr>
        <p:txBody>
          <a:bodyPr wrap="square">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dirty="0">
                <a:solidFill>
                  <a:srgbClr val="DBF5F9"/>
                </a:solidFill>
                <a:latin typeface="Arial" charset="0"/>
              </a:rPr>
              <a:t>Mağaza C</a:t>
            </a:r>
          </a:p>
        </p:txBody>
      </p:sp>
      <p:sp>
        <p:nvSpPr>
          <p:cNvPr id="85" name="84 Metin kutusu"/>
          <p:cNvSpPr txBox="1">
            <a:spLocks noChangeArrowheads="1"/>
          </p:cNvSpPr>
          <p:nvPr/>
        </p:nvSpPr>
        <p:spPr bwMode="auto">
          <a:xfrm>
            <a:off x="7684838" y="5427589"/>
            <a:ext cx="1080000" cy="307777"/>
          </a:xfrm>
          <a:prstGeom prst="rect">
            <a:avLst/>
          </a:prstGeom>
          <a:solidFill>
            <a:srgbClr val="AB5C39"/>
          </a:solidFill>
          <a:ln>
            <a:solidFill>
              <a:srgbClr val="AB5C39"/>
            </a:solidFill>
          </a:ln>
        </p:spPr>
        <p:txBody>
          <a:bodyPr wrap="square">
            <a:spAutoFit/>
          </a:bodyPr>
          <a:lstStyle>
            <a:lvl1pPr eaLnBrk="0" hangingPunct="0">
              <a:spcBef>
                <a:spcPct val="20000"/>
              </a:spcBef>
              <a:buChar char="•"/>
              <a:defRPr kumimoji="1" sz="3200">
                <a:solidFill>
                  <a:schemeClr val="tx1"/>
                </a:solidFill>
                <a:latin typeface="Times New Roman" charset="0"/>
              </a:defRPr>
            </a:lvl1pPr>
            <a:lvl2pPr marL="742950" indent="-285750" eaLnBrk="0" hangingPunct="0">
              <a:spcBef>
                <a:spcPct val="20000"/>
              </a:spcBef>
              <a:buChar char="–"/>
              <a:defRPr kumimoji="1" sz="2800">
                <a:solidFill>
                  <a:schemeClr val="tx1"/>
                </a:solidFill>
                <a:latin typeface="Times New Roman" charset="0"/>
              </a:defRPr>
            </a:lvl2pPr>
            <a:lvl3pPr marL="1143000" indent="-228600" eaLnBrk="0" hangingPunct="0">
              <a:spcBef>
                <a:spcPct val="20000"/>
              </a:spcBef>
              <a:buChar char="•"/>
              <a:defRPr kumimoji="1" sz="2400">
                <a:solidFill>
                  <a:schemeClr val="tx1"/>
                </a:solidFill>
                <a:latin typeface="Times New Roman" charset="0"/>
              </a:defRPr>
            </a:lvl3pPr>
            <a:lvl4pPr marL="1600200" indent="-228600" eaLnBrk="0" hangingPunct="0">
              <a:spcBef>
                <a:spcPct val="20000"/>
              </a:spcBef>
              <a:buChar char="–"/>
              <a:defRPr kumimoji="1" sz="2000">
                <a:solidFill>
                  <a:schemeClr val="tx1"/>
                </a:solidFill>
                <a:latin typeface="Times New Roman" charset="0"/>
              </a:defRPr>
            </a:lvl4pPr>
            <a:lvl5pPr marL="2057400" indent="-228600" eaLnBrk="0" hangingPunct="0">
              <a:spcBef>
                <a:spcPct val="20000"/>
              </a:spcBef>
              <a:buChar char="•"/>
              <a:defRPr kumimoji="1" sz="2000">
                <a:solidFill>
                  <a:schemeClr val="tx1"/>
                </a:solidFill>
                <a:latin typeface="Times New Roman" charset="0"/>
              </a:defRPr>
            </a:lvl5pPr>
            <a:lvl6pPr marL="2514600" indent="-228600" eaLnBrk="0" fontAlgn="base" hangingPunct="0">
              <a:spcBef>
                <a:spcPct val="20000"/>
              </a:spcBef>
              <a:spcAft>
                <a:spcPct val="0"/>
              </a:spcAft>
              <a:buChar char="•"/>
              <a:defRPr kumimoji="1" sz="2000">
                <a:solidFill>
                  <a:schemeClr val="tx1"/>
                </a:solidFill>
                <a:latin typeface="Times New Roman" charset="0"/>
              </a:defRPr>
            </a:lvl6pPr>
            <a:lvl7pPr marL="2971800" indent="-228600" eaLnBrk="0" fontAlgn="base" hangingPunct="0">
              <a:spcBef>
                <a:spcPct val="20000"/>
              </a:spcBef>
              <a:spcAft>
                <a:spcPct val="0"/>
              </a:spcAft>
              <a:buChar char="•"/>
              <a:defRPr kumimoji="1" sz="2000">
                <a:solidFill>
                  <a:schemeClr val="tx1"/>
                </a:solidFill>
                <a:latin typeface="Times New Roman" charset="0"/>
              </a:defRPr>
            </a:lvl7pPr>
            <a:lvl8pPr marL="3429000" indent="-228600" eaLnBrk="0" fontAlgn="base" hangingPunct="0">
              <a:spcBef>
                <a:spcPct val="20000"/>
              </a:spcBef>
              <a:spcAft>
                <a:spcPct val="0"/>
              </a:spcAft>
              <a:buChar char="•"/>
              <a:defRPr kumimoji="1" sz="2000">
                <a:solidFill>
                  <a:schemeClr val="tx1"/>
                </a:solidFill>
                <a:latin typeface="Times New Roman" charset="0"/>
              </a:defRPr>
            </a:lvl8pPr>
            <a:lvl9pPr marL="3886200" indent="-228600" eaLnBrk="0" fontAlgn="base" hangingPunct="0">
              <a:spcBef>
                <a:spcPct val="20000"/>
              </a:spcBef>
              <a:spcAft>
                <a:spcPct val="0"/>
              </a:spcAft>
              <a:buChar char="•"/>
              <a:defRPr kumimoji="1" sz="2000">
                <a:solidFill>
                  <a:schemeClr val="tx1"/>
                </a:solidFill>
                <a:latin typeface="Times New Roman" charset="0"/>
              </a:defRPr>
            </a:lvl9pPr>
          </a:lstStyle>
          <a:p>
            <a:pPr algn="ctr" eaLnBrk="1" hangingPunct="1">
              <a:spcBef>
                <a:spcPct val="0"/>
              </a:spcBef>
              <a:buFontTx/>
              <a:buNone/>
            </a:pPr>
            <a:r>
              <a:rPr kumimoji="0" lang="tr-TR" altLang="en-US" sz="1400" b="1" dirty="0">
                <a:solidFill>
                  <a:srgbClr val="DBF5F9"/>
                </a:solidFill>
                <a:latin typeface="Arial" charset="0"/>
              </a:rPr>
              <a:t>Mağaza D</a:t>
            </a:r>
          </a:p>
        </p:txBody>
      </p:sp>
    </p:spTree>
    <p:extLst>
      <p:ext uri="{BB962C8B-B14F-4D97-AF65-F5344CB8AC3E}">
        <p14:creationId xmlns:p14="http://schemas.microsoft.com/office/powerpoint/2010/main" val="3614984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6453222" y="981145"/>
            <a:ext cx="2592805" cy="4201886"/>
          </a:xfrm>
        </p:spPr>
        <p:txBody>
          <a:bodyPr>
            <a:normAutofit/>
          </a:bodyPr>
          <a:lstStyle/>
          <a:p>
            <a:r>
              <a:rPr lang="tr-TR" altLang="en-US" sz="3600" dirty="0" smtClean="0">
                <a:solidFill>
                  <a:schemeClr val="accent2"/>
                </a:solidFill>
              </a:rPr>
              <a:t>Kamyonlardan taşıma bantlarına,  </a:t>
            </a:r>
            <a:br>
              <a:rPr lang="tr-TR" altLang="en-US" sz="3600" dirty="0" smtClean="0">
                <a:solidFill>
                  <a:schemeClr val="accent2"/>
                </a:solidFill>
              </a:rPr>
            </a:br>
            <a:r>
              <a:rPr lang="tr-TR" altLang="en-US" sz="3600" dirty="0" smtClean="0">
                <a:solidFill>
                  <a:schemeClr val="accent2"/>
                </a:solidFill>
              </a:rPr>
              <a:t>Taşıma bantlarından kamyonlara ürün aktarımı</a:t>
            </a:r>
          </a:p>
        </p:txBody>
      </p:sp>
      <p:pic>
        <p:nvPicPr>
          <p:cNvPr id="4" name="Picture 33" descr="C:\Users\sguner\AppData\Local\Microsoft\Windows\Temporary Internet Files\Content.IE5\SXD7SRTZ\MP900400429[1].jpg"/>
          <p:cNvPicPr>
            <a:picLocks noChangeAspect="1" noChangeArrowheads="1"/>
          </p:cNvPicPr>
          <p:nvPr/>
        </p:nvPicPr>
        <p:blipFill>
          <a:blip r:embed="rId2" cstate="print"/>
          <a:srcRect/>
          <a:stretch>
            <a:fillRect/>
          </a:stretch>
        </p:blipFill>
        <p:spPr bwMode="auto">
          <a:xfrm>
            <a:off x="-49914" y="3"/>
            <a:ext cx="6505178" cy="6429829"/>
          </a:xfrm>
          <a:prstGeom prst="rect">
            <a:avLst/>
          </a:prstGeom>
          <a:noFill/>
          <a:effectLst>
            <a:softEdge rad="127000"/>
          </a:effectLst>
        </p:spPr>
      </p:pic>
    </p:spTree>
    <p:extLst>
      <p:ext uri="{BB962C8B-B14F-4D97-AF65-F5344CB8AC3E}">
        <p14:creationId xmlns:p14="http://schemas.microsoft.com/office/powerpoint/2010/main" val="613017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p:txBody>
          <a:bodyPr/>
          <a:lstStyle/>
          <a:p>
            <a:r>
              <a:rPr lang="tr-TR" altLang="en-US" dirty="0" err="1" smtClean="0"/>
              <a:t>Elleçleme</a:t>
            </a:r>
            <a:r>
              <a:rPr lang="tr-TR" altLang="en-US" dirty="0" smtClean="0"/>
              <a:t> Platformu</a:t>
            </a:r>
          </a:p>
        </p:txBody>
      </p:sp>
      <p:pic>
        <p:nvPicPr>
          <p:cNvPr id="4" name="Picture 2"/>
          <p:cNvPicPr>
            <a:picLocks noChangeAspect="1" noChangeArrowheads="1"/>
          </p:cNvPicPr>
          <p:nvPr/>
        </p:nvPicPr>
        <p:blipFill>
          <a:blip r:embed="rId2" cstate="print"/>
          <a:srcRect t="26529" b="13432"/>
          <a:stretch>
            <a:fillRect/>
          </a:stretch>
        </p:blipFill>
        <p:spPr bwMode="auto">
          <a:xfrm>
            <a:off x="275837" y="1785079"/>
            <a:ext cx="8635299" cy="4499609"/>
          </a:xfrm>
          <a:prstGeom prst="rect">
            <a:avLst/>
          </a:prstGeom>
          <a:ln>
            <a:noFill/>
          </a:ln>
          <a:effectLst>
            <a:softEdge rad="112500"/>
          </a:effectLst>
        </p:spPr>
      </p:pic>
      <p:sp>
        <p:nvSpPr>
          <p:cNvPr id="2" name="Metin kutusu 1"/>
          <p:cNvSpPr txBox="1"/>
          <p:nvPr/>
        </p:nvSpPr>
        <p:spPr>
          <a:xfrm>
            <a:off x="2655482" y="6263420"/>
            <a:ext cx="2791047" cy="369332"/>
          </a:xfrm>
          <a:prstGeom prst="rect">
            <a:avLst/>
          </a:prstGeom>
          <a:noFill/>
        </p:spPr>
        <p:txBody>
          <a:bodyPr wrap="square" rtlCol="0">
            <a:spAutoFit/>
          </a:bodyPr>
          <a:lstStyle/>
          <a:p>
            <a:r>
              <a:rPr lang="tr-TR" dirty="0">
                <a:solidFill>
                  <a:prstClr val="black"/>
                </a:solidFill>
                <a:hlinkClick r:id="rId3"/>
              </a:rPr>
              <a:t>omsan</a:t>
            </a:r>
            <a:endParaRPr lang="tr-TR" dirty="0">
              <a:solidFill>
                <a:prstClr val="black"/>
              </a:solidFill>
            </a:endParaRPr>
          </a:p>
        </p:txBody>
      </p:sp>
      <p:sp>
        <p:nvSpPr>
          <p:cNvPr id="3" name="Metin kutusu 2"/>
          <p:cNvSpPr txBox="1"/>
          <p:nvPr/>
        </p:nvSpPr>
        <p:spPr>
          <a:xfrm>
            <a:off x="5980815" y="6263420"/>
            <a:ext cx="1459319" cy="369332"/>
          </a:xfrm>
          <a:prstGeom prst="rect">
            <a:avLst/>
          </a:prstGeom>
          <a:noFill/>
        </p:spPr>
        <p:txBody>
          <a:bodyPr wrap="square" rtlCol="0">
            <a:spAutoFit/>
          </a:bodyPr>
          <a:lstStyle/>
          <a:p>
            <a:r>
              <a:rPr lang="tr-TR" dirty="0" err="1">
                <a:solidFill>
                  <a:prstClr val="black"/>
                </a:solidFill>
                <a:hlinkClick r:id="rId4"/>
              </a:rPr>
              <a:t>mecalux</a:t>
            </a:r>
            <a:endParaRPr lang="tr-TR" dirty="0">
              <a:solidFill>
                <a:prstClr val="black"/>
              </a:solidFill>
            </a:endParaRPr>
          </a:p>
        </p:txBody>
      </p:sp>
    </p:spTree>
    <p:extLst>
      <p:ext uri="{BB962C8B-B14F-4D97-AF65-F5344CB8AC3E}">
        <p14:creationId xmlns:p14="http://schemas.microsoft.com/office/powerpoint/2010/main" val="94209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2 İçerik Yer Tutucusu"/>
          <p:cNvSpPr>
            <a:spLocks noGrp="1"/>
          </p:cNvSpPr>
          <p:nvPr>
            <p:ph idx="1"/>
          </p:nvPr>
        </p:nvSpPr>
        <p:spPr>
          <a:xfrm>
            <a:off x="884903" y="1887542"/>
            <a:ext cx="8008272" cy="2909887"/>
          </a:xfrm>
        </p:spPr>
        <p:txBody>
          <a:bodyPr>
            <a:normAutofit/>
          </a:bodyPr>
          <a:lstStyle/>
          <a:p>
            <a:pPr eaLnBrk="1" hangingPunct="1">
              <a:lnSpc>
                <a:spcPct val="80000"/>
              </a:lnSpc>
            </a:pPr>
            <a:r>
              <a:rPr lang="tr-TR" altLang="en-US" sz="2800" smtClean="0"/>
              <a:t>Firmalar arz-talep koordinasyonunu geliştirmek ve toplam maliyetleri düşürmek amacıyla stok bulundururlar. </a:t>
            </a:r>
          </a:p>
          <a:p>
            <a:pPr eaLnBrk="1" hangingPunct="1">
              <a:lnSpc>
                <a:spcPct val="80000"/>
              </a:lnSpc>
            </a:pPr>
            <a:r>
              <a:rPr lang="tr-TR" altLang="en-US" sz="2800" smtClean="0"/>
              <a:t>Stok bulundurma gereksinimi de depolama ve depo  gereksinimini yaratacaktır. </a:t>
            </a:r>
          </a:p>
          <a:p>
            <a:pPr eaLnBrk="1" hangingPunct="1">
              <a:lnSpc>
                <a:spcPct val="80000"/>
              </a:lnSpc>
            </a:pPr>
            <a:endParaRPr lang="tr-TR" altLang="en-US" sz="2800" smtClean="0"/>
          </a:p>
          <a:p>
            <a:pPr eaLnBrk="1" hangingPunct="1"/>
            <a:endParaRPr lang="tr-TR" altLang="en-US" sz="2800" smtClean="0"/>
          </a:p>
        </p:txBody>
      </p:sp>
      <p:sp>
        <p:nvSpPr>
          <p:cNvPr id="4" name="3 Yuvarlatılmış Dikdörtgen"/>
          <p:cNvSpPr/>
          <p:nvPr/>
        </p:nvSpPr>
        <p:spPr>
          <a:xfrm>
            <a:off x="2193464" y="4267212"/>
            <a:ext cx="6480175" cy="1296988"/>
          </a:xfrm>
          <a:prstGeom prst="roundRect">
            <a:avLst/>
          </a:prstGeom>
          <a:solidFill>
            <a:schemeClr val="accent2"/>
          </a:solidFill>
          <a:ln>
            <a:solidFill>
              <a:schemeClr val="accent2"/>
            </a:solidFill>
          </a:ln>
        </p:spPr>
        <p:style>
          <a:lnRef idx="3">
            <a:schemeClr val="lt1"/>
          </a:lnRef>
          <a:fillRef idx="1">
            <a:schemeClr val="accent1"/>
          </a:fillRef>
          <a:effectRef idx="1">
            <a:schemeClr val="accent1"/>
          </a:effectRef>
          <a:fontRef idx="minor">
            <a:schemeClr val="lt1"/>
          </a:fontRef>
        </p:style>
        <p:txBody>
          <a:bodyPr anchor="ctr"/>
          <a:lstStyle/>
          <a:p>
            <a:pPr algn="ctr">
              <a:lnSpc>
                <a:spcPct val="80000"/>
              </a:lnSpc>
              <a:defRPr/>
            </a:pPr>
            <a:r>
              <a:rPr lang="tr-TR" sz="3000" dirty="0">
                <a:solidFill>
                  <a:prstClr val="white"/>
                </a:solidFill>
              </a:rPr>
              <a:t>Stok bulundurma veya depolama, bir zorunluluktan ziyade ekonomik bir gereksinmedir.</a:t>
            </a:r>
          </a:p>
        </p:txBody>
      </p:sp>
      <p:pic>
        <p:nvPicPr>
          <p:cNvPr id="7172" name="Picture 5" descr="C:\Users\DELL\AppData\Local\Microsoft\Windows\Temporary Internet Files\Content.IE5\03WULPIO\MC900434411[1].wmf"/>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350374" y="3951300"/>
            <a:ext cx="162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64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2960" y="286603"/>
            <a:ext cx="7543800" cy="1270054"/>
          </a:xfrm>
        </p:spPr>
        <p:txBody>
          <a:bodyPr>
            <a:normAutofit fontScale="90000"/>
          </a:bodyPr>
          <a:lstStyle/>
          <a:p>
            <a:r>
              <a:rPr lang="tr-TR" dirty="0" smtClean="0">
                <a:hlinkClick r:id="rId2"/>
              </a:rPr>
              <a:t>VW Car </a:t>
            </a:r>
            <a:r>
              <a:rPr lang="tr-TR" dirty="0" err="1" smtClean="0">
                <a:hlinkClick r:id="rId2"/>
              </a:rPr>
              <a:t>Tower</a:t>
            </a:r>
            <a:r>
              <a:rPr lang="tr-TR" dirty="0" smtClean="0">
                <a:hlinkClick r:id="rId2"/>
              </a:rPr>
              <a:t>, </a:t>
            </a:r>
            <a:r>
              <a:rPr lang="tr-TR" dirty="0" err="1" smtClean="0">
                <a:hlinkClick r:id="rId2"/>
              </a:rPr>
              <a:t>Wolfsburg</a:t>
            </a:r>
            <a:r>
              <a:rPr lang="tr-TR" dirty="0" smtClean="0"/>
              <a:t> (60 m 400 araç)</a:t>
            </a:r>
            <a:endParaRPr lang="tr-TR" dirty="0"/>
          </a:p>
        </p:txBody>
      </p:sp>
      <p:pic>
        <p:nvPicPr>
          <p:cNvPr id="4" name="18 Resim" descr="indir (3).jpg"/>
          <p:cNvPicPr/>
          <p:nvPr/>
        </p:nvPicPr>
        <p:blipFill>
          <a:blip r:embed="rId3" cstate="print"/>
          <a:stretch>
            <a:fillRect/>
          </a:stretch>
        </p:blipFill>
        <p:spPr>
          <a:xfrm>
            <a:off x="1429795" y="1740904"/>
            <a:ext cx="2660527" cy="2145299"/>
          </a:xfrm>
          <a:prstGeom prst="rect">
            <a:avLst/>
          </a:prstGeom>
        </p:spPr>
      </p:pic>
      <p:pic>
        <p:nvPicPr>
          <p:cNvPr id="5" name="19 Resim" descr="images (11).jpg"/>
          <p:cNvPicPr/>
          <p:nvPr/>
        </p:nvPicPr>
        <p:blipFill>
          <a:blip r:embed="rId4" cstate="print"/>
          <a:stretch>
            <a:fillRect/>
          </a:stretch>
        </p:blipFill>
        <p:spPr>
          <a:xfrm>
            <a:off x="4710304" y="1740901"/>
            <a:ext cx="2881856" cy="2139246"/>
          </a:xfrm>
          <a:prstGeom prst="rect">
            <a:avLst/>
          </a:prstGeom>
        </p:spPr>
      </p:pic>
      <p:pic>
        <p:nvPicPr>
          <p:cNvPr id="6146" name="Picture 2" descr="http://www.multimediaenglish.org/wp-content/uploads/2012/01/austadt-vw-car-tower-germany-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795" y="3973659"/>
            <a:ext cx="2660527" cy="23747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ncrypted-tbn2.gstatic.com/images?q=tbn:ANd9GcSA1jNbngiSmJarJmxUxzTY_LDNTYa3DdQyrjf1_eFil0eysPuWC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304" y="4111852"/>
            <a:ext cx="2881856" cy="209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669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4672" y="0"/>
            <a:ext cx="8229600" cy="1143000"/>
          </a:xfrm>
        </p:spPr>
        <p:txBody>
          <a:bodyPr/>
          <a:lstStyle/>
          <a:p>
            <a:r>
              <a:rPr lang="tr-TR" i="1" dirty="0" smtClean="0">
                <a:solidFill>
                  <a:schemeClr val="accent2"/>
                </a:solidFill>
              </a:rPr>
              <a:t>Tedarik zinciri </a:t>
            </a:r>
            <a:r>
              <a:rPr lang="tr-TR" i="1" dirty="0">
                <a:solidFill>
                  <a:schemeClr val="accent2"/>
                </a:solidFill>
              </a:rPr>
              <a:t>i</a:t>
            </a:r>
            <a:r>
              <a:rPr lang="tr-TR" i="1" dirty="0" smtClean="0">
                <a:solidFill>
                  <a:schemeClr val="accent2"/>
                </a:solidFill>
              </a:rPr>
              <a:t>çerisinde </a:t>
            </a:r>
            <a:r>
              <a:rPr lang="tr-TR" i="1" dirty="0">
                <a:solidFill>
                  <a:schemeClr val="accent2"/>
                </a:solidFill>
              </a:rPr>
              <a:t>d</a:t>
            </a:r>
            <a:r>
              <a:rPr lang="tr-TR" i="1" dirty="0" smtClean="0">
                <a:solidFill>
                  <a:schemeClr val="accent2"/>
                </a:solidFill>
              </a:rPr>
              <a:t>epolar</a:t>
            </a:r>
            <a:endParaRPr lang="tr-TR" i="1" dirty="0">
              <a:solidFill>
                <a:schemeClr val="accent2"/>
              </a:solidFill>
            </a:endParaRPr>
          </a:p>
        </p:txBody>
      </p:sp>
      <p:sp>
        <p:nvSpPr>
          <p:cNvPr id="3" name="İçerik Yer Tutucusu 2"/>
          <p:cNvSpPr>
            <a:spLocks noGrp="1"/>
          </p:cNvSpPr>
          <p:nvPr>
            <p:ph idx="1"/>
          </p:nvPr>
        </p:nvSpPr>
        <p:spPr>
          <a:xfrm>
            <a:off x="813336" y="1196752"/>
            <a:ext cx="8051620" cy="1267582"/>
          </a:xfrm>
        </p:spPr>
        <p:txBody>
          <a:bodyPr>
            <a:noAutofit/>
          </a:bodyPr>
          <a:lstStyle/>
          <a:p>
            <a:r>
              <a:rPr lang="tr-TR" sz="2200" dirty="0"/>
              <a:t>Depolamanın tedarik zincirinde hangi bağlamda yer aldığını anlamak için öncelikle </a:t>
            </a:r>
            <a:r>
              <a:rPr lang="tr-TR" sz="2200" dirty="0" smtClean="0"/>
              <a:t>temel malzeme/ürün </a:t>
            </a:r>
            <a:r>
              <a:rPr lang="tr-TR" sz="2200" dirty="0"/>
              <a:t>dağıtım stratejileri anlaşılmalıdır. Malzeme/ürün dağıtımında kullanılan </a:t>
            </a:r>
            <a:r>
              <a:rPr lang="tr-TR" sz="2200" dirty="0" smtClean="0"/>
              <a:t>üç temel </a:t>
            </a:r>
            <a:r>
              <a:rPr lang="tr-TR" sz="2200" dirty="0"/>
              <a:t>strateji </a:t>
            </a:r>
            <a:r>
              <a:rPr lang="tr-TR" sz="2200" dirty="0" smtClean="0"/>
              <a:t>şunlardır;</a:t>
            </a:r>
          </a:p>
          <a:p>
            <a:pPr marL="0" indent="0">
              <a:buClr>
                <a:schemeClr val="accent2"/>
              </a:buClr>
              <a:buNone/>
            </a:pPr>
            <a:endParaRPr lang="tr-TR" sz="2400" dirty="0"/>
          </a:p>
        </p:txBody>
      </p:sp>
      <p:sp>
        <p:nvSpPr>
          <p:cNvPr id="4" name="Metin kutusu 3"/>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
        <p:nvSpPr>
          <p:cNvPr id="5" name="İçerik Yer Tutucusu 2"/>
          <p:cNvSpPr txBox="1">
            <a:spLocks/>
          </p:cNvSpPr>
          <p:nvPr/>
        </p:nvSpPr>
        <p:spPr>
          <a:xfrm>
            <a:off x="840921" y="2636912"/>
            <a:ext cx="3551465" cy="3840088"/>
          </a:xfrm>
          <a:prstGeom prst="rect">
            <a:avLst/>
          </a:prstGeom>
          <a:ln>
            <a:solidFill>
              <a:schemeClr val="accent2"/>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0F6FC6"/>
              </a:buClr>
            </a:pPr>
            <a:r>
              <a:rPr lang="tr-TR" sz="2400" i="1" dirty="0" smtClean="0">
                <a:solidFill>
                  <a:srgbClr val="009DD9"/>
                </a:solidFill>
              </a:rPr>
              <a:t>Geleneksel dağıtım</a:t>
            </a:r>
            <a:r>
              <a:rPr lang="tr-TR" sz="2400" dirty="0" smtClean="0">
                <a:solidFill>
                  <a:srgbClr val="009DD9"/>
                </a:solidFill>
              </a:rPr>
              <a:t>: </a:t>
            </a:r>
            <a:r>
              <a:rPr lang="tr-TR" sz="2200" dirty="0" smtClean="0">
                <a:solidFill>
                  <a:prstClr val="black">
                    <a:lumMod val="75000"/>
                    <a:lumOff val="25000"/>
                  </a:prstClr>
                </a:solidFill>
              </a:rPr>
              <a:t>Depolar üzerinden gerçekleşen bu dağıtımda depolar malzemelerin geçici bir süre için saklandığı noktalardır. Bu stratejide depolarda mal kabul, </a:t>
            </a:r>
            <a:r>
              <a:rPr lang="tr-TR" sz="2200" dirty="0" err="1" smtClean="0">
                <a:solidFill>
                  <a:prstClr val="black">
                    <a:lumMod val="75000"/>
                    <a:lumOff val="25000"/>
                  </a:prstClr>
                </a:solidFill>
              </a:rPr>
              <a:t>raflama</a:t>
            </a:r>
            <a:r>
              <a:rPr lang="tr-TR" sz="2200" dirty="0" smtClean="0">
                <a:solidFill>
                  <a:prstClr val="black">
                    <a:lumMod val="75000"/>
                    <a:lumOff val="25000"/>
                  </a:prstClr>
                </a:solidFill>
              </a:rPr>
              <a:t>, depolama, ikmal (malzeme yenileme), sipariş toplama, sevkiyata hazırlama ve paketleme fonksiyonları gerçekleşir</a:t>
            </a:r>
            <a:r>
              <a:rPr lang="tr-TR" sz="2400" dirty="0" smtClean="0">
                <a:solidFill>
                  <a:prstClr val="black">
                    <a:lumMod val="75000"/>
                    <a:lumOff val="25000"/>
                  </a:prstClr>
                </a:solidFill>
              </a:rPr>
              <a:t>.</a:t>
            </a:r>
          </a:p>
          <a:p>
            <a:pPr marL="0" indent="0">
              <a:buClr>
                <a:srgbClr val="009DD9"/>
              </a:buClr>
              <a:buFont typeface="Calibri" panose="020F0502020204030204" pitchFamily="34" charset="0"/>
              <a:buNone/>
            </a:pPr>
            <a:endParaRPr lang="tr-TR" sz="2400" dirty="0">
              <a:solidFill>
                <a:prstClr val="black">
                  <a:lumMod val="75000"/>
                  <a:lumOff val="2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472" y="2806137"/>
            <a:ext cx="4090996" cy="3398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Metin kutusu 6"/>
          <p:cNvSpPr txBox="1"/>
          <p:nvPr/>
        </p:nvSpPr>
        <p:spPr>
          <a:xfrm>
            <a:off x="4579471" y="3006786"/>
            <a:ext cx="1754556" cy="584775"/>
          </a:xfrm>
          <a:prstGeom prst="rect">
            <a:avLst/>
          </a:prstGeom>
          <a:solidFill>
            <a:schemeClr val="accent2"/>
          </a:solidFill>
        </p:spPr>
        <p:txBody>
          <a:bodyPr wrap="square" rtlCol="0">
            <a:spAutoFit/>
          </a:bodyPr>
          <a:lstStyle/>
          <a:p>
            <a:pPr algn="ctr"/>
            <a:r>
              <a:rPr lang="tr-TR" sz="1600" b="1" dirty="0">
                <a:solidFill>
                  <a:prstClr val="white"/>
                </a:solidFill>
              </a:rPr>
              <a:t>Geleneksel Dağıtım</a:t>
            </a:r>
          </a:p>
        </p:txBody>
      </p:sp>
    </p:spTree>
    <p:extLst>
      <p:ext uri="{BB962C8B-B14F-4D97-AF65-F5344CB8AC3E}">
        <p14:creationId xmlns:p14="http://schemas.microsoft.com/office/powerpoint/2010/main" val="1335652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871134" y="1632857"/>
            <a:ext cx="7554410" cy="174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 name="İçerik Yer Tutucusu 2"/>
          <p:cNvSpPr>
            <a:spLocks noGrp="1"/>
          </p:cNvSpPr>
          <p:nvPr>
            <p:ph idx="1"/>
          </p:nvPr>
        </p:nvSpPr>
        <p:spPr>
          <a:xfrm>
            <a:off x="786620" y="517681"/>
            <a:ext cx="3352675" cy="1115179"/>
          </a:xfrm>
          <a:ln>
            <a:solidFill>
              <a:schemeClr val="accent2"/>
            </a:solidFill>
          </a:ln>
        </p:spPr>
        <p:txBody>
          <a:bodyPr>
            <a:normAutofit fontScale="85000" lnSpcReduction="20000"/>
          </a:bodyPr>
          <a:lstStyle/>
          <a:p>
            <a:r>
              <a:rPr lang="tr-TR" sz="2400" i="1" dirty="0">
                <a:solidFill>
                  <a:schemeClr val="accent2"/>
                </a:solidFill>
              </a:rPr>
              <a:t>Doğrudan </a:t>
            </a:r>
            <a:r>
              <a:rPr lang="tr-TR" sz="2400" i="1" dirty="0" smtClean="0">
                <a:solidFill>
                  <a:schemeClr val="accent2"/>
                </a:solidFill>
              </a:rPr>
              <a:t>dağıtım</a:t>
            </a:r>
            <a:r>
              <a:rPr lang="tr-TR" sz="2400" dirty="0" smtClean="0">
                <a:solidFill>
                  <a:schemeClr val="accent2"/>
                </a:solidFill>
              </a:rPr>
              <a:t>: </a:t>
            </a:r>
            <a:r>
              <a:rPr lang="tr-TR" sz="2400" dirty="0"/>
              <a:t>Malzemelerin tedarikçiden müşteriye doğrudan ulaştırılmasıdır</a:t>
            </a:r>
            <a:r>
              <a:rPr lang="tr-TR" sz="2400" dirty="0" smtClean="0"/>
              <a:t>.</a:t>
            </a:r>
            <a:endParaRPr lang="tr-TR"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20" y="2873505"/>
            <a:ext cx="3393496" cy="303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etin kutusu 4"/>
          <p:cNvSpPr txBox="1"/>
          <p:nvPr/>
        </p:nvSpPr>
        <p:spPr>
          <a:xfrm>
            <a:off x="871133" y="2534952"/>
            <a:ext cx="1754556" cy="584775"/>
          </a:xfrm>
          <a:prstGeom prst="rect">
            <a:avLst/>
          </a:prstGeom>
          <a:solidFill>
            <a:schemeClr val="accent2"/>
          </a:solidFill>
        </p:spPr>
        <p:txBody>
          <a:bodyPr wrap="square" rtlCol="0">
            <a:spAutoFit/>
          </a:bodyPr>
          <a:lstStyle/>
          <a:p>
            <a:pPr algn="ctr"/>
            <a:r>
              <a:rPr lang="tr-TR" sz="1600" b="1" dirty="0">
                <a:solidFill>
                  <a:prstClr val="white"/>
                </a:solidFill>
              </a:rPr>
              <a:t>Doğrudan Dağıtım</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37" y="2497397"/>
            <a:ext cx="4049486" cy="319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Metin kutusu 8"/>
          <p:cNvSpPr txBox="1"/>
          <p:nvPr/>
        </p:nvSpPr>
        <p:spPr>
          <a:xfrm>
            <a:off x="4449536" y="2506995"/>
            <a:ext cx="1754556" cy="338554"/>
          </a:xfrm>
          <a:prstGeom prst="rect">
            <a:avLst/>
          </a:prstGeom>
          <a:solidFill>
            <a:schemeClr val="accent2"/>
          </a:solidFill>
        </p:spPr>
        <p:txBody>
          <a:bodyPr wrap="square" rtlCol="0">
            <a:spAutoFit/>
          </a:bodyPr>
          <a:lstStyle/>
          <a:p>
            <a:pPr algn="ctr"/>
            <a:r>
              <a:rPr lang="tr-TR" sz="1600" b="1" dirty="0">
                <a:solidFill>
                  <a:prstClr val="white"/>
                </a:solidFill>
              </a:rPr>
              <a:t>Çapraz Sevkiyat</a:t>
            </a:r>
          </a:p>
        </p:txBody>
      </p:sp>
      <p:sp>
        <p:nvSpPr>
          <p:cNvPr id="10" name="İçerik Yer Tutucusu 2"/>
          <p:cNvSpPr txBox="1">
            <a:spLocks/>
          </p:cNvSpPr>
          <p:nvPr/>
        </p:nvSpPr>
        <p:spPr>
          <a:xfrm>
            <a:off x="4376058" y="533401"/>
            <a:ext cx="4122965" cy="1741714"/>
          </a:xfrm>
          <a:prstGeom prst="rect">
            <a:avLst/>
          </a:prstGeom>
          <a:ln>
            <a:solidFill>
              <a:schemeClr val="accent2"/>
            </a:solidFill>
          </a:ln>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0F6FC6"/>
              </a:buClr>
            </a:pPr>
            <a:r>
              <a:rPr lang="tr-TR" sz="2400" i="1" dirty="0" smtClean="0">
                <a:solidFill>
                  <a:srgbClr val="009DD9"/>
                </a:solidFill>
              </a:rPr>
              <a:t>Çapraz </a:t>
            </a:r>
            <a:r>
              <a:rPr lang="tr-TR" sz="2400" i="1" dirty="0">
                <a:solidFill>
                  <a:srgbClr val="009DD9"/>
                </a:solidFill>
              </a:rPr>
              <a:t>sevkiyat</a:t>
            </a:r>
            <a:r>
              <a:rPr lang="tr-TR" sz="2400" dirty="0">
                <a:solidFill>
                  <a:srgbClr val="009DD9"/>
                </a:solidFill>
              </a:rPr>
              <a:t>: </a:t>
            </a:r>
            <a:r>
              <a:rPr lang="tr-TR" sz="2400" dirty="0">
                <a:solidFill>
                  <a:prstClr val="black">
                    <a:lumMod val="75000"/>
                    <a:lumOff val="25000"/>
                  </a:prstClr>
                </a:solidFill>
              </a:rPr>
              <a:t>Tedarikçiden gelen malzemelerin </a:t>
            </a:r>
            <a:r>
              <a:rPr lang="tr-TR" sz="2400" i="1" dirty="0">
                <a:solidFill>
                  <a:prstClr val="black">
                    <a:lumMod val="75000"/>
                    <a:lumOff val="25000"/>
                  </a:prstClr>
                </a:solidFill>
              </a:rPr>
              <a:t>çapraz sevkiyat tesisi </a:t>
            </a:r>
            <a:r>
              <a:rPr lang="tr-TR" sz="2400" dirty="0">
                <a:solidFill>
                  <a:prstClr val="black">
                    <a:lumMod val="75000"/>
                    <a:lumOff val="25000"/>
                  </a:prstClr>
                </a:solidFill>
              </a:rPr>
              <a:t>olarak adlandırılan depolarda saklanmadan sadece geçici bir süre (24 saatin altında) tutularak müşteriye gönderilmesidir</a:t>
            </a:r>
            <a:r>
              <a:rPr lang="tr-TR" sz="2400" dirty="0" smtClean="0">
                <a:solidFill>
                  <a:prstClr val="black">
                    <a:lumMod val="75000"/>
                    <a:lumOff val="25000"/>
                  </a:prstClr>
                </a:solidFill>
              </a:rPr>
              <a:t>.</a:t>
            </a:r>
            <a:endParaRPr lang="tr-TR" sz="2400" dirty="0">
              <a:solidFill>
                <a:prstClr val="black">
                  <a:lumMod val="75000"/>
                  <a:lumOff val="25000"/>
                </a:prstClr>
              </a:solidFill>
            </a:endParaRPr>
          </a:p>
        </p:txBody>
      </p:sp>
      <p:sp>
        <p:nvSpPr>
          <p:cNvPr id="11" name="Metin kutusu 10"/>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190732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Depoların 2 Temel Fonksiyonu</a:t>
            </a:r>
            <a:endParaRPr lang="tr-TR" dirty="0"/>
          </a:p>
        </p:txBody>
      </p:sp>
      <p:sp>
        <p:nvSpPr>
          <p:cNvPr id="3" name="İçerik Yer Tutucusu 2"/>
          <p:cNvSpPr>
            <a:spLocks noGrp="1"/>
          </p:cNvSpPr>
          <p:nvPr>
            <p:ph idx="1"/>
          </p:nvPr>
        </p:nvSpPr>
        <p:spPr>
          <a:xfrm>
            <a:off x="822961" y="2046517"/>
            <a:ext cx="3798026" cy="3799115"/>
          </a:xfrm>
        </p:spPr>
        <p:txBody>
          <a:bodyPr>
            <a:normAutofit/>
          </a:bodyPr>
          <a:lstStyle/>
          <a:p>
            <a:r>
              <a:rPr lang="tr-TR" sz="2400" dirty="0"/>
              <a:t>Depolar temel olarak iki fonksiyonu yerine getirmektedirler</a:t>
            </a:r>
            <a:r>
              <a:rPr lang="tr-TR" sz="2400" dirty="0" smtClean="0"/>
              <a:t>.</a:t>
            </a:r>
          </a:p>
          <a:p>
            <a:pPr>
              <a:buClr>
                <a:schemeClr val="accent2"/>
              </a:buClr>
              <a:buFont typeface="Wingdings" panose="05000000000000000000" pitchFamily="2" charset="2"/>
              <a:buChar char="v"/>
            </a:pPr>
            <a:r>
              <a:rPr lang="tr-TR" sz="2400" dirty="0" smtClean="0">
                <a:solidFill>
                  <a:schemeClr val="accent2"/>
                </a:solidFill>
              </a:rPr>
              <a:t>Sevkiyatların daha küçük parçalara ayrılması (</a:t>
            </a:r>
            <a:r>
              <a:rPr lang="tr-TR" sz="2400" dirty="0" err="1" smtClean="0">
                <a:solidFill>
                  <a:schemeClr val="accent2"/>
                </a:solidFill>
                <a:hlinkClick r:id="rId2"/>
              </a:rPr>
              <a:t>breakbulk</a:t>
            </a:r>
            <a:r>
              <a:rPr lang="tr-TR" sz="2400" dirty="0" smtClean="0">
                <a:solidFill>
                  <a:schemeClr val="accent2"/>
                </a:solidFill>
              </a:rPr>
              <a:t>)</a:t>
            </a:r>
          </a:p>
          <a:p>
            <a:pPr>
              <a:buClr>
                <a:schemeClr val="accent2"/>
              </a:buClr>
              <a:buFont typeface="Wingdings" panose="05000000000000000000" pitchFamily="2" charset="2"/>
              <a:buChar char="v"/>
            </a:pPr>
            <a:r>
              <a:rPr lang="tr-TR" sz="2400" dirty="0" smtClean="0">
                <a:solidFill>
                  <a:schemeClr val="accent2"/>
                </a:solidFill>
              </a:rPr>
              <a:t>Birleştirme (</a:t>
            </a:r>
            <a:r>
              <a:rPr lang="tr-TR" sz="2400" dirty="0" smtClean="0">
                <a:solidFill>
                  <a:schemeClr val="accent2"/>
                </a:solidFill>
                <a:hlinkClick r:id="rId3"/>
              </a:rPr>
              <a:t>konsolidasyon</a:t>
            </a:r>
            <a:r>
              <a:rPr lang="tr-TR" sz="2400" dirty="0" smtClean="0">
                <a:solidFill>
                  <a:schemeClr val="accent2"/>
                </a:solidFill>
              </a:rPr>
              <a:t>)</a:t>
            </a:r>
          </a:p>
          <a:p>
            <a:endParaRPr lang="tr-TR" sz="2400" dirty="0"/>
          </a:p>
        </p:txBody>
      </p:sp>
      <p:pic>
        <p:nvPicPr>
          <p:cNvPr id="5" name="6 Resim" descr="warehouse_design.jpg"/>
          <p:cNvPicPr/>
          <p:nvPr/>
        </p:nvPicPr>
        <p:blipFill>
          <a:blip r:embed="rId4" cstate="print"/>
          <a:stretch>
            <a:fillRect/>
          </a:stretch>
        </p:blipFill>
        <p:spPr>
          <a:xfrm>
            <a:off x="4596493" y="2057401"/>
            <a:ext cx="3763736" cy="2460170"/>
          </a:xfrm>
          <a:prstGeom prst="rect">
            <a:avLst/>
          </a:prstGeom>
        </p:spPr>
      </p:pic>
      <p:sp>
        <p:nvSpPr>
          <p:cNvPr id="6" name="Metin kutusu 5"/>
          <p:cNvSpPr txBox="1"/>
          <p:nvPr/>
        </p:nvSpPr>
        <p:spPr>
          <a:xfrm>
            <a:off x="7682607" y="6477000"/>
            <a:ext cx="1526722" cy="584775"/>
          </a:xfrm>
          <a:prstGeom prst="rect">
            <a:avLst/>
          </a:prstGeom>
          <a:noFill/>
        </p:spPr>
        <p:txBody>
          <a:bodyPr wrap="square" rtlCol="0">
            <a:spAutoFit/>
          </a:bodyPr>
          <a:lstStyle/>
          <a:p>
            <a:r>
              <a:rPr lang="tr-TR" sz="1600" i="1" dirty="0">
                <a:solidFill>
                  <a:prstClr val="white"/>
                </a:solidFill>
              </a:rPr>
              <a:t>Kaynak: Ertek, 2012</a:t>
            </a:r>
          </a:p>
        </p:txBody>
      </p:sp>
    </p:spTree>
    <p:extLst>
      <p:ext uri="{BB962C8B-B14F-4D97-AF65-F5344CB8AC3E}">
        <p14:creationId xmlns:p14="http://schemas.microsoft.com/office/powerpoint/2010/main" val="1616072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2437</Words>
  <Application>Microsoft Office PowerPoint</Application>
  <PresentationFormat>Ekran Gösterisi (4:3)</PresentationFormat>
  <Paragraphs>249</Paragraphs>
  <Slides>47</Slides>
  <Notes>0</Notes>
  <HiddenSlides>0</HiddenSlides>
  <MMClips>0</MMClips>
  <ScaleCrop>false</ScaleCrop>
  <HeadingPairs>
    <vt:vector size="4" baseType="variant">
      <vt:variant>
        <vt:lpstr>Tema</vt:lpstr>
      </vt:variant>
      <vt:variant>
        <vt:i4>1</vt:i4>
      </vt:variant>
      <vt:variant>
        <vt:lpstr>Slayt Başlıkları</vt:lpstr>
      </vt:variant>
      <vt:variant>
        <vt:i4>47</vt:i4>
      </vt:variant>
    </vt:vector>
  </HeadingPairs>
  <TitlesOfParts>
    <vt:vector size="48" baseType="lpstr">
      <vt:lpstr>Akış</vt:lpstr>
      <vt:lpstr>LOJİSTİK YÖNETİMİ</vt:lpstr>
      <vt:lpstr>Öğrenme Hedefleri</vt:lpstr>
      <vt:lpstr>DEPOLAMA</vt:lpstr>
      <vt:lpstr>Neden Depolama?</vt:lpstr>
      <vt:lpstr>PowerPoint Sunusu</vt:lpstr>
      <vt:lpstr>VW Car Tower, Wolfsburg (60 m 400 araç)</vt:lpstr>
      <vt:lpstr>Tedarik zinciri içerisinde depolar</vt:lpstr>
      <vt:lpstr>PowerPoint Sunusu</vt:lpstr>
      <vt:lpstr>Depoların 2 Temel Fonksiyonu</vt:lpstr>
      <vt:lpstr>PowerPoint Sunusu</vt:lpstr>
      <vt:lpstr>PowerPoint Sunusu</vt:lpstr>
      <vt:lpstr>Depolamanın diğer fonksiyonları</vt:lpstr>
      <vt:lpstr>PowerPoint Sunusu</vt:lpstr>
      <vt:lpstr>Temel Depo İş Süreçleri</vt:lpstr>
      <vt:lpstr>PowerPoint Sunusu</vt:lpstr>
      <vt:lpstr>Depo Çeşitleri</vt:lpstr>
      <vt:lpstr>PowerPoint Sunusu</vt:lpstr>
      <vt:lpstr>ANTREPOLAR</vt:lpstr>
      <vt:lpstr>ANTREPOLAR</vt:lpstr>
      <vt:lpstr>PowerPoint Sunusu</vt:lpstr>
      <vt:lpstr>PowerPoint Sunusu</vt:lpstr>
      <vt:lpstr>PowerPoint Sunusu</vt:lpstr>
      <vt:lpstr>DAĞITIM MERKEZİ</vt:lpstr>
      <vt:lpstr>PowerPoint Sunusu</vt:lpstr>
      <vt:lpstr>Dağıtım Merkezi vs İşletme Deposu</vt:lpstr>
      <vt:lpstr>Dağıtım Merkezinin Özellikleri</vt:lpstr>
      <vt:lpstr>FedexDağıtım Merkezi Videosu</vt:lpstr>
      <vt:lpstr>Depo Kuruluş Yeri Seçimi</vt:lpstr>
      <vt:lpstr>PowerPoint Sunusu</vt:lpstr>
      <vt:lpstr>Kuruluş Yerini Ekileyen Faktörler</vt:lpstr>
      <vt:lpstr>Ekonomik Faktörler</vt:lpstr>
      <vt:lpstr>Doğal Faktörler </vt:lpstr>
      <vt:lpstr>Sosyal Faktörler</vt:lpstr>
      <vt:lpstr>Politik Faktörler </vt:lpstr>
      <vt:lpstr>Kuruluş Yeri Seçimi Yöntemleri</vt:lpstr>
      <vt:lpstr>Faktör Karşılaştırma ve Puanlama Yöntemi</vt:lpstr>
      <vt:lpstr>Basitleştirilmiş örnek</vt:lpstr>
      <vt:lpstr>Ambalajlama-Paketleme</vt:lpstr>
      <vt:lpstr>PowerPoint Sunusu</vt:lpstr>
      <vt:lpstr>Paketleme Alternatifleri</vt:lpstr>
      <vt:lpstr>Paket Örnekleri</vt:lpstr>
      <vt:lpstr>ELLEÇLEME</vt:lpstr>
      <vt:lpstr>PowerPoint Sunusu</vt:lpstr>
      <vt:lpstr>Bir Elleçleme Sistemi Çapraz Sevkiyat (Cross Docking)</vt:lpstr>
      <vt:lpstr>Cross Docking (Çapraz Sevkiyat) Sistemi</vt:lpstr>
      <vt:lpstr>Kamyonlardan taşıma bantlarına,   Taşıma bantlarından kamyonlara ürün aktarımı</vt:lpstr>
      <vt:lpstr>Elleçleme Platformu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LOJİSTİK YÖNETİMİ</dc:title>
  <dc:creator>Fatih</dc:creator>
  <cp:lastModifiedBy>Fatih</cp:lastModifiedBy>
  <cp:revision>3</cp:revision>
  <dcterms:created xsi:type="dcterms:W3CDTF">2019-02-19T10:53:04Z</dcterms:created>
  <dcterms:modified xsi:type="dcterms:W3CDTF">2019-02-20T13:14:03Z</dcterms:modified>
</cp:coreProperties>
</file>