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3" r:id="rId4"/>
    <p:sldId id="257" r:id="rId5"/>
    <p:sldId id="258" r:id="rId6"/>
    <p:sldId id="261" r:id="rId7"/>
    <p:sldId id="282" r:id="rId8"/>
    <p:sldId id="295" r:id="rId9"/>
    <p:sldId id="309" r:id="rId10"/>
    <p:sldId id="312" r:id="rId11"/>
    <p:sldId id="310" r:id="rId12"/>
    <p:sldId id="299" r:id="rId13"/>
    <p:sldId id="331" r:id="rId14"/>
    <p:sldId id="332" r:id="rId15"/>
    <p:sldId id="335" r:id="rId16"/>
    <p:sldId id="333" r:id="rId17"/>
    <p:sldId id="345" r:id="rId18"/>
    <p:sldId id="334" r:id="rId19"/>
    <p:sldId id="354" r:id="rId20"/>
    <p:sldId id="301" r:id="rId21"/>
    <p:sldId id="302" r:id="rId22"/>
    <p:sldId id="303" r:id="rId23"/>
    <p:sldId id="305" r:id="rId24"/>
    <p:sldId id="306" r:id="rId25"/>
    <p:sldId id="307" r:id="rId26"/>
    <p:sldId id="267"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80E"/>
    <a:srgbClr val="F4C520"/>
    <a:srgbClr val="EB6464"/>
    <a:srgbClr val="659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15.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9.xml"/><Relationship Id="rId2" Type="http://schemas.openxmlformats.org/officeDocument/2006/relationships/image" Target="../media/image1.png"/><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tags" Target="../tags/tag11.xml"/><Relationship Id="rId2" Type="http://schemas.openxmlformats.org/officeDocument/2006/relationships/image" Target="../media/image1.png"/><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216c8765727774aa9342bbc185b1845"/>
          <p:cNvPicPr>
            <a:picLocks noChangeAspect="1"/>
          </p:cNvPicPr>
          <p:nvPr/>
        </p:nvPicPr>
        <p:blipFill>
          <a:blip r:embed="rId1">
            <a:lum bright="24000" contrast="-30000"/>
          </a:blip>
          <a:srcRect l="-2021" r="2425" b="74848"/>
          <a:stretch>
            <a:fillRect/>
          </a:stretch>
        </p:blipFill>
        <p:spPr>
          <a:xfrm>
            <a:off x="6470650" y="0"/>
            <a:ext cx="5720715" cy="3854450"/>
          </a:xfrm>
          <a:prstGeom prst="rect">
            <a:avLst/>
          </a:prstGeom>
        </p:spPr>
      </p:pic>
      <p:pic>
        <p:nvPicPr>
          <p:cNvPr id="5" name="图片 4" descr="df40aa2d6a671bad4e0a5f63cb7dce0e"/>
          <p:cNvPicPr>
            <a:picLocks noChangeAspect="1"/>
          </p:cNvPicPr>
          <p:nvPr/>
        </p:nvPicPr>
        <p:blipFill>
          <a:blip r:embed="rId2"/>
          <a:stretch>
            <a:fillRect/>
          </a:stretch>
        </p:blipFill>
        <p:spPr>
          <a:xfrm>
            <a:off x="1735455" y="2185670"/>
            <a:ext cx="1153795" cy="1188720"/>
          </a:xfrm>
          <a:prstGeom prst="rect">
            <a:avLst/>
          </a:prstGeom>
        </p:spPr>
      </p:pic>
      <p:sp>
        <p:nvSpPr>
          <p:cNvPr id="6" name="文本框 5"/>
          <p:cNvSpPr txBox="1"/>
          <p:nvPr/>
        </p:nvSpPr>
        <p:spPr>
          <a:xfrm>
            <a:off x="3205480" y="2729230"/>
            <a:ext cx="5781040"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rPr>
              <a:t>试用期转正答辩</a:t>
            </a:r>
            <a:endParaRPr lang="en-US" altLang="zh-CN" sz="3600">
              <a:solidFill>
                <a:schemeClr val="tx1">
                  <a:lumMod val="75000"/>
                  <a:lumOff val="25000"/>
                </a:schemeClr>
              </a:solidFill>
              <a:latin typeface="等线 Light" panose="02010600030101010101" charset="-122"/>
              <a:ea typeface="等线 Light" panose="02010600030101010101" charset="-122"/>
            </a:endParaRPr>
          </a:p>
        </p:txBody>
      </p:sp>
      <p:sp>
        <p:nvSpPr>
          <p:cNvPr id="2" name="文本框 1"/>
          <p:cNvSpPr txBox="1"/>
          <p:nvPr/>
        </p:nvSpPr>
        <p:spPr>
          <a:xfrm>
            <a:off x="3205480" y="3792855"/>
            <a:ext cx="5781040" cy="1076325"/>
          </a:xfrm>
          <a:prstGeom prst="rect">
            <a:avLst/>
          </a:prstGeom>
          <a:noFill/>
        </p:spPr>
        <p:txBody>
          <a:bodyPr wrap="square" rtlCol="0">
            <a:spAutoFit/>
          </a:bodyPr>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汇报人：周文龙</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部门：开发一部</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岗位：软件工程师</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日期：</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2022.05.25</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第四阶段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320030" cy="337185"/>
          </a:xfrm>
          <a:prstGeom prst="rect">
            <a:avLst/>
          </a:prstGeom>
          <a:noFill/>
        </p:spPr>
        <p:txBody>
          <a:bodyPr wrap="square" rtlCol="0">
            <a:spAutoFit/>
          </a:bodyPr>
          <a:p>
            <a:r>
              <a:rPr 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04.21-06.01</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，Gs框架及Cmcc业务框架学习。</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框架和nvram、dbus的使用；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代码提交和产品bug处理</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p21v4</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设置和语音助手模块学习；</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解决讯飞语音存在的</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bug</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d33plus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联系人和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launcher</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功能需求梳理。</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03</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试用期学习收获</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工作收获</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1168400"/>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一、业务功能</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SDK</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接口封装。</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框架学习</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三、</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科大讯飞语音识别</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3168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业务功能SDK</a:t>
            </a: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接口封装</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1805940"/>
            <a:ext cx="4023995" cy="1383665"/>
          </a:xfrm>
          <a:prstGeom prst="rect">
            <a:avLst/>
          </a:prstGeom>
          <a:noFill/>
        </p:spPr>
        <p:txBody>
          <a:bodyPr wrap="square" rtlCol="0">
            <a:spAutoFit/>
          </a:bodyPr>
          <a:p>
            <a:r>
              <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CG03 充当 USB 摄像头，使用 HDMI - USB 转接线连接到机顶盒，机顶盒再通过显示器输出 CG03 画面内容。使用安卓 Camera2 以及 AudioRecord 和 AudioTrack 完成视频和音频的传输；通过 GPUImage 对相机预览画面添加锐化效果，改善图像质量。</a:t>
            </a:r>
            <a:endPar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10" name="图片 9"/>
          <p:cNvPicPr>
            <a:picLocks noChangeAspect="1"/>
          </p:cNvPicPr>
          <p:nvPr/>
        </p:nvPicPr>
        <p:blipFill>
          <a:blip r:embed="rId3"/>
          <a:stretch>
            <a:fillRect/>
          </a:stretch>
        </p:blipFill>
        <p:spPr>
          <a:xfrm>
            <a:off x="972185" y="3854450"/>
            <a:ext cx="7696200" cy="1356360"/>
          </a:xfrm>
          <a:prstGeom prst="rect">
            <a:avLst/>
          </a:prstGeom>
        </p:spPr>
      </p:pic>
      <p:pic>
        <p:nvPicPr>
          <p:cNvPr id="11" name="图片 10" descr="操作方法"/>
          <p:cNvPicPr>
            <a:picLocks noChangeAspect="1"/>
          </p:cNvPicPr>
          <p:nvPr/>
        </p:nvPicPr>
        <p:blipFill>
          <a:blip r:embed="rId4"/>
          <a:stretch>
            <a:fillRect/>
          </a:stretch>
        </p:blipFill>
        <p:spPr>
          <a:xfrm>
            <a:off x="5228590" y="1459230"/>
            <a:ext cx="3124200" cy="2076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185" y="1805940"/>
            <a:ext cx="6782435" cy="337185"/>
          </a:xfrm>
          <a:prstGeom prst="rect">
            <a:avLst/>
          </a:prstGeom>
          <a:noFill/>
        </p:spPr>
        <p:txBody>
          <a:bodyPr wrap="square" rtlCol="0">
            <a:spAutoFit/>
          </a:bodyPr>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4" name="图片 3" descr="SDK接口封装"/>
          <p:cNvPicPr>
            <a:picLocks noChangeAspect="1"/>
          </p:cNvPicPr>
          <p:nvPr/>
        </p:nvPicPr>
        <p:blipFill>
          <a:blip r:embed="rId1"/>
          <a:stretch>
            <a:fillRect/>
          </a:stretch>
        </p:blipFill>
        <p:spPr>
          <a:xfrm>
            <a:off x="0" y="342265"/>
            <a:ext cx="12192000" cy="61734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76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GS框架学习</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1383665"/>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目的：让</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核心业务与交互彻底的分离。</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实现：设计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GsService.apk</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服务模块，实现了核心业务和不同产品直接的兼容性，通过</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addService</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将服务添加到系统服务管理中；设计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API</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客户端模块，提供服务功能的不同组合接口，从而达到不同产品可以使用同一套</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API</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，通过</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getService</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与</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GsService</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服务实现连接，从而可以调用内部业务功能。</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pic>
        <p:nvPicPr>
          <p:cNvPr id="5" name="图片 4" descr="GS应用层架构"/>
          <p:cNvPicPr>
            <a:picLocks noChangeAspect="1"/>
          </p:cNvPicPr>
          <p:nvPr>
            <p:custDataLst>
              <p:tags r:id="rId3"/>
            </p:custDataLst>
          </p:nvPr>
        </p:nvPicPr>
        <p:blipFill>
          <a:blip r:embed="rId4"/>
          <a:stretch>
            <a:fillRect/>
          </a:stretch>
        </p:blipFill>
        <p:spPr>
          <a:xfrm>
            <a:off x="858520" y="3189605"/>
            <a:ext cx="3943350" cy="3343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185" y="1805940"/>
            <a:ext cx="6782435" cy="337185"/>
          </a:xfrm>
          <a:prstGeom prst="rect">
            <a:avLst/>
          </a:prstGeom>
          <a:noFill/>
        </p:spPr>
        <p:txBody>
          <a:bodyPr wrap="square" rtlCol="0">
            <a:spAutoFit/>
          </a:bodyPr>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4" name="图片 3" descr="GS框架"/>
          <p:cNvPicPr>
            <a:picLocks noChangeAspect="1"/>
          </p:cNvPicPr>
          <p:nvPr/>
        </p:nvPicPr>
        <p:blipFill>
          <a:blip r:embed="rId1"/>
          <a:stretch>
            <a:fillRect/>
          </a:stretch>
        </p:blipFill>
        <p:spPr>
          <a:xfrm>
            <a:off x="0" y="427355"/>
            <a:ext cx="12192000" cy="6002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266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科大讯飞语音识别</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306705"/>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以语料控制静音和麦克风为例，语音识别的流程是唤醒、识别、处理。</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pic>
        <p:nvPicPr>
          <p:cNvPr id="5" name="图片 4" descr="语音识别流程图"/>
          <p:cNvPicPr>
            <a:picLocks noChangeAspect="1"/>
          </p:cNvPicPr>
          <p:nvPr>
            <p:custDataLst>
              <p:tags r:id="rId3"/>
            </p:custDataLst>
          </p:nvPr>
        </p:nvPicPr>
        <p:blipFill>
          <a:blip r:embed="rId4"/>
          <a:stretch>
            <a:fillRect/>
          </a:stretch>
        </p:blipFill>
        <p:spPr>
          <a:xfrm>
            <a:off x="972185" y="2251710"/>
            <a:ext cx="8439150" cy="1804035"/>
          </a:xfrm>
          <a:prstGeom prst="rect">
            <a:avLst/>
          </a:prstGeom>
        </p:spPr>
      </p:pic>
      <p:sp>
        <p:nvSpPr>
          <p:cNvPr id="6" name="文本框 5"/>
          <p:cNvSpPr txBox="1"/>
          <p:nvPr/>
        </p:nvSpPr>
        <p:spPr>
          <a:xfrm>
            <a:off x="972185" y="4315460"/>
            <a:ext cx="8262620" cy="1168400"/>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定义</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bnf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语法文件构建语法，解析语音识别返回的</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xml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字符串，调用处理类方法实现语料对应的功能。</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用到的设计模式是模板模式。抽象的业务处理类</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sz="1400" b="1" i="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AbsBusinessResultHandler</a:t>
            </a:r>
            <a:r>
              <a:rPr lang="en-US" altLang="zh-CN" sz="1400" b="1" i="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定义了处理返回结果的方法</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模板，具体的业务处理类</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MuteResultHandler</a:t>
            </a:r>
            <a:r>
              <a:rPr lang="en-US" altLang="zh-CN" sz="1400" b="1" i="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实现了定义的模板方法。</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185" y="1805940"/>
            <a:ext cx="6782435" cy="337185"/>
          </a:xfrm>
          <a:prstGeom prst="rect">
            <a:avLst/>
          </a:prstGeom>
          <a:noFill/>
        </p:spPr>
        <p:txBody>
          <a:bodyPr wrap="square" rtlCol="0">
            <a:spAutoFit/>
          </a:bodyPr>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4" name="图片 3" descr="迅飞语音识别"/>
          <p:cNvPicPr>
            <a:picLocks noChangeAspect="1"/>
          </p:cNvPicPr>
          <p:nvPr/>
        </p:nvPicPr>
        <p:blipFill>
          <a:blip r:embed="rId1"/>
          <a:stretch>
            <a:fillRect/>
          </a:stretch>
        </p:blipFill>
        <p:spPr>
          <a:xfrm>
            <a:off x="0" y="584200"/>
            <a:ext cx="12192000" cy="56889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04</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自身不足与改进</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216c8765727774aa9342bbc185b1845"/>
          <p:cNvPicPr>
            <a:picLocks noChangeAspect="1"/>
          </p:cNvPicPr>
          <p:nvPr/>
        </p:nvPicPr>
        <p:blipFill>
          <a:blip r:embed="rId1">
            <a:lum bright="24000" contrast="-30000"/>
          </a:blip>
          <a:srcRect l="-2021" r="2425" b="74848"/>
          <a:stretch>
            <a:fillRect/>
          </a:stretch>
        </p:blipFill>
        <p:spPr>
          <a:xfrm>
            <a:off x="6470650" y="0"/>
            <a:ext cx="5720715" cy="3854450"/>
          </a:xfrm>
          <a:prstGeom prst="rect">
            <a:avLst/>
          </a:prstGeom>
        </p:spPr>
      </p:pic>
      <p:pic>
        <p:nvPicPr>
          <p:cNvPr id="5" name="图片 4" descr="df40aa2d6a671bad4e0a5f63cb7dce0e"/>
          <p:cNvPicPr>
            <a:picLocks noChangeAspect="1"/>
          </p:cNvPicPr>
          <p:nvPr/>
        </p:nvPicPr>
        <p:blipFill>
          <a:blip r:embed="rId2"/>
          <a:stretch>
            <a:fillRect/>
          </a:stretch>
        </p:blipFill>
        <p:spPr>
          <a:xfrm>
            <a:off x="1735455" y="2185670"/>
            <a:ext cx="1153795" cy="1188720"/>
          </a:xfrm>
          <a:prstGeom prst="rect">
            <a:avLst/>
          </a:prstGeom>
        </p:spPr>
      </p:pic>
      <p:sp>
        <p:nvSpPr>
          <p:cNvPr id="6" name="文本框 5"/>
          <p:cNvSpPr txBox="1"/>
          <p:nvPr/>
        </p:nvSpPr>
        <p:spPr>
          <a:xfrm>
            <a:off x="3205480" y="2729230"/>
            <a:ext cx="5781040"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sym typeface="+mn-ea"/>
              </a:rPr>
              <a:t>个人简介</a:t>
            </a:r>
            <a:endParaRPr lang="en-US" altLang="zh-CN" sz="3600">
              <a:solidFill>
                <a:schemeClr val="tx1">
                  <a:lumMod val="75000"/>
                  <a:lumOff val="25000"/>
                </a:schemeClr>
              </a:solidFill>
              <a:latin typeface="等线 Light" panose="02010600030101010101" charset="-122"/>
              <a:ea typeface="等线 Light" panose="02010600030101010101" charset="-122"/>
            </a:endParaRPr>
          </a:p>
        </p:txBody>
      </p:sp>
      <p:sp>
        <p:nvSpPr>
          <p:cNvPr id="2" name="文本框 1"/>
          <p:cNvSpPr txBox="1"/>
          <p:nvPr/>
        </p:nvSpPr>
        <p:spPr>
          <a:xfrm>
            <a:off x="3205480" y="3792855"/>
            <a:ext cx="5781040" cy="1568450"/>
          </a:xfrm>
          <a:prstGeom prst="rect">
            <a:avLst/>
          </a:prstGeom>
          <a:noFill/>
        </p:spPr>
        <p:txBody>
          <a:bodyPr wrap="square" rtlCol="0">
            <a:spAutoFit/>
          </a:bodyPr>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毕业时间：</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2021</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年</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6</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月</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毕业院校：吉首大学（</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软件学院</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专业：软件工程</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工作经历：</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2021.07-2022.02 南京绛门信息科技股份有限公司</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负责模块：</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IP</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机顶盒应用软件开发和维护</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机顶盒设置、开机向导、蓝牙遥控器一键配对</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自身不足</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370330"/>
            <a:ext cx="6257290" cy="1599565"/>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1、对开发过程中技术的理解不够深入，通常只是停留在会用的阶段，很多原理没有进一步去了解。</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2、工作过程中沟通较少，沟通能力存在不足，对问题的表述这方面不是很好。</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3、处理任务过于着急，在接到新的任务时只是一心想完成好，并没有很好的规划。</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
        <p:nvSpPr>
          <p:cNvPr id="3" name="文本框 2"/>
          <p:cNvSpPr txBox="1"/>
          <p:nvPr/>
        </p:nvSpPr>
        <p:spPr>
          <a:xfrm>
            <a:off x="972185" y="3592830"/>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改进措施</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5" name="文本框 4"/>
          <p:cNvSpPr txBox="1"/>
          <p:nvPr/>
        </p:nvSpPr>
        <p:spPr>
          <a:xfrm>
            <a:off x="972185" y="4393565"/>
            <a:ext cx="6257290" cy="1814830"/>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1、在工作之余努力提升自身水平，借助技术博客、官方文档来扩充自己的知识库，养成阅读源码的习惯。</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2、处理不了的工作问题及时和部门同事沟通，沟通解决方案，加强对问题的表述能力。</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3、不管是处理需求还是解决故障，都应该静下心来，先仔细分析好任务的具体流程，做到不急不躁。</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
        <p:nvSpPr>
          <p:cNvPr id="6" name="矩形 5"/>
          <p:cNvSpPr/>
          <p:nvPr/>
        </p:nvSpPr>
        <p:spPr>
          <a:xfrm>
            <a:off x="972185" y="4214495"/>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8" name="图片 7"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05</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个人愿景与规划</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个人规划</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038215" cy="1814830"/>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一年：熟悉Cmcc业务框架部分模块的开发和维护，理解</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GS框架的具体实现，成为初级开发工程师。</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三年：能够快速定位分析自己所负责模块出现的问题，并提出良好解决方案，成为中级开发工程师。</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五年：理解公司部分产品的架构开发设计，能够具备架构设计思想，成为高级开发工程师。</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06</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对公司的展望与建议</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728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意见和建议</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5149850" cy="1599565"/>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a:t>
            </a:r>
            <a:r>
              <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更加注重代码编写规范，开发过程中的冗长无用代码可以去除，另外重要方法添加适当注释，很多代码由于没有注释，造成后期理解和维护困难。</a:t>
            </a:r>
            <a:endPar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二、可以在公司内网上建立一个模块，用来介绍杭州部门情况以及部门内部小组具体开发和维护的内容，很多时候不太了解其他小组的职责，希望对公司的产品开发更加了解。</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4400">
                <a:solidFill>
                  <a:schemeClr val="tx1">
                    <a:lumMod val="75000"/>
                    <a:lumOff val="25000"/>
                  </a:schemeClr>
                </a:solidFill>
                <a:latin typeface="等线 Light" panose="02010600030101010101" charset="-122"/>
                <a:ea typeface="等线 Light" panose="02010600030101010101" charset="-122"/>
              </a:rPr>
              <a:t>THANKS</a:t>
            </a:r>
            <a:endParaRPr lang="en-US" altLang="zh-CN" sz="4400">
              <a:solidFill>
                <a:schemeClr val="tx1">
                  <a:lumMod val="75000"/>
                  <a:lumOff val="25000"/>
                </a:schemeClr>
              </a:solidFill>
              <a:latin typeface="等线 Light" panose="02010600030101010101" charset="-122"/>
              <a:ea typeface="等线 Light" panose="02010600030101010101" charset="-122"/>
            </a:endParaRPr>
          </a:p>
        </p:txBody>
      </p:sp>
      <p:sp>
        <p:nvSpPr>
          <p:cNvPr id="4" name="矩形 3"/>
          <p:cNvSpPr/>
          <p:nvPr/>
        </p:nvSpPr>
        <p:spPr>
          <a:xfrm>
            <a:off x="4509135" y="3510280"/>
            <a:ext cx="936000" cy="432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矩形 4"/>
          <p:cNvSpPr/>
          <p:nvPr/>
        </p:nvSpPr>
        <p:spPr>
          <a:xfrm>
            <a:off x="5628005" y="3510280"/>
            <a:ext cx="936000" cy="43200"/>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6746875" y="3510280"/>
            <a:ext cx="936000" cy="43200"/>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df40aa2d6a671bad4e0a5f63cb7dce0e"/>
          <p:cNvPicPr>
            <a:picLocks noChangeAspect="1"/>
          </p:cNvPicPr>
          <p:nvPr/>
        </p:nvPicPr>
        <p:blipFill>
          <a:blip r:embed="rId1"/>
          <a:stretch>
            <a:fillRect/>
          </a:stretch>
        </p:blipFill>
        <p:spPr>
          <a:xfrm>
            <a:off x="3420110" y="720725"/>
            <a:ext cx="991235" cy="1021080"/>
          </a:xfrm>
          <a:prstGeom prst="rect">
            <a:avLst/>
          </a:prstGeom>
        </p:spPr>
      </p:pic>
      <p:sp>
        <p:nvSpPr>
          <p:cNvPr id="5" name="文本框 4"/>
          <p:cNvSpPr txBox="1"/>
          <p:nvPr/>
        </p:nvSpPr>
        <p:spPr>
          <a:xfrm>
            <a:off x="4569460" y="908685"/>
            <a:ext cx="3875405"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rPr>
              <a:t>目录</a:t>
            </a:r>
            <a:endParaRPr lang="zh-CN" altLang="en-US" sz="3600">
              <a:solidFill>
                <a:schemeClr val="tx1">
                  <a:lumMod val="75000"/>
                  <a:lumOff val="25000"/>
                </a:schemeClr>
              </a:solidFill>
              <a:latin typeface="等线 Light" panose="02010600030101010101" charset="-122"/>
              <a:ea typeface="等线 Light" panose="02010600030101010101" charset="-122"/>
            </a:endParaRPr>
          </a:p>
        </p:txBody>
      </p:sp>
      <p:sp>
        <p:nvSpPr>
          <p:cNvPr id="7" name="椭圆 6"/>
          <p:cNvSpPr/>
          <p:nvPr/>
        </p:nvSpPr>
        <p:spPr>
          <a:xfrm>
            <a:off x="3420110" y="2182495"/>
            <a:ext cx="531495" cy="525780"/>
          </a:xfrm>
          <a:prstGeom prst="ellipse">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01</a:t>
            </a:r>
            <a:endParaRPr lang="en-US" altLang="zh-CN" sz="1400">
              <a:solidFill>
                <a:schemeClr val="bg1"/>
              </a:solidFill>
              <a:latin typeface="等线 Light" panose="02010600030101010101" charset="-122"/>
              <a:ea typeface="等线 Light" panose="02010600030101010101" charset="-122"/>
            </a:endParaRPr>
          </a:p>
        </p:txBody>
      </p:sp>
      <p:sp>
        <p:nvSpPr>
          <p:cNvPr id="10" name="椭圆 9"/>
          <p:cNvSpPr/>
          <p:nvPr/>
        </p:nvSpPr>
        <p:spPr>
          <a:xfrm>
            <a:off x="3420110" y="2851785"/>
            <a:ext cx="538480" cy="538480"/>
          </a:xfrm>
          <a:prstGeom prst="ellipse">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02</a:t>
            </a:r>
            <a:endParaRPr lang="en-US" altLang="zh-CN" sz="1400">
              <a:solidFill>
                <a:schemeClr val="bg1"/>
              </a:solidFill>
              <a:latin typeface="等线 Light" panose="02010600030101010101" charset="-122"/>
              <a:ea typeface="等线 Light" panose="02010600030101010101" charset="-122"/>
            </a:endParaRPr>
          </a:p>
        </p:txBody>
      </p:sp>
      <p:sp>
        <p:nvSpPr>
          <p:cNvPr id="11" name="椭圆 10"/>
          <p:cNvSpPr/>
          <p:nvPr/>
        </p:nvSpPr>
        <p:spPr>
          <a:xfrm>
            <a:off x="3427095" y="3533775"/>
            <a:ext cx="531495" cy="531495"/>
          </a:xfrm>
          <a:prstGeom prst="ellipse">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03</a:t>
            </a:r>
            <a:endParaRPr lang="en-US" altLang="zh-CN" sz="1400">
              <a:solidFill>
                <a:schemeClr val="bg1"/>
              </a:solidFill>
              <a:latin typeface="等线 Light" panose="02010600030101010101" charset="-122"/>
              <a:ea typeface="等线 Light" panose="02010600030101010101" charset="-122"/>
            </a:endParaRPr>
          </a:p>
        </p:txBody>
      </p:sp>
      <p:sp>
        <p:nvSpPr>
          <p:cNvPr id="12" name="文本框 11"/>
          <p:cNvSpPr txBox="1"/>
          <p:nvPr/>
        </p:nvSpPr>
        <p:spPr>
          <a:xfrm>
            <a:off x="4215765" y="226123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工作岗位职责与认识</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3" name="文本框 12"/>
          <p:cNvSpPr txBox="1"/>
          <p:nvPr/>
        </p:nvSpPr>
        <p:spPr>
          <a:xfrm>
            <a:off x="4215765" y="293814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试用期工作完成情况</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4" name="文本框 13"/>
          <p:cNvSpPr txBox="1"/>
          <p:nvPr/>
        </p:nvSpPr>
        <p:spPr>
          <a:xfrm>
            <a:off x="4215765" y="361505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试用期学习收获</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3" name="椭圆 2"/>
          <p:cNvSpPr/>
          <p:nvPr/>
        </p:nvSpPr>
        <p:spPr>
          <a:xfrm>
            <a:off x="3427095" y="4208780"/>
            <a:ext cx="531495" cy="531495"/>
          </a:xfrm>
          <a:prstGeom prst="ellipse">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04</a:t>
            </a:r>
            <a:endParaRPr lang="en-US" altLang="zh-CN" sz="1400">
              <a:solidFill>
                <a:schemeClr val="bg1"/>
              </a:solidFill>
              <a:latin typeface="等线 Light" panose="02010600030101010101" charset="-122"/>
              <a:ea typeface="等线 Light" panose="02010600030101010101" charset="-122"/>
            </a:endParaRPr>
          </a:p>
        </p:txBody>
      </p:sp>
      <p:sp>
        <p:nvSpPr>
          <p:cNvPr id="6" name="文本框 5"/>
          <p:cNvSpPr txBox="1"/>
          <p:nvPr/>
        </p:nvSpPr>
        <p:spPr>
          <a:xfrm>
            <a:off x="4215765" y="429196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自身不足与改进</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8" name="椭圆 7"/>
          <p:cNvSpPr/>
          <p:nvPr/>
        </p:nvSpPr>
        <p:spPr>
          <a:xfrm>
            <a:off x="3427095" y="4890770"/>
            <a:ext cx="531495" cy="531495"/>
          </a:xfrm>
          <a:prstGeom prst="ellipse">
            <a:avLst/>
          </a:prstGeom>
          <a:solidFill>
            <a:schemeClr val="accent6">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05</a:t>
            </a:r>
            <a:endParaRPr lang="en-US" altLang="zh-CN" sz="1400">
              <a:solidFill>
                <a:schemeClr val="bg1"/>
              </a:solidFill>
              <a:latin typeface="等线 Light" panose="02010600030101010101" charset="-122"/>
              <a:ea typeface="等线 Light" panose="02010600030101010101" charset="-122"/>
            </a:endParaRPr>
          </a:p>
        </p:txBody>
      </p:sp>
      <p:sp>
        <p:nvSpPr>
          <p:cNvPr id="9" name="椭圆 8"/>
          <p:cNvSpPr/>
          <p:nvPr/>
        </p:nvSpPr>
        <p:spPr>
          <a:xfrm>
            <a:off x="3420110" y="5558790"/>
            <a:ext cx="531495" cy="531495"/>
          </a:xfrm>
          <a:prstGeom prst="ellipse">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06</a:t>
            </a:r>
            <a:endParaRPr lang="en-US" altLang="zh-CN" sz="1400">
              <a:solidFill>
                <a:schemeClr val="bg1"/>
              </a:solidFill>
              <a:latin typeface="等线 Light" panose="02010600030101010101" charset="-122"/>
              <a:ea typeface="等线 Light" panose="02010600030101010101" charset="-122"/>
            </a:endParaRPr>
          </a:p>
        </p:txBody>
      </p:sp>
      <p:sp>
        <p:nvSpPr>
          <p:cNvPr id="15" name="文本框 14"/>
          <p:cNvSpPr txBox="1"/>
          <p:nvPr/>
        </p:nvSpPr>
        <p:spPr>
          <a:xfrm>
            <a:off x="4215765" y="496887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个人愿景与规划</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6" name="文本框 15"/>
          <p:cNvSpPr txBox="1"/>
          <p:nvPr/>
        </p:nvSpPr>
        <p:spPr>
          <a:xfrm>
            <a:off x="4215765" y="559625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对公司的展望与建议</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01</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913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工作岗位职责与认识</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软件开发</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590030" cy="3107690"/>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 安排好自己的工作任务，在接到新的工作任务时根据优先级对它们的完成周期有个明确规划，在规定时间范围之内完成好。</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 项目开发和故障解决过程中遇到不懂的问题或者难点及时向部门同事提出，沟通问题的解决方案，不能影响项目完成进度。</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 不断增加自己的知识储备，对于项目中使用到的新的技术点和好的设计方案能够总结记录，通过空余时间去了解这方面的内容，不断提升自己的编码能力</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4. 遇到工作相关的问题积极和部门同事沟通，例如解决产品故障后验证不通过，积极和测试部同事交流，有表述不明确的地方及时提出来，直到问题最终解决。</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5. 编写代码遵循潮流网络代码规范，变量正确命名以及方法添加适当注释，代码提交写明问题的原因和解决方案，方便后期开发人员维护代码。</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02</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试用期工作完成情况</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第一阶段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090795" cy="337185"/>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03.01-03.06</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工作环境搭建及规范学习</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熟悉公司环境</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完成入职相关事项</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学习公司规定，代码规范，邮件发送格式；</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安装常用软件，搭建工作环境；</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Git</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Repo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命令的使用；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学习gerrit、bugzilla、禅道等系统的使用。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6">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第二阶段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752465" cy="337185"/>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03.07-03.13</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产品业务熟悉及Linux基础操作学习</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熟悉公司产品以及相关业务</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掌握基础</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Linux</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命令的使用；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学习adb，telnet，minicom等工具使用方法；</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usb</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协议以及主从设备通信；</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了解屏幕录制和视频编解码，完成安卓设备屏幕共享</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demo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第三阶段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616575" cy="337185"/>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03.14-04.20</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Android USB镜像传输功能开发</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6167755" cy="2030095"/>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学习安卓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Camera2</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，AudioRecode，AudioTrack，</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GPUImage</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完成</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USB</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镜像传输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Demo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，输出业务功能</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SDK</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接口和说明文档；</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Kotlin</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语言基础语法，了解安卓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Java</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Kotlin</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混合开发；</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了解安卓开发架构模式，</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mvc</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mvp</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mvvm</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mvi</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p21v4</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产品源码下载和编译。</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tags/tag1.xml><?xml version="1.0" encoding="utf-8"?>
<p:tagLst xmlns:p="http://schemas.openxmlformats.org/presentationml/2006/main">
  <p:tag name="KSO_WM_UNIT_PLACING_PICTURE_USER_VIEWPORT" val="{&quot;height&quot;:6070,&quot;width&quot;:9009}"/>
</p:tagLst>
</file>

<file path=ppt/tags/tag10.xml><?xml version="1.0" encoding="utf-8"?>
<p:tagLst xmlns:p="http://schemas.openxmlformats.org/presentationml/2006/main">
  <p:tag name="KSO_WM_UNIT_PLACING_PICTURE_USER_VIEWPORT" val="{&quot;height&quot;:6070,&quot;width&quot;:9009}"/>
</p:tagLst>
</file>

<file path=ppt/tags/tag11.xml><?xml version="1.0" encoding="utf-8"?>
<p:tagLst xmlns:p="http://schemas.openxmlformats.org/presentationml/2006/main">
  <p:tag name="KSO_WM_UNIT_PLACING_PICTURE_USER_VIEWPORT" val="{&quot;height&quot;:4104,&quot;width&quot;:19200}"/>
</p:tagLst>
</file>

<file path=ppt/tags/tag12.xml><?xml version="1.0" encoding="utf-8"?>
<p:tagLst xmlns:p="http://schemas.openxmlformats.org/presentationml/2006/main">
  <p:tag name="KSO_WM_UNIT_PLACING_PICTURE_USER_VIEWPORT" val="{&quot;height&quot;:6070,&quot;width&quot;:9009}"/>
</p:tagLst>
</file>

<file path=ppt/tags/tag13.xml><?xml version="1.0" encoding="utf-8"?>
<p:tagLst xmlns:p="http://schemas.openxmlformats.org/presentationml/2006/main">
  <p:tag name="KSO_WM_UNIT_PLACING_PICTURE_USER_VIEWPORT" val="{&quot;height&quot;:6070,&quot;width&quot;:9009}"/>
</p:tagLst>
</file>

<file path=ppt/tags/tag14.xml><?xml version="1.0" encoding="utf-8"?>
<p:tagLst xmlns:p="http://schemas.openxmlformats.org/presentationml/2006/main">
  <p:tag name="KSO_WM_UNIT_PLACING_PICTURE_USER_VIEWPORT" val="{&quot;height&quot;:6070,&quot;width&quot;:9009}"/>
</p:tagLst>
</file>

<file path=ppt/tags/tag15.xml><?xml version="1.0" encoding="utf-8"?>
<p:tagLst xmlns:p="http://schemas.openxmlformats.org/presentationml/2006/main">
  <p:tag name="COMMONDATA" val="eyJjb3VudCI6MTU5LCJoZGlkIjoiMzdiYTY1YzMzNmRhNmE2MDlkOTA3MTBjMWVhMDZkMjQiLCJ1c2VyQ291bnQiOjE1OX0="/>
</p:tagLst>
</file>

<file path=ppt/tags/tag2.xml><?xml version="1.0" encoding="utf-8"?>
<p:tagLst xmlns:p="http://schemas.openxmlformats.org/presentationml/2006/main">
  <p:tag name="KSO_WM_UNIT_PLACING_PICTURE_USER_VIEWPORT" val="{&quot;height&quot;:6070,&quot;width&quot;:9009}"/>
</p:tagLst>
</file>

<file path=ppt/tags/tag3.xml><?xml version="1.0" encoding="utf-8"?>
<p:tagLst xmlns:p="http://schemas.openxmlformats.org/presentationml/2006/main">
  <p:tag name="KSO_WM_UNIT_PLACING_PICTURE_USER_VIEWPORT" val="{&quot;height&quot;:6070,&quot;width&quot;:9009}"/>
</p:tagLst>
</file>

<file path=ppt/tags/tag4.xml><?xml version="1.0" encoding="utf-8"?>
<p:tagLst xmlns:p="http://schemas.openxmlformats.org/presentationml/2006/main">
  <p:tag name="KSO_WM_UNIT_PLACING_PICTURE_USER_VIEWPORT" val="{&quot;height&quot;:6070,&quot;width&quot;:9009}"/>
</p:tagLst>
</file>

<file path=ppt/tags/tag5.xml><?xml version="1.0" encoding="utf-8"?>
<p:tagLst xmlns:p="http://schemas.openxmlformats.org/presentationml/2006/main">
  <p:tag name="KSO_WM_UNIT_PLACING_PICTURE_USER_VIEWPORT" val="{&quot;height&quot;:6070,&quot;width&quot;:9009}"/>
</p:tagLst>
</file>

<file path=ppt/tags/tag6.xml><?xml version="1.0" encoding="utf-8"?>
<p:tagLst xmlns:p="http://schemas.openxmlformats.org/presentationml/2006/main">
  <p:tag name="KSO_WM_UNIT_PLACING_PICTURE_USER_VIEWPORT" val="{&quot;height&quot;:6070,&quot;width&quot;:9009}"/>
</p:tagLst>
</file>

<file path=ppt/tags/tag7.xml><?xml version="1.0" encoding="utf-8"?>
<p:tagLst xmlns:p="http://schemas.openxmlformats.org/presentationml/2006/main">
  <p:tag name="KSO_WM_UNIT_PLACING_PICTURE_USER_VIEWPORT" val="{&quot;height&quot;:6070,&quot;width&quot;:9009}"/>
</p:tagLst>
</file>

<file path=ppt/tags/tag8.xml><?xml version="1.0" encoding="utf-8"?>
<p:tagLst xmlns:p="http://schemas.openxmlformats.org/presentationml/2006/main">
  <p:tag name="KSO_WM_UNIT_PLACING_PICTURE_USER_VIEWPORT" val="{&quot;height&quot;:6070,&quot;width&quot;:9009}"/>
</p:tagLst>
</file>

<file path=ppt/tags/tag9.xml><?xml version="1.0" encoding="utf-8"?>
<p:tagLst xmlns:p="http://schemas.openxmlformats.org/presentationml/2006/main">
  <p:tag name="KSO_WM_UNIT_PLACING_PICTURE_USER_VIEWPORT" val="{&quot;height&quot;:5265,&quot;width&quot;:62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2295</Words>
  <Application>WPS 演示</Application>
  <PresentationFormat>宽屏</PresentationFormat>
  <Paragraphs>194</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Wingdings</vt:lpstr>
      <vt:lpstr>等线 Light</vt:lpstr>
      <vt:lpstr>微软雅黑</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龙雨鑫</dc:creator>
  <cp:lastModifiedBy>不困</cp:lastModifiedBy>
  <cp:revision>182</cp:revision>
  <dcterms:created xsi:type="dcterms:W3CDTF">2015-05-05T08:02:00Z</dcterms:created>
  <dcterms:modified xsi:type="dcterms:W3CDTF">2022-05-19T16:23:15Z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v1.0_mb_vi7Z4PRyLS7KFYif+WiOIQ==</vt:lpwstr>
  </property>
  <property fmtid="{D5CDD505-2E9C-101B-9397-08002B2CF9AE}" pid="4" name="ICV">
    <vt:lpwstr>A916BDAF3D76475A9FE3D9D5CD4C1171</vt:lpwstr>
  </property>
</Properties>
</file>