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73" r:id="rId3"/>
    <p:sldId id="274" r:id="rId4"/>
    <p:sldId id="275" r:id="rId5"/>
    <p:sldId id="262" r:id="rId6"/>
    <p:sldId id="276" r:id="rId7"/>
    <p:sldId id="259" r:id="rId8"/>
    <p:sldId id="277" r:id="rId9"/>
    <p:sldId id="261" r:id="rId10"/>
    <p:sldId id="279" r:id="rId11"/>
    <p:sldId id="280" r:id="rId12"/>
    <p:sldId id="281" r:id="rId13"/>
    <p:sldId id="265" r:id="rId14"/>
    <p:sldId id="266" r:id="rId15"/>
    <p:sldId id="267" r:id="rId16"/>
    <p:sldId id="268" r:id="rId17"/>
    <p:sldId id="282" r:id="rId18"/>
    <p:sldId id="269" r:id="rId19"/>
    <p:sldId id="270" r:id="rId20"/>
    <p:sldId id="271" r:id="rId21"/>
    <p:sldId id="272" r:id="rId22"/>
    <p:sldId id="283" r:id="rId23"/>
    <p:sldId id="284" r:id="rId24"/>
  </p:sldIdLst>
  <p:sldSz cx="12192000" cy="6858000"/>
  <p:notesSz cx="6858000" cy="9144000"/>
  <p:defaultText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showGuides="1">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SV"/>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SV"/>
          </a:p>
        </p:txBody>
      </p:sp>
      <p:sp>
        <p:nvSpPr>
          <p:cNvPr id="4" name="Marcador de fecha 3"/>
          <p:cNvSpPr>
            <a:spLocks noGrp="1"/>
          </p:cNvSpPr>
          <p:nvPr>
            <p:ph type="dt" sz="half" idx="10"/>
          </p:nvPr>
        </p:nvSpPr>
        <p:spPr/>
        <p:txBody>
          <a:bodyPr/>
          <a:lstStyle/>
          <a:p>
            <a:fld id="{BACD905E-5B96-466E-AB84-775EAD2AD0C0}" type="datetimeFigureOut">
              <a:rPr lang="es-SV" smtClean="0"/>
              <a:t>15/09/2019</a:t>
            </a:fld>
            <a:endParaRPr lang="es-SV"/>
          </a:p>
        </p:txBody>
      </p:sp>
      <p:sp>
        <p:nvSpPr>
          <p:cNvPr id="5" name="Marcador de pie de página 4"/>
          <p:cNvSpPr>
            <a:spLocks noGrp="1"/>
          </p:cNvSpPr>
          <p:nvPr>
            <p:ph type="ftr" sz="quarter" idx="11"/>
          </p:nvPr>
        </p:nvSpPr>
        <p:spPr/>
        <p:txBody>
          <a:bodyPr/>
          <a:lstStyle/>
          <a:p>
            <a:endParaRPr lang="es-SV"/>
          </a:p>
        </p:txBody>
      </p:sp>
      <p:sp>
        <p:nvSpPr>
          <p:cNvPr id="6" name="Marcador de número de diapositiva 5"/>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1427327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SV"/>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4" name="Marcador de fecha 3"/>
          <p:cNvSpPr>
            <a:spLocks noGrp="1"/>
          </p:cNvSpPr>
          <p:nvPr>
            <p:ph type="dt" sz="half" idx="10"/>
          </p:nvPr>
        </p:nvSpPr>
        <p:spPr/>
        <p:txBody>
          <a:bodyPr/>
          <a:lstStyle/>
          <a:p>
            <a:fld id="{BACD905E-5B96-466E-AB84-775EAD2AD0C0}" type="datetimeFigureOut">
              <a:rPr lang="es-SV" smtClean="0"/>
              <a:t>15/09/2019</a:t>
            </a:fld>
            <a:endParaRPr lang="es-SV"/>
          </a:p>
        </p:txBody>
      </p:sp>
      <p:sp>
        <p:nvSpPr>
          <p:cNvPr id="5" name="Marcador de pie de página 4"/>
          <p:cNvSpPr>
            <a:spLocks noGrp="1"/>
          </p:cNvSpPr>
          <p:nvPr>
            <p:ph type="ftr" sz="quarter" idx="11"/>
          </p:nvPr>
        </p:nvSpPr>
        <p:spPr/>
        <p:txBody>
          <a:bodyPr/>
          <a:lstStyle/>
          <a:p>
            <a:endParaRPr lang="es-SV"/>
          </a:p>
        </p:txBody>
      </p:sp>
      <p:sp>
        <p:nvSpPr>
          <p:cNvPr id="6" name="Marcador de número de diapositiva 5"/>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1796226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SV"/>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4" name="Marcador de fecha 3"/>
          <p:cNvSpPr>
            <a:spLocks noGrp="1"/>
          </p:cNvSpPr>
          <p:nvPr>
            <p:ph type="dt" sz="half" idx="10"/>
          </p:nvPr>
        </p:nvSpPr>
        <p:spPr/>
        <p:txBody>
          <a:bodyPr/>
          <a:lstStyle/>
          <a:p>
            <a:fld id="{BACD905E-5B96-466E-AB84-775EAD2AD0C0}" type="datetimeFigureOut">
              <a:rPr lang="es-SV" smtClean="0"/>
              <a:t>15/09/2019</a:t>
            </a:fld>
            <a:endParaRPr lang="es-SV"/>
          </a:p>
        </p:txBody>
      </p:sp>
      <p:sp>
        <p:nvSpPr>
          <p:cNvPr id="5" name="Marcador de pie de página 4"/>
          <p:cNvSpPr>
            <a:spLocks noGrp="1"/>
          </p:cNvSpPr>
          <p:nvPr>
            <p:ph type="ftr" sz="quarter" idx="11"/>
          </p:nvPr>
        </p:nvSpPr>
        <p:spPr/>
        <p:txBody>
          <a:bodyPr/>
          <a:lstStyle/>
          <a:p>
            <a:endParaRPr lang="es-SV"/>
          </a:p>
        </p:txBody>
      </p:sp>
      <p:sp>
        <p:nvSpPr>
          <p:cNvPr id="6" name="Marcador de número de diapositiva 5"/>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12192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SV"/>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4" name="Marcador de fecha 3"/>
          <p:cNvSpPr>
            <a:spLocks noGrp="1"/>
          </p:cNvSpPr>
          <p:nvPr>
            <p:ph type="dt" sz="half" idx="10"/>
          </p:nvPr>
        </p:nvSpPr>
        <p:spPr/>
        <p:txBody>
          <a:bodyPr/>
          <a:lstStyle/>
          <a:p>
            <a:fld id="{BACD905E-5B96-466E-AB84-775EAD2AD0C0}" type="datetimeFigureOut">
              <a:rPr lang="es-SV" smtClean="0"/>
              <a:t>15/09/2019</a:t>
            </a:fld>
            <a:endParaRPr lang="es-SV"/>
          </a:p>
        </p:txBody>
      </p:sp>
      <p:sp>
        <p:nvSpPr>
          <p:cNvPr id="5" name="Marcador de pie de página 4"/>
          <p:cNvSpPr>
            <a:spLocks noGrp="1"/>
          </p:cNvSpPr>
          <p:nvPr>
            <p:ph type="ftr" sz="quarter" idx="11"/>
          </p:nvPr>
        </p:nvSpPr>
        <p:spPr/>
        <p:txBody>
          <a:bodyPr/>
          <a:lstStyle/>
          <a:p>
            <a:endParaRPr lang="es-SV"/>
          </a:p>
        </p:txBody>
      </p:sp>
      <p:sp>
        <p:nvSpPr>
          <p:cNvPr id="6" name="Marcador de número de diapositiva 5"/>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3222112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SV"/>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BACD905E-5B96-466E-AB84-775EAD2AD0C0}" type="datetimeFigureOut">
              <a:rPr lang="es-SV" smtClean="0"/>
              <a:t>15/09/2019</a:t>
            </a:fld>
            <a:endParaRPr lang="es-SV"/>
          </a:p>
        </p:txBody>
      </p:sp>
      <p:sp>
        <p:nvSpPr>
          <p:cNvPr id="5" name="Marcador de pie de página 4"/>
          <p:cNvSpPr>
            <a:spLocks noGrp="1"/>
          </p:cNvSpPr>
          <p:nvPr>
            <p:ph type="ftr" sz="quarter" idx="11"/>
          </p:nvPr>
        </p:nvSpPr>
        <p:spPr/>
        <p:txBody>
          <a:bodyPr/>
          <a:lstStyle/>
          <a:p>
            <a:endParaRPr lang="es-SV"/>
          </a:p>
        </p:txBody>
      </p:sp>
      <p:sp>
        <p:nvSpPr>
          <p:cNvPr id="6" name="Marcador de número de diapositiva 5"/>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1038285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SV"/>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5" name="Marcador de fecha 4"/>
          <p:cNvSpPr>
            <a:spLocks noGrp="1"/>
          </p:cNvSpPr>
          <p:nvPr>
            <p:ph type="dt" sz="half" idx="10"/>
          </p:nvPr>
        </p:nvSpPr>
        <p:spPr/>
        <p:txBody>
          <a:bodyPr/>
          <a:lstStyle/>
          <a:p>
            <a:fld id="{BACD905E-5B96-466E-AB84-775EAD2AD0C0}" type="datetimeFigureOut">
              <a:rPr lang="es-SV" smtClean="0"/>
              <a:t>15/09/2019</a:t>
            </a:fld>
            <a:endParaRPr lang="es-SV"/>
          </a:p>
        </p:txBody>
      </p:sp>
      <p:sp>
        <p:nvSpPr>
          <p:cNvPr id="6" name="Marcador de pie de página 5"/>
          <p:cNvSpPr>
            <a:spLocks noGrp="1"/>
          </p:cNvSpPr>
          <p:nvPr>
            <p:ph type="ftr" sz="quarter" idx="11"/>
          </p:nvPr>
        </p:nvSpPr>
        <p:spPr/>
        <p:txBody>
          <a:bodyPr/>
          <a:lstStyle/>
          <a:p>
            <a:endParaRPr lang="es-SV"/>
          </a:p>
        </p:txBody>
      </p:sp>
      <p:sp>
        <p:nvSpPr>
          <p:cNvPr id="7" name="Marcador de número de diapositiva 6"/>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1922864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SV"/>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7" name="Marcador de fecha 6"/>
          <p:cNvSpPr>
            <a:spLocks noGrp="1"/>
          </p:cNvSpPr>
          <p:nvPr>
            <p:ph type="dt" sz="half" idx="10"/>
          </p:nvPr>
        </p:nvSpPr>
        <p:spPr/>
        <p:txBody>
          <a:bodyPr/>
          <a:lstStyle/>
          <a:p>
            <a:fld id="{BACD905E-5B96-466E-AB84-775EAD2AD0C0}" type="datetimeFigureOut">
              <a:rPr lang="es-SV" smtClean="0"/>
              <a:t>15/09/2019</a:t>
            </a:fld>
            <a:endParaRPr lang="es-SV"/>
          </a:p>
        </p:txBody>
      </p:sp>
      <p:sp>
        <p:nvSpPr>
          <p:cNvPr id="8" name="Marcador de pie de página 7"/>
          <p:cNvSpPr>
            <a:spLocks noGrp="1"/>
          </p:cNvSpPr>
          <p:nvPr>
            <p:ph type="ftr" sz="quarter" idx="11"/>
          </p:nvPr>
        </p:nvSpPr>
        <p:spPr/>
        <p:txBody>
          <a:bodyPr/>
          <a:lstStyle/>
          <a:p>
            <a:endParaRPr lang="es-SV"/>
          </a:p>
        </p:txBody>
      </p:sp>
      <p:sp>
        <p:nvSpPr>
          <p:cNvPr id="9" name="Marcador de número de diapositiva 8"/>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1723522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SV"/>
          </a:p>
        </p:txBody>
      </p:sp>
      <p:sp>
        <p:nvSpPr>
          <p:cNvPr id="3" name="Marcador de fecha 2"/>
          <p:cNvSpPr>
            <a:spLocks noGrp="1"/>
          </p:cNvSpPr>
          <p:nvPr>
            <p:ph type="dt" sz="half" idx="10"/>
          </p:nvPr>
        </p:nvSpPr>
        <p:spPr/>
        <p:txBody>
          <a:bodyPr/>
          <a:lstStyle/>
          <a:p>
            <a:fld id="{BACD905E-5B96-466E-AB84-775EAD2AD0C0}" type="datetimeFigureOut">
              <a:rPr lang="es-SV" smtClean="0"/>
              <a:t>15/09/2019</a:t>
            </a:fld>
            <a:endParaRPr lang="es-SV"/>
          </a:p>
        </p:txBody>
      </p:sp>
      <p:sp>
        <p:nvSpPr>
          <p:cNvPr id="4" name="Marcador de pie de página 3"/>
          <p:cNvSpPr>
            <a:spLocks noGrp="1"/>
          </p:cNvSpPr>
          <p:nvPr>
            <p:ph type="ftr" sz="quarter" idx="11"/>
          </p:nvPr>
        </p:nvSpPr>
        <p:spPr/>
        <p:txBody>
          <a:bodyPr/>
          <a:lstStyle/>
          <a:p>
            <a:endParaRPr lang="es-SV"/>
          </a:p>
        </p:txBody>
      </p:sp>
      <p:sp>
        <p:nvSpPr>
          <p:cNvPr id="5" name="Marcador de número de diapositiva 4"/>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1314665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ACD905E-5B96-466E-AB84-775EAD2AD0C0}" type="datetimeFigureOut">
              <a:rPr lang="es-SV" smtClean="0"/>
              <a:t>15/09/2019</a:t>
            </a:fld>
            <a:endParaRPr lang="es-SV"/>
          </a:p>
        </p:txBody>
      </p:sp>
      <p:sp>
        <p:nvSpPr>
          <p:cNvPr id="3" name="Marcador de pie de página 2"/>
          <p:cNvSpPr>
            <a:spLocks noGrp="1"/>
          </p:cNvSpPr>
          <p:nvPr>
            <p:ph type="ftr" sz="quarter" idx="11"/>
          </p:nvPr>
        </p:nvSpPr>
        <p:spPr/>
        <p:txBody>
          <a:bodyPr/>
          <a:lstStyle/>
          <a:p>
            <a:endParaRPr lang="es-SV"/>
          </a:p>
        </p:txBody>
      </p:sp>
      <p:sp>
        <p:nvSpPr>
          <p:cNvPr id="4" name="Marcador de número de diapositiva 3"/>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1772384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SV"/>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BACD905E-5B96-466E-AB84-775EAD2AD0C0}" type="datetimeFigureOut">
              <a:rPr lang="es-SV" smtClean="0"/>
              <a:t>15/09/2019</a:t>
            </a:fld>
            <a:endParaRPr lang="es-SV"/>
          </a:p>
        </p:txBody>
      </p:sp>
      <p:sp>
        <p:nvSpPr>
          <p:cNvPr id="6" name="Marcador de pie de página 5"/>
          <p:cNvSpPr>
            <a:spLocks noGrp="1"/>
          </p:cNvSpPr>
          <p:nvPr>
            <p:ph type="ftr" sz="quarter" idx="11"/>
          </p:nvPr>
        </p:nvSpPr>
        <p:spPr/>
        <p:txBody>
          <a:bodyPr/>
          <a:lstStyle/>
          <a:p>
            <a:endParaRPr lang="es-SV"/>
          </a:p>
        </p:txBody>
      </p:sp>
      <p:sp>
        <p:nvSpPr>
          <p:cNvPr id="7" name="Marcador de número de diapositiva 6"/>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530271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SV"/>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SV"/>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BACD905E-5B96-466E-AB84-775EAD2AD0C0}" type="datetimeFigureOut">
              <a:rPr lang="es-SV" smtClean="0"/>
              <a:t>15/09/2019</a:t>
            </a:fld>
            <a:endParaRPr lang="es-SV"/>
          </a:p>
        </p:txBody>
      </p:sp>
      <p:sp>
        <p:nvSpPr>
          <p:cNvPr id="6" name="Marcador de pie de página 5"/>
          <p:cNvSpPr>
            <a:spLocks noGrp="1"/>
          </p:cNvSpPr>
          <p:nvPr>
            <p:ph type="ftr" sz="quarter" idx="11"/>
          </p:nvPr>
        </p:nvSpPr>
        <p:spPr/>
        <p:txBody>
          <a:bodyPr/>
          <a:lstStyle/>
          <a:p>
            <a:endParaRPr lang="es-SV"/>
          </a:p>
        </p:txBody>
      </p:sp>
      <p:sp>
        <p:nvSpPr>
          <p:cNvPr id="7" name="Marcador de número de diapositiva 6"/>
          <p:cNvSpPr>
            <a:spLocks noGrp="1"/>
          </p:cNvSpPr>
          <p:nvPr>
            <p:ph type="sldNum" sz="quarter" idx="12"/>
          </p:nvPr>
        </p:nvSpPr>
        <p:spPr/>
        <p:txBody>
          <a:bodyPr/>
          <a:lstStyle/>
          <a:p>
            <a:fld id="{63EEC5AA-5181-4DD1-9112-750EBE8D65A4}" type="slidenum">
              <a:rPr lang="es-SV" smtClean="0"/>
              <a:t>‹Nº›</a:t>
            </a:fld>
            <a:endParaRPr lang="es-SV"/>
          </a:p>
        </p:txBody>
      </p:sp>
    </p:spTree>
    <p:extLst>
      <p:ext uri="{BB962C8B-B14F-4D97-AF65-F5344CB8AC3E}">
        <p14:creationId xmlns:p14="http://schemas.microsoft.com/office/powerpoint/2010/main" val="3970019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SV"/>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D905E-5B96-466E-AB84-775EAD2AD0C0}" type="datetimeFigureOut">
              <a:rPr lang="es-SV" smtClean="0"/>
              <a:t>15/09/2019</a:t>
            </a:fld>
            <a:endParaRPr lang="es-SV"/>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SV"/>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EC5AA-5181-4DD1-9112-750EBE8D65A4}" type="slidenum">
              <a:rPr lang="es-SV" smtClean="0"/>
              <a:t>‹Nº›</a:t>
            </a:fld>
            <a:endParaRPr lang="es-SV"/>
          </a:p>
        </p:txBody>
      </p:sp>
    </p:spTree>
    <p:extLst>
      <p:ext uri="{BB962C8B-B14F-4D97-AF65-F5344CB8AC3E}">
        <p14:creationId xmlns:p14="http://schemas.microsoft.com/office/powerpoint/2010/main" val="3174194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SV" sz="4800" b="1" dirty="0" smtClean="0">
                <a:latin typeface="Arial" panose="020B0604020202020204" pitchFamily="34" charset="0"/>
                <a:cs typeface="Arial" panose="020B0604020202020204" pitchFamily="34" charset="0"/>
              </a:rPr>
              <a:t>SISTEMAS DE CONTROL DE VERSIONES</a:t>
            </a:r>
            <a:endParaRPr lang="es-SV" sz="4800" b="1" dirty="0">
              <a:latin typeface="Arial" panose="020B0604020202020204" pitchFamily="34" charset="0"/>
              <a:cs typeface="Arial" panose="020B0604020202020204" pitchFamily="34" charset="0"/>
            </a:endParaRPr>
          </a:p>
        </p:txBody>
      </p:sp>
      <p:sp>
        <p:nvSpPr>
          <p:cNvPr id="3" name="Subtítulo 2"/>
          <p:cNvSpPr>
            <a:spLocks noGrp="1"/>
          </p:cNvSpPr>
          <p:nvPr>
            <p:ph type="subTitle" idx="1"/>
          </p:nvPr>
        </p:nvSpPr>
        <p:spPr/>
        <p:txBody>
          <a:bodyPr/>
          <a:lstStyle/>
          <a:p>
            <a:r>
              <a:rPr lang="es-SV" b="1" dirty="0"/>
              <a:t>GRUPO 15: </a:t>
            </a:r>
            <a:r>
              <a:rPr lang="es-SV" b="1" dirty="0" smtClean="0"/>
              <a:t> </a:t>
            </a:r>
            <a:r>
              <a:rPr lang="es-SV" b="1" dirty="0" err="1" smtClean="0"/>
              <a:t>CGM15</a:t>
            </a:r>
            <a:endParaRPr lang="es-SV" dirty="0"/>
          </a:p>
        </p:txBody>
      </p:sp>
      <p:pic>
        <p:nvPicPr>
          <p:cNvPr id="4" name="Imagen 3"/>
          <p:cNvPicPr>
            <a:picLocks noChangeAspect="1"/>
          </p:cNvPicPr>
          <p:nvPr/>
        </p:nvPicPr>
        <p:blipFill>
          <a:blip r:embed="rId2"/>
          <a:stretch>
            <a:fillRect/>
          </a:stretch>
        </p:blipFill>
        <p:spPr>
          <a:xfrm>
            <a:off x="11214329" y="146715"/>
            <a:ext cx="828693" cy="828693"/>
          </a:xfrm>
          <a:prstGeom prst="rect">
            <a:avLst/>
          </a:prstGeom>
        </p:spPr>
      </p:pic>
    </p:spTree>
    <p:extLst>
      <p:ext uri="{BB962C8B-B14F-4D97-AF65-F5344CB8AC3E}">
        <p14:creationId xmlns:p14="http://schemas.microsoft.com/office/powerpoint/2010/main" val="3071983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135560" y="836713"/>
            <a:ext cx="8136904" cy="830997"/>
          </a:xfrm>
          <a:prstGeom prst="rect">
            <a:avLst/>
          </a:prstGeom>
          <a:noFill/>
        </p:spPr>
        <p:txBody>
          <a:bodyPr wrap="square" rtlCol="0">
            <a:spAutoFit/>
          </a:bodyPr>
          <a:lstStyle/>
          <a:p>
            <a:pPr algn="ctr"/>
            <a:r>
              <a:rPr lang="es-SV" sz="4800" dirty="0">
                <a:latin typeface="Arial" panose="020B0604020202020204" pitchFamily="34" charset="0"/>
                <a:cs typeface="Arial" panose="020B0604020202020204" pitchFamily="34" charset="0"/>
              </a:rPr>
              <a:t>Agenda</a:t>
            </a:r>
          </a:p>
        </p:txBody>
      </p:sp>
      <p:sp>
        <p:nvSpPr>
          <p:cNvPr id="7" name="Rectángulo 6"/>
          <p:cNvSpPr/>
          <p:nvPr/>
        </p:nvSpPr>
        <p:spPr>
          <a:xfrm>
            <a:off x="2351584" y="1988840"/>
            <a:ext cx="8208912" cy="3585597"/>
          </a:xfrm>
          <a:prstGeom prst="rect">
            <a:avLst/>
          </a:prstGeom>
        </p:spPr>
        <p:txBody>
          <a:bodyPr wrap="square">
            <a:spAutoFit/>
          </a:bodyPr>
          <a:lstStyle/>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Definición y Características de los Sistemas de control de versiones</a:t>
            </a: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Clasificación y Ejemplos de Sistemas de Control de Versiones</a:t>
            </a: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Ventajas y Desventajas de los Sistemas de Control de Versiones</a:t>
            </a:r>
          </a:p>
          <a:p>
            <a:pPr marL="342900" indent="-342900" algn="just">
              <a:lnSpc>
                <a:spcPct val="150000"/>
              </a:lnSpc>
              <a:buClr>
                <a:schemeClr val="accent2"/>
              </a:buClr>
              <a:buFont typeface="Arial" panose="020B0604020202020204" pitchFamily="34" charset="0"/>
              <a:buChar char="•"/>
            </a:pPr>
            <a:r>
              <a:rPr lang="es-SV" dirty="0">
                <a:latin typeface="Arial" panose="020B0604020202020204" pitchFamily="34" charset="0"/>
                <a:ea typeface="Calibri" panose="020F0502020204030204" pitchFamily="34" charset="0"/>
                <a:cs typeface="Arial" panose="020B0604020202020204" pitchFamily="34" charset="0"/>
              </a:rPr>
              <a:t>Resumen</a:t>
            </a: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Cuadro Comparativo </a:t>
            </a: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GITHUB VS GITLAB</a:t>
            </a: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Conclusiones</a:t>
            </a:r>
          </a:p>
          <a:p>
            <a:pPr algn="just">
              <a:spcAft>
                <a:spcPts val="800"/>
              </a:spcAft>
            </a:pPr>
            <a:endParaRPr lang="es-SV"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05667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1524000" y="274638"/>
            <a:ext cx="8229600" cy="1143000"/>
          </a:xfrm>
        </p:spPr>
        <p:txBody>
          <a:bodyPr>
            <a:normAutofit/>
          </a:bodyPr>
          <a:lstStyle/>
          <a:p>
            <a:pPr algn="ctr"/>
            <a:r>
              <a:rPr lang="es-SV" sz="4800" dirty="0">
                <a:latin typeface="Arial" panose="020B0604020202020204" pitchFamily="34" charset="0"/>
                <a:cs typeface="Arial" panose="020B0604020202020204" pitchFamily="34" charset="0"/>
              </a:rPr>
              <a:t>Resumen</a:t>
            </a:r>
          </a:p>
        </p:txBody>
      </p:sp>
      <p:sp>
        <p:nvSpPr>
          <p:cNvPr id="3" name="CuadroTexto 2"/>
          <p:cNvSpPr txBox="1"/>
          <p:nvPr/>
        </p:nvSpPr>
        <p:spPr>
          <a:xfrm>
            <a:off x="2279576" y="1746488"/>
            <a:ext cx="7801748" cy="3416320"/>
          </a:xfrm>
          <a:prstGeom prst="rect">
            <a:avLst/>
          </a:prstGeom>
          <a:noFill/>
        </p:spPr>
        <p:txBody>
          <a:bodyPr wrap="square" rtlCol="0">
            <a:spAutoFit/>
          </a:bodyPr>
          <a:lstStyle/>
          <a:p>
            <a:pPr algn="just">
              <a:lnSpc>
                <a:spcPct val="150000"/>
              </a:lnSpc>
            </a:pPr>
            <a:r>
              <a:rPr lang="es-SV" dirty="0">
                <a:latin typeface="Arial" panose="020B0604020202020204" pitchFamily="34" charset="0"/>
                <a:cs typeface="Arial" panose="020B0604020202020204" pitchFamily="34" charset="0"/>
              </a:rPr>
              <a:t>En esta sección, debe haber aprendido a:</a:t>
            </a:r>
          </a:p>
          <a:p>
            <a:pPr algn="just">
              <a:lnSpc>
                <a:spcPct val="150000"/>
              </a:lnSpc>
            </a:pPr>
            <a:endParaRPr lang="es-SV" dirty="0">
              <a:latin typeface="Arial" panose="020B0604020202020204" pitchFamily="34" charset="0"/>
              <a:cs typeface="Arial" panose="020B0604020202020204" pitchFamily="34" charset="0"/>
            </a:endParaRPr>
          </a:p>
          <a:p>
            <a:pPr marL="214313" indent="-214313" algn="just">
              <a:lnSpc>
                <a:spcPct val="150000"/>
              </a:lnSpc>
              <a:buFont typeface="Arial" panose="020B0604020202020204" pitchFamily="34" charset="0"/>
              <a:buChar char="•"/>
            </a:pPr>
            <a:r>
              <a:rPr lang="es-SV" dirty="0">
                <a:latin typeface="Arial" panose="020B0604020202020204" pitchFamily="34" charset="0"/>
                <a:cs typeface="Arial" panose="020B0604020202020204" pitchFamily="34" charset="0"/>
              </a:rPr>
              <a:t>Definir que es un sistema de control de versiones.</a:t>
            </a:r>
          </a:p>
          <a:p>
            <a:pPr marL="214313" indent="-214313" algn="just">
              <a:lnSpc>
                <a:spcPct val="150000"/>
              </a:lnSpc>
              <a:buFont typeface="Arial" panose="020B0604020202020204" pitchFamily="34" charset="0"/>
              <a:buChar char="•"/>
            </a:pPr>
            <a:r>
              <a:rPr lang="es-SV" dirty="0">
                <a:latin typeface="Arial" panose="020B0604020202020204" pitchFamily="34" charset="0"/>
                <a:cs typeface="Arial" panose="020B0604020202020204" pitchFamily="34" charset="0"/>
              </a:rPr>
              <a:t>Identificar las principales características de los sistemas de control de versiones.</a:t>
            </a:r>
          </a:p>
          <a:p>
            <a:pPr marL="214313" indent="-214313" algn="just">
              <a:lnSpc>
                <a:spcPct val="150000"/>
              </a:lnSpc>
              <a:buFont typeface="Arial" panose="020B0604020202020204" pitchFamily="34" charset="0"/>
              <a:buChar char="•"/>
            </a:pPr>
            <a:r>
              <a:rPr lang="es-SV" dirty="0">
                <a:latin typeface="Arial" panose="020B0604020202020204" pitchFamily="34" charset="0"/>
                <a:cs typeface="Arial" panose="020B0604020202020204" pitchFamily="34" charset="0"/>
              </a:rPr>
              <a:t>Clasificar los sistemas de control de versiones.</a:t>
            </a:r>
          </a:p>
          <a:p>
            <a:pPr marL="214313" indent="-214313" algn="just">
              <a:lnSpc>
                <a:spcPct val="150000"/>
              </a:lnSpc>
              <a:buFont typeface="Arial" panose="020B0604020202020204" pitchFamily="34" charset="0"/>
              <a:buChar char="•"/>
            </a:pPr>
            <a:r>
              <a:rPr lang="es-SV" dirty="0">
                <a:latin typeface="Arial" panose="020B0604020202020204" pitchFamily="34" charset="0"/>
                <a:cs typeface="Arial" panose="020B0604020202020204" pitchFamily="34" charset="0"/>
              </a:rPr>
              <a:t>Reconocer cuales son las ventajas y desventajas de los sistemas de control de versiones por tipo.</a:t>
            </a:r>
          </a:p>
        </p:txBody>
      </p:sp>
    </p:spTree>
    <p:extLst>
      <p:ext uri="{BB962C8B-B14F-4D97-AF65-F5344CB8AC3E}">
        <p14:creationId xmlns:p14="http://schemas.microsoft.com/office/powerpoint/2010/main" val="30932480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135560" y="836713"/>
            <a:ext cx="8136904" cy="830997"/>
          </a:xfrm>
          <a:prstGeom prst="rect">
            <a:avLst/>
          </a:prstGeom>
          <a:noFill/>
        </p:spPr>
        <p:txBody>
          <a:bodyPr wrap="square" rtlCol="0">
            <a:spAutoFit/>
          </a:bodyPr>
          <a:lstStyle/>
          <a:p>
            <a:pPr algn="ctr"/>
            <a:r>
              <a:rPr lang="es-SV" sz="4800" dirty="0">
                <a:latin typeface="Arial" panose="020B0604020202020204" pitchFamily="34" charset="0"/>
                <a:cs typeface="Arial" panose="020B0604020202020204" pitchFamily="34" charset="0"/>
              </a:rPr>
              <a:t>Agenda</a:t>
            </a:r>
          </a:p>
        </p:txBody>
      </p:sp>
      <p:sp>
        <p:nvSpPr>
          <p:cNvPr id="7" name="Rectángulo 6"/>
          <p:cNvSpPr/>
          <p:nvPr/>
        </p:nvSpPr>
        <p:spPr>
          <a:xfrm>
            <a:off x="2351584" y="1988840"/>
            <a:ext cx="8208912" cy="2693558"/>
          </a:xfrm>
          <a:prstGeom prst="rect">
            <a:avLst/>
          </a:prstGeom>
        </p:spPr>
        <p:txBody>
          <a:bodyPr wrap="square">
            <a:spAutoFit/>
          </a:bodyPr>
          <a:lstStyle/>
          <a:p>
            <a:pPr marL="342900" indent="-342900" algn="jus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Definición y Características de los Sistemas de control de versiones</a:t>
            </a:r>
          </a:p>
          <a:p>
            <a:pPr marL="342900" indent="-342900" algn="jus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Clasificación y Ejemplos de Sistemas de Control de Versiones</a:t>
            </a:r>
          </a:p>
          <a:p>
            <a:pPr marL="342900" indent="-342900" algn="jus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Ventajas y Desventajas de los Sistemas de Control de Versiones</a:t>
            </a:r>
          </a:p>
          <a:p>
            <a:pPr marL="342900" indent="-342900" algn="just">
              <a:buFont typeface="Symbol" panose="05050102010706020507" pitchFamily="18" charset="2"/>
              <a:buChar char=""/>
            </a:pPr>
            <a:r>
              <a:rPr lang="es-SV"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rPr>
              <a:t>Resumen</a:t>
            </a:r>
          </a:p>
          <a:p>
            <a:pPr marL="342900" indent="-342900" algn="just">
              <a:spcAft>
                <a:spcPts val="800"/>
              </a:spcAft>
              <a:buClr>
                <a:schemeClr val="accent2"/>
              </a:buClr>
              <a:buFont typeface="Symbol" panose="05050102010706020507" pitchFamily="18" charset="2"/>
              <a:buChar char=""/>
            </a:pPr>
            <a:r>
              <a:rPr lang="es-SV" dirty="0">
                <a:latin typeface="Arial" panose="020B0604020202020204" pitchFamily="34" charset="0"/>
                <a:cs typeface="Arial" panose="020B0604020202020204" pitchFamily="34" charset="0"/>
              </a:rPr>
              <a:t>Cuadro Comparativo </a:t>
            </a:r>
          </a:p>
          <a:p>
            <a:pPr marL="342900" indent="-342900" algn="just">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GITHUB VS GITLAB</a:t>
            </a:r>
          </a:p>
          <a:p>
            <a:pPr marL="342900" indent="-342900" algn="just">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Conclusiones</a:t>
            </a:r>
          </a:p>
          <a:p>
            <a:pPr algn="just">
              <a:spcAft>
                <a:spcPts val="800"/>
              </a:spcAft>
            </a:pPr>
            <a:endParaRPr lang="es-SV"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96999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209800" y="-51829"/>
            <a:ext cx="8025364" cy="1702160"/>
          </a:xfrm>
        </p:spPr>
        <p:txBody>
          <a:bodyPr>
            <a:normAutofit/>
          </a:bodyPr>
          <a:lstStyle/>
          <a:p>
            <a:r>
              <a:rPr lang="es-SV" sz="4800" b="1" dirty="0" smtClean="0">
                <a:latin typeface="Arial" panose="020B0604020202020204" pitchFamily="34" charset="0"/>
                <a:cs typeface="Arial" panose="020B0604020202020204" pitchFamily="34" charset="0"/>
              </a:rPr>
              <a:t>CUADRO COMPARATIVO</a:t>
            </a:r>
            <a:endParaRPr lang="es-SV" sz="4800" b="1" dirty="0">
              <a:latin typeface="Arial" panose="020B0604020202020204" pitchFamily="34" charset="0"/>
              <a:cs typeface="Arial" panose="020B0604020202020204" pitchFamily="34" charset="0"/>
            </a:endParaRPr>
          </a:p>
        </p:txBody>
      </p:sp>
      <p:sp>
        <p:nvSpPr>
          <p:cNvPr id="3" name="2 Subtítulo"/>
          <p:cNvSpPr>
            <a:spLocks noGrp="1"/>
          </p:cNvSpPr>
          <p:nvPr>
            <p:ph type="subTitle" idx="1"/>
          </p:nvPr>
        </p:nvSpPr>
        <p:spPr>
          <a:xfrm>
            <a:off x="2209800" y="2060848"/>
            <a:ext cx="7772400" cy="4536504"/>
          </a:xfrm>
        </p:spPr>
        <p:txBody>
          <a:bodyPr>
            <a:normAutofit/>
          </a:bodyPr>
          <a:lstStyle/>
          <a:p>
            <a:r>
              <a:rPr lang="es-SV" sz="4000" b="1" dirty="0" smtClean="0">
                <a:latin typeface="Arial" panose="020B0604020202020204" pitchFamily="34" charset="0"/>
                <a:cs typeface="Arial" panose="020B0604020202020204" pitchFamily="34" charset="0"/>
              </a:rPr>
              <a:t>Diferencias</a:t>
            </a:r>
          </a:p>
        </p:txBody>
      </p:sp>
      <p:graphicFrame>
        <p:nvGraphicFramePr>
          <p:cNvPr id="4" name="3 Tabla"/>
          <p:cNvGraphicFramePr>
            <a:graphicFrameLocks noGrp="1"/>
          </p:cNvGraphicFramePr>
          <p:nvPr>
            <p:extLst>
              <p:ext uri="{D42A27DB-BD31-4B8C-83A1-F6EECF244321}">
                <p14:modId xmlns:p14="http://schemas.microsoft.com/office/powerpoint/2010/main" val="905828805"/>
              </p:ext>
            </p:extLst>
          </p:nvPr>
        </p:nvGraphicFramePr>
        <p:xfrm>
          <a:off x="1200443" y="4080284"/>
          <a:ext cx="9791113" cy="754049"/>
        </p:xfrm>
        <a:graphic>
          <a:graphicData uri="http://schemas.openxmlformats.org/drawingml/2006/table">
            <a:tbl>
              <a:tblPr firstRow="1" firstCol="1" bandRow="1">
                <a:tableStyleId>{5C22544A-7EE6-4342-B048-85BDC9FD1C3A}</a:tableStyleId>
              </a:tblPr>
              <a:tblGrid>
                <a:gridCol w="3668293"/>
                <a:gridCol w="3061410"/>
                <a:gridCol w="3061410"/>
              </a:tblGrid>
              <a:tr h="754049">
                <a:tc>
                  <a:txBody>
                    <a:bodyPr/>
                    <a:lstStyle/>
                    <a:p>
                      <a:pPr indent="180340" algn="ctr">
                        <a:lnSpc>
                          <a:spcPct val="107000"/>
                        </a:lnSpc>
                        <a:spcAft>
                          <a:spcPts val="0"/>
                        </a:spcAft>
                      </a:pPr>
                      <a:r>
                        <a:rPr lang="es-SV" sz="1600" dirty="0" smtClean="0">
                          <a:effectLst/>
                          <a:latin typeface="Arial" panose="020B0604020202020204" pitchFamily="34" charset="0"/>
                          <a:cs typeface="Arial" panose="020B0604020202020204" pitchFamily="34" charset="0"/>
                        </a:rPr>
                        <a:t>Repositorio Autorizado Central.</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ctr">
                        <a:lnSpc>
                          <a:spcPct val="107000"/>
                        </a:lnSpc>
                        <a:spcAft>
                          <a:spcPts val="0"/>
                        </a:spcAft>
                      </a:pPr>
                      <a:r>
                        <a:rPr lang="es-SV" sz="1600" dirty="0" smtClean="0">
                          <a:effectLst/>
                          <a:latin typeface="Arial" panose="020B0604020202020204" pitchFamily="34" charset="0"/>
                          <a:cs typeface="Arial" panose="020B0604020202020204" pitchFamily="34" charset="0"/>
                        </a:rPr>
                        <a:t>Todos Tienen Su Propio Repositorio.</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ctr">
                        <a:lnSpc>
                          <a:spcPct val="107000"/>
                        </a:lnSpc>
                        <a:spcAft>
                          <a:spcPts val="0"/>
                        </a:spcAft>
                      </a:pPr>
                      <a:r>
                        <a:rPr lang="es-SV" sz="1600" dirty="0" smtClean="0">
                          <a:effectLst/>
                          <a:latin typeface="Arial" panose="020B0604020202020204" pitchFamily="34" charset="0"/>
                          <a:cs typeface="Arial" panose="020B0604020202020204" pitchFamily="34" charset="0"/>
                        </a:rPr>
                        <a:t>Plataforma Independiente</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r>
            </a:tbl>
          </a:graphicData>
        </a:graphic>
      </p:graphicFrame>
      <p:graphicFrame>
        <p:nvGraphicFramePr>
          <p:cNvPr id="5" name="4 Tabla"/>
          <p:cNvGraphicFramePr>
            <a:graphicFrameLocks noGrp="1"/>
          </p:cNvGraphicFramePr>
          <p:nvPr>
            <p:extLst>
              <p:ext uri="{D42A27DB-BD31-4B8C-83A1-F6EECF244321}">
                <p14:modId xmlns:p14="http://schemas.microsoft.com/office/powerpoint/2010/main" val="155820408"/>
              </p:ext>
            </p:extLst>
          </p:nvPr>
        </p:nvGraphicFramePr>
        <p:xfrm>
          <a:off x="1237957" y="2780927"/>
          <a:ext cx="9650437" cy="352175"/>
        </p:xfrm>
        <a:graphic>
          <a:graphicData uri="http://schemas.openxmlformats.org/drawingml/2006/table">
            <a:tbl>
              <a:tblPr firstRow="1" firstCol="1" bandRow="1">
                <a:tableStyleId>{5C22544A-7EE6-4342-B048-85BDC9FD1C3A}</a:tableStyleId>
              </a:tblPr>
              <a:tblGrid>
                <a:gridCol w="3615587"/>
                <a:gridCol w="3017425"/>
                <a:gridCol w="3017425"/>
              </a:tblGrid>
              <a:tr h="352175">
                <a:tc>
                  <a:txBody>
                    <a:bodyPr/>
                    <a:lstStyle/>
                    <a:p>
                      <a:pPr indent="180340" algn="ctr">
                        <a:lnSpc>
                          <a:spcPct val="107000"/>
                        </a:lnSpc>
                        <a:spcAft>
                          <a:spcPts val="0"/>
                        </a:spcAft>
                      </a:pPr>
                      <a:r>
                        <a:rPr lang="es-SV" sz="1600" dirty="0" err="1">
                          <a:effectLst/>
                          <a:latin typeface="Arial" panose="020B0604020202020204" pitchFamily="34" charset="0"/>
                          <a:cs typeface="Arial" panose="020B0604020202020204" pitchFamily="34" charset="0"/>
                        </a:rPr>
                        <a:t>Subversion</a:t>
                      </a:r>
                      <a:r>
                        <a:rPr lang="es-SV" sz="1600" dirty="0">
                          <a:effectLst/>
                          <a:latin typeface="Arial" panose="020B0604020202020204" pitchFamily="34" charset="0"/>
                          <a:cs typeface="Arial" panose="020B0604020202020204" pitchFamily="34" charset="0"/>
                        </a:rPr>
                        <a:t> (Centralizado)</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ctr">
                        <a:lnSpc>
                          <a:spcPct val="107000"/>
                        </a:lnSpc>
                        <a:spcAft>
                          <a:spcPts val="0"/>
                        </a:spcAft>
                      </a:pPr>
                      <a:r>
                        <a:rPr lang="es-SV" sz="1600" dirty="0" err="1">
                          <a:effectLst/>
                          <a:latin typeface="Arial" panose="020B0604020202020204" pitchFamily="34" charset="0"/>
                          <a:cs typeface="Arial" panose="020B0604020202020204" pitchFamily="34" charset="0"/>
                        </a:rPr>
                        <a:t>Git</a:t>
                      </a:r>
                      <a:r>
                        <a:rPr lang="es-SV" sz="1600" dirty="0">
                          <a:effectLst/>
                          <a:latin typeface="Arial" panose="020B0604020202020204" pitchFamily="34" charset="0"/>
                          <a:cs typeface="Arial" panose="020B0604020202020204" pitchFamily="34" charset="0"/>
                        </a:rPr>
                        <a:t> (Distribuido)</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ctr">
                        <a:lnSpc>
                          <a:spcPct val="107000"/>
                        </a:lnSpc>
                        <a:spcAft>
                          <a:spcPts val="0"/>
                        </a:spcAft>
                      </a:pPr>
                      <a:r>
                        <a:rPr lang="es-SV" sz="1600" dirty="0">
                          <a:effectLst/>
                          <a:latin typeface="Arial" panose="020B0604020202020204" pitchFamily="34" charset="0"/>
                          <a:cs typeface="Arial" panose="020B0604020202020204" pitchFamily="34" charset="0"/>
                        </a:rPr>
                        <a:t>Mercurial (Distribuido) </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r>
            </a:tbl>
          </a:graphicData>
        </a:graphic>
      </p:graphicFrame>
      <p:pic>
        <p:nvPicPr>
          <p:cNvPr id="1027" name="Imagen 1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229" y="3308061"/>
            <a:ext cx="676275"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Imagen 193"/>
          <p:cNvPicPr>
            <a:picLocks noChangeAspect="1" noChangeArrowheads="1"/>
          </p:cNvPicPr>
          <p:nvPr/>
        </p:nvPicPr>
        <p:blipFill>
          <a:blip r:embed="rId3">
            <a:extLst>
              <a:ext uri="{28A0092B-C50C-407E-A947-70E740481C1C}">
                <a14:useLocalDpi xmlns:a14="http://schemas.microsoft.com/office/drawing/2010/main" val="0"/>
              </a:ext>
            </a:extLst>
          </a:blip>
          <a:srcRect r="621"/>
          <a:stretch>
            <a:fillRect/>
          </a:stretch>
        </p:blipFill>
        <p:spPr bwMode="auto">
          <a:xfrm>
            <a:off x="5774807" y="3308527"/>
            <a:ext cx="895350" cy="5905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Imagen 199" descr="[blocked]https://upload.wikimedia.org/wikipedia/commons/thumb/0/0e/Mercurial_no_border_logo.svg/467px-Mercurial_no_border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6615" y="3308527"/>
            <a:ext cx="485775"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89874" y="4867826"/>
            <a:ext cx="2776345" cy="1729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21319" y="4880688"/>
            <a:ext cx="2410298" cy="1624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98312" y="5184856"/>
            <a:ext cx="2445671" cy="1313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67299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642160" y="876297"/>
            <a:ext cx="8782000" cy="614878"/>
          </a:xfrm>
        </p:spPr>
        <p:txBody>
          <a:bodyPr>
            <a:normAutofit fontScale="90000"/>
          </a:bodyPr>
          <a:lstStyle/>
          <a:p>
            <a:r>
              <a:rPr lang="es-SV" b="1" dirty="0">
                <a:latin typeface="Arial" panose="020B0604020202020204" pitchFamily="34" charset="0"/>
                <a:cs typeface="Arial" panose="020B0604020202020204" pitchFamily="34" charset="0"/>
              </a:rPr>
              <a:t>CUADRO COMPARATIVO</a:t>
            </a:r>
            <a:endParaRPr lang="es-SV" dirty="0"/>
          </a:p>
        </p:txBody>
      </p:sp>
      <p:sp>
        <p:nvSpPr>
          <p:cNvPr id="3" name="2 Subtítulo"/>
          <p:cNvSpPr>
            <a:spLocks noGrp="1"/>
          </p:cNvSpPr>
          <p:nvPr>
            <p:ph type="subTitle" idx="1"/>
          </p:nvPr>
        </p:nvSpPr>
        <p:spPr>
          <a:xfrm>
            <a:off x="2209800" y="2060848"/>
            <a:ext cx="7772400" cy="4536504"/>
          </a:xfrm>
        </p:spPr>
        <p:txBody>
          <a:bodyPr/>
          <a:lstStyle/>
          <a:p>
            <a:r>
              <a:rPr lang="es-SV" sz="4000" b="1" dirty="0">
                <a:latin typeface="Arial" panose="020B0604020202020204" pitchFamily="34" charset="0"/>
                <a:cs typeface="Arial" panose="020B0604020202020204" pitchFamily="34" charset="0"/>
              </a:rPr>
              <a:t>Ventajas</a:t>
            </a:r>
          </a:p>
        </p:txBody>
      </p:sp>
      <p:graphicFrame>
        <p:nvGraphicFramePr>
          <p:cNvPr id="6" name="5 Tabla"/>
          <p:cNvGraphicFramePr>
            <a:graphicFrameLocks noGrp="1"/>
          </p:cNvGraphicFramePr>
          <p:nvPr>
            <p:extLst>
              <p:ext uri="{D42A27DB-BD31-4B8C-83A1-F6EECF244321}">
                <p14:modId xmlns:p14="http://schemas.microsoft.com/office/powerpoint/2010/main" val="1465569622"/>
              </p:ext>
            </p:extLst>
          </p:nvPr>
        </p:nvGraphicFramePr>
        <p:xfrm>
          <a:off x="1246204" y="4306128"/>
          <a:ext cx="9656257" cy="2291223"/>
        </p:xfrm>
        <a:graphic>
          <a:graphicData uri="http://schemas.openxmlformats.org/drawingml/2006/table">
            <a:tbl>
              <a:tblPr firstRow="1" firstCol="1" bandRow="1">
                <a:tableStyleId>{5C22544A-7EE6-4342-B048-85BDC9FD1C3A}</a:tableStyleId>
              </a:tblPr>
              <a:tblGrid>
                <a:gridCol w="3410202"/>
                <a:gridCol w="3214302"/>
                <a:gridCol w="3031753"/>
              </a:tblGrid>
              <a:tr h="2291223">
                <a:tc>
                  <a:txBody>
                    <a:bodyPr/>
                    <a:lstStyle/>
                    <a:p>
                      <a:pPr indent="180340" algn="just">
                        <a:lnSpc>
                          <a:spcPct val="107000"/>
                        </a:lnSpc>
                        <a:spcAft>
                          <a:spcPts val="0"/>
                        </a:spcAft>
                      </a:pPr>
                      <a:r>
                        <a:rPr lang="es-SV" sz="1600" dirty="0">
                          <a:effectLst/>
                          <a:latin typeface="Arial" panose="020B0604020202020204" pitchFamily="34" charset="0"/>
                          <a:cs typeface="Arial" panose="020B0604020202020204" pitchFamily="34" charset="0"/>
                        </a:rPr>
                        <a:t>Todos los cambios son guardados en una </a:t>
                      </a:r>
                      <a:r>
                        <a:rPr lang="es-419" sz="1600" dirty="0">
                          <a:effectLst/>
                          <a:latin typeface="Arial" panose="020B0604020202020204" pitchFamily="34" charset="0"/>
                          <a:cs typeface="Arial" panose="020B0604020202020204" pitchFamily="34" charset="0"/>
                        </a:rPr>
                        <a:t>única ubicación.</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just">
                        <a:lnSpc>
                          <a:spcPct val="107000"/>
                        </a:lnSpc>
                        <a:spcAft>
                          <a:spcPts val="0"/>
                        </a:spcAft>
                      </a:pPr>
                      <a:r>
                        <a:rPr lang="es-SV" sz="1600" dirty="0">
                          <a:effectLst/>
                          <a:latin typeface="Arial" panose="020B0604020202020204" pitchFamily="34" charset="0"/>
                          <a:cs typeface="Arial" panose="020B0604020202020204" pitchFamily="34" charset="0"/>
                        </a:rPr>
                        <a:t>Los clientes pueden hacer cambios en los repositorios y estos cambios serán locales, a menos que se sincronice con alguien más.</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just">
                        <a:lnSpc>
                          <a:spcPct val="107000"/>
                        </a:lnSpc>
                        <a:spcAft>
                          <a:spcPts val="0"/>
                        </a:spcAft>
                      </a:pPr>
                      <a:r>
                        <a:rPr lang="es-SV" sz="1600" dirty="0">
                          <a:effectLst/>
                          <a:latin typeface="Arial" panose="020B0604020202020204" pitchFamily="34" charset="0"/>
                          <a:cs typeface="Arial" panose="020B0604020202020204" pitchFamily="34" charset="0"/>
                        </a:rPr>
                        <a:t>Las diferencias son salidas que muestran los cambios entre dos versiones del mismo archivo. En solo unos segundos, también pueden retroceder en el tiempo para determinar cómo se realizaron las revisiones.</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r>
            </a:tbl>
          </a:graphicData>
        </a:graphic>
      </p:graphicFrame>
      <p:graphicFrame>
        <p:nvGraphicFramePr>
          <p:cNvPr id="13" name="4 Tabla"/>
          <p:cNvGraphicFramePr>
            <a:graphicFrameLocks noGrp="1"/>
          </p:cNvGraphicFramePr>
          <p:nvPr>
            <p:extLst>
              <p:ext uri="{D42A27DB-BD31-4B8C-83A1-F6EECF244321}">
                <p14:modId xmlns:p14="http://schemas.microsoft.com/office/powerpoint/2010/main" val="1816546956"/>
              </p:ext>
            </p:extLst>
          </p:nvPr>
        </p:nvGraphicFramePr>
        <p:xfrm>
          <a:off x="1237957" y="2780927"/>
          <a:ext cx="9650437" cy="352175"/>
        </p:xfrm>
        <a:graphic>
          <a:graphicData uri="http://schemas.openxmlformats.org/drawingml/2006/table">
            <a:tbl>
              <a:tblPr firstRow="1" firstCol="1" bandRow="1">
                <a:tableStyleId>{5C22544A-7EE6-4342-B048-85BDC9FD1C3A}</a:tableStyleId>
              </a:tblPr>
              <a:tblGrid>
                <a:gridCol w="3418449"/>
                <a:gridCol w="3214563"/>
                <a:gridCol w="3017425"/>
              </a:tblGrid>
              <a:tr h="352175">
                <a:tc>
                  <a:txBody>
                    <a:bodyPr/>
                    <a:lstStyle/>
                    <a:p>
                      <a:pPr indent="180340" algn="ctr">
                        <a:lnSpc>
                          <a:spcPct val="107000"/>
                        </a:lnSpc>
                        <a:spcAft>
                          <a:spcPts val="0"/>
                        </a:spcAft>
                      </a:pPr>
                      <a:r>
                        <a:rPr lang="es-SV" sz="1600" dirty="0" err="1">
                          <a:effectLst/>
                          <a:latin typeface="Arial" panose="020B0604020202020204" pitchFamily="34" charset="0"/>
                          <a:cs typeface="Arial" panose="020B0604020202020204" pitchFamily="34" charset="0"/>
                        </a:rPr>
                        <a:t>Subversion</a:t>
                      </a:r>
                      <a:r>
                        <a:rPr lang="es-SV" sz="1600" dirty="0">
                          <a:effectLst/>
                          <a:latin typeface="Arial" panose="020B0604020202020204" pitchFamily="34" charset="0"/>
                          <a:cs typeface="Arial" panose="020B0604020202020204" pitchFamily="34" charset="0"/>
                        </a:rPr>
                        <a:t> (Centralizado)</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ctr">
                        <a:lnSpc>
                          <a:spcPct val="107000"/>
                        </a:lnSpc>
                        <a:spcAft>
                          <a:spcPts val="0"/>
                        </a:spcAft>
                      </a:pPr>
                      <a:r>
                        <a:rPr lang="es-SV" sz="1600" dirty="0" err="1">
                          <a:effectLst/>
                          <a:latin typeface="Arial" panose="020B0604020202020204" pitchFamily="34" charset="0"/>
                          <a:cs typeface="Arial" panose="020B0604020202020204" pitchFamily="34" charset="0"/>
                        </a:rPr>
                        <a:t>Git</a:t>
                      </a:r>
                      <a:r>
                        <a:rPr lang="es-SV" sz="1600" dirty="0">
                          <a:effectLst/>
                          <a:latin typeface="Arial" panose="020B0604020202020204" pitchFamily="34" charset="0"/>
                          <a:cs typeface="Arial" panose="020B0604020202020204" pitchFamily="34" charset="0"/>
                        </a:rPr>
                        <a:t> (Distribuido)</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ctr">
                        <a:lnSpc>
                          <a:spcPct val="107000"/>
                        </a:lnSpc>
                        <a:spcAft>
                          <a:spcPts val="0"/>
                        </a:spcAft>
                      </a:pPr>
                      <a:r>
                        <a:rPr lang="es-SV" sz="1600" dirty="0">
                          <a:effectLst/>
                          <a:latin typeface="Arial" panose="020B0604020202020204" pitchFamily="34" charset="0"/>
                          <a:cs typeface="Arial" panose="020B0604020202020204" pitchFamily="34" charset="0"/>
                        </a:rPr>
                        <a:t>Mercurial (Distribuido) </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r>
            </a:tbl>
          </a:graphicData>
        </a:graphic>
      </p:graphicFrame>
      <p:pic>
        <p:nvPicPr>
          <p:cNvPr id="14" name="Imagen 1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229" y="3308061"/>
            <a:ext cx="676275" cy="609600"/>
          </a:xfrm>
          <a:prstGeom prst="rect">
            <a:avLst/>
          </a:prstGeom>
          <a:noFill/>
          <a:extLst>
            <a:ext uri="{909E8E84-426E-40DD-AFC4-6F175D3DCCD1}">
              <a14:hiddenFill xmlns:a14="http://schemas.microsoft.com/office/drawing/2010/main">
                <a:solidFill>
                  <a:srgbClr val="FFFFFF"/>
                </a:solidFill>
              </a14:hiddenFill>
            </a:ext>
          </a:extLst>
        </p:spPr>
      </p:pic>
      <p:pic>
        <p:nvPicPr>
          <p:cNvPr id="15" name="Imagen 193"/>
          <p:cNvPicPr>
            <a:picLocks noChangeAspect="1" noChangeArrowheads="1"/>
          </p:cNvPicPr>
          <p:nvPr/>
        </p:nvPicPr>
        <p:blipFill>
          <a:blip r:embed="rId3">
            <a:extLst>
              <a:ext uri="{28A0092B-C50C-407E-A947-70E740481C1C}">
                <a14:useLocalDpi xmlns:a14="http://schemas.microsoft.com/office/drawing/2010/main" val="0"/>
              </a:ext>
            </a:extLst>
          </a:blip>
          <a:srcRect r="621"/>
          <a:stretch>
            <a:fillRect/>
          </a:stretch>
        </p:blipFill>
        <p:spPr bwMode="auto">
          <a:xfrm>
            <a:off x="5774807" y="3308527"/>
            <a:ext cx="895350" cy="590550"/>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n 199" descr="[blocked]https://upload.wikimedia.org/wikipedia/commons/thumb/0/0e/Mercurial_no_border_logo.svg/467px-Mercurial_no_border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6615" y="3308527"/>
            <a:ext cx="485775" cy="62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22731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740634" y="332656"/>
            <a:ext cx="8585052" cy="1113820"/>
          </a:xfrm>
        </p:spPr>
        <p:txBody>
          <a:bodyPr>
            <a:normAutofit/>
          </a:bodyPr>
          <a:lstStyle/>
          <a:p>
            <a:r>
              <a:rPr lang="es-SV" sz="4800" b="1" dirty="0" smtClean="0">
                <a:latin typeface="Arial" panose="020B0604020202020204" pitchFamily="34" charset="0"/>
                <a:cs typeface="Arial" panose="020B0604020202020204" pitchFamily="34" charset="0"/>
              </a:rPr>
              <a:t>CUADRO</a:t>
            </a:r>
            <a:r>
              <a:rPr lang="es-SV" sz="4800" dirty="0" smtClean="0">
                <a:latin typeface="Arial" panose="020B0604020202020204" pitchFamily="34" charset="0"/>
                <a:cs typeface="Arial" panose="020B0604020202020204" pitchFamily="34" charset="0"/>
              </a:rPr>
              <a:t> </a:t>
            </a:r>
            <a:r>
              <a:rPr lang="es-SV" sz="4800" b="1" dirty="0" smtClean="0">
                <a:latin typeface="Arial" panose="020B0604020202020204" pitchFamily="34" charset="0"/>
                <a:cs typeface="Arial" panose="020B0604020202020204" pitchFamily="34" charset="0"/>
              </a:rPr>
              <a:t>COMPARATIVO</a:t>
            </a:r>
            <a:endParaRPr lang="es-SV" sz="4800" b="1" dirty="0">
              <a:latin typeface="Arial" panose="020B0604020202020204" pitchFamily="34" charset="0"/>
              <a:cs typeface="Arial" panose="020B0604020202020204" pitchFamily="34" charset="0"/>
            </a:endParaRPr>
          </a:p>
        </p:txBody>
      </p:sp>
      <p:sp>
        <p:nvSpPr>
          <p:cNvPr id="3" name="2 Subtítulo"/>
          <p:cNvSpPr>
            <a:spLocks noGrp="1"/>
          </p:cNvSpPr>
          <p:nvPr>
            <p:ph type="subTitle" idx="1"/>
          </p:nvPr>
        </p:nvSpPr>
        <p:spPr>
          <a:xfrm>
            <a:off x="2146960" y="1446476"/>
            <a:ext cx="7772400" cy="4913051"/>
          </a:xfrm>
        </p:spPr>
        <p:txBody>
          <a:bodyPr>
            <a:normAutofit/>
          </a:bodyPr>
          <a:lstStyle/>
          <a:p>
            <a:r>
              <a:rPr lang="es-SV" sz="4000" b="1" dirty="0" smtClean="0">
                <a:latin typeface="Arial" panose="020B0604020202020204" pitchFamily="34" charset="0"/>
                <a:cs typeface="Arial" panose="020B0604020202020204" pitchFamily="34" charset="0"/>
              </a:rPr>
              <a:t>Esquemas</a:t>
            </a:r>
            <a:endParaRPr lang="es-SV" sz="4000" b="1" dirty="0">
              <a:latin typeface="Arial" panose="020B0604020202020204" pitchFamily="34" charset="0"/>
              <a:cs typeface="Arial" panose="020B0604020202020204" pitchFamily="34" charset="0"/>
            </a:endParaRPr>
          </a:p>
        </p:txBody>
      </p:sp>
      <p:graphicFrame>
        <p:nvGraphicFramePr>
          <p:cNvPr id="4" name="3 Tabla"/>
          <p:cNvGraphicFramePr>
            <a:graphicFrameLocks noGrp="1"/>
          </p:cNvGraphicFramePr>
          <p:nvPr>
            <p:extLst>
              <p:ext uri="{D42A27DB-BD31-4B8C-83A1-F6EECF244321}">
                <p14:modId xmlns:p14="http://schemas.microsoft.com/office/powerpoint/2010/main" val="4253479496"/>
              </p:ext>
            </p:extLst>
          </p:nvPr>
        </p:nvGraphicFramePr>
        <p:xfrm>
          <a:off x="1266091" y="3396207"/>
          <a:ext cx="9835087" cy="1729896"/>
        </p:xfrm>
        <a:graphic>
          <a:graphicData uri="http://schemas.openxmlformats.org/drawingml/2006/table">
            <a:tbl>
              <a:tblPr firstRow="1" firstCol="1" bandRow="1">
                <a:tableStyleId>{5C22544A-7EE6-4342-B048-85BDC9FD1C3A}</a:tableStyleId>
              </a:tblPr>
              <a:tblGrid>
                <a:gridCol w="3348112"/>
                <a:gridCol w="3263705"/>
                <a:gridCol w="3223270"/>
              </a:tblGrid>
              <a:tr h="1729896">
                <a:tc>
                  <a:txBody>
                    <a:bodyPr/>
                    <a:lstStyle/>
                    <a:p>
                      <a:pPr marL="0" marR="0" indent="180340" algn="just" defTabSz="914400" rtl="0" eaLnBrk="1" fontAlgn="auto" latinLnBrk="0" hangingPunct="1">
                        <a:lnSpc>
                          <a:spcPct val="107000"/>
                        </a:lnSpc>
                        <a:spcBef>
                          <a:spcPts val="0"/>
                        </a:spcBef>
                        <a:spcAft>
                          <a:spcPts val="0"/>
                        </a:spcAft>
                        <a:buClrTx/>
                        <a:buSzTx/>
                        <a:buFontTx/>
                        <a:buNone/>
                        <a:tabLst/>
                        <a:defRPr/>
                      </a:pPr>
                      <a:r>
                        <a:rPr lang="es-SV" sz="1600" dirty="0" smtClean="0">
                          <a:effectLst/>
                          <a:latin typeface="Arial" panose="020B0604020202020204" pitchFamily="34" charset="0"/>
                          <a:cs typeface="Arial" panose="020B0604020202020204" pitchFamily="34" charset="0"/>
                        </a:rPr>
                        <a:t>Dos </a:t>
                      </a:r>
                      <a:r>
                        <a:rPr lang="es-SV" sz="1600" dirty="0">
                          <a:effectLst/>
                          <a:latin typeface="Arial" panose="020B0604020202020204" pitchFamily="34" charset="0"/>
                          <a:cs typeface="Arial" panose="020B0604020202020204" pitchFamily="34" charset="0"/>
                        </a:rPr>
                        <a:t>copias </a:t>
                      </a:r>
                      <a:r>
                        <a:rPr lang="es-SV" sz="1600" dirty="0" smtClean="0">
                          <a:effectLst/>
                          <a:latin typeface="Arial" panose="020B0604020202020204" pitchFamily="34" charset="0"/>
                          <a:cs typeface="Arial" panose="020B0604020202020204" pitchFamily="34" charset="0"/>
                        </a:rPr>
                        <a:t>Más espacio de almacenamiento:  </a:t>
                      </a:r>
                    </a:p>
                    <a:p>
                      <a:pPr indent="180340" algn="just">
                        <a:lnSpc>
                          <a:spcPct val="107000"/>
                        </a:lnSpc>
                        <a:spcAft>
                          <a:spcPts val="0"/>
                        </a:spcAft>
                      </a:pPr>
                      <a:r>
                        <a:rPr lang="es-SV" sz="1600" dirty="0" smtClean="0">
                          <a:effectLst/>
                          <a:latin typeface="Arial" panose="020B0604020202020204" pitchFamily="34" charset="0"/>
                          <a:cs typeface="Arial" panose="020B0604020202020204" pitchFamily="34" charset="0"/>
                        </a:rPr>
                        <a:t>de </a:t>
                      </a:r>
                      <a:r>
                        <a:rPr lang="es-SV" sz="1600" dirty="0">
                          <a:effectLst/>
                          <a:latin typeface="Arial" panose="020B0604020202020204" pitchFamily="34" charset="0"/>
                          <a:cs typeface="Arial" panose="020B0604020202020204" pitchFamily="34" charset="0"/>
                        </a:rPr>
                        <a:t>un archivo en el directorio de trabajo de SVN</a:t>
                      </a:r>
                      <a:r>
                        <a:rPr lang="es-SV" sz="1600" dirty="0" smtClean="0">
                          <a:effectLst/>
                          <a:latin typeface="Arial" panose="020B0604020202020204" pitchFamily="34" charset="0"/>
                          <a:cs typeface="Arial" panose="020B0604020202020204" pitchFamily="34" charset="0"/>
                        </a:rPr>
                        <a:t>.</a:t>
                      </a:r>
                      <a:endParaRPr lang="es-SV" sz="1600" dirty="0">
                        <a:effectLst/>
                        <a:latin typeface="Arial" panose="020B0604020202020204" pitchFamily="34" charset="0"/>
                        <a:cs typeface="Arial" panose="020B0604020202020204" pitchFamily="34" charset="0"/>
                      </a:endParaRPr>
                    </a:p>
                  </a:txBody>
                  <a:tcPr marL="68580" marR="68580" marT="0" marB="0" anchor="ctr"/>
                </a:tc>
                <a:tc>
                  <a:txBody>
                    <a:bodyPr/>
                    <a:lstStyle/>
                    <a:p>
                      <a:pPr indent="180340" algn="just">
                        <a:lnSpc>
                          <a:spcPct val="107000"/>
                        </a:lnSpc>
                        <a:spcAft>
                          <a:spcPts val="0"/>
                        </a:spcAft>
                      </a:pPr>
                      <a:r>
                        <a:rPr lang="es-SV" sz="1600" dirty="0">
                          <a:effectLst/>
                          <a:latin typeface="Arial" panose="020B0604020202020204" pitchFamily="34" charset="0"/>
                          <a:cs typeface="Arial" panose="020B0604020202020204" pitchFamily="34" charset="0"/>
                        </a:rPr>
                        <a:t>Menos espacio de almacenamiento:</a:t>
                      </a:r>
                    </a:p>
                    <a:p>
                      <a:pPr indent="180340" algn="just">
                        <a:lnSpc>
                          <a:spcPct val="107000"/>
                        </a:lnSpc>
                        <a:spcAft>
                          <a:spcPts val="0"/>
                        </a:spcAft>
                      </a:pPr>
                      <a:r>
                        <a:rPr lang="es-SV" sz="1600" dirty="0">
                          <a:effectLst/>
                          <a:latin typeface="Arial" panose="020B0604020202020204" pitchFamily="34" charset="0"/>
                          <a:cs typeface="Arial" panose="020B0604020202020204" pitchFamily="34" charset="0"/>
                        </a:rPr>
                        <a:t>Tiene una memoria eficiente porque el formato de archivo de los datos está comprimido</a:t>
                      </a:r>
                      <a:r>
                        <a:rPr lang="es-SV" sz="1600" dirty="0" smtClean="0">
                          <a:effectLst/>
                          <a:latin typeface="Arial" panose="020B0604020202020204" pitchFamily="34" charset="0"/>
                          <a:cs typeface="Arial" panose="020B0604020202020204" pitchFamily="34" charset="0"/>
                        </a:rPr>
                        <a:t>.</a:t>
                      </a:r>
                      <a:endParaRPr lang="es-SV" sz="1600" dirty="0">
                        <a:effectLst/>
                        <a:latin typeface="Arial" panose="020B0604020202020204" pitchFamily="34" charset="0"/>
                        <a:cs typeface="Arial" panose="020B0604020202020204" pitchFamily="34" charset="0"/>
                      </a:endParaRPr>
                    </a:p>
                  </a:txBody>
                  <a:tcPr marL="68580" marR="68580" marT="0" marB="0" anchor="ctr"/>
                </a:tc>
                <a:tc>
                  <a:txBody>
                    <a:bodyPr/>
                    <a:lstStyle/>
                    <a:p>
                      <a:pPr indent="180340" algn="just">
                        <a:lnSpc>
                          <a:spcPct val="107000"/>
                        </a:lnSpc>
                        <a:spcAft>
                          <a:spcPts val="0"/>
                        </a:spcAft>
                      </a:pPr>
                      <a:r>
                        <a:rPr lang="es-SV" sz="1600" dirty="0" smtClean="0">
                          <a:effectLst/>
                          <a:latin typeface="Arial" panose="020B0604020202020204" pitchFamily="34" charset="0"/>
                          <a:cs typeface="Arial" panose="020B0604020202020204" pitchFamily="34" charset="0"/>
                        </a:rPr>
                        <a:t>gestión </a:t>
                      </a:r>
                      <a:r>
                        <a:rPr lang="es-SV" sz="1600" dirty="0">
                          <a:effectLst/>
                          <a:latin typeface="Arial" panose="020B0604020202020204" pitchFamily="34" charset="0"/>
                          <a:cs typeface="Arial" panose="020B0604020202020204" pitchFamily="34" charset="0"/>
                        </a:rPr>
                        <a:t>de espacio en disco ya que siempre Mercurial está estructurado de tal forma que siempre se añaden objetos al repositorio.</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r>
            </a:tbl>
          </a:graphicData>
        </a:graphic>
      </p:graphicFrame>
      <p:pic>
        <p:nvPicPr>
          <p:cNvPr id="30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515" y="5301209"/>
            <a:ext cx="2450053" cy="1338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AutoShape 3" descr="Resultado de imagen para esquema svn"/>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SV"/>
          </a:p>
        </p:txBody>
      </p:sp>
      <p:pic>
        <p:nvPicPr>
          <p:cNvPr id="307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45833"/>
          <a:stretch/>
        </p:blipFill>
        <p:spPr bwMode="auto">
          <a:xfrm>
            <a:off x="5599250" y="5168901"/>
            <a:ext cx="1876096" cy="1655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88539" y="5108686"/>
            <a:ext cx="2652808" cy="1715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3" name="4 Tabla"/>
          <p:cNvGraphicFramePr>
            <a:graphicFrameLocks noGrp="1"/>
          </p:cNvGraphicFramePr>
          <p:nvPr>
            <p:extLst>
              <p:ext uri="{D42A27DB-BD31-4B8C-83A1-F6EECF244321}">
                <p14:modId xmlns:p14="http://schemas.microsoft.com/office/powerpoint/2010/main" val="1938808272"/>
              </p:ext>
            </p:extLst>
          </p:nvPr>
        </p:nvGraphicFramePr>
        <p:xfrm>
          <a:off x="1237957" y="2133816"/>
          <a:ext cx="9650437" cy="352175"/>
        </p:xfrm>
        <a:graphic>
          <a:graphicData uri="http://schemas.openxmlformats.org/drawingml/2006/table">
            <a:tbl>
              <a:tblPr firstRow="1" firstCol="1" bandRow="1">
                <a:tableStyleId>{5C22544A-7EE6-4342-B048-85BDC9FD1C3A}</a:tableStyleId>
              </a:tblPr>
              <a:tblGrid>
                <a:gridCol w="3418449"/>
                <a:gridCol w="3214563"/>
                <a:gridCol w="3017425"/>
              </a:tblGrid>
              <a:tr h="352175">
                <a:tc>
                  <a:txBody>
                    <a:bodyPr/>
                    <a:lstStyle/>
                    <a:p>
                      <a:pPr indent="180340" algn="ctr">
                        <a:lnSpc>
                          <a:spcPct val="107000"/>
                        </a:lnSpc>
                        <a:spcAft>
                          <a:spcPts val="0"/>
                        </a:spcAft>
                      </a:pPr>
                      <a:r>
                        <a:rPr lang="es-SV" sz="1600" dirty="0" err="1">
                          <a:effectLst/>
                          <a:latin typeface="Arial" panose="020B0604020202020204" pitchFamily="34" charset="0"/>
                          <a:cs typeface="Arial" panose="020B0604020202020204" pitchFamily="34" charset="0"/>
                        </a:rPr>
                        <a:t>Subversion</a:t>
                      </a:r>
                      <a:r>
                        <a:rPr lang="es-SV" sz="1600" dirty="0">
                          <a:effectLst/>
                          <a:latin typeface="Arial" panose="020B0604020202020204" pitchFamily="34" charset="0"/>
                          <a:cs typeface="Arial" panose="020B0604020202020204" pitchFamily="34" charset="0"/>
                        </a:rPr>
                        <a:t> (Centralizado)</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ctr">
                        <a:lnSpc>
                          <a:spcPct val="107000"/>
                        </a:lnSpc>
                        <a:spcAft>
                          <a:spcPts val="0"/>
                        </a:spcAft>
                      </a:pPr>
                      <a:r>
                        <a:rPr lang="es-SV" sz="1600" dirty="0" err="1">
                          <a:effectLst/>
                          <a:latin typeface="Arial" panose="020B0604020202020204" pitchFamily="34" charset="0"/>
                          <a:cs typeface="Arial" panose="020B0604020202020204" pitchFamily="34" charset="0"/>
                        </a:rPr>
                        <a:t>Git</a:t>
                      </a:r>
                      <a:r>
                        <a:rPr lang="es-SV" sz="1600" dirty="0">
                          <a:effectLst/>
                          <a:latin typeface="Arial" panose="020B0604020202020204" pitchFamily="34" charset="0"/>
                          <a:cs typeface="Arial" panose="020B0604020202020204" pitchFamily="34" charset="0"/>
                        </a:rPr>
                        <a:t> (Distribuido)</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ctr">
                        <a:lnSpc>
                          <a:spcPct val="107000"/>
                        </a:lnSpc>
                        <a:spcAft>
                          <a:spcPts val="0"/>
                        </a:spcAft>
                      </a:pPr>
                      <a:r>
                        <a:rPr lang="es-SV" sz="1600" dirty="0">
                          <a:effectLst/>
                          <a:latin typeface="Arial" panose="020B0604020202020204" pitchFamily="34" charset="0"/>
                          <a:cs typeface="Arial" panose="020B0604020202020204" pitchFamily="34" charset="0"/>
                        </a:rPr>
                        <a:t>Mercurial (Distribuido) </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r>
            </a:tbl>
          </a:graphicData>
        </a:graphic>
      </p:graphicFrame>
      <p:pic>
        <p:nvPicPr>
          <p:cNvPr id="14" name="Imagen 1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4229" y="2660950"/>
            <a:ext cx="676275" cy="609600"/>
          </a:xfrm>
          <a:prstGeom prst="rect">
            <a:avLst/>
          </a:prstGeom>
          <a:noFill/>
          <a:extLst>
            <a:ext uri="{909E8E84-426E-40DD-AFC4-6F175D3DCCD1}">
              <a14:hiddenFill xmlns:a14="http://schemas.microsoft.com/office/drawing/2010/main">
                <a:solidFill>
                  <a:srgbClr val="FFFFFF"/>
                </a:solidFill>
              </a14:hiddenFill>
            </a:ext>
          </a:extLst>
        </p:spPr>
      </p:pic>
      <p:pic>
        <p:nvPicPr>
          <p:cNvPr id="15" name="Imagen 193"/>
          <p:cNvPicPr>
            <a:picLocks noChangeAspect="1" noChangeArrowheads="1"/>
          </p:cNvPicPr>
          <p:nvPr/>
        </p:nvPicPr>
        <p:blipFill>
          <a:blip r:embed="rId6">
            <a:extLst>
              <a:ext uri="{28A0092B-C50C-407E-A947-70E740481C1C}">
                <a14:useLocalDpi xmlns:a14="http://schemas.microsoft.com/office/drawing/2010/main" val="0"/>
              </a:ext>
            </a:extLst>
          </a:blip>
          <a:srcRect r="621"/>
          <a:stretch>
            <a:fillRect/>
          </a:stretch>
        </p:blipFill>
        <p:spPr bwMode="auto">
          <a:xfrm>
            <a:off x="5774807" y="2661416"/>
            <a:ext cx="895350" cy="590550"/>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n 199" descr="[blocked]https://upload.wikimedia.org/wikipedia/commons/thumb/0/0e/Mercurial_no_border_logo.svg/467px-Mercurial_no_border_logo.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36615" y="2661416"/>
            <a:ext cx="485775" cy="62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0747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2209800" y="1446476"/>
            <a:ext cx="7772400" cy="5150876"/>
          </a:xfrm>
        </p:spPr>
        <p:txBody>
          <a:bodyPr/>
          <a:lstStyle/>
          <a:p>
            <a:r>
              <a:rPr lang="es-SV" sz="4000" b="1" dirty="0" err="1">
                <a:latin typeface="Arial" panose="020B0604020202020204" pitchFamily="34" charset="0"/>
                <a:cs typeface="Arial" panose="020B0604020202020204" pitchFamily="34" charset="0"/>
              </a:rPr>
              <a:t>Merge</a:t>
            </a:r>
            <a:r>
              <a:rPr lang="es-SV" sz="4000" b="1" dirty="0">
                <a:latin typeface="Arial" panose="020B0604020202020204" pitchFamily="34" charset="0"/>
                <a:cs typeface="Arial" panose="020B0604020202020204" pitchFamily="34" charset="0"/>
              </a:rPr>
              <a:t> (Fusión de ramas</a:t>
            </a:r>
            <a:r>
              <a:rPr lang="es-SV" sz="4000" b="1" dirty="0" smtClean="0">
                <a:latin typeface="Arial" panose="020B0604020202020204" pitchFamily="34" charset="0"/>
                <a:cs typeface="Arial" panose="020B0604020202020204" pitchFamily="34" charset="0"/>
              </a:rPr>
              <a:t>)</a:t>
            </a:r>
          </a:p>
          <a:p>
            <a:endParaRPr lang="es-SV" dirty="0"/>
          </a:p>
        </p:txBody>
      </p:sp>
      <p:sp>
        <p:nvSpPr>
          <p:cNvPr id="7" name="AutoShape 3" descr="Resultado de imagen para esquema svn"/>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SV"/>
          </a:p>
        </p:txBody>
      </p:sp>
      <p:graphicFrame>
        <p:nvGraphicFramePr>
          <p:cNvPr id="6" name="5 Tabla"/>
          <p:cNvGraphicFramePr>
            <a:graphicFrameLocks noGrp="1"/>
          </p:cNvGraphicFramePr>
          <p:nvPr>
            <p:extLst>
              <p:ext uri="{D42A27DB-BD31-4B8C-83A1-F6EECF244321}">
                <p14:modId xmlns:p14="http://schemas.microsoft.com/office/powerpoint/2010/main" val="2991006702"/>
              </p:ext>
            </p:extLst>
          </p:nvPr>
        </p:nvGraphicFramePr>
        <p:xfrm>
          <a:off x="1369071" y="3429000"/>
          <a:ext cx="9629130" cy="1664648"/>
        </p:xfrm>
        <a:graphic>
          <a:graphicData uri="http://schemas.openxmlformats.org/drawingml/2006/table">
            <a:tbl>
              <a:tblPr firstRow="1" firstCol="1" bandRow="1">
                <a:tableStyleId>{5C22544A-7EE6-4342-B048-85BDC9FD1C3A}</a:tableStyleId>
              </a:tblPr>
              <a:tblGrid>
                <a:gridCol w="3607605"/>
                <a:gridCol w="2910024"/>
                <a:gridCol w="3111501"/>
              </a:tblGrid>
              <a:tr h="1664648">
                <a:tc>
                  <a:txBody>
                    <a:bodyPr/>
                    <a:lstStyle/>
                    <a:p>
                      <a:pPr indent="180340" algn="just">
                        <a:lnSpc>
                          <a:spcPct val="107000"/>
                        </a:lnSpc>
                        <a:spcAft>
                          <a:spcPts val="0"/>
                        </a:spcAft>
                      </a:pPr>
                      <a:r>
                        <a:rPr lang="es-SV" sz="1600" dirty="0">
                          <a:effectLst/>
                          <a:latin typeface="Arial" panose="020B0604020202020204" pitchFamily="34" charset="0"/>
                          <a:cs typeface="Arial" panose="020B0604020202020204" pitchFamily="34" charset="0"/>
                        </a:rPr>
                        <a:t>La facilidad para fusionar ramas también está en SVN, pero es algo incompleta. </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just">
                        <a:lnSpc>
                          <a:spcPct val="107000"/>
                        </a:lnSpc>
                        <a:spcAft>
                          <a:spcPts val="0"/>
                        </a:spcAft>
                      </a:pPr>
                      <a:r>
                        <a:rPr lang="es-SV" sz="1600" dirty="0">
                          <a:effectLst/>
                          <a:latin typeface="Arial" panose="020B0604020202020204" pitchFamily="34" charset="0"/>
                          <a:cs typeface="Arial" panose="020B0604020202020204" pitchFamily="34" charset="0"/>
                        </a:rPr>
                        <a:t>Los usuarios tendrán control sobre la fusión de datos en repositorios sincronizados.</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just">
                        <a:lnSpc>
                          <a:spcPct val="107000"/>
                        </a:lnSpc>
                        <a:spcAft>
                          <a:spcPts val="0"/>
                        </a:spcAft>
                      </a:pPr>
                      <a:r>
                        <a:rPr lang="es-SV" sz="1600" dirty="0">
                          <a:effectLst/>
                          <a:latin typeface="Arial" panose="020B0604020202020204" pitchFamily="34" charset="0"/>
                          <a:cs typeface="Arial" panose="020B0604020202020204" pitchFamily="34" charset="0"/>
                        </a:rPr>
                        <a:t>En este caso no son simétricos por lo que establecerá la rama más antigua como la principal y a esta unirá la más actual.</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r>
            </a:tbl>
          </a:graphicData>
        </a:graphic>
      </p:graphicFrame>
      <p:pic>
        <p:nvPicPr>
          <p:cNvPr id="4097"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r="86870"/>
          <a:stretch/>
        </p:blipFill>
        <p:spPr bwMode="auto">
          <a:xfrm>
            <a:off x="5942946" y="5139085"/>
            <a:ext cx="737884" cy="1520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4947" b="25162"/>
          <a:stretch/>
        </p:blipFill>
        <p:spPr bwMode="auto">
          <a:xfrm>
            <a:off x="1479415" y="5201024"/>
            <a:ext cx="3304750" cy="1237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8577496" y="5201024"/>
            <a:ext cx="1703289" cy="1396328"/>
          </a:xfrm>
          <a:prstGeom prst="rect">
            <a:avLst/>
          </a:prstGeom>
          <a:gradFill>
            <a:gsLst>
              <a:gs pos="0">
                <a:schemeClr val="bg1"/>
              </a:gs>
              <a:gs pos="50000">
                <a:schemeClr val="accent1">
                  <a:tint val="44500"/>
                  <a:satMod val="160000"/>
                </a:schemeClr>
              </a:gs>
              <a:gs pos="100000">
                <a:schemeClr val="accent1">
                  <a:tint val="23500"/>
                  <a:satMod val="160000"/>
                </a:schemeClr>
              </a:gs>
            </a:gsLst>
            <a:lin ang="5400000" scaled="0"/>
          </a:gradFill>
          <a:ln>
            <a:noFill/>
          </a:ln>
        </p:spPr>
      </p:pic>
      <p:sp>
        <p:nvSpPr>
          <p:cNvPr id="14" name="1 Título"/>
          <p:cNvSpPr txBox="1">
            <a:spLocks/>
          </p:cNvSpPr>
          <p:nvPr/>
        </p:nvSpPr>
        <p:spPr>
          <a:xfrm>
            <a:off x="1740634" y="332656"/>
            <a:ext cx="8585052" cy="11138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SV" sz="4800" b="1" smtClean="0">
                <a:latin typeface="Arial" panose="020B0604020202020204" pitchFamily="34" charset="0"/>
                <a:cs typeface="Arial" panose="020B0604020202020204" pitchFamily="34" charset="0"/>
              </a:rPr>
              <a:t>CUADRO</a:t>
            </a:r>
            <a:r>
              <a:rPr lang="es-SV" sz="4800" smtClean="0">
                <a:latin typeface="Arial" panose="020B0604020202020204" pitchFamily="34" charset="0"/>
                <a:cs typeface="Arial" panose="020B0604020202020204" pitchFamily="34" charset="0"/>
              </a:rPr>
              <a:t> </a:t>
            </a:r>
            <a:r>
              <a:rPr lang="es-SV" sz="4800" b="1" smtClean="0">
                <a:latin typeface="Arial" panose="020B0604020202020204" pitchFamily="34" charset="0"/>
                <a:cs typeface="Arial" panose="020B0604020202020204" pitchFamily="34" charset="0"/>
              </a:rPr>
              <a:t>COMPARATIVO</a:t>
            </a:r>
            <a:endParaRPr lang="es-SV" sz="4800" b="1" dirty="0">
              <a:latin typeface="Arial" panose="020B0604020202020204" pitchFamily="34" charset="0"/>
              <a:cs typeface="Arial" panose="020B0604020202020204" pitchFamily="34" charset="0"/>
            </a:endParaRPr>
          </a:p>
        </p:txBody>
      </p:sp>
      <p:graphicFrame>
        <p:nvGraphicFramePr>
          <p:cNvPr id="15" name="4 Tabla"/>
          <p:cNvGraphicFramePr>
            <a:graphicFrameLocks noGrp="1"/>
          </p:cNvGraphicFramePr>
          <p:nvPr>
            <p:extLst>
              <p:ext uri="{D42A27DB-BD31-4B8C-83A1-F6EECF244321}">
                <p14:modId xmlns:p14="http://schemas.microsoft.com/office/powerpoint/2010/main" val="1331981441"/>
              </p:ext>
            </p:extLst>
          </p:nvPr>
        </p:nvGraphicFramePr>
        <p:xfrm>
          <a:off x="1237957" y="2133816"/>
          <a:ext cx="9650437" cy="352175"/>
        </p:xfrm>
        <a:graphic>
          <a:graphicData uri="http://schemas.openxmlformats.org/drawingml/2006/table">
            <a:tbl>
              <a:tblPr firstRow="1" firstCol="1" bandRow="1">
                <a:tableStyleId>{5C22544A-7EE6-4342-B048-85BDC9FD1C3A}</a:tableStyleId>
              </a:tblPr>
              <a:tblGrid>
                <a:gridCol w="3418449"/>
                <a:gridCol w="3214563"/>
                <a:gridCol w="3017425"/>
              </a:tblGrid>
              <a:tr h="352175">
                <a:tc>
                  <a:txBody>
                    <a:bodyPr/>
                    <a:lstStyle/>
                    <a:p>
                      <a:pPr indent="180340" algn="ctr">
                        <a:lnSpc>
                          <a:spcPct val="107000"/>
                        </a:lnSpc>
                        <a:spcAft>
                          <a:spcPts val="0"/>
                        </a:spcAft>
                      </a:pPr>
                      <a:r>
                        <a:rPr lang="es-SV" sz="1600" dirty="0" err="1">
                          <a:effectLst/>
                          <a:latin typeface="Arial" panose="020B0604020202020204" pitchFamily="34" charset="0"/>
                          <a:cs typeface="Arial" panose="020B0604020202020204" pitchFamily="34" charset="0"/>
                        </a:rPr>
                        <a:t>Subversion</a:t>
                      </a:r>
                      <a:r>
                        <a:rPr lang="es-SV" sz="1600" dirty="0">
                          <a:effectLst/>
                          <a:latin typeface="Arial" panose="020B0604020202020204" pitchFamily="34" charset="0"/>
                          <a:cs typeface="Arial" panose="020B0604020202020204" pitchFamily="34" charset="0"/>
                        </a:rPr>
                        <a:t> (Centralizado)</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ctr">
                        <a:lnSpc>
                          <a:spcPct val="107000"/>
                        </a:lnSpc>
                        <a:spcAft>
                          <a:spcPts val="0"/>
                        </a:spcAft>
                      </a:pPr>
                      <a:r>
                        <a:rPr lang="es-SV" sz="1600" dirty="0" err="1">
                          <a:effectLst/>
                          <a:latin typeface="Arial" panose="020B0604020202020204" pitchFamily="34" charset="0"/>
                          <a:cs typeface="Arial" panose="020B0604020202020204" pitchFamily="34" charset="0"/>
                        </a:rPr>
                        <a:t>Git</a:t>
                      </a:r>
                      <a:r>
                        <a:rPr lang="es-SV" sz="1600" dirty="0">
                          <a:effectLst/>
                          <a:latin typeface="Arial" panose="020B0604020202020204" pitchFamily="34" charset="0"/>
                          <a:cs typeface="Arial" panose="020B0604020202020204" pitchFamily="34" charset="0"/>
                        </a:rPr>
                        <a:t> (Distribuido)</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indent="180340" algn="ctr">
                        <a:lnSpc>
                          <a:spcPct val="107000"/>
                        </a:lnSpc>
                        <a:spcAft>
                          <a:spcPts val="0"/>
                        </a:spcAft>
                      </a:pPr>
                      <a:r>
                        <a:rPr lang="es-SV" sz="1600" dirty="0">
                          <a:effectLst/>
                          <a:latin typeface="Arial" panose="020B0604020202020204" pitchFamily="34" charset="0"/>
                          <a:cs typeface="Arial" panose="020B0604020202020204" pitchFamily="34" charset="0"/>
                        </a:rPr>
                        <a:t>Mercurial (Distribuido) </a:t>
                      </a:r>
                      <a:endParaRPr lang="es-SV" sz="1600" dirty="0">
                        <a:effectLst/>
                        <a:latin typeface="Arial" panose="020B0604020202020204" pitchFamily="34" charset="0"/>
                        <a:ea typeface="Calibri"/>
                        <a:cs typeface="Arial" panose="020B0604020202020204" pitchFamily="34" charset="0"/>
                      </a:endParaRPr>
                    </a:p>
                  </a:txBody>
                  <a:tcPr marL="68580" marR="68580" marT="0" marB="0" anchor="ctr"/>
                </a:tc>
              </a:tr>
            </a:tbl>
          </a:graphicData>
        </a:graphic>
      </p:graphicFrame>
      <p:pic>
        <p:nvPicPr>
          <p:cNvPr id="16" name="Imagen 1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4229" y="2660950"/>
            <a:ext cx="676275" cy="609600"/>
          </a:xfrm>
          <a:prstGeom prst="rect">
            <a:avLst/>
          </a:prstGeom>
          <a:noFill/>
          <a:extLst>
            <a:ext uri="{909E8E84-426E-40DD-AFC4-6F175D3DCCD1}">
              <a14:hiddenFill xmlns:a14="http://schemas.microsoft.com/office/drawing/2010/main">
                <a:solidFill>
                  <a:srgbClr val="FFFFFF"/>
                </a:solidFill>
              </a14:hiddenFill>
            </a:ext>
          </a:extLst>
        </p:spPr>
      </p:pic>
      <p:pic>
        <p:nvPicPr>
          <p:cNvPr id="17" name="Imagen 193"/>
          <p:cNvPicPr>
            <a:picLocks noChangeAspect="1" noChangeArrowheads="1"/>
          </p:cNvPicPr>
          <p:nvPr/>
        </p:nvPicPr>
        <p:blipFill>
          <a:blip r:embed="rId6">
            <a:extLst>
              <a:ext uri="{28A0092B-C50C-407E-A947-70E740481C1C}">
                <a14:useLocalDpi xmlns:a14="http://schemas.microsoft.com/office/drawing/2010/main" val="0"/>
              </a:ext>
            </a:extLst>
          </a:blip>
          <a:srcRect r="621"/>
          <a:stretch>
            <a:fillRect/>
          </a:stretch>
        </p:blipFill>
        <p:spPr bwMode="auto">
          <a:xfrm>
            <a:off x="5774807" y="2661416"/>
            <a:ext cx="895350" cy="590550"/>
          </a:xfrm>
          <a:prstGeom prst="rect">
            <a:avLst/>
          </a:prstGeom>
          <a:noFill/>
          <a:extLst>
            <a:ext uri="{909E8E84-426E-40DD-AFC4-6F175D3DCCD1}">
              <a14:hiddenFill xmlns:a14="http://schemas.microsoft.com/office/drawing/2010/main">
                <a:solidFill>
                  <a:srgbClr val="FFFFFF"/>
                </a:solidFill>
              </a14:hiddenFill>
            </a:ext>
          </a:extLst>
        </p:spPr>
      </p:pic>
      <p:pic>
        <p:nvPicPr>
          <p:cNvPr id="18" name="Imagen 199" descr="[blocked]https://upload.wikimedia.org/wikipedia/commons/thumb/0/0e/Mercurial_no_border_logo.svg/467px-Mercurial_no_border_logo.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36615" y="2661416"/>
            <a:ext cx="485775" cy="62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1750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135560" y="836713"/>
            <a:ext cx="8136904" cy="830997"/>
          </a:xfrm>
          <a:prstGeom prst="rect">
            <a:avLst/>
          </a:prstGeom>
          <a:noFill/>
        </p:spPr>
        <p:txBody>
          <a:bodyPr wrap="square" rtlCol="0">
            <a:spAutoFit/>
          </a:bodyPr>
          <a:lstStyle/>
          <a:p>
            <a:pPr algn="ctr"/>
            <a:r>
              <a:rPr lang="es-SV" sz="4800" dirty="0">
                <a:latin typeface="Arial" panose="020B0604020202020204" pitchFamily="34" charset="0"/>
                <a:cs typeface="Arial" panose="020B0604020202020204" pitchFamily="34" charset="0"/>
              </a:rPr>
              <a:t>Agenda</a:t>
            </a:r>
          </a:p>
        </p:txBody>
      </p:sp>
      <p:sp>
        <p:nvSpPr>
          <p:cNvPr id="7" name="Rectángulo 6"/>
          <p:cNvSpPr/>
          <p:nvPr/>
        </p:nvSpPr>
        <p:spPr>
          <a:xfrm>
            <a:off x="2351584" y="1988840"/>
            <a:ext cx="8208912" cy="3585597"/>
          </a:xfrm>
          <a:prstGeom prst="rect">
            <a:avLst/>
          </a:prstGeom>
        </p:spPr>
        <p:txBody>
          <a:bodyPr wrap="square">
            <a:spAutoFit/>
          </a:bodyPr>
          <a:lstStyle/>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Definición y Características de los Sistemas de control de versiones</a:t>
            </a: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Clasificación y Ejemplos de Sistemas de Control de Versiones</a:t>
            </a: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Ventajas y Desventajas de los Sistemas de Control de Versiones</a:t>
            </a: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rPr>
              <a:t>Resumen</a:t>
            </a: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Cuadro Comparativo </a:t>
            </a:r>
          </a:p>
          <a:p>
            <a:pPr marL="342900" indent="-342900" algn="just">
              <a:lnSpc>
                <a:spcPct val="150000"/>
              </a:lnSpc>
              <a:spcAft>
                <a:spcPts val="800"/>
              </a:spcAft>
              <a:buClr>
                <a:schemeClr val="accent2"/>
              </a:buClr>
              <a:buFont typeface="Symbol" panose="05050102010706020507" pitchFamily="18" charset="2"/>
              <a:buChar char=""/>
            </a:pPr>
            <a:r>
              <a:rPr lang="es-SV" dirty="0">
                <a:latin typeface="Arial" panose="020B0604020202020204" pitchFamily="34" charset="0"/>
                <a:cs typeface="Arial" panose="020B0604020202020204" pitchFamily="34" charset="0"/>
              </a:rPr>
              <a:t>GITHUB VS GITLAB</a:t>
            </a: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Conclusiones</a:t>
            </a:r>
          </a:p>
          <a:p>
            <a:pPr algn="just">
              <a:spcAft>
                <a:spcPts val="800"/>
              </a:spcAft>
            </a:pPr>
            <a:endParaRPr lang="es-SV"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84014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solidFill>
            <a:schemeClr val="bg1"/>
          </a:solidFill>
        </p:spPr>
        <p:txBody>
          <a:bodyPr>
            <a:normAutofit/>
          </a:bodyPr>
          <a:lstStyle/>
          <a:p>
            <a:r>
              <a:rPr lang="es-SV" sz="4000" dirty="0" smtClean="0">
                <a:latin typeface="Arial" panose="020B0604020202020204" pitchFamily="34" charset="0"/>
                <a:cs typeface="Arial" panose="020B0604020202020204" pitchFamily="34" charset="0"/>
              </a:rPr>
              <a:t>Definición:</a:t>
            </a:r>
            <a:endParaRPr lang="es-SV" sz="4000" dirty="0">
              <a:latin typeface="Arial" panose="020B0604020202020204" pitchFamily="34" charset="0"/>
              <a:cs typeface="Arial" panose="020B0604020202020204" pitchFamily="34" charset="0"/>
            </a:endParaRPr>
          </a:p>
          <a:p>
            <a:pPr algn="just">
              <a:lnSpc>
                <a:spcPct val="150000"/>
              </a:lnSpc>
            </a:pPr>
            <a:r>
              <a:rPr lang="es-SV" sz="1600" dirty="0" err="1" smtClean="0">
                <a:latin typeface="Arial" panose="020B0604020202020204" pitchFamily="34" charset="0"/>
                <a:cs typeface="Arial" panose="020B0604020202020204" pitchFamily="34" charset="0"/>
              </a:rPr>
              <a:t>Github</a:t>
            </a:r>
            <a:r>
              <a:rPr lang="es-SV" sz="1600" dirty="0">
                <a:latin typeface="Arial" panose="020B0604020202020204" pitchFamily="34" charset="0"/>
                <a:cs typeface="Arial" panose="020B0604020202020204" pitchFamily="34" charset="0"/>
              </a:rPr>
              <a:t>: Es una forja para alojar proyectos utilizando el sistema de control de versiones </a:t>
            </a:r>
            <a:r>
              <a:rPr lang="es-SV" sz="1600" dirty="0" err="1">
                <a:latin typeface="Arial" panose="020B0604020202020204" pitchFamily="34" charset="0"/>
                <a:cs typeface="Arial" panose="020B0604020202020204" pitchFamily="34" charset="0"/>
              </a:rPr>
              <a:t>Git</a:t>
            </a:r>
            <a:r>
              <a:rPr lang="es-SV" sz="1600" dirty="0">
                <a:latin typeface="Arial" panose="020B0604020202020204" pitchFamily="34" charset="0"/>
                <a:cs typeface="Arial" panose="020B0604020202020204" pitchFamily="34" charset="0"/>
              </a:rPr>
              <a:t>. Se utiliza principalmente para la creación de código fuente de programas de computadora. El software que opera GitHub fue escrito en Ruby </a:t>
            </a:r>
            <a:r>
              <a:rPr lang="es-SV" sz="1600" dirty="0" err="1">
                <a:latin typeface="Arial" panose="020B0604020202020204" pitchFamily="34" charset="0"/>
                <a:cs typeface="Arial" panose="020B0604020202020204" pitchFamily="34" charset="0"/>
              </a:rPr>
              <a:t>on</a:t>
            </a:r>
            <a:r>
              <a:rPr lang="es-SV" sz="1600" dirty="0">
                <a:latin typeface="Arial" panose="020B0604020202020204" pitchFamily="34" charset="0"/>
                <a:cs typeface="Arial" panose="020B0604020202020204" pitchFamily="34" charset="0"/>
              </a:rPr>
              <a:t> </a:t>
            </a:r>
            <a:r>
              <a:rPr lang="es-SV" sz="1600" dirty="0" err="1">
                <a:latin typeface="Arial" panose="020B0604020202020204" pitchFamily="34" charset="0"/>
                <a:cs typeface="Arial" panose="020B0604020202020204" pitchFamily="34" charset="0"/>
              </a:rPr>
              <a:t>Rails</a:t>
            </a:r>
            <a:r>
              <a:rPr lang="es-SV" sz="1600" dirty="0">
                <a:latin typeface="Arial" panose="020B0604020202020204" pitchFamily="34" charset="0"/>
                <a:cs typeface="Arial" panose="020B0604020202020204" pitchFamily="34" charset="0"/>
              </a:rPr>
              <a:t>. Desde enero de 2010, GitHub opera bajo el nombre de GitHub, Inc. Anteriormente era conocida como </a:t>
            </a:r>
            <a:r>
              <a:rPr lang="es-SV" sz="1600" dirty="0" err="1">
                <a:latin typeface="Arial" panose="020B0604020202020204" pitchFamily="34" charset="0"/>
                <a:cs typeface="Arial" panose="020B0604020202020204" pitchFamily="34" charset="0"/>
              </a:rPr>
              <a:t>Logical</a:t>
            </a:r>
            <a:r>
              <a:rPr lang="es-SV" sz="1600" dirty="0">
                <a:latin typeface="Arial" panose="020B0604020202020204" pitchFamily="34" charset="0"/>
                <a:cs typeface="Arial" panose="020B0604020202020204" pitchFamily="34" charset="0"/>
              </a:rPr>
              <a:t> </a:t>
            </a:r>
            <a:r>
              <a:rPr lang="es-SV" sz="1600" dirty="0" err="1">
                <a:latin typeface="Arial" panose="020B0604020202020204" pitchFamily="34" charset="0"/>
                <a:cs typeface="Arial" panose="020B0604020202020204" pitchFamily="34" charset="0"/>
              </a:rPr>
              <a:t>Awesome</a:t>
            </a:r>
            <a:r>
              <a:rPr lang="es-SV" sz="1600" dirty="0">
                <a:latin typeface="Arial" panose="020B0604020202020204" pitchFamily="34" charset="0"/>
                <a:cs typeface="Arial" panose="020B0604020202020204" pitchFamily="34" charset="0"/>
              </a:rPr>
              <a:t> LLC. El código de los proyectos alojados en GitHub se almacena típicamente de forma publica, aunque utilizando una cuenta de pago, también permite hospedar repositorios privados. </a:t>
            </a:r>
          </a:p>
        </p:txBody>
      </p:sp>
      <p:sp>
        <p:nvSpPr>
          <p:cNvPr id="3" name="2 Título"/>
          <p:cNvSpPr>
            <a:spLocks noGrp="1"/>
          </p:cNvSpPr>
          <p:nvPr>
            <p:ph type="title"/>
          </p:nvPr>
        </p:nvSpPr>
        <p:spPr/>
        <p:txBody>
          <a:bodyPr>
            <a:normAutofit/>
          </a:bodyPr>
          <a:lstStyle/>
          <a:p>
            <a:r>
              <a:rPr lang="es-SV" sz="4800" b="1" dirty="0" err="1" smtClean="0">
                <a:latin typeface="Arial" panose="020B0604020202020204" pitchFamily="34" charset="0"/>
                <a:cs typeface="Arial" panose="020B0604020202020204" pitchFamily="34" charset="0"/>
              </a:rPr>
              <a:t>GITHUB</a:t>
            </a:r>
            <a:r>
              <a:rPr lang="es-SV" sz="4800" b="1" dirty="0" smtClean="0">
                <a:latin typeface="Arial" panose="020B0604020202020204" pitchFamily="34" charset="0"/>
                <a:cs typeface="Arial" panose="020B0604020202020204" pitchFamily="34" charset="0"/>
              </a:rPr>
              <a:t> VS </a:t>
            </a:r>
            <a:r>
              <a:rPr lang="es-SV" sz="4800" b="1" dirty="0" err="1" smtClean="0">
                <a:latin typeface="Arial" panose="020B0604020202020204" pitchFamily="34" charset="0"/>
                <a:cs typeface="Arial" panose="020B0604020202020204" pitchFamily="34" charset="0"/>
              </a:rPr>
              <a:t>GITLAB</a:t>
            </a:r>
            <a:endParaRPr lang="es-SV" sz="4800" b="1" dirty="0">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3793" y="4797152"/>
            <a:ext cx="35147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60708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38200" y="1825624"/>
            <a:ext cx="10515600" cy="4727575"/>
          </a:xfrm>
        </p:spPr>
        <p:txBody>
          <a:bodyPr>
            <a:normAutofit lnSpcReduction="10000"/>
          </a:bodyPr>
          <a:lstStyle/>
          <a:p>
            <a:pPr marL="109728" indent="0" algn="just">
              <a:lnSpc>
                <a:spcPct val="150000"/>
              </a:lnSpc>
              <a:buNone/>
            </a:pPr>
            <a:r>
              <a:rPr lang="es-SV" sz="1600" dirty="0">
                <a:latin typeface="Arial" panose="020B0604020202020204" pitchFamily="34" charset="0"/>
                <a:cs typeface="Arial" panose="020B0604020202020204" pitchFamily="34" charset="0"/>
              </a:rPr>
              <a:t>Pero hoy en día GitHub es mucho más que un servicio de alojamiento de código. Además de éste, se ofrecen varias pequeñas herramientas en línea muy útiles para el </a:t>
            </a:r>
            <a:r>
              <a:rPr lang="es-SV" sz="1600" b="1" dirty="0">
                <a:latin typeface="Arial" panose="020B0604020202020204" pitchFamily="34" charset="0"/>
                <a:cs typeface="Arial" panose="020B0604020202020204" pitchFamily="34" charset="0"/>
              </a:rPr>
              <a:t>trabajo en equipo</a:t>
            </a:r>
            <a:r>
              <a:rPr lang="es-SV" sz="1600" dirty="0">
                <a:latin typeface="Arial" panose="020B0604020202020204" pitchFamily="34" charset="0"/>
                <a:cs typeface="Arial" panose="020B0604020202020204" pitchFamily="34" charset="0"/>
              </a:rPr>
              <a:t>. Entre ellas, caben destacar:</a:t>
            </a:r>
          </a:p>
          <a:p>
            <a:pPr marL="109728" indent="0" algn="just">
              <a:lnSpc>
                <a:spcPct val="150000"/>
              </a:lnSpc>
              <a:buNone/>
            </a:pPr>
            <a:r>
              <a:rPr lang="es-SV" sz="1600" dirty="0" smtClean="0">
                <a:latin typeface="Arial" panose="020B0604020202020204" pitchFamily="34" charset="0"/>
                <a:cs typeface="Arial" panose="020B0604020202020204" pitchFamily="34" charset="0"/>
              </a:rPr>
              <a:t>- </a:t>
            </a:r>
            <a:r>
              <a:rPr lang="es-SV" sz="1600" dirty="0">
                <a:latin typeface="Arial" panose="020B0604020202020204" pitchFamily="34" charset="0"/>
                <a:cs typeface="Arial" panose="020B0604020202020204" pitchFamily="34" charset="0"/>
              </a:rPr>
              <a:t>Un </a:t>
            </a:r>
            <a:r>
              <a:rPr lang="es-SV" sz="1600" b="1" dirty="0">
                <a:latin typeface="Arial" panose="020B0604020202020204" pitchFamily="34" charset="0"/>
                <a:cs typeface="Arial" panose="020B0604020202020204" pitchFamily="34" charset="0"/>
              </a:rPr>
              <a:t>wiki</a:t>
            </a:r>
            <a:r>
              <a:rPr lang="es-SV" sz="1600" dirty="0">
                <a:latin typeface="Arial" panose="020B0604020202020204" pitchFamily="34" charset="0"/>
                <a:cs typeface="Arial" panose="020B0604020202020204" pitchFamily="34" charset="0"/>
              </a:rPr>
              <a:t> que funciona con </a:t>
            </a:r>
            <a:r>
              <a:rPr lang="es-SV" sz="1600" dirty="0" err="1">
                <a:latin typeface="Arial" panose="020B0604020202020204" pitchFamily="34" charset="0"/>
                <a:cs typeface="Arial" panose="020B0604020202020204" pitchFamily="34" charset="0"/>
              </a:rPr>
              <a:t>gollum</a:t>
            </a:r>
            <a:r>
              <a:rPr lang="es-SV" sz="1600" dirty="0">
                <a:latin typeface="Arial" panose="020B0604020202020204" pitchFamily="34" charset="0"/>
                <a:cs typeface="Arial" panose="020B0604020202020204" pitchFamily="34" charset="0"/>
              </a:rPr>
              <a:t>, el cual opera con </a:t>
            </a:r>
            <a:r>
              <a:rPr lang="es-SV" sz="1600" dirty="0" err="1">
                <a:latin typeface="Arial" panose="020B0604020202020204" pitchFamily="34" charset="0"/>
                <a:cs typeface="Arial" panose="020B0604020202020204" pitchFamily="34" charset="0"/>
              </a:rPr>
              <a:t>Git</a:t>
            </a:r>
            <a:r>
              <a:rPr lang="es-SV" sz="1600" dirty="0">
                <a:latin typeface="Arial" panose="020B0604020202020204" pitchFamily="34" charset="0"/>
                <a:cs typeface="Arial" panose="020B0604020202020204" pitchFamily="34" charset="0"/>
              </a:rPr>
              <a:t> para el mantenimiento de las distintas versiones de las páginas.</a:t>
            </a:r>
          </a:p>
          <a:p>
            <a:pPr marL="109728" indent="0" algn="just">
              <a:lnSpc>
                <a:spcPct val="150000"/>
              </a:lnSpc>
              <a:buNone/>
            </a:pPr>
            <a:r>
              <a:rPr lang="es-SV" sz="1600" dirty="0">
                <a:latin typeface="Arial" panose="020B0604020202020204" pitchFamily="34" charset="0"/>
                <a:cs typeface="Arial" panose="020B0604020202020204" pitchFamily="34" charset="0"/>
              </a:rPr>
              <a:t>- Un sistema de seguimiento de problemas, que al estilo del clásico sistema de tickets, permiten a los miembros de tu equipo (o a cualquier usuario de GitHub si tu repositorio es público) abrir un ticket detallando un problema que tenga con tu software o una sugerencia que desee hacer al mismo.</a:t>
            </a:r>
          </a:p>
          <a:p>
            <a:pPr marL="109728" indent="0" algn="just">
              <a:lnSpc>
                <a:spcPct val="150000"/>
              </a:lnSpc>
              <a:buNone/>
            </a:pPr>
            <a:r>
              <a:rPr lang="es-SV" sz="1600" dirty="0">
                <a:latin typeface="Arial" panose="020B0604020202020204" pitchFamily="34" charset="0"/>
                <a:cs typeface="Arial" panose="020B0604020202020204" pitchFamily="34" charset="0"/>
              </a:rPr>
              <a:t>- Una herramienta de revisión de código, donde se pueden añadir anotaciones en cualquier punto de un fichero (</a:t>
            </a:r>
            <a:r>
              <a:rPr lang="es-SV" sz="1600" dirty="0" err="1">
                <a:latin typeface="Arial" panose="020B0604020202020204" pitchFamily="34" charset="0"/>
                <a:cs typeface="Arial" panose="020B0604020202020204" pitchFamily="34" charset="0"/>
              </a:rPr>
              <a:t>ej</a:t>
            </a:r>
            <a:r>
              <a:rPr lang="es-SV" sz="1600" dirty="0">
                <a:latin typeface="Arial" panose="020B0604020202020204" pitchFamily="34" charset="0"/>
                <a:cs typeface="Arial" panose="020B0604020202020204" pitchFamily="34" charset="0"/>
              </a:rPr>
              <a:t>: "Esto es mejor que lo extraigamos a una nueva clase"), y debatir sobre determinados cambios realizados en un </a:t>
            </a:r>
            <a:r>
              <a:rPr lang="es-SV" sz="1600" dirty="0" err="1">
                <a:latin typeface="Arial" panose="020B0604020202020204" pitchFamily="34" charset="0"/>
                <a:cs typeface="Arial" panose="020B0604020202020204" pitchFamily="34" charset="0"/>
              </a:rPr>
              <a:t>commit</a:t>
            </a:r>
            <a:r>
              <a:rPr lang="es-SV" sz="1600" dirty="0">
                <a:latin typeface="Arial" panose="020B0604020202020204" pitchFamily="34" charset="0"/>
                <a:cs typeface="Arial" panose="020B0604020202020204" pitchFamily="34" charset="0"/>
              </a:rPr>
              <a:t> específico.</a:t>
            </a:r>
          </a:p>
          <a:p>
            <a:pPr marL="109728" indent="0" algn="just">
              <a:lnSpc>
                <a:spcPct val="150000"/>
              </a:lnSpc>
              <a:buNone/>
            </a:pPr>
            <a:r>
              <a:rPr lang="es-SV" sz="1600" dirty="0">
                <a:latin typeface="Arial" panose="020B0604020202020204" pitchFamily="34" charset="0"/>
                <a:cs typeface="Arial" panose="020B0604020202020204" pitchFamily="34" charset="0"/>
              </a:rPr>
              <a:t>- Un visor de ramas donde se pueden comparar los progresos realizados en las distintas ramas de nuestro repositorio.</a:t>
            </a:r>
          </a:p>
          <a:p>
            <a:endParaRPr lang="es-SV" dirty="0"/>
          </a:p>
        </p:txBody>
      </p:sp>
      <p:sp>
        <p:nvSpPr>
          <p:cNvPr id="3" name="2 Título"/>
          <p:cNvSpPr>
            <a:spLocks noGrp="1"/>
          </p:cNvSpPr>
          <p:nvPr>
            <p:ph type="title"/>
          </p:nvPr>
        </p:nvSpPr>
        <p:spPr/>
        <p:txBody>
          <a:bodyPr/>
          <a:lstStyle/>
          <a:p>
            <a:pPr algn="ctr"/>
            <a:r>
              <a:rPr lang="es-SV" sz="4800" b="1" dirty="0" err="1" smtClean="0">
                <a:latin typeface="Arial" panose="020B0604020202020204" pitchFamily="34" charset="0"/>
                <a:cs typeface="Arial" panose="020B0604020202020204" pitchFamily="34" charset="0"/>
              </a:rPr>
              <a:t>GITHUB</a:t>
            </a:r>
            <a:endParaRPr lang="es-SV" sz="4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6080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135560" y="836713"/>
            <a:ext cx="8136904" cy="830997"/>
          </a:xfrm>
          <a:prstGeom prst="rect">
            <a:avLst/>
          </a:prstGeom>
          <a:noFill/>
        </p:spPr>
        <p:txBody>
          <a:bodyPr wrap="square" rtlCol="0">
            <a:spAutoFit/>
          </a:bodyPr>
          <a:lstStyle/>
          <a:p>
            <a:pPr algn="ctr"/>
            <a:r>
              <a:rPr lang="es-SV" sz="4800" b="1" dirty="0">
                <a:latin typeface="Arial" panose="020B0604020202020204" pitchFamily="34" charset="0"/>
                <a:cs typeface="Arial" panose="020B0604020202020204" pitchFamily="34" charset="0"/>
              </a:rPr>
              <a:t>Objetivos</a:t>
            </a:r>
          </a:p>
        </p:txBody>
      </p:sp>
      <p:sp>
        <p:nvSpPr>
          <p:cNvPr id="5" name="Rectángulo 4"/>
          <p:cNvSpPr/>
          <p:nvPr/>
        </p:nvSpPr>
        <p:spPr>
          <a:xfrm>
            <a:off x="2135560" y="1916832"/>
            <a:ext cx="7272808" cy="369332"/>
          </a:xfrm>
          <a:prstGeom prst="rect">
            <a:avLst/>
          </a:prstGeom>
        </p:spPr>
        <p:txBody>
          <a:bodyPr wrap="square">
            <a:spAutoFit/>
          </a:bodyPr>
          <a:lstStyle/>
          <a:p>
            <a:r>
              <a:rPr lang="es-SV" b="1" dirty="0">
                <a:latin typeface="Arial" panose="020B0604020202020204" pitchFamily="34" charset="0"/>
              </a:rPr>
              <a:t>Después de finalizar esta lección, usted debería ser capaz de:</a:t>
            </a:r>
            <a:endParaRPr lang="es-SV" b="1" dirty="0"/>
          </a:p>
        </p:txBody>
      </p:sp>
      <p:sp>
        <p:nvSpPr>
          <p:cNvPr id="7" name="Rectángulo 6"/>
          <p:cNvSpPr/>
          <p:nvPr/>
        </p:nvSpPr>
        <p:spPr>
          <a:xfrm>
            <a:off x="2135560" y="2420888"/>
            <a:ext cx="8208912" cy="3780522"/>
          </a:xfrm>
          <a:prstGeom prst="rect">
            <a:avLst/>
          </a:prstGeom>
        </p:spPr>
        <p:txBody>
          <a:bodyPr wrap="square">
            <a:spAutoFit/>
          </a:bodyPr>
          <a:lstStyle/>
          <a:p>
            <a:pPr marL="342900" indent="-342900" algn="just">
              <a:lnSpc>
                <a:spcPct val="150000"/>
              </a:lnSpc>
              <a:buFont typeface="Symbol" panose="05050102010706020507" pitchFamily="18" charset="2"/>
              <a:buChar char=""/>
            </a:pPr>
            <a:r>
              <a:rPr lang="es-SV" dirty="0">
                <a:latin typeface="Arial" panose="020B0604020202020204" pitchFamily="34" charset="0"/>
                <a:ea typeface="Calibri" panose="020F0502020204030204" pitchFamily="34" charset="0"/>
                <a:cs typeface="Arial" panose="020B0604020202020204" pitchFamily="34" charset="0"/>
              </a:rPr>
              <a:t>Enumerar las Características de los Sistemas de Control de versiones.</a:t>
            </a:r>
          </a:p>
          <a:p>
            <a:pPr marL="342900" indent="-342900" algn="just">
              <a:lnSpc>
                <a:spcPct val="150000"/>
              </a:lnSpc>
              <a:buFont typeface="Symbol" panose="05050102010706020507" pitchFamily="18" charset="2"/>
              <a:buChar char=""/>
            </a:pPr>
            <a:r>
              <a:rPr lang="es-SV" dirty="0">
                <a:latin typeface="Arial" panose="020B0604020202020204" pitchFamily="34" charset="0"/>
                <a:ea typeface="Calibri" panose="020F0502020204030204" pitchFamily="34" charset="0"/>
                <a:cs typeface="Arial" panose="020B0604020202020204" pitchFamily="34" charset="0"/>
              </a:rPr>
              <a:t>Destacar Ventajas y Desventajas de los Sistemas de Control  de versiones Centralizados como Distribuidos.</a:t>
            </a:r>
          </a:p>
          <a:p>
            <a:pPr marL="342900" indent="-342900" algn="just">
              <a:lnSpc>
                <a:spcPct val="150000"/>
              </a:lnSpc>
              <a:buFont typeface="Symbol" panose="05050102010706020507" pitchFamily="18" charset="2"/>
              <a:buChar char=""/>
            </a:pPr>
            <a:r>
              <a:rPr lang="es-SV" dirty="0">
                <a:latin typeface="Arial" panose="020B0604020202020204" pitchFamily="34" charset="0"/>
                <a:ea typeface="Calibri" panose="020F0502020204030204" pitchFamily="34" charset="0"/>
                <a:cs typeface="Arial" panose="020B0604020202020204" pitchFamily="34" charset="0"/>
              </a:rPr>
              <a:t>Proporcionar Ejemplos de Sistemas de Control de Versiones tanto Centralizados como Distribuidos.</a:t>
            </a:r>
          </a:p>
          <a:p>
            <a:pPr marL="342900" indent="-342900" algn="just">
              <a:lnSpc>
                <a:spcPct val="150000"/>
              </a:lnSpc>
              <a:buFont typeface="Symbol" panose="05050102010706020507" pitchFamily="18" charset="2"/>
              <a:buChar char=""/>
            </a:pPr>
            <a:r>
              <a:rPr lang="es-SV" dirty="0">
                <a:latin typeface="Arial" panose="020B0604020202020204" pitchFamily="34" charset="0"/>
                <a:ea typeface="Calibri" panose="020F0502020204030204" pitchFamily="34" charset="0"/>
                <a:cs typeface="Arial" panose="020B0604020202020204" pitchFamily="34" charset="0"/>
              </a:rPr>
              <a:t>Presentar el </a:t>
            </a:r>
            <a:r>
              <a:rPr lang="es-SV" dirty="0" err="1">
                <a:latin typeface="Arial" panose="020B0604020202020204" pitchFamily="34" charset="0"/>
                <a:ea typeface="Calibri" panose="020F0502020204030204" pitchFamily="34" charset="0"/>
                <a:cs typeface="Arial" panose="020B0604020202020204" pitchFamily="34" charset="0"/>
              </a:rPr>
              <a:t>Sofware</a:t>
            </a:r>
            <a:r>
              <a:rPr lang="es-SV" dirty="0">
                <a:latin typeface="Arial" panose="020B0604020202020204" pitchFamily="34" charset="0"/>
                <a:ea typeface="Calibri" panose="020F0502020204030204" pitchFamily="34" charset="0"/>
                <a:cs typeface="Arial" panose="020B0604020202020204" pitchFamily="34" charset="0"/>
              </a:rPr>
              <a:t> </a:t>
            </a:r>
            <a:r>
              <a:rPr lang="es-SV" dirty="0" err="1">
                <a:latin typeface="Arial" panose="020B0604020202020204" pitchFamily="34" charset="0"/>
                <a:ea typeface="Calibri" panose="020F0502020204030204" pitchFamily="34" charset="0"/>
                <a:cs typeface="Arial" panose="020B0604020202020204" pitchFamily="34" charset="0"/>
              </a:rPr>
              <a:t>Git</a:t>
            </a:r>
            <a:r>
              <a:rPr lang="es-SV" dirty="0">
                <a:latin typeface="Arial" panose="020B0604020202020204" pitchFamily="34" charset="0"/>
                <a:ea typeface="Calibri" panose="020F0502020204030204" pitchFamily="34" charset="0"/>
                <a:cs typeface="Arial" panose="020B0604020202020204" pitchFamily="34" charset="0"/>
              </a:rPr>
              <a:t> como alternativa para llevar el control de los proyectos, para conocerlo y aprender a implementarlo.</a:t>
            </a:r>
          </a:p>
          <a:p>
            <a:pPr marL="342900" indent="-342900" algn="just">
              <a:lnSpc>
                <a:spcPct val="150000"/>
              </a:lnSpc>
              <a:spcAft>
                <a:spcPts val="800"/>
              </a:spcAft>
              <a:buFont typeface="Symbol" panose="05050102010706020507" pitchFamily="18" charset="2"/>
              <a:buChar char=""/>
            </a:pPr>
            <a:r>
              <a:rPr lang="es-SV" dirty="0">
                <a:latin typeface="Arial" panose="020B0604020202020204" pitchFamily="34" charset="0"/>
                <a:ea typeface="Calibri" panose="020F0502020204030204" pitchFamily="34" charset="0"/>
                <a:cs typeface="Arial" panose="020B0604020202020204" pitchFamily="34" charset="0"/>
              </a:rPr>
              <a:t>Comparar las Plataformas web para distribuir y compartir proyectos usando el Software de Control de versiones GIT.</a:t>
            </a:r>
          </a:p>
        </p:txBody>
      </p:sp>
    </p:spTree>
    <p:extLst>
      <p:ext uri="{BB962C8B-B14F-4D97-AF65-F5344CB8AC3E}">
        <p14:creationId xmlns:p14="http://schemas.microsoft.com/office/powerpoint/2010/main" val="10914156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solidFill>
            <a:schemeClr val="bg1"/>
          </a:solidFill>
        </p:spPr>
        <p:txBody>
          <a:bodyPr>
            <a:normAutofit/>
          </a:bodyPr>
          <a:lstStyle/>
          <a:p>
            <a:r>
              <a:rPr lang="es-SV" sz="4000" b="1" dirty="0" smtClean="0">
                <a:latin typeface="Arial" panose="020B0604020202020204" pitchFamily="34" charset="0"/>
                <a:cs typeface="Arial" panose="020B0604020202020204" pitchFamily="34" charset="0"/>
              </a:rPr>
              <a:t>Definición:</a:t>
            </a:r>
            <a:endParaRPr lang="es-SV" sz="4000" b="1" dirty="0">
              <a:latin typeface="Arial" panose="020B0604020202020204" pitchFamily="34" charset="0"/>
              <a:cs typeface="Arial" panose="020B0604020202020204" pitchFamily="34" charset="0"/>
            </a:endParaRPr>
          </a:p>
          <a:p>
            <a:pPr algn="just">
              <a:lnSpc>
                <a:spcPct val="150000"/>
              </a:lnSpc>
            </a:pPr>
            <a:r>
              <a:rPr lang="es-SV" sz="1600" dirty="0" err="1" smtClean="0">
                <a:latin typeface="Arial" panose="020B0604020202020204" pitchFamily="34" charset="0"/>
                <a:cs typeface="Arial" panose="020B0604020202020204" pitchFamily="34" charset="0"/>
              </a:rPr>
              <a:t>GitLab</a:t>
            </a:r>
            <a:r>
              <a:rPr lang="es-SV" sz="1600" dirty="0">
                <a:latin typeface="Arial" panose="020B0604020202020204" pitchFamily="34" charset="0"/>
                <a:cs typeface="Arial" panose="020B0604020202020204" pitchFamily="34" charset="0"/>
              </a:rPr>
              <a:t>: es un servicio web de control de versiones y desarrollo de software colaborativo basado en </a:t>
            </a:r>
            <a:r>
              <a:rPr lang="es-SV" sz="1600" dirty="0" err="1">
                <a:latin typeface="Arial" panose="020B0604020202020204" pitchFamily="34" charset="0"/>
                <a:cs typeface="Arial" panose="020B0604020202020204" pitchFamily="34" charset="0"/>
              </a:rPr>
              <a:t>Git</a:t>
            </a:r>
            <a:r>
              <a:rPr lang="es-SV" sz="1600" dirty="0">
                <a:latin typeface="Arial" panose="020B0604020202020204" pitchFamily="34" charset="0"/>
                <a:cs typeface="Arial" panose="020B0604020202020204" pitchFamily="34" charset="0"/>
              </a:rPr>
              <a:t>. Además de gestor de repositorios, el servicio ofrece también alojamiento de wikis y un sistema de seguimiento de errores, todo ello publicado bajo una Licencia de código abierto. </a:t>
            </a:r>
          </a:p>
        </p:txBody>
      </p:sp>
      <p:sp>
        <p:nvSpPr>
          <p:cNvPr id="3" name="2 Título"/>
          <p:cNvSpPr>
            <a:spLocks noGrp="1"/>
          </p:cNvSpPr>
          <p:nvPr>
            <p:ph type="title"/>
          </p:nvPr>
        </p:nvSpPr>
        <p:spPr/>
        <p:txBody>
          <a:bodyPr>
            <a:normAutofit/>
          </a:bodyPr>
          <a:lstStyle/>
          <a:p>
            <a:r>
              <a:rPr lang="es-SV" sz="4800" b="1" dirty="0" smtClean="0">
                <a:latin typeface="Arial" panose="020B0604020202020204" pitchFamily="34" charset="0"/>
                <a:cs typeface="Arial" panose="020B0604020202020204" pitchFamily="34" charset="0"/>
              </a:rPr>
              <a:t>GITHUB VS GITLAB</a:t>
            </a:r>
            <a:endParaRPr lang="es-SV" sz="4800" b="1" dirty="0">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832" y="4051204"/>
            <a:ext cx="285750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7946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38200" y="1825625"/>
            <a:ext cx="10934700" cy="4351338"/>
          </a:xfrm>
        </p:spPr>
        <p:txBody>
          <a:bodyPr/>
          <a:lstStyle/>
          <a:p>
            <a:pPr marL="109728" indent="0">
              <a:buNone/>
            </a:pPr>
            <a:r>
              <a:rPr lang="es-SV" sz="4000" b="1" dirty="0" smtClean="0">
                <a:latin typeface="Arial" panose="020B0604020202020204" pitchFamily="34" charset="0"/>
                <a:cs typeface="Arial" panose="020B0604020202020204" pitchFamily="34" charset="0"/>
              </a:rPr>
              <a:t>Principales Herramientas Y Características Son:</a:t>
            </a:r>
          </a:p>
          <a:p>
            <a:pPr marL="109728" indent="0">
              <a:lnSpc>
                <a:spcPct val="200000"/>
              </a:lnSpc>
              <a:buNone/>
            </a:pPr>
            <a:r>
              <a:rPr lang="es-SV" sz="1600" dirty="0" smtClean="0">
                <a:latin typeface="Arial" panose="020B0604020202020204" pitchFamily="34" charset="0"/>
                <a:cs typeface="Arial" panose="020B0604020202020204" pitchFamily="34" charset="0"/>
              </a:rPr>
              <a:t>- </a:t>
            </a:r>
            <a:r>
              <a:rPr lang="es-SV" sz="1600" dirty="0">
                <a:latin typeface="Arial" panose="020B0604020202020204" pitchFamily="34" charset="0"/>
                <a:cs typeface="Arial" panose="020B0604020202020204" pitchFamily="34" charset="0"/>
              </a:rPr>
              <a:t>Control de versiones con </a:t>
            </a:r>
            <a:r>
              <a:rPr lang="es-SV" sz="1600" dirty="0" err="1">
                <a:latin typeface="Arial" panose="020B0604020202020204" pitchFamily="34" charset="0"/>
                <a:cs typeface="Arial" panose="020B0604020202020204" pitchFamily="34" charset="0"/>
              </a:rPr>
              <a:t>Git</a:t>
            </a:r>
            <a:endParaRPr lang="es-SV" sz="1600" dirty="0">
              <a:latin typeface="Arial" panose="020B0604020202020204" pitchFamily="34" charset="0"/>
              <a:cs typeface="Arial" panose="020B0604020202020204" pitchFamily="34" charset="0"/>
            </a:endParaRPr>
          </a:p>
          <a:p>
            <a:pPr marL="109728" indent="0">
              <a:lnSpc>
                <a:spcPct val="200000"/>
              </a:lnSpc>
              <a:buNone/>
            </a:pPr>
            <a:r>
              <a:rPr lang="es-SV" sz="1600" dirty="0">
                <a:latin typeface="Arial" panose="020B0604020202020204" pitchFamily="34" charset="0"/>
                <a:cs typeface="Arial" panose="020B0604020202020204" pitchFamily="34" charset="0"/>
              </a:rPr>
              <a:t>- Seguimiento de incidentes</a:t>
            </a:r>
          </a:p>
          <a:p>
            <a:pPr marL="109728" indent="0">
              <a:lnSpc>
                <a:spcPct val="200000"/>
              </a:lnSpc>
              <a:buNone/>
            </a:pPr>
            <a:r>
              <a:rPr lang="es-SV" sz="1600" dirty="0">
                <a:latin typeface="Arial" panose="020B0604020202020204" pitchFamily="34" charset="0"/>
                <a:cs typeface="Arial" panose="020B0604020202020204" pitchFamily="34" charset="0"/>
              </a:rPr>
              <a:t>- Revisión de código</a:t>
            </a:r>
          </a:p>
          <a:p>
            <a:pPr marL="109728" indent="0">
              <a:lnSpc>
                <a:spcPct val="200000"/>
              </a:lnSpc>
              <a:buNone/>
            </a:pPr>
            <a:r>
              <a:rPr lang="es-SV" sz="1600" dirty="0">
                <a:latin typeface="Arial" panose="020B0604020202020204" pitchFamily="34" charset="0"/>
                <a:cs typeface="Arial" panose="020B0604020202020204" pitchFamily="34" charset="0"/>
              </a:rPr>
              <a:t>- Integración continua</a:t>
            </a:r>
          </a:p>
          <a:p>
            <a:pPr marL="109728" indent="0">
              <a:lnSpc>
                <a:spcPct val="200000"/>
              </a:lnSpc>
              <a:buNone/>
            </a:pPr>
            <a:r>
              <a:rPr lang="es-SV" sz="1600" dirty="0">
                <a:latin typeface="Arial" panose="020B0604020202020204" pitchFamily="34" charset="0"/>
                <a:cs typeface="Arial" panose="020B0604020202020204" pitchFamily="34" charset="0"/>
              </a:rPr>
              <a:t>- Integración con múltiples herramientas como AD/LDAP, CI/CD…</a:t>
            </a:r>
          </a:p>
          <a:p>
            <a:pPr marL="109728" indent="0">
              <a:buNone/>
            </a:pPr>
            <a:endParaRPr lang="es-SV" dirty="0"/>
          </a:p>
        </p:txBody>
      </p:sp>
      <p:sp>
        <p:nvSpPr>
          <p:cNvPr id="3" name="2 Título"/>
          <p:cNvSpPr>
            <a:spLocks noGrp="1"/>
          </p:cNvSpPr>
          <p:nvPr>
            <p:ph type="title"/>
          </p:nvPr>
        </p:nvSpPr>
        <p:spPr/>
        <p:txBody>
          <a:bodyPr/>
          <a:lstStyle/>
          <a:p>
            <a:pPr algn="ctr"/>
            <a:r>
              <a:rPr lang="es-SV" sz="4800" b="1" dirty="0" smtClean="0">
                <a:latin typeface="Arial" panose="020B0604020202020204" pitchFamily="34" charset="0"/>
                <a:cs typeface="Arial" panose="020B0604020202020204" pitchFamily="34" charset="0"/>
              </a:rPr>
              <a:t>GITLAB</a:t>
            </a:r>
            <a:endParaRPr lang="es-SV" sz="4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6041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135560" y="836713"/>
            <a:ext cx="8136904" cy="830997"/>
          </a:xfrm>
          <a:prstGeom prst="rect">
            <a:avLst/>
          </a:prstGeom>
          <a:noFill/>
        </p:spPr>
        <p:txBody>
          <a:bodyPr wrap="square" rtlCol="0">
            <a:spAutoFit/>
          </a:bodyPr>
          <a:lstStyle/>
          <a:p>
            <a:pPr algn="ctr"/>
            <a:r>
              <a:rPr lang="es-SV" sz="4800" b="1" dirty="0">
                <a:latin typeface="Arial" panose="020B0604020202020204" pitchFamily="34" charset="0"/>
                <a:cs typeface="Arial" panose="020B0604020202020204" pitchFamily="34" charset="0"/>
              </a:rPr>
              <a:t>Agenda</a:t>
            </a:r>
          </a:p>
        </p:txBody>
      </p:sp>
      <p:sp>
        <p:nvSpPr>
          <p:cNvPr id="7" name="Rectángulo 6"/>
          <p:cNvSpPr/>
          <p:nvPr/>
        </p:nvSpPr>
        <p:spPr>
          <a:xfrm>
            <a:off x="2351584" y="1988840"/>
            <a:ext cx="8208912" cy="3585597"/>
          </a:xfrm>
          <a:prstGeom prst="rect">
            <a:avLst/>
          </a:prstGeom>
        </p:spPr>
        <p:txBody>
          <a:bodyPr wrap="square">
            <a:spAutoFit/>
          </a:bodyPr>
          <a:lstStyle/>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Definición y Características de los Sistemas de control de versiones</a:t>
            </a: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Clasificación y Ejemplos de Sistemas de Control de Versiones</a:t>
            </a: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Ventajas y Desventajas de los Sistemas de Control de Versiones</a:t>
            </a: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rPr>
              <a:t>Resumen</a:t>
            </a: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Cuadro Comparativo </a:t>
            </a: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GITHUB VS GITLAB</a:t>
            </a:r>
          </a:p>
          <a:p>
            <a:pPr marL="342900" indent="-342900" algn="just">
              <a:lnSpc>
                <a:spcPct val="150000"/>
              </a:lnSpc>
              <a:spcAft>
                <a:spcPts val="800"/>
              </a:spcAft>
              <a:buClr>
                <a:schemeClr val="accent2"/>
              </a:buClr>
              <a:buFont typeface="Symbol" panose="05050102010706020507" pitchFamily="18" charset="2"/>
              <a:buChar char=""/>
            </a:pPr>
            <a:r>
              <a:rPr lang="es-SV" dirty="0">
                <a:latin typeface="Arial" panose="020B0604020202020204" pitchFamily="34" charset="0"/>
                <a:cs typeface="Arial" panose="020B0604020202020204" pitchFamily="34" charset="0"/>
              </a:rPr>
              <a:t>Conclusiones</a:t>
            </a:r>
          </a:p>
          <a:p>
            <a:pPr algn="just">
              <a:spcAft>
                <a:spcPts val="800"/>
              </a:spcAft>
            </a:pPr>
            <a:endParaRPr lang="es-SV"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8533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148439" y="656409"/>
            <a:ext cx="8136904" cy="830997"/>
          </a:xfrm>
          <a:prstGeom prst="rect">
            <a:avLst/>
          </a:prstGeom>
          <a:noFill/>
        </p:spPr>
        <p:txBody>
          <a:bodyPr wrap="square" rtlCol="0">
            <a:spAutoFit/>
          </a:bodyPr>
          <a:lstStyle/>
          <a:p>
            <a:pPr algn="ctr"/>
            <a:r>
              <a:rPr lang="es-SV" sz="4800" b="1" dirty="0">
                <a:latin typeface="Arial" panose="020B0604020202020204" pitchFamily="34" charset="0"/>
                <a:cs typeface="Arial" panose="020B0604020202020204" pitchFamily="34" charset="0"/>
              </a:rPr>
              <a:t>Conclusiones</a:t>
            </a:r>
          </a:p>
        </p:txBody>
      </p:sp>
      <p:sp>
        <p:nvSpPr>
          <p:cNvPr id="7" name="Rectángulo 6"/>
          <p:cNvSpPr/>
          <p:nvPr/>
        </p:nvSpPr>
        <p:spPr>
          <a:xfrm>
            <a:off x="682582" y="1676656"/>
            <a:ext cx="10509160" cy="5078313"/>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s-SV" dirty="0"/>
              <a:t>Los </a:t>
            </a:r>
            <a:r>
              <a:rPr lang="es-SV" b="1" dirty="0"/>
              <a:t>Sistemas de Control de Versiones</a:t>
            </a:r>
            <a:r>
              <a:rPr lang="es-SV" dirty="0"/>
              <a:t>, son una herramienta indispensable para los grupos de programadores que trabajan en proyectos comunes, han evolucionado de Centralizados a Distribuidos, adquiriendo ventajas y disminuyendo el trabajo de combinar todos los sub códigos proporcionados por todos los integrantes.</a:t>
            </a:r>
          </a:p>
          <a:p>
            <a:pPr marL="285750" indent="-285750" algn="just">
              <a:lnSpc>
                <a:spcPct val="150000"/>
              </a:lnSpc>
              <a:buFont typeface="Arial" panose="020B0604020202020204" pitchFamily="34" charset="0"/>
              <a:buChar char="•"/>
            </a:pPr>
            <a:r>
              <a:rPr lang="es-SV" dirty="0"/>
              <a:t>La irrupción del internet, las redes sociales y ahora redes de programadores, ha posibilitado el trabajo conjunto de personas en polos opuestos del planeta, combinando conocimientos, experiencias y dando como resultado mejores proyectos, más completos y eficientes.</a:t>
            </a:r>
          </a:p>
          <a:p>
            <a:pPr marL="285750" indent="-285750" algn="just">
              <a:lnSpc>
                <a:spcPct val="150000"/>
              </a:lnSpc>
              <a:buFont typeface="Arial" panose="020B0604020202020204" pitchFamily="34" charset="0"/>
              <a:buChar char="•"/>
            </a:pPr>
            <a:r>
              <a:rPr lang="es-SV" b="1" dirty="0"/>
              <a:t>El Software </a:t>
            </a:r>
            <a:r>
              <a:rPr lang="es-SV" b="1" dirty="0" err="1"/>
              <a:t>Git</a:t>
            </a:r>
            <a:r>
              <a:rPr lang="es-SV" b="1" dirty="0"/>
              <a:t>, </a:t>
            </a:r>
            <a:r>
              <a:rPr lang="es-SV" dirty="0"/>
              <a:t>proporciona de una forma fácil, intuitiva y muy efectiva la integración de las versiones y el control de cambios, el cual es una de sus virtudes al hacer uso de ramas y combinaciones de código que permite seguir ocupando la aplicación ininterrumpida mientras se modifica.</a:t>
            </a:r>
          </a:p>
          <a:p>
            <a:pPr marL="285750" indent="-285750" algn="just">
              <a:lnSpc>
                <a:spcPct val="150000"/>
              </a:lnSpc>
              <a:buFont typeface="Arial" panose="020B0604020202020204" pitchFamily="34" charset="0"/>
              <a:buChar char="•"/>
            </a:pPr>
            <a:r>
              <a:rPr lang="es-SV" dirty="0"/>
              <a:t>Tanto </a:t>
            </a:r>
            <a:r>
              <a:rPr lang="es-SV" b="1" dirty="0" err="1"/>
              <a:t>GitHub</a:t>
            </a:r>
            <a:r>
              <a:rPr lang="es-SV" dirty="0"/>
              <a:t> como </a:t>
            </a:r>
            <a:r>
              <a:rPr lang="es-SV" b="1" dirty="0" err="1"/>
              <a:t>GitLab</a:t>
            </a:r>
            <a:r>
              <a:rPr lang="es-SV" dirty="0"/>
              <a:t>, proporcionan un sitio de reunión, para el control, creación y distribución de códigos de aplicaciones, donde todos pueden apoyar o aprender de los participantes.</a:t>
            </a:r>
          </a:p>
        </p:txBody>
      </p:sp>
    </p:spTree>
    <p:extLst>
      <p:ext uri="{BB962C8B-B14F-4D97-AF65-F5344CB8AC3E}">
        <p14:creationId xmlns:p14="http://schemas.microsoft.com/office/powerpoint/2010/main" val="6781075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135560" y="836713"/>
            <a:ext cx="8136904" cy="830997"/>
          </a:xfrm>
          <a:prstGeom prst="rect">
            <a:avLst/>
          </a:prstGeom>
          <a:noFill/>
        </p:spPr>
        <p:txBody>
          <a:bodyPr wrap="square" rtlCol="0">
            <a:spAutoFit/>
          </a:bodyPr>
          <a:lstStyle/>
          <a:p>
            <a:pPr algn="ctr"/>
            <a:r>
              <a:rPr lang="es-SV" sz="4800" b="1" dirty="0">
                <a:latin typeface="Arial" panose="020B0604020202020204" pitchFamily="34" charset="0"/>
                <a:cs typeface="Arial" panose="020B0604020202020204" pitchFamily="34" charset="0"/>
              </a:rPr>
              <a:t>Agenda</a:t>
            </a:r>
          </a:p>
        </p:txBody>
      </p:sp>
      <p:sp>
        <p:nvSpPr>
          <p:cNvPr id="7" name="Rectángulo 6"/>
          <p:cNvSpPr/>
          <p:nvPr/>
        </p:nvSpPr>
        <p:spPr>
          <a:xfrm>
            <a:off x="2351584" y="1988840"/>
            <a:ext cx="8208912" cy="3585597"/>
          </a:xfrm>
          <a:prstGeom prst="rect">
            <a:avLst/>
          </a:prstGeom>
        </p:spPr>
        <p:txBody>
          <a:bodyPr wrap="square">
            <a:spAutoFit/>
          </a:bodyPr>
          <a:lstStyle/>
          <a:p>
            <a:pPr marL="342900" indent="-342900" algn="just">
              <a:lnSpc>
                <a:spcPct val="150000"/>
              </a:lnSpc>
              <a:buFont typeface="Symbol" panose="05050102010706020507" pitchFamily="18" charset="2"/>
              <a:buChar char=""/>
            </a:pPr>
            <a:r>
              <a:rPr lang="es-SV" dirty="0">
                <a:latin typeface="Arial" panose="020B0604020202020204" pitchFamily="34" charset="0"/>
                <a:cs typeface="Arial" panose="020B0604020202020204" pitchFamily="34" charset="0"/>
              </a:rPr>
              <a:t>Definición y Características de los Sistemas de control de versiones</a:t>
            </a:r>
          </a:p>
          <a:p>
            <a:pPr marL="342900" indent="-342900" algn="just">
              <a:lnSpc>
                <a:spcPct val="150000"/>
              </a:lnSpc>
              <a:buFont typeface="Symbol" panose="05050102010706020507" pitchFamily="18" charset="2"/>
              <a:buChar char=""/>
            </a:pPr>
            <a:r>
              <a:rPr lang="es-SV" dirty="0">
                <a:latin typeface="Arial" panose="020B0604020202020204" pitchFamily="34" charset="0"/>
                <a:cs typeface="Arial" panose="020B0604020202020204" pitchFamily="34" charset="0"/>
              </a:rPr>
              <a:t>Clasificación y Ejemplos de Sistemas de Control de Versiones</a:t>
            </a:r>
          </a:p>
          <a:p>
            <a:pPr marL="342900" indent="-342900" algn="just">
              <a:lnSpc>
                <a:spcPct val="150000"/>
              </a:lnSpc>
              <a:buFont typeface="Symbol" panose="05050102010706020507" pitchFamily="18" charset="2"/>
              <a:buChar char=""/>
            </a:pPr>
            <a:r>
              <a:rPr lang="es-SV" dirty="0">
                <a:latin typeface="Arial" panose="020B0604020202020204" pitchFamily="34" charset="0"/>
                <a:cs typeface="Arial" panose="020B0604020202020204" pitchFamily="34" charset="0"/>
              </a:rPr>
              <a:t>Ventajas y Desventajas de los Sistemas de Control de Versiones</a:t>
            </a:r>
          </a:p>
          <a:p>
            <a:pPr marL="342900" indent="-342900" algn="just">
              <a:lnSpc>
                <a:spcPct val="150000"/>
              </a:lnSpc>
              <a:buFont typeface="Symbol" panose="05050102010706020507" pitchFamily="18" charset="2"/>
              <a:buChar char=""/>
            </a:pPr>
            <a:r>
              <a:rPr lang="es-SV" dirty="0">
                <a:latin typeface="Arial" panose="020B0604020202020204" pitchFamily="34" charset="0"/>
                <a:ea typeface="Calibri" panose="020F0502020204030204" pitchFamily="34" charset="0"/>
                <a:cs typeface="Arial" panose="020B0604020202020204" pitchFamily="34" charset="0"/>
              </a:rPr>
              <a:t>Resumen</a:t>
            </a:r>
          </a:p>
          <a:p>
            <a:pPr marL="342900" indent="-342900" algn="just">
              <a:lnSpc>
                <a:spcPct val="150000"/>
              </a:lnSpc>
              <a:spcAft>
                <a:spcPts val="800"/>
              </a:spcAft>
              <a:buFont typeface="Symbol" panose="05050102010706020507" pitchFamily="18" charset="2"/>
              <a:buChar char=""/>
            </a:pPr>
            <a:r>
              <a:rPr lang="es-SV" dirty="0">
                <a:latin typeface="Arial" panose="020B0604020202020204" pitchFamily="34" charset="0"/>
                <a:cs typeface="Arial" panose="020B0604020202020204" pitchFamily="34" charset="0"/>
              </a:rPr>
              <a:t>Cuadro Comparativo </a:t>
            </a:r>
          </a:p>
          <a:p>
            <a:pPr marL="342900" indent="-342900" algn="just">
              <a:lnSpc>
                <a:spcPct val="150000"/>
              </a:lnSpc>
              <a:spcAft>
                <a:spcPts val="800"/>
              </a:spcAft>
              <a:buFont typeface="Symbol" panose="05050102010706020507" pitchFamily="18" charset="2"/>
              <a:buChar char=""/>
            </a:pPr>
            <a:r>
              <a:rPr lang="es-SV" dirty="0">
                <a:latin typeface="Arial" panose="020B0604020202020204" pitchFamily="34" charset="0"/>
                <a:cs typeface="Arial" panose="020B0604020202020204" pitchFamily="34" charset="0"/>
              </a:rPr>
              <a:t>GITHUB VS GITLAB</a:t>
            </a:r>
          </a:p>
          <a:p>
            <a:pPr marL="342900" indent="-342900" algn="just">
              <a:lnSpc>
                <a:spcPct val="150000"/>
              </a:lnSpc>
              <a:spcAft>
                <a:spcPts val="800"/>
              </a:spcAft>
              <a:buFont typeface="Symbol" panose="05050102010706020507" pitchFamily="18" charset="2"/>
              <a:buChar char=""/>
            </a:pPr>
            <a:r>
              <a:rPr lang="es-SV" dirty="0">
                <a:latin typeface="Arial" panose="020B0604020202020204" pitchFamily="34" charset="0"/>
                <a:cs typeface="Arial" panose="020B0604020202020204" pitchFamily="34" charset="0"/>
              </a:rPr>
              <a:t>Conclusiones</a:t>
            </a:r>
          </a:p>
          <a:p>
            <a:pPr algn="just">
              <a:spcAft>
                <a:spcPts val="800"/>
              </a:spcAft>
            </a:pPr>
            <a:endParaRPr lang="es-SV"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04099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135560" y="836713"/>
            <a:ext cx="8136904" cy="830997"/>
          </a:xfrm>
          <a:prstGeom prst="rect">
            <a:avLst/>
          </a:prstGeom>
          <a:noFill/>
        </p:spPr>
        <p:txBody>
          <a:bodyPr wrap="square" rtlCol="0">
            <a:spAutoFit/>
          </a:bodyPr>
          <a:lstStyle/>
          <a:p>
            <a:pPr algn="ctr"/>
            <a:r>
              <a:rPr lang="es-SV" sz="4800" dirty="0">
                <a:latin typeface="Arial" panose="020B0604020202020204" pitchFamily="34" charset="0"/>
                <a:cs typeface="Arial" panose="020B0604020202020204" pitchFamily="34" charset="0"/>
              </a:rPr>
              <a:t>Agenda</a:t>
            </a:r>
          </a:p>
        </p:txBody>
      </p:sp>
      <p:sp>
        <p:nvSpPr>
          <p:cNvPr id="7" name="Rectángulo 6"/>
          <p:cNvSpPr/>
          <p:nvPr/>
        </p:nvSpPr>
        <p:spPr>
          <a:xfrm>
            <a:off x="2351584" y="1988840"/>
            <a:ext cx="8208912" cy="3585597"/>
          </a:xfrm>
          <a:prstGeom prst="rect">
            <a:avLst/>
          </a:prstGeom>
        </p:spPr>
        <p:txBody>
          <a:bodyPr wrap="square">
            <a:spAutoFit/>
          </a:bodyPr>
          <a:lstStyle/>
          <a:p>
            <a:pPr marL="342900" indent="-342900" algn="just">
              <a:lnSpc>
                <a:spcPct val="150000"/>
              </a:lnSpc>
              <a:buClr>
                <a:schemeClr val="accent2"/>
              </a:buClr>
              <a:buFont typeface="Symbol" panose="05050102010706020507" pitchFamily="18" charset="2"/>
              <a:buChar char=""/>
            </a:pPr>
            <a:r>
              <a:rPr lang="es-SV" dirty="0">
                <a:latin typeface="Arial" panose="020B0604020202020204" pitchFamily="34" charset="0"/>
                <a:cs typeface="Arial" panose="020B0604020202020204" pitchFamily="34" charset="0"/>
              </a:rPr>
              <a:t>Definición y Características de los Sistemas de control de versiones</a:t>
            </a: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Clasificación y Ejemplos de Sistemas de Control de Versiones</a:t>
            </a: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Ventajas y Desventajas de los Sistemas de Control de Versiones</a:t>
            </a: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rPr>
              <a:t>Resumen</a:t>
            </a: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Cuadro Comparativo </a:t>
            </a: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GITHUB VS GITLAB</a:t>
            </a: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Conclusiones</a:t>
            </a:r>
          </a:p>
          <a:p>
            <a:pPr algn="just">
              <a:spcAft>
                <a:spcPts val="800"/>
              </a:spcAft>
            </a:pPr>
            <a:endParaRPr lang="es-SV"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97989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SV" sz="4800" b="1" dirty="0" smtClean="0">
                <a:latin typeface="+mn-lt"/>
              </a:rPr>
              <a:t>Definición y Características</a:t>
            </a:r>
            <a:endParaRPr lang="es-SV" sz="4800" b="1" dirty="0">
              <a:latin typeface="+mn-lt"/>
            </a:endParaRPr>
          </a:p>
        </p:txBody>
      </p:sp>
      <p:sp>
        <p:nvSpPr>
          <p:cNvPr id="7" name="Rectángulo 6"/>
          <p:cNvSpPr/>
          <p:nvPr/>
        </p:nvSpPr>
        <p:spPr>
          <a:xfrm>
            <a:off x="838200" y="1655674"/>
            <a:ext cx="9892863" cy="1107996"/>
          </a:xfrm>
          <a:prstGeom prst="rect">
            <a:avLst/>
          </a:prstGeom>
        </p:spPr>
        <p:txBody>
          <a:bodyPr wrap="square">
            <a:spAutoFit/>
          </a:bodyPr>
          <a:lstStyle/>
          <a:p>
            <a:pPr algn="just"/>
            <a:r>
              <a:rPr lang="es-SV" sz="2200" dirty="0">
                <a:latin typeface="Times New Roman" panose="02020603050405020304" pitchFamily="18" charset="0"/>
                <a:ea typeface="Calibri" panose="020F0502020204030204" pitchFamily="34" charset="0"/>
              </a:rPr>
              <a:t> </a:t>
            </a:r>
            <a:r>
              <a:rPr lang="es-SV" sz="2200" dirty="0" smtClean="0">
                <a:latin typeface="Times New Roman" panose="02020603050405020304" pitchFamily="18" charset="0"/>
                <a:ea typeface="Calibri" panose="020F0502020204030204" pitchFamily="34" charset="0"/>
              </a:rPr>
              <a:t>   El </a:t>
            </a:r>
            <a:r>
              <a:rPr lang="es-SV" sz="2200" dirty="0">
                <a:latin typeface="Times New Roman" panose="02020603050405020304" pitchFamily="18" charset="0"/>
                <a:ea typeface="Calibri" panose="020F0502020204030204" pitchFamily="34" charset="0"/>
              </a:rPr>
              <a:t>control de versiones es un sistema que registra los cambios realizados sobre un archivo o conjunto de archivos a lo largo del tiempo de tal manera que sea posible recuperar versiones especificas más adelante</a:t>
            </a:r>
            <a:endParaRPr lang="es-SV" sz="2200" dirty="0"/>
          </a:p>
        </p:txBody>
      </p:sp>
      <p:sp>
        <p:nvSpPr>
          <p:cNvPr id="8" name="Rectángulo 7"/>
          <p:cNvSpPr/>
          <p:nvPr/>
        </p:nvSpPr>
        <p:spPr>
          <a:xfrm>
            <a:off x="754115" y="2806119"/>
            <a:ext cx="9892864" cy="1517082"/>
          </a:xfrm>
          <a:prstGeom prst="rect">
            <a:avLst/>
          </a:prstGeom>
        </p:spPr>
        <p:txBody>
          <a:bodyPr wrap="square">
            <a:spAutoFit/>
          </a:bodyPr>
          <a:lstStyle/>
          <a:p>
            <a:pPr indent="180340" algn="just">
              <a:lnSpc>
                <a:spcPct val="107000"/>
              </a:lnSpc>
              <a:spcAft>
                <a:spcPts val="800"/>
              </a:spcAft>
            </a:pPr>
            <a:r>
              <a:rPr lang="es-SV" sz="2200" dirty="0">
                <a:latin typeface="Times New Roman" panose="02020603050405020304" pitchFamily="18" charset="0"/>
                <a:ea typeface="Calibri" panose="020F0502020204030204" pitchFamily="34" charset="0"/>
                <a:cs typeface="Times New Roman" panose="02020603050405020304" pitchFamily="18" charset="0"/>
              </a:rPr>
              <a:t>Se llama control de versiones a la gestión de los diversos cambios que se realizan sobre los elementos de algún producto o una configuración del mismo. Una versión, revisión o edición de un producto, es el estado en el que se encuentra el mismo en un momento dado de su desarrollo o modificación.</a:t>
            </a:r>
          </a:p>
        </p:txBody>
      </p:sp>
      <p:sp>
        <p:nvSpPr>
          <p:cNvPr id="9" name="Rectángulo 8"/>
          <p:cNvSpPr/>
          <p:nvPr/>
        </p:nvSpPr>
        <p:spPr>
          <a:xfrm>
            <a:off x="754115" y="4408099"/>
            <a:ext cx="9892864" cy="1981953"/>
          </a:xfrm>
          <a:prstGeom prst="rect">
            <a:avLst/>
          </a:prstGeom>
        </p:spPr>
        <p:txBody>
          <a:bodyPr wrap="square">
            <a:spAutoFit/>
          </a:bodyPr>
          <a:lstStyle/>
          <a:p>
            <a:pPr indent="180340" algn="just">
              <a:lnSpc>
                <a:spcPct val="107000"/>
              </a:lnSpc>
              <a:spcAft>
                <a:spcPts val="800"/>
              </a:spcAft>
            </a:pPr>
            <a:r>
              <a:rPr lang="es-SV" sz="2200" dirty="0">
                <a:latin typeface="Times New Roman" panose="02020603050405020304" pitchFamily="18" charset="0"/>
                <a:ea typeface="Calibri" panose="020F0502020204030204" pitchFamily="34" charset="0"/>
                <a:cs typeface="Times New Roman" panose="02020603050405020304" pitchFamily="18" charset="0"/>
              </a:rPr>
              <a:t>Un sistema de control de versiones debe proporcionar:</a:t>
            </a:r>
          </a:p>
          <a:p>
            <a:pPr marL="342900" lvl="0" indent="-342900" algn="just">
              <a:lnSpc>
                <a:spcPct val="107000"/>
              </a:lnSpc>
              <a:spcAft>
                <a:spcPts val="0"/>
              </a:spcAft>
              <a:buFont typeface="Symbol" panose="05050102010706020507" pitchFamily="18" charset="2"/>
              <a:buChar char=""/>
            </a:pPr>
            <a:r>
              <a:rPr lang="es-SV" sz="2200" dirty="0">
                <a:latin typeface="Times New Roman" panose="02020603050405020304" pitchFamily="18" charset="0"/>
                <a:ea typeface="Calibri" panose="020F0502020204030204" pitchFamily="34" charset="0"/>
                <a:cs typeface="Times New Roman" panose="02020603050405020304" pitchFamily="18" charset="0"/>
              </a:rPr>
              <a:t>Mecanismo de almacenamiento de los elementos que deba </a:t>
            </a:r>
            <a:r>
              <a:rPr lang="es-SV" sz="2200" dirty="0" smtClean="0">
                <a:latin typeface="Times New Roman" panose="02020603050405020304" pitchFamily="18" charset="0"/>
                <a:ea typeface="Calibri" panose="020F0502020204030204" pitchFamily="34" charset="0"/>
                <a:cs typeface="Times New Roman" panose="02020603050405020304" pitchFamily="18" charset="0"/>
              </a:rPr>
              <a:t>gestionar.</a:t>
            </a:r>
          </a:p>
          <a:p>
            <a:pPr marL="342900" lvl="0" indent="-342900" algn="just">
              <a:lnSpc>
                <a:spcPct val="107000"/>
              </a:lnSpc>
              <a:spcAft>
                <a:spcPts val="0"/>
              </a:spcAft>
              <a:buFont typeface="Symbol" panose="05050102010706020507" pitchFamily="18" charset="2"/>
              <a:buChar char=""/>
            </a:pPr>
            <a:r>
              <a:rPr lang="es-SV" sz="2200" dirty="0" smtClean="0">
                <a:latin typeface="Times New Roman" panose="02020603050405020304" pitchFamily="18" charset="0"/>
                <a:ea typeface="Calibri" panose="020F0502020204030204" pitchFamily="34" charset="0"/>
                <a:cs typeface="Times New Roman" panose="02020603050405020304" pitchFamily="18" charset="0"/>
              </a:rPr>
              <a:t>Posibilidad </a:t>
            </a:r>
            <a:r>
              <a:rPr lang="es-SV" sz="2200" dirty="0">
                <a:latin typeface="Times New Roman" panose="02020603050405020304" pitchFamily="18" charset="0"/>
                <a:ea typeface="Calibri" panose="020F0502020204030204" pitchFamily="34" charset="0"/>
                <a:cs typeface="Times New Roman" panose="02020603050405020304" pitchFamily="18" charset="0"/>
              </a:rPr>
              <a:t>de realizar cambios sobre los elementos </a:t>
            </a:r>
            <a:r>
              <a:rPr lang="es-SV" sz="2200" dirty="0" smtClean="0">
                <a:latin typeface="Times New Roman" panose="02020603050405020304" pitchFamily="18" charset="0"/>
                <a:ea typeface="Calibri" panose="020F0502020204030204" pitchFamily="34" charset="0"/>
                <a:cs typeface="Times New Roman" panose="02020603050405020304" pitchFamily="18" charset="0"/>
              </a:rPr>
              <a:t>almacenados.</a:t>
            </a:r>
          </a:p>
          <a:p>
            <a:pPr marL="342900" lvl="0" indent="-342900" algn="just">
              <a:lnSpc>
                <a:spcPct val="107000"/>
              </a:lnSpc>
              <a:spcAft>
                <a:spcPts val="0"/>
              </a:spcAft>
              <a:buFont typeface="Symbol" panose="05050102010706020507" pitchFamily="18" charset="2"/>
              <a:buChar char=""/>
            </a:pPr>
            <a:r>
              <a:rPr lang="es-SV" sz="2200" dirty="0" smtClean="0">
                <a:latin typeface="Times New Roman" panose="02020603050405020304" pitchFamily="18" charset="0"/>
                <a:ea typeface="Calibri" panose="020F0502020204030204" pitchFamily="34" charset="0"/>
                <a:cs typeface="Times New Roman" panose="02020603050405020304" pitchFamily="18" charset="0"/>
              </a:rPr>
              <a:t>Registro </a:t>
            </a:r>
            <a:r>
              <a:rPr lang="es-SV" sz="2200" dirty="0">
                <a:latin typeface="Times New Roman" panose="02020603050405020304" pitchFamily="18" charset="0"/>
                <a:ea typeface="Calibri" panose="020F0502020204030204" pitchFamily="34" charset="0"/>
                <a:cs typeface="Times New Roman" panose="02020603050405020304" pitchFamily="18" charset="0"/>
              </a:rPr>
              <a:t>histórico de las acciones realizadas con cada elemento o conjunto de </a:t>
            </a:r>
            <a:r>
              <a:rPr lang="es-SV" sz="2200" dirty="0" smtClean="0">
                <a:latin typeface="Times New Roman" panose="02020603050405020304" pitchFamily="18" charset="0"/>
                <a:ea typeface="Calibri" panose="020F0502020204030204" pitchFamily="34" charset="0"/>
                <a:cs typeface="Times New Roman" panose="02020603050405020304" pitchFamily="18" charset="0"/>
              </a:rPr>
              <a:t>elementos</a:t>
            </a:r>
            <a:r>
              <a:rPr lang="es-SV" dirty="0" smtClean="0">
                <a:latin typeface="Times New Roman" panose="02020603050405020304" pitchFamily="18" charset="0"/>
                <a:ea typeface="Calibri" panose="020F0502020204030204" pitchFamily="34" charset="0"/>
                <a:cs typeface="Times New Roman" panose="02020603050405020304" pitchFamily="18" charset="0"/>
              </a:rPr>
              <a:t>.</a:t>
            </a:r>
            <a:endParaRPr lang="es-SV"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5804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135560" y="836713"/>
            <a:ext cx="8136904" cy="830997"/>
          </a:xfrm>
          <a:prstGeom prst="rect">
            <a:avLst/>
          </a:prstGeom>
          <a:noFill/>
        </p:spPr>
        <p:txBody>
          <a:bodyPr wrap="square" rtlCol="0">
            <a:spAutoFit/>
          </a:bodyPr>
          <a:lstStyle/>
          <a:p>
            <a:pPr algn="ctr"/>
            <a:r>
              <a:rPr lang="es-SV" sz="4800" dirty="0">
                <a:latin typeface="Arial" panose="020B0604020202020204" pitchFamily="34" charset="0"/>
                <a:cs typeface="Arial" panose="020B0604020202020204" pitchFamily="34" charset="0"/>
              </a:rPr>
              <a:t>Agenda</a:t>
            </a:r>
          </a:p>
        </p:txBody>
      </p:sp>
      <p:sp>
        <p:nvSpPr>
          <p:cNvPr id="7" name="Rectángulo 6"/>
          <p:cNvSpPr/>
          <p:nvPr/>
        </p:nvSpPr>
        <p:spPr>
          <a:xfrm>
            <a:off x="2351584" y="1988840"/>
            <a:ext cx="8208912" cy="3585597"/>
          </a:xfrm>
          <a:prstGeom prst="rect">
            <a:avLst/>
          </a:prstGeom>
        </p:spPr>
        <p:txBody>
          <a:bodyPr wrap="square">
            <a:spAutoFit/>
          </a:bodyPr>
          <a:lstStyle/>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Definición y Características de los Sistemas de control de versiones</a:t>
            </a:r>
          </a:p>
          <a:p>
            <a:pPr marL="342900" indent="-342900" algn="just">
              <a:lnSpc>
                <a:spcPct val="150000"/>
              </a:lnSpc>
              <a:buClr>
                <a:schemeClr val="accent2"/>
              </a:buClr>
              <a:buFont typeface="Symbol" panose="05050102010706020507" pitchFamily="18" charset="2"/>
              <a:buChar char=""/>
            </a:pPr>
            <a:r>
              <a:rPr lang="es-SV" dirty="0">
                <a:latin typeface="Arial" panose="020B0604020202020204" pitchFamily="34" charset="0"/>
                <a:cs typeface="Arial" panose="020B0604020202020204" pitchFamily="34" charset="0"/>
              </a:rPr>
              <a:t>Clasificación y Ejemplos de Sistemas de Control de Versiones</a:t>
            </a: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Ventajas y Desventajas de los Sistemas de Control de Versiones</a:t>
            </a: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rPr>
              <a:t>Resumen</a:t>
            </a: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Cuadro Comparativo </a:t>
            </a: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GITHUB VS GITLAB</a:t>
            </a: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Conclusiones</a:t>
            </a:r>
          </a:p>
          <a:p>
            <a:pPr algn="just">
              <a:spcAft>
                <a:spcPts val="800"/>
              </a:spcAft>
            </a:pPr>
            <a:endParaRPr lang="es-SV"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82590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43756" y="662076"/>
            <a:ext cx="10515600" cy="1325563"/>
          </a:xfrm>
        </p:spPr>
        <p:txBody>
          <a:bodyPr>
            <a:noAutofit/>
          </a:bodyPr>
          <a:lstStyle/>
          <a:p>
            <a:pPr algn="ctr"/>
            <a:r>
              <a:rPr lang="es-SV" sz="4800" b="1" dirty="0" smtClean="0">
                <a:latin typeface="+mn-lt"/>
              </a:rPr>
              <a:t>Clasificación y Ejemplos de Sistemas de Control de Versiones</a:t>
            </a:r>
            <a:endParaRPr lang="es-SV" sz="4800" b="1" dirty="0">
              <a:latin typeface="+mn-lt"/>
            </a:endParaRPr>
          </a:p>
        </p:txBody>
      </p:sp>
      <p:graphicFrame>
        <p:nvGraphicFramePr>
          <p:cNvPr id="5" name="Tabla 4"/>
          <p:cNvGraphicFramePr>
            <a:graphicFrameLocks noGrp="1"/>
          </p:cNvGraphicFramePr>
          <p:nvPr>
            <p:extLst>
              <p:ext uri="{D42A27DB-BD31-4B8C-83A1-F6EECF244321}">
                <p14:modId xmlns:p14="http://schemas.microsoft.com/office/powerpoint/2010/main" val="3512379990"/>
              </p:ext>
            </p:extLst>
          </p:nvPr>
        </p:nvGraphicFramePr>
        <p:xfrm>
          <a:off x="1244599" y="1929840"/>
          <a:ext cx="9537701" cy="4698392"/>
        </p:xfrm>
        <a:graphic>
          <a:graphicData uri="http://schemas.openxmlformats.org/drawingml/2006/table">
            <a:tbl>
              <a:tblPr firstRow="1" bandRow="1">
                <a:tableStyleId>{2D5ABB26-0587-4C30-8999-92F81FD0307C}</a:tableStyleId>
              </a:tblPr>
              <a:tblGrid>
                <a:gridCol w="573178">
                  <a:extLst>
                    <a:ext uri="{9D8B030D-6E8A-4147-A177-3AD203B41FA5}">
                      <a16:colId xmlns:a16="http://schemas.microsoft.com/office/drawing/2014/main" xmlns="" val="2342766503"/>
                    </a:ext>
                  </a:extLst>
                </a:gridCol>
                <a:gridCol w="8964523">
                  <a:extLst>
                    <a:ext uri="{9D8B030D-6E8A-4147-A177-3AD203B41FA5}">
                      <a16:colId xmlns:a16="http://schemas.microsoft.com/office/drawing/2014/main" xmlns="" val="583804734"/>
                    </a:ext>
                  </a:extLst>
                </a:gridCol>
              </a:tblGrid>
              <a:tr h="2349196">
                <a:tc>
                  <a:txBody>
                    <a:bodyPr/>
                    <a:lstStyle/>
                    <a:p>
                      <a:pPr algn="ctr"/>
                      <a:r>
                        <a:rPr lang="es-SV" b="1" dirty="0" smtClean="0"/>
                        <a:t>DISTRIBUIDOS</a:t>
                      </a:r>
                      <a:endParaRPr lang="es-SV" b="1" dirty="0"/>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SV"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62790894"/>
                  </a:ext>
                </a:extLst>
              </a:tr>
              <a:tr h="2349196">
                <a:tc>
                  <a:txBody>
                    <a:bodyPr/>
                    <a:lstStyle/>
                    <a:p>
                      <a:pPr algn="ctr"/>
                      <a:r>
                        <a:rPr lang="es-SV" b="1" dirty="0" smtClean="0"/>
                        <a:t>CENTRALIZADOS</a:t>
                      </a:r>
                      <a:endParaRPr lang="es-SV" b="1" dirty="0"/>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SV"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98220991"/>
                  </a:ext>
                </a:extLst>
              </a:tr>
            </a:tbl>
          </a:graphicData>
        </a:graphic>
      </p:graphicFrame>
      <p:grpSp>
        <p:nvGrpSpPr>
          <p:cNvPr id="24" name="Grupo 23"/>
          <p:cNvGrpSpPr/>
          <p:nvPr/>
        </p:nvGrpSpPr>
        <p:grpSpPr>
          <a:xfrm>
            <a:off x="1764406" y="2016172"/>
            <a:ext cx="9143999" cy="4559390"/>
            <a:chOff x="1764406" y="1777016"/>
            <a:chExt cx="9143999" cy="4488811"/>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406" y="1777016"/>
              <a:ext cx="9143999" cy="4488811"/>
            </a:xfrm>
            <a:prstGeom prst="rect">
              <a:avLst/>
            </a:prstGeom>
          </p:spPr>
        </p:pic>
        <p:sp>
          <p:nvSpPr>
            <p:cNvPr id="10" name="CuadroTexto 9"/>
            <p:cNvSpPr txBox="1"/>
            <p:nvPr/>
          </p:nvSpPr>
          <p:spPr>
            <a:xfrm>
              <a:off x="2208845" y="1912690"/>
              <a:ext cx="1946246" cy="369332"/>
            </a:xfrm>
            <a:prstGeom prst="rect">
              <a:avLst/>
            </a:prstGeom>
            <a:noFill/>
          </p:spPr>
          <p:txBody>
            <a:bodyPr wrap="square" rtlCol="0">
              <a:spAutoFit/>
            </a:bodyPr>
            <a:lstStyle/>
            <a:p>
              <a:pPr algn="ctr"/>
              <a:r>
                <a:rPr lang="es-SV" b="1" spc="300" dirty="0" smtClean="0">
                  <a:solidFill>
                    <a:schemeClr val="bg1"/>
                  </a:solidFill>
                </a:rPr>
                <a:t>GIT</a:t>
              </a:r>
              <a:endParaRPr lang="es-SV" b="1" spc="300" dirty="0">
                <a:solidFill>
                  <a:schemeClr val="bg1"/>
                </a:solidFill>
              </a:endParaRPr>
            </a:p>
          </p:txBody>
        </p:sp>
        <p:sp>
          <p:nvSpPr>
            <p:cNvPr id="11" name="CuadroTexto 10"/>
            <p:cNvSpPr txBox="1"/>
            <p:nvPr/>
          </p:nvSpPr>
          <p:spPr>
            <a:xfrm>
              <a:off x="6258187" y="1912690"/>
              <a:ext cx="2370658" cy="369332"/>
            </a:xfrm>
            <a:prstGeom prst="rect">
              <a:avLst/>
            </a:prstGeom>
            <a:noFill/>
          </p:spPr>
          <p:txBody>
            <a:bodyPr wrap="square" rtlCol="0">
              <a:spAutoFit/>
            </a:bodyPr>
            <a:lstStyle/>
            <a:p>
              <a:pPr algn="ctr"/>
              <a:r>
                <a:rPr lang="es-SV" b="1" spc="300" dirty="0" smtClean="0">
                  <a:solidFill>
                    <a:schemeClr val="bg1"/>
                  </a:solidFill>
                </a:rPr>
                <a:t>MERCURIAL</a:t>
              </a:r>
              <a:endParaRPr lang="es-SV" b="1" spc="300" dirty="0">
                <a:solidFill>
                  <a:schemeClr val="bg1"/>
                </a:solidFill>
              </a:endParaRPr>
            </a:p>
          </p:txBody>
        </p:sp>
        <p:sp>
          <p:nvSpPr>
            <p:cNvPr id="12" name="CuadroTexto 11"/>
            <p:cNvSpPr txBox="1"/>
            <p:nvPr/>
          </p:nvSpPr>
          <p:spPr>
            <a:xfrm>
              <a:off x="4155090" y="5754848"/>
              <a:ext cx="2464649" cy="369332"/>
            </a:xfrm>
            <a:prstGeom prst="rect">
              <a:avLst/>
            </a:prstGeom>
            <a:noFill/>
          </p:spPr>
          <p:txBody>
            <a:bodyPr wrap="square" rtlCol="0">
              <a:spAutoFit/>
            </a:bodyPr>
            <a:lstStyle/>
            <a:p>
              <a:pPr algn="ctr"/>
              <a:r>
                <a:rPr lang="es-SV" b="1" spc="300" dirty="0" smtClean="0">
                  <a:solidFill>
                    <a:schemeClr val="bg1"/>
                  </a:solidFill>
                </a:rPr>
                <a:t>CVS</a:t>
              </a:r>
              <a:endParaRPr lang="es-SV" b="1" spc="300" dirty="0">
                <a:solidFill>
                  <a:schemeClr val="bg1"/>
                </a:solidFill>
              </a:endParaRPr>
            </a:p>
          </p:txBody>
        </p:sp>
        <p:sp>
          <p:nvSpPr>
            <p:cNvPr id="13" name="CuadroTexto 12"/>
            <p:cNvSpPr txBox="1"/>
            <p:nvPr/>
          </p:nvSpPr>
          <p:spPr>
            <a:xfrm>
              <a:off x="8045042" y="5754848"/>
              <a:ext cx="2670181" cy="369332"/>
            </a:xfrm>
            <a:prstGeom prst="rect">
              <a:avLst/>
            </a:prstGeom>
            <a:noFill/>
          </p:spPr>
          <p:txBody>
            <a:bodyPr wrap="square" rtlCol="0">
              <a:spAutoFit/>
            </a:bodyPr>
            <a:lstStyle/>
            <a:p>
              <a:pPr algn="ctr"/>
              <a:r>
                <a:rPr lang="es-SV" b="1" spc="300" dirty="0" smtClean="0">
                  <a:solidFill>
                    <a:schemeClr val="bg1"/>
                  </a:solidFill>
                </a:rPr>
                <a:t>SVN</a:t>
              </a:r>
              <a:endParaRPr lang="es-SV" b="1" spc="300" dirty="0">
                <a:solidFill>
                  <a:schemeClr val="bg1"/>
                </a:solidFill>
              </a:endParaRPr>
            </a:p>
          </p:txBody>
        </p:sp>
        <p:pic>
          <p:nvPicPr>
            <p:cNvPr id="14" name="Imagen 13"/>
            <p:cNvPicPr/>
            <p:nvPr/>
          </p:nvPicPr>
          <p:blipFill rotWithShape="1">
            <a:blip r:embed="rId3" cstate="print">
              <a:extLst>
                <a:ext uri="{28A0092B-C50C-407E-A947-70E740481C1C}">
                  <a14:useLocalDpi xmlns:a14="http://schemas.microsoft.com/office/drawing/2010/main" val="0"/>
                </a:ext>
              </a:extLst>
            </a:blip>
            <a:srcRect l="322" t="23106" r="57538" b="7692"/>
            <a:stretch/>
          </p:blipFill>
          <p:spPr bwMode="auto">
            <a:xfrm>
              <a:off x="2908262" y="3729083"/>
              <a:ext cx="587230" cy="528506"/>
            </a:xfrm>
            <a:prstGeom prst="ellipse">
              <a:avLst/>
            </a:prstGeom>
            <a:ln>
              <a:noFill/>
            </a:ln>
            <a:extLst>
              <a:ext uri="{53640926-AAD7-44D8-BBD7-CCE9431645EC}">
                <a14:shadowObscured xmlns:a14="http://schemas.microsoft.com/office/drawing/2010/main"/>
              </a:ext>
            </a:extLst>
          </p:spPr>
        </p:pic>
        <p:pic>
          <p:nvPicPr>
            <p:cNvPr id="15" name="Imagen 14" descr="[blocked]https://upload.wikimedia.org/wikipedia/commons/thumb/0/0e/Mercurial_no_border_logo.svg/467px-Mercurial_no_border_logo.svg.png"/>
            <p:cNvPicPr/>
            <p:nvPr/>
          </p:nvPicPr>
          <p:blipFill rotWithShape="1">
            <a:blip r:embed="rId4" cstate="print">
              <a:extLst>
                <a:ext uri="{28A0092B-C50C-407E-A947-70E740481C1C}">
                  <a14:useLocalDpi xmlns:a14="http://schemas.microsoft.com/office/drawing/2010/main" val="0"/>
                </a:ext>
              </a:extLst>
            </a:blip>
            <a:srcRect b="22312"/>
            <a:stretch/>
          </p:blipFill>
          <p:spPr bwMode="auto">
            <a:xfrm>
              <a:off x="7095766" y="3755726"/>
              <a:ext cx="494952" cy="528506"/>
            </a:xfrm>
            <a:prstGeom prst="rect">
              <a:avLst/>
            </a:prstGeom>
            <a:noFill/>
            <a:ln>
              <a:noFill/>
            </a:ln>
          </p:spPr>
        </p:pic>
        <p:pic>
          <p:nvPicPr>
            <p:cNvPr id="16" name="Imagen 15"/>
            <p:cNvPicPr/>
            <p:nvPr/>
          </p:nvPicPr>
          <p:blipFill rotWithShape="1">
            <a:blip r:embed="rId5" cstate="print">
              <a:extLst>
                <a:ext uri="{28A0092B-C50C-407E-A947-70E740481C1C}">
                  <a14:useLocalDpi xmlns:a14="http://schemas.microsoft.com/office/drawing/2010/main" val="0"/>
                </a:ext>
              </a:extLst>
            </a:blip>
            <a:srcRect b="18666"/>
            <a:stretch/>
          </p:blipFill>
          <p:spPr>
            <a:xfrm>
              <a:off x="9195337" y="3806736"/>
              <a:ext cx="536895" cy="369115"/>
            </a:xfrm>
            <a:prstGeom prst="rect">
              <a:avLst/>
            </a:prstGeom>
          </p:spPr>
        </p:pic>
        <p:pic>
          <p:nvPicPr>
            <p:cNvPr id="17" name="Imagen 16"/>
            <p:cNvPicPr/>
            <p:nvPr/>
          </p:nvPicPr>
          <p:blipFill rotWithShape="1">
            <a:blip r:embed="rId6" cstate="print">
              <a:extLst>
                <a:ext uri="{28A0092B-C50C-407E-A947-70E740481C1C}">
                  <a14:useLocalDpi xmlns:a14="http://schemas.microsoft.com/office/drawing/2010/main" val="0"/>
                </a:ext>
              </a:extLst>
            </a:blip>
            <a:srcRect b="30468"/>
            <a:stretch/>
          </p:blipFill>
          <p:spPr>
            <a:xfrm>
              <a:off x="4997159" y="3816991"/>
              <a:ext cx="442413" cy="394284"/>
            </a:xfrm>
            <a:prstGeom prst="rect">
              <a:avLst/>
            </a:prstGeom>
          </p:spPr>
        </p:pic>
        <p:sp>
          <p:nvSpPr>
            <p:cNvPr id="18" name="Rectángulo 17"/>
            <p:cNvSpPr/>
            <p:nvPr/>
          </p:nvSpPr>
          <p:spPr>
            <a:xfrm>
              <a:off x="3979571" y="4916394"/>
              <a:ext cx="2640169" cy="771671"/>
            </a:xfrm>
            <a:prstGeom prst="rect">
              <a:avLst/>
            </a:prstGeom>
          </p:spPr>
          <p:txBody>
            <a:bodyPr wrap="square">
              <a:spAutoFit/>
            </a:bodyPr>
            <a:lstStyle/>
            <a:p>
              <a:pPr indent="180340" algn="ctr">
                <a:lnSpc>
                  <a:spcPct val="107000"/>
                </a:lnSpc>
                <a:spcAft>
                  <a:spcPts val="800"/>
                </a:spcAft>
              </a:pPr>
              <a:r>
                <a:rPr lang="es-SV" sz="1050" dirty="0" smtClean="0">
                  <a:ea typeface="Calibri" panose="020F0502020204030204" pitchFamily="34" charset="0"/>
                  <a:cs typeface="Times New Roman" panose="02020603050405020304" pitchFamily="18" charset="0"/>
                </a:rPr>
                <a:t>Se encarga </a:t>
              </a:r>
              <a:r>
                <a:rPr lang="es-SV" sz="1050" dirty="0">
                  <a:ea typeface="Calibri" panose="020F0502020204030204" pitchFamily="34" charset="0"/>
                  <a:cs typeface="Times New Roman" panose="02020603050405020304" pitchFamily="18" charset="0"/>
                </a:rPr>
                <a:t>de mantener el registro de todo el trabajo y los cambios en los </a:t>
              </a:r>
              <a:r>
                <a:rPr lang="es-SV" sz="1050" dirty="0" smtClean="0">
                  <a:ea typeface="Calibri" panose="020F0502020204030204" pitchFamily="34" charset="0"/>
                  <a:cs typeface="Times New Roman" panose="02020603050405020304" pitchFamily="18" charset="0"/>
                </a:rPr>
                <a:t>ficheros </a:t>
              </a:r>
              <a:r>
                <a:rPr lang="es-SV" sz="1050" dirty="0">
                  <a:ea typeface="Calibri" panose="020F0502020204030204" pitchFamily="34" charset="0"/>
                  <a:cs typeface="Times New Roman" panose="02020603050405020304" pitchFamily="18" charset="0"/>
                </a:rPr>
                <a:t>(código fuente principalmente) que conforman un </a:t>
              </a:r>
              <a:r>
                <a:rPr lang="es-SV" sz="1050" dirty="0" smtClean="0">
                  <a:ea typeface="Calibri" panose="020F0502020204030204" pitchFamily="34" charset="0"/>
                  <a:cs typeface="Times New Roman" panose="02020603050405020304" pitchFamily="18" charset="0"/>
                </a:rPr>
                <a:t>proyecto.</a:t>
              </a:r>
              <a:endParaRPr lang="es-SV" sz="1050" dirty="0">
                <a:ea typeface="Calibri" panose="020F0502020204030204" pitchFamily="34" charset="0"/>
                <a:cs typeface="Times New Roman" panose="02020603050405020304" pitchFamily="18" charset="0"/>
              </a:endParaRPr>
            </a:p>
          </p:txBody>
        </p:sp>
        <p:sp>
          <p:nvSpPr>
            <p:cNvPr id="19" name="Rectángulo 18"/>
            <p:cNvSpPr/>
            <p:nvPr/>
          </p:nvSpPr>
          <p:spPr>
            <a:xfrm>
              <a:off x="8167685" y="4980713"/>
              <a:ext cx="2547538" cy="738664"/>
            </a:xfrm>
            <a:prstGeom prst="rect">
              <a:avLst/>
            </a:prstGeom>
          </p:spPr>
          <p:txBody>
            <a:bodyPr wrap="square">
              <a:spAutoFit/>
            </a:bodyPr>
            <a:lstStyle/>
            <a:p>
              <a:pPr algn="ctr"/>
              <a:r>
                <a:rPr lang="es-SV" sz="1050" dirty="0">
                  <a:ea typeface="Calibri" panose="020F0502020204030204" pitchFamily="34" charset="0"/>
                </a:rPr>
                <a:t>La parte principal de SUBVERSIÓN es el repositorio, el cual es un almacén central de datos. El repositorio guarda información en forma de árbol de archivos. </a:t>
              </a:r>
              <a:endParaRPr lang="es-SV" sz="1050" dirty="0"/>
            </a:p>
          </p:txBody>
        </p:sp>
        <p:sp>
          <p:nvSpPr>
            <p:cNvPr id="20" name="Rectángulo 19"/>
            <p:cNvSpPr/>
            <p:nvPr/>
          </p:nvSpPr>
          <p:spPr>
            <a:xfrm>
              <a:off x="6001556" y="2253082"/>
              <a:ext cx="2743200" cy="848434"/>
            </a:xfrm>
            <a:prstGeom prst="rect">
              <a:avLst/>
            </a:prstGeom>
          </p:spPr>
          <p:txBody>
            <a:bodyPr wrap="square">
              <a:spAutoFit/>
            </a:bodyPr>
            <a:lstStyle/>
            <a:p>
              <a:pPr algn="ctr"/>
              <a:r>
                <a:rPr lang="es-SV" sz="1000" dirty="0" smtClean="0">
                  <a:solidFill>
                    <a:srgbClr val="000000"/>
                  </a:solidFill>
                  <a:ea typeface="Calibri" panose="020F0502020204030204" pitchFamily="34" charset="0"/>
                </a:rPr>
                <a:t>Ofrece</a:t>
              </a:r>
              <a:r>
                <a:rPr lang="es-SV" sz="1000" dirty="0">
                  <a:solidFill>
                    <a:srgbClr val="000000"/>
                  </a:solidFill>
                  <a:ea typeface="Calibri" panose="020F0502020204030204" pitchFamily="34" charset="0"/>
                </a:rPr>
                <a:t>, entre otras cosas, "una completa ""indexación cruzada"" de ficheros y </a:t>
              </a:r>
              <a:r>
                <a:rPr lang="es-SV" sz="1000" dirty="0" smtClean="0">
                  <a:solidFill>
                    <a:srgbClr val="000000"/>
                  </a:solidFill>
                  <a:ea typeface="Calibri" panose="020F0502020204030204" pitchFamily="34" charset="0"/>
                </a:rPr>
                <a:t>conjuntos </a:t>
              </a:r>
              <a:r>
                <a:rPr lang="es-SV" sz="1000" dirty="0">
                  <a:solidFill>
                    <a:srgbClr val="000000"/>
                  </a:solidFill>
                  <a:ea typeface="Calibri" panose="020F0502020204030204" pitchFamily="34" charset="0"/>
                </a:rPr>
                <a:t>de cambios; unos </a:t>
              </a:r>
              <a:r>
                <a:rPr lang="es-SV" sz="1000" u="sng" dirty="0">
                  <a:solidFill>
                    <a:srgbClr val="000000"/>
                  </a:solidFill>
                  <a:ea typeface="Calibri" panose="020F0502020204030204" pitchFamily="34" charset="0"/>
                </a:rPr>
                <a:t>protocolos</a:t>
              </a:r>
              <a:r>
                <a:rPr lang="es-SV" sz="1000" dirty="0">
                  <a:solidFill>
                    <a:srgbClr val="000000"/>
                  </a:solidFill>
                  <a:ea typeface="Calibri" panose="020F0502020204030204" pitchFamily="34" charset="0"/>
                </a:rPr>
                <a:t> de sincronización SSH y HTTP eficientes respecto al uso de CPU y ancho de banda</a:t>
              </a:r>
              <a:endParaRPr lang="es-SV" sz="1000" dirty="0"/>
            </a:p>
          </p:txBody>
        </p:sp>
        <p:sp>
          <p:nvSpPr>
            <p:cNvPr id="22" name="Rectángulo 21"/>
            <p:cNvSpPr/>
            <p:nvPr/>
          </p:nvSpPr>
          <p:spPr>
            <a:xfrm>
              <a:off x="1867436" y="2326687"/>
              <a:ext cx="2704563" cy="545422"/>
            </a:xfrm>
            <a:prstGeom prst="rect">
              <a:avLst/>
            </a:prstGeom>
          </p:spPr>
          <p:txBody>
            <a:bodyPr wrap="square">
              <a:spAutoFit/>
            </a:bodyPr>
            <a:lstStyle/>
            <a:p>
              <a:pPr algn="ctr"/>
              <a:r>
                <a:rPr lang="es-SV" sz="1000" dirty="0" smtClean="0"/>
                <a:t>Es un </a:t>
              </a:r>
              <a:r>
                <a:rPr lang="es-SV" sz="1000" dirty="0" err="1" smtClean="0"/>
                <a:t>SCV</a:t>
              </a:r>
              <a:r>
                <a:rPr lang="es-SV" sz="1000" dirty="0" smtClean="0"/>
                <a:t> gratuito y de código abierto diseñado para manejar todo, desde proyectos pequeños hasta muy grandes, con rapidez y eficiencia.</a:t>
              </a:r>
              <a:endParaRPr lang="es-SV" sz="1000" dirty="0"/>
            </a:p>
          </p:txBody>
        </p:sp>
      </p:grpSp>
    </p:spTree>
    <p:extLst>
      <p:ext uri="{BB962C8B-B14F-4D97-AF65-F5344CB8AC3E}">
        <p14:creationId xmlns:p14="http://schemas.microsoft.com/office/powerpoint/2010/main" val="3564885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135560" y="836713"/>
            <a:ext cx="8136904" cy="830997"/>
          </a:xfrm>
          <a:prstGeom prst="rect">
            <a:avLst/>
          </a:prstGeom>
          <a:noFill/>
        </p:spPr>
        <p:txBody>
          <a:bodyPr wrap="square" rtlCol="0">
            <a:spAutoFit/>
          </a:bodyPr>
          <a:lstStyle/>
          <a:p>
            <a:pPr algn="ctr"/>
            <a:r>
              <a:rPr lang="es-SV" sz="4800" dirty="0">
                <a:latin typeface="Arial" panose="020B0604020202020204" pitchFamily="34" charset="0"/>
                <a:cs typeface="Arial" panose="020B0604020202020204" pitchFamily="34" charset="0"/>
              </a:rPr>
              <a:t>Agenda</a:t>
            </a:r>
          </a:p>
        </p:txBody>
      </p:sp>
      <p:sp>
        <p:nvSpPr>
          <p:cNvPr id="7" name="Rectángulo 6"/>
          <p:cNvSpPr/>
          <p:nvPr/>
        </p:nvSpPr>
        <p:spPr>
          <a:xfrm>
            <a:off x="2351584" y="1988840"/>
            <a:ext cx="8208912" cy="3585597"/>
          </a:xfrm>
          <a:prstGeom prst="rect">
            <a:avLst/>
          </a:prstGeom>
        </p:spPr>
        <p:txBody>
          <a:bodyPr wrap="square">
            <a:spAutoFit/>
          </a:bodyPr>
          <a:lstStyle/>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Definición y Características de los Sistemas de control de versiones</a:t>
            </a: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Clasificación y Ejemplos de Sistemas de Control de Versiones</a:t>
            </a:r>
          </a:p>
          <a:p>
            <a:pPr marL="342900" indent="-342900" algn="just">
              <a:lnSpc>
                <a:spcPct val="150000"/>
              </a:lnSpc>
              <a:buClr>
                <a:schemeClr val="accent2"/>
              </a:buClr>
              <a:buFont typeface="Symbol" panose="05050102010706020507" pitchFamily="18" charset="2"/>
              <a:buChar char=""/>
            </a:pPr>
            <a:r>
              <a:rPr lang="es-SV" dirty="0">
                <a:latin typeface="Arial" panose="020B0604020202020204" pitchFamily="34" charset="0"/>
                <a:cs typeface="Arial" panose="020B0604020202020204" pitchFamily="34" charset="0"/>
              </a:rPr>
              <a:t>Ventajas y Desventajas de los Sistemas de Control de Versiones</a:t>
            </a:r>
          </a:p>
          <a:p>
            <a:pPr marL="342900" indent="-342900" algn="just">
              <a:lnSpc>
                <a:spcPct val="150000"/>
              </a:lnSpc>
              <a:buFont typeface="Symbol" panose="05050102010706020507" pitchFamily="18" charset="2"/>
              <a:buChar char=""/>
            </a:pPr>
            <a:r>
              <a:rPr lang="es-SV"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rPr>
              <a:t>Resumen</a:t>
            </a: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Cuadro Comparativo </a:t>
            </a: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GITHUB VS GITLAB</a:t>
            </a:r>
          </a:p>
          <a:p>
            <a:pPr marL="342900" indent="-342900" algn="just">
              <a:lnSpc>
                <a:spcPct val="150000"/>
              </a:lnSpc>
              <a:spcAft>
                <a:spcPts val="800"/>
              </a:spcAft>
              <a:buFont typeface="Symbol" panose="05050102010706020507" pitchFamily="18" charset="2"/>
              <a:buChar char=""/>
            </a:pPr>
            <a:r>
              <a:rPr lang="es-SV" dirty="0">
                <a:solidFill>
                  <a:schemeClr val="bg1">
                    <a:lumMod val="65000"/>
                  </a:schemeClr>
                </a:solidFill>
                <a:latin typeface="Arial" panose="020B0604020202020204" pitchFamily="34" charset="0"/>
                <a:cs typeface="Arial" panose="020B0604020202020204" pitchFamily="34" charset="0"/>
              </a:rPr>
              <a:t>Conclusiones</a:t>
            </a:r>
          </a:p>
          <a:p>
            <a:pPr algn="just">
              <a:spcAft>
                <a:spcPts val="800"/>
              </a:spcAft>
            </a:pPr>
            <a:endParaRPr lang="es-SV"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2861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48031" y="461682"/>
            <a:ext cx="10515600" cy="1325563"/>
          </a:xfrm>
        </p:spPr>
        <p:txBody>
          <a:bodyPr>
            <a:noAutofit/>
          </a:bodyPr>
          <a:lstStyle/>
          <a:p>
            <a:pPr algn="ctr"/>
            <a:r>
              <a:rPr lang="es-SV" sz="4800" b="1" dirty="0" smtClean="0">
                <a:latin typeface="+mn-lt"/>
              </a:rPr>
              <a:t>Ventajas y Desventajas de los Sistemas de Control de Versiones</a:t>
            </a:r>
            <a:endParaRPr lang="es-SV" sz="4800" b="1" dirty="0">
              <a:latin typeface="+mn-lt"/>
            </a:endParaRPr>
          </a:p>
        </p:txBody>
      </p:sp>
      <p:grpSp>
        <p:nvGrpSpPr>
          <p:cNvPr id="13" name="Grupo 12"/>
          <p:cNvGrpSpPr/>
          <p:nvPr/>
        </p:nvGrpSpPr>
        <p:grpSpPr>
          <a:xfrm>
            <a:off x="1166520" y="1618858"/>
            <a:ext cx="9343826" cy="5221272"/>
            <a:chOff x="1860202" y="1636728"/>
            <a:chExt cx="9343826" cy="5221272"/>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8703" y="2012758"/>
              <a:ext cx="8965325" cy="4845242"/>
            </a:xfrm>
            <a:prstGeom prst="rect">
              <a:avLst/>
            </a:prstGeom>
          </p:spPr>
        </p:pic>
        <p:sp>
          <p:nvSpPr>
            <p:cNvPr id="5" name="CuadroTexto 4"/>
            <p:cNvSpPr txBox="1"/>
            <p:nvPr/>
          </p:nvSpPr>
          <p:spPr>
            <a:xfrm>
              <a:off x="3009900" y="1667057"/>
              <a:ext cx="1930400" cy="369332"/>
            </a:xfrm>
            <a:prstGeom prst="rect">
              <a:avLst/>
            </a:prstGeom>
            <a:noFill/>
          </p:spPr>
          <p:txBody>
            <a:bodyPr wrap="square" rtlCol="0">
              <a:spAutoFit/>
            </a:bodyPr>
            <a:lstStyle/>
            <a:p>
              <a:pPr algn="ctr"/>
              <a:r>
                <a:rPr lang="es-SV" b="1" dirty="0" smtClean="0"/>
                <a:t>VENTAJAS</a:t>
              </a:r>
              <a:endParaRPr lang="es-SV" b="1" dirty="0"/>
            </a:p>
          </p:txBody>
        </p:sp>
        <p:sp>
          <p:nvSpPr>
            <p:cNvPr id="7" name="CuadroTexto 6"/>
            <p:cNvSpPr txBox="1"/>
            <p:nvPr/>
          </p:nvSpPr>
          <p:spPr>
            <a:xfrm>
              <a:off x="8071031" y="1636728"/>
              <a:ext cx="1930400" cy="369332"/>
            </a:xfrm>
            <a:prstGeom prst="rect">
              <a:avLst/>
            </a:prstGeom>
            <a:noFill/>
          </p:spPr>
          <p:txBody>
            <a:bodyPr wrap="square" rtlCol="0">
              <a:spAutoFit/>
            </a:bodyPr>
            <a:lstStyle/>
            <a:p>
              <a:pPr algn="ctr"/>
              <a:r>
                <a:rPr lang="es-SV" b="1" dirty="0" smtClean="0"/>
                <a:t>DESVENTAJAS</a:t>
              </a:r>
              <a:endParaRPr lang="es-SV" b="1" dirty="0"/>
            </a:p>
          </p:txBody>
        </p:sp>
        <p:sp>
          <p:nvSpPr>
            <p:cNvPr id="8" name="CuadroTexto 7"/>
            <p:cNvSpPr txBox="1"/>
            <p:nvPr/>
          </p:nvSpPr>
          <p:spPr>
            <a:xfrm>
              <a:off x="1860661" y="2396764"/>
              <a:ext cx="461665" cy="1469430"/>
            </a:xfrm>
            <a:prstGeom prst="rect">
              <a:avLst/>
            </a:prstGeom>
            <a:noFill/>
          </p:spPr>
          <p:txBody>
            <a:bodyPr vert="vert270" wrap="square" rtlCol="0">
              <a:spAutoFit/>
            </a:bodyPr>
            <a:lstStyle/>
            <a:p>
              <a:r>
                <a:rPr lang="es-SV" b="1" dirty="0" smtClean="0"/>
                <a:t>DISTRIBUIDOS</a:t>
              </a:r>
              <a:endParaRPr lang="es-SV" b="1" dirty="0"/>
            </a:p>
          </p:txBody>
        </p:sp>
        <p:sp>
          <p:nvSpPr>
            <p:cNvPr id="9" name="CuadroTexto 8"/>
            <p:cNvSpPr txBox="1"/>
            <p:nvPr/>
          </p:nvSpPr>
          <p:spPr>
            <a:xfrm>
              <a:off x="1860202" y="4761944"/>
              <a:ext cx="461665" cy="1779588"/>
            </a:xfrm>
            <a:prstGeom prst="rect">
              <a:avLst/>
            </a:prstGeom>
            <a:noFill/>
          </p:spPr>
          <p:txBody>
            <a:bodyPr vert="vert270" wrap="square" rtlCol="0">
              <a:spAutoFit/>
            </a:bodyPr>
            <a:lstStyle/>
            <a:p>
              <a:r>
                <a:rPr lang="es-SV" b="1" dirty="0" smtClean="0"/>
                <a:t>CENTRALIZADOS</a:t>
              </a:r>
              <a:endParaRPr lang="es-SV" b="1" dirty="0"/>
            </a:p>
          </p:txBody>
        </p:sp>
        <p:sp>
          <p:nvSpPr>
            <p:cNvPr id="10" name="Rectángulo 9"/>
            <p:cNvSpPr/>
            <p:nvPr/>
          </p:nvSpPr>
          <p:spPr>
            <a:xfrm>
              <a:off x="2437944" y="4875628"/>
              <a:ext cx="2585542" cy="1804468"/>
            </a:xfrm>
            <a:prstGeom prst="rect">
              <a:avLst/>
            </a:prstGeom>
          </p:spPr>
          <p:txBody>
            <a:bodyPr wrap="square">
              <a:spAutoFit/>
            </a:bodyPr>
            <a:lstStyle/>
            <a:p>
              <a:pPr marL="171450" lvl="0" indent="-171450" algn="just">
                <a:lnSpc>
                  <a:spcPct val="107000"/>
                </a:lnSpc>
                <a:spcAft>
                  <a:spcPts val="0"/>
                </a:spcAft>
                <a:buFont typeface="Arial" panose="020B0604020202020204" pitchFamily="34" charset="0"/>
                <a:buChar char="•"/>
              </a:pPr>
              <a:r>
                <a:rPr lang="es-SV" sz="800" dirty="0">
                  <a:ea typeface="Calibri" panose="020F0502020204030204" pitchFamily="34" charset="0"/>
                  <a:cs typeface="Times New Roman" panose="02020603050405020304" pitchFamily="18" charset="0"/>
                </a:rPr>
                <a:t>El sistema servidor es un repositorio, como los que mantienen los clientes, pero perfectamente sincronizado y sin que dé lugar a conflictos. Dicho de otro modo: es la copia maestra de los datos.</a:t>
              </a:r>
            </a:p>
            <a:p>
              <a:pPr marL="171450" lvl="0" indent="-171450" algn="just">
                <a:lnSpc>
                  <a:spcPct val="107000"/>
                </a:lnSpc>
                <a:spcAft>
                  <a:spcPts val="0"/>
                </a:spcAft>
                <a:buFont typeface="Wingdings" panose="05000000000000000000" pitchFamily="2" charset="2"/>
                <a:buChar char="§"/>
              </a:pPr>
              <a:r>
                <a:rPr lang="es-SV" sz="800" dirty="0">
                  <a:ea typeface="Calibri" panose="020F0502020204030204" pitchFamily="34" charset="0"/>
                  <a:cs typeface="Times New Roman" panose="02020603050405020304" pitchFamily="18" charset="0"/>
                </a:rPr>
                <a:t>Cuando un sistema web quiere hacer un listado, puede tomar los datos de este servidor y siempre serán fiables, con lo que no tendrá que resolver conflictos ni incongruencias.</a:t>
              </a:r>
            </a:p>
            <a:p>
              <a:pPr marL="171450" lvl="0" indent="-171450" algn="just">
                <a:lnSpc>
                  <a:spcPct val="107000"/>
                </a:lnSpc>
                <a:spcAft>
                  <a:spcPts val="800"/>
                </a:spcAft>
                <a:buFont typeface="Arial" panose="020B0604020202020204" pitchFamily="34" charset="0"/>
                <a:buChar char="•"/>
              </a:pPr>
              <a:r>
                <a:rPr lang="es-SV" sz="800" dirty="0">
                  <a:ea typeface="Calibri" panose="020F0502020204030204" pitchFamily="34" charset="0"/>
                  <a:cs typeface="Times New Roman" panose="02020603050405020304" pitchFamily="18" charset="0"/>
                </a:rPr>
                <a:t>Una copia local debe poder mezclarse con el repositorio central cuando queramos publicar un conjunto de cambios o cuando queramos tomar la última versión publicada en concordancia con nuestra copia local.</a:t>
              </a:r>
            </a:p>
          </p:txBody>
        </p:sp>
        <p:sp>
          <p:nvSpPr>
            <p:cNvPr id="3" name="Rectángulo 2"/>
            <p:cNvSpPr/>
            <p:nvPr/>
          </p:nvSpPr>
          <p:spPr>
            <a:xfrm>
              <a:off x="8113529" y="5016227"/>
              <a:ext cx="2596511" cy="1467581"/>
            </a:xfrm>
            <a:prstGeom prst="rect">
              <a:avLst/>
            </a:prstGeom>
          </p:spPr>
          <p:txBody>
            <a:bodyPr wrap="square">
              <a:spAutoFit/>
            </a:bodyPr>
            <a:lstStyle/>
            <a:p>
              <a:pPr marL="171450" lvl="0" indent="-171450" algn="just">
                <a:lnSpc>
                  <a:spcPct val="107000"/>
                </a:lnSpc>
                <a:spcAft>
                  <a:spcPts val="800"/>
                </a:spcAft>
                <a:buFont typeface="Arial" panose="020B0604020202020204" pitchFamily="34" charset="0"/>
                <a:buChar char="•"/>
              </a:pPr>
              <a:r>
                <a:rPr lang="es-SV" sz="1050" dirty="0">
                  <a:ea typeface="Calibri" panose="020F0502020204030204" pitchFamily="34" charset="0"/>
                  <a:cs typeface="Times New Roman" panose="02020603050405020304" pitchFamily="18" charset="0"/>
                </a:rPr>
                <a:t>Es lógico que en desarrollo de software aparezcan ramificaciones, versiones, etiquetas, o similares, a modo de tener varias copias de (secciones del) proyecto según nos interese. Estas ramificaciones están en el servidor y en algunos casos puede llegar a ser muy costosa su diferenciación.</a:t>
              </a:r>
            </a:p>
          </p:txBody>
        </p:sp>
        <p:sp>
          <p:nvSpPr>
            <p:cNvPr id="6" name="Rectángulo 5"/>
            <p:cNvSpPr/>
            <p:nvPr/>
          </p:nvSpPr>
          <p:spPr>
            <a:xfrm>
              <a:off x="2321867" y="2073612"/>
              <a:ext cx="3056357" cy="1614801"/>
            </a:xfrm>
            <a:prstGeom prst="rect">
              <a:avLst/>
            </a:prstGeom>
          </p:spPr>
          <p:txBody>
            <a:bodyPr wrap="square">
              <a:spAutoFit/>
            </a:bodyPr>
            <a:lstStyle/>
            <a:p>
              <a:pPr marL="171450" lvl="0" indent="-171450" algn="just">
                <a:lnSpc>
                  <a:spcPct val="107000"/>
                </a:lnSpc>
                <a:spcAft>
                  <a:spcPts val="800"/>
                </a:spcAft>
                <a:buSzPts val="1000"/>
                <a:buFont typeface="Arial" panose="020B0604020202020204" pitchFamily="34" charset="0"/>
                <a:buChar char="•"/>
                <a:tabLst>
                  <a:tab pos="457200" algn="l"/>
                </a:tabLst>
              </a:pPr>
              <a:r>
                <a:rPr lang="es-SV" sz="1000" dirty="0">
                  <a:ea typeface="Times New Roman" panose="02020603050405020304" pitchFamily="18" charset="0"/>
                  <a:cs typeface="Times New Roman" panose="02020603050405020304" pitchFamily="18" charset="0"/>
                </a:rPr>
                <a:t>Necesita menos veces estar conectado a la red para hacer operaciones. Esto produce una mayor autonomía y una mayor rapidez.</a:t>
              </a:r>
              <a:endParaRPr lang="es-SV" sz="1000" dirty="0">
                <a:ea typeface="Calibri" panose="020F0502020204030204" pitchFamily="34" charset="0"/>
                <a:cs typeface="Times New Roman" panose="02020603050405020304" pitchFamily="18" charset="0"/>
              </a:endParaRPr>
            </a:p>
            <a:p>
              <a:pPr marL="171450" lvl="0" indent="-171450" algn="just">
                <a:lnSpc>
                  <a:spcPct val="107000"/>
                </a:lnSpc>
                <a:spcAft>
                  <a:spcPts val="800"/>
                </a:spcAft>
                <a:buSzPts val="1000"/>
                <a:buFont typeface="Arial" panose="020B0604020202020204" pitchFamily="34" charset="0"/>
                <a:buChar char="•"/>
                <a:tabLst>
                  <a:tab pos="457200" algn="l"/>
                </a:tabLst>
              </a:pPr>
              <a:r>
                <a:rPr lang="es-SV" sz="1000" dirty="0">
                  <a:ea typeface="Times New Roman" panose="02020603050405020304" pitchFamily="18" charset="0"/>
                  <a:cs typeface="Times New Roman" panose="02020603050405020304" pitchFamily="18" charset="0"/>
                </a:rPr>
                <a:t>Aunque se caiga el repositorio remoto la gente puede seguir trabajando</a:t>
              </a:r>
              <a:endParaRPr lang="es-SV" sz="1000" dirty="0">
                <a:ea typeface="Calibri" panose="020F0502020204030204" pitchFamily="34" charset="0"/>
                <a:cs typeface="Times New Roman" panose="02020603050405020304" pitchFamily="18" charset="0"/>
              </a:endParaRPr>
            </a:p>
            <a:p>
              <a:pPr marL="171450" lvl="0" indent="-171450" algn="just">
                <a:lnSpc>
                  <a:spcPct val="107000"/>
                </a:lnSpc>
                <a:spcAft>
                  <a:spcPts val="800"/>
                </a:spcAft>
                <a:buSzPts val="1000"/>
                <a:buFont typeface="Arial" panose="020B0604020202020204" pitchFamily="34" charset="0"/>
                <a:buChar char="•"/>
                <a:tabLst>
                  <a:tab pos="457200" algn="l"/>
                </a:tabLst>
              </a:pPr>
              <a:r>
                <a:rPr lang="es-SV" sz="1000" dirty="0" smtClean="0">
                  <a:solidFill>
                    <a:srgbClr val="000000"/>
                  </a:solidFill>
                  <a:ea typeface="Times New Roman" panose="02020603050405020304" pitchFamily="18" charset="0"/>
                  <a:cs typeface="Times New Roman" panose="02020603050405020304" pitchFamily="18" charset="0"/>
                </a:rPr>
                <a:t>El </a:t>
              </a:r>
              <a:r>
                <a:rPr lang="es-SV" sz="1000" dirty="0">
                  <a:solidFill>
                    <a:srgbClr val="000000"/>
                  </a:solidFill>
                  <a:ea typeface="Times New Roman" panose="02020603050405020304" pitchFamily="18" charset="0"/>
                  <a:cs typeface="Times New Roman" panose="02020603050405020304" pitchFamily="18" charset="0"/>
                </a:rPr>
                <a:t>servidor remoto requiere menos recursos que los que necesitaría un servidor centralizado ya que gran parte del trabajo lo realizan los repositorios locales.</a:t>
              </a:r>
              <a:endParaRPr lang="es-SV" sz="1000" dirty="0">
                <a:solidFill>
                  <a:srgbClr val="000000"/>
                </a:solidFill>
                <a:ea typeface="Calibri" panose="020F0502020204030204" pitchFamily="34" charset="0"/>
                <a:cs typeface="Times New Roman" panose="02020603050405020304" pitchFamily="18" charset="0"/>
              </a:endParaRPr>
            </a:p>
          </p:txBody>
        </p:sp>
        <p:sp>
          <p:nvSpPr>
            <p:cNvPr id="11" name="Rectángulo 10"/>
            <p:cNvSpPr/>
            <p:nvPr/>
          </p:nvSpPr>
          <p:spPr>
            <a:xfrm>
              <a:off x="7851227" y="1975535"/>
              <a:ext cx="3199305" cy="1738938"/>
            </a:xfrm>
            <a:prstGeom prst="rect">
              <a:avLst/>
            </a:prstGeom>
          </p:spPr>
          <p:txBody>
            <a:bodyPr wrap="square">
              <a:spAutoFit/>
            </a:bodyPr>
            <a:lstStyle/>
            <a:p>
              <a:pPr marL="171450" lvl="0" indent="-171450" algn="just">
                <a:lnSpc>
                  <a:spcPct val="107000"/>
                </a:lnSpc>
                <a:spcAft>
                  <a:spcPts val="0"/>
                </a:spcAft>
                <a:buFont typeface="Arial" panose="020B0604020202020204" pitchFamily="34" charset="0"/>
                <a:buChar char="•"/>
              </a:pPr>
              <a:r>
                <a:rPr lang="es-SV" sz="1000" dirty="0">
                  <a:ea typeface="Calibri" panose="020F0502020204030204" pitchFamily="34" charset="0"/>
                  <a:cs typeface="Times New Roman" panose="02020603050405020304" pitchFamily="18" charset="0"/>
                </a:rPr>
                <a:t>Todavía se necesita un sistema de </a:t>
              </a:r>
              <a:r>
                <a:rPr lang="es-SV" sz="1000" dirty="0" err="1">
                  <a:ea typeface="Calibri" panose="020F0502020204030204" pitchFamily="34" charset="0"/>
                  <a:cs typeface="Times New Roman" panose="02020603050405020304" pitchFamily="18" charset="0"/>
                </a:rPr>
                <a:t>backup</a:t>
              </a:r>
              <a:r>
                <a:rPr lang="es-SV" sz="1000" dirty="0">
                  <a:ea typeface="Calibri" panose="020F0502020204030204" pitchFamily="34" charset="0"/>
                  <a:cs typeface="Times New Roman" panose="02020603050405020304" pitchFamily="18" charset="0"/>
                </a:rPr>
                <a:t>. No hay que fiarse de que </a:t>
              </a:r>
              <a:r>
                <a:rPr lang="es-SV" sz="1000" dirty="0" smtClean="0">
                  <a:ea typeface="Calibri" panose="020F0502020204030204" pitchFamily="34" charset="0"/>
                  <a:cs typeface="Times New Roman" panose="02020603050405020304" pitchFamily="18" charset="0"/>
                </a:rPr>
                <a:t>el </a:t>
              </a:r>
              <a:r>
                <a:rPr lang="es-SV" sz="1000" dirty="0" err="1">
                  <a:ea typeface="Calibri" panose="020F0502020204030204" pitchFamily="34" charset="0"/>
                  <a:cs typeface="Times New Roman" panose="02020603050405020304" pitchFamily="18" charset="0"/>
                </a:rPr>
                <a:t>backup</a:t>
              </a:r>
              <a:r>
                <a:rPr lang="es-SV" sz="1000" dirty="0">
                  <a:ea typeface="Calibri" panose="020F0502020204030204" pitchFamily="34" charset="0"/>
                  <a:cs typeface="Times New Roman" panose="02020603050405020304" pitchFamily="18" charset="0"/>
                </a:rPr>
                <a:t> reside en otro </a:t>
              </a:r>
              <a:r>
                <a:rPr lang="es-SV" sz="1000" dirty="0" smtClean="0">
                  <a:ea typeface="Calibri" panose="020F0502020204030204" pitchFamily="34" charset="0"/>
                  <a:cs typeface="Times New Roman" panose="02020603050405020304" pitchFamily="18" charset="0"/>
                </a:rPr>
                <a:t>usuario.</a:t>
              </a:r>
            </a:p>
            <a:p>
              <a:pPr lvl="0" algn="just">
                <a:lnSpc>
                  <a:spcPct val="107000"/>
                </a:lnSpc>
                <a:spcAft>
                  <a:spcPts val="0"/>
                </a:spcAft>
              </a:pPr>
              <a:endParaRPr lang="es-SV" sz="400" dirty="0">
                <a:ea typeface="Calibri" panose="020F0502020204030204" pitchFamily="34" charset="0"/>
                <a:cs typeface="Times New Roman" panose="02020603050405020304" pitchFamily="18" charset="0"/>
              </a:endParaRPr>
            </a:p>
            <a:p>
              <a:pPr marL="171450" lvl="0" indent="-171450" algn="just">
                <a:lnSpc>
                  <a:spcPct val="107000"/>
                </a:lnSpc>
                <a:spcAft>
                  <a:spcPts val="0"/>
                </a:spcAft>
                <a:buFont typeface="Arial" panose="020B0604020202020204" pitchFamily="34" charset="0"/>
                <a:buChar char="•"/>
              </a:pPr>
              <a:r>
                <a:rPr lang="es-SV" sz="1000" dirty="0">
                  <a:ea typeface="Calibri" panose="020F0502020204030204" pitchFamily="34" charset="0"/>
                  <a:cs typeface="Times New Roman" panose="02020603050405020304" pitchFamily="18" charset="0"/>
                </a:rPr>
                <a:t>Realmente no hay una última versión. Si no hay un repositorio central no hay manera de saber cuál es la última versión estable del producto</a:t>
              </a:r>
              <a:r>
                <a:rPr lang="es-SV" sz="1000" dirty="0" smtClean="0">
                  <a:ea typeface="Calibri" panose="020F0502020204030204" pitchFamily="34" charset="0"/>
                  <a:cs typeface="Times New Roman" panose="02020603050405020304" pitchFamily="18" charset="0"/>
                </a:rPr>
                <a:t>.</a:t>
              </a:r>
            </a:p>
            <a:p>
              <a:pPr lvl="0" algn="just">
                <a:lnSpc>
                  <a:spcPct val="107000"/>
                </a:lnSpc>
                <a:spcAft>
                  <a:spcPts val="0"/>
                </a:spcAft>
              </a:pPr>
              <a:endParaRPr lang="es-SV" sz="400" dirty="0">
                <a:ea typeface="Calibri" panose="020F0502020204030204" pitchFamily="34" charset="0"/>
                <a:cs typeface="Times New Roman" panose="02020603050405020304" pitchFamily="18" charset="0"/>
              </a:endParaRPr>
            </a:p>
            <a:p>
              <a:pPr marL="171450" lvl="0" indent="-171450" algn="just">
                <a:lnSpc>
                  <a:spcPct val="107000"/>
                </a:lnSpc>
                <a:spcAft>
                  <a:spcPts val="800"/>
                </a:spcAft>
                <a:buFont typeface="Arial" panose="020B0604020202020204" pitchFamily="34" charset="0"/>
                <a:buChar char="•"/>
              </a:pPr>
              <a:r>
                <a:rPr lang="es-SV" sz="1000" dirty="0">
                  <a:ea typeface="Calibri" panose="020F0502020204030204" pitchFamily="34" charset="0"/>
                  <a:cs typeface="Times New Roman" panose="02020603050405020304" pitchFamily="18" charset="0"/>
                </a:rPr>
                <a:t>Realmente no hay números de versión. Cada repositorio tiene sus propios números de revisión dependiendo de los </a:t>
              </a:r>
              <a:r>
                <a:rPr lang="es-SV" sz="1000" dirty="0" smtClean="0">
                  <a:ea typeface="Calibri" panose="020F0502020204030204" pitchFamily="34" charset="0"/>
                  <a:cs typeface="Times New Roman" panose="02020603050405020304" pitchFamily="18" charset="0"/>
                </a:rPr>
                <a:t>cambios, Aunque se puede etiquetar </a:t>
              </a:r>
              <a:r>
                <a:rPr lang="es-SV" sz="1000" dirty="0">
                  <a:ea typeface="Calibri" panose="020F0502020204030204" pitchFamily="34" charset="0"/>
                  <a:cs typeface="Times New Roman" panose="02020603050405020304" pitchFamily="18" charset="0"/>
                </a:rPr>
                <a:t>cada versión.</a:t>
              </a:r>
            </a:p>
          </p:txBody>
        </p:sp>
        <p:sp>
          <p:nvSpPr>
            <p:cNvPr id="12" name="CuadroTexto 11"/>
            <p:cNvSpPr txBox="1"/>
            <p:nvPr/>
          </p:nvSpPr>
          <p:spPr>
            <a:xfrm>
              <a:off x="4518090" y="4066047"/>
              <a:ext cx="4562847" cy="369332"/>
            </a:xfrm>
            <a:prstGeom prst="rect">
              <a:avLst/>
            </a:prstGeom>
            <a:noFill/>
          </p:spPr>
          <p:txBody>
            <a:bodyPr wrap="square" rtlCol="0">
              <a:spAutoFit/>
            </a:bodyPr>
            <a:lstStyle/>
            <a:p>
              <a:pPr algn="ctr"/>
              <a:r>
                <a:rPr lang="es-SV" b="1" spc="600" dirty="0" smtClean="0"/>
                <a:t>CONTROL DE VERSIONES</a:t>
              </a:r>
              <a:endParaRPr lang="es-SV" b="1" spc="600" dirty="0"/>
            </a:p>
          </p:txBody>
        </p:sp>
      </p:grpSp>
    </p:spTree>
    <p:extLst>
      <p:ext uri="{BB962C8B-B14F-4D97-AF65-F5344CB8AC3E}">
        <p14:creationId xmlns:p14="http://schemas.microsoft.com/office/powerpoint/2010/main" val="169929591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1836</Words>
  <Application>Microsoft Office PowerPoint</Application>
  <PresentationFormat>Panorámica</PresentationFormat>
  <Paragraphs>174</Paragraphs>
  <Slides>23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Arial</vt:lpstr>
      <vt:lpstr>Calibri</vt:lpstr>
      <vt:lpstr>Calibri Light</vt:lpstr>
      <vt:lpstr>Symbol</vt:lpstr>
      <vt:lpstr>Times New Roman</vt:lpstr>
      <vt:lpstr>Wingdings</vt:lpstr>
      <vt:lpstr>Tema de Office</vt:lpstr>
      <vt:lpstr>SISTEMAS DE CONTROL DE VERSIONES</vt:lpstr>
      <vt:lpstr>Presentación de PowerPoint</vt:lpstr>
      <vt:lpstr>Presentación de PowerPoint</vt:lpstr>
      <vt:lpstr>Presentación de PowerPoint</vt:lpstr>
      <vt:lpstr>Definición y Características</vt:lpstr>
      <vt:lpstr>Presentación de PowerPoint</vt:lpstr>
      <vt:lpstr>Clasificación y Ejemplos de Sistemas de Control de Versiones</vt:lpstr>
      <vt:lpstr>Presentación de PowerPoint</vt:lpstr>
      <vt:lpstr>Ventajas y Desventajas de los Sistemas de Control de Versiones</vt:lpstr>
      <vt:lpstr>Presentación de PowerPoint</vt:lpstr>
      <vt:lpstr>Resumen</vt:lpstr>
      <vt:lpstr>Presentación de PowerPoint</vt:lpstr>
      <vt:lpstr>CUADRO COMPARATIVO</vt:lpstr>
      <vt:lpstr>CUADRO COMPARATIVO</vt:lpstr>
      <vt:lpstr>CUADRO COMPARATIVO</vt:lpstr>
      <vt:lpstr>Presentación de PowerPoint</vt:lpstr>
      <vt:lpstr>Presentación de PowerPoint</vt:lpstr>
      <vt:lpstr>GITHUB VS GITLAB</vt:lpstr>
      <vt:lpstr>GITHUB</vt:lpstr>
      <vt:lpstr>GITHUB VS GITLAB</vt:lpstr>
      <vt:lpstr>GITLAB</vt:lpstr>
      <vt:lpstr>Presentación de PowerPoint</vt:lpstr>
      <vt:lpstr>Presentación de PowerPoint</vt:lpstr>
    </vt:vector>
  </TitlesOfParts>
  <Company>CASA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Clasificación y Ejemplos de Sistemas de Control de Versiones</dc:title>
  <dc:creator>PEDRO FORNOS</dc:creator>
  <cp:lastModifiedBy>Edusystem Venta de Computadoras y sus componentes</cp:lastModifiedBy>
  <cp:revision>24</cp:revision>
  <dcterms:created xsi:type="dcterms:W3CDTF">2019-09-15T02:56:19Z</dcterms:created>
  <dcterms:modified xsi:type="dcterms:W3CDTF">2019-09-16T02:05:13Z</dcterms:modified>
</cp:coreProperties>
</file>