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3" r:id="rId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758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2732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9622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192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21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382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2286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235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146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23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302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700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905E-5B96-466E-AB84-775EAD2AD0C0}" type="datetimeFigureOut">
              <a:rPr lang="es-SV" smtClean="0"/>
              <a:t>14/9/2019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C5AA-5181-4DD1-9112-750EBE8D65A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741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4800" dirty="0" smtClean="0">
                <a:latin typeface="+mn-lt"/>
              </a:rPr>
              <a:t>Definición y Características</a:t>
            </a:r>
            <a:endParaRPr lang="es-SV" sz="4800" dirty="0"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38200" y="1655674"/>
            <a:ext cx="9892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SV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El </a:t>
            </a:r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control de versiones es un sistema que registra los cambios realizados sobre un archivo o conjunto de archivos a lo largo del tiempo de tal manera que sea posible recuperar versiones especificas más adelante</a:t>
            </a:r>
            <a:endParaRPr lang="es-SV" sz="2200" dirty="0"/>
          </a:p>
        </p:txBody>
      </p:sp>
      <p:sp>
        <p:nvSpPr>
          <p:cNvPr id="8" name="Rectángulo 7"/>
          <p:cNvSpPr/>
          <p:nvPr/>
        </p:nvSpPr>
        <p:spPr>
          <a:xfrm>
            <a:off x="754115" y="2806119"/>
            <a:ext cx="9892864" cy="15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llama control de versiones a la gestión de los diversos cambios que se realizan sobre los elementos de algún producto o una configuración del mismo. Una versión, revisión o edición de un producto, es el estado en el que se encuentra el mismo en un momento dado de su desarrollo o modificación.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54115" y="4408099"/>
            <a:ext cx="9892864" cy="198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sistema de control de versiones debe proporcionar: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Mecanismo de almacenamiento de los elementos que deba </a:t>
            </a:r>
            <a:r>
              <a:rPr lang="es-SV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gestionar.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SV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Posibilidad </a:t>
            </a:r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realizar cambios sobre los elementos </a:t>
            </a:r>
            <a:r>
              <a:rPr lang="es-SV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almacenados.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SV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Registro </a:t>
            </a:r>
            <a:r>
              <a:rPr lang="es-SV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 de las acciones realizadas con cada elemento o conjunto de </a:t>
            </a:r>
            <a:r>
              <a:rPr lang="es-SV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elementos</a:t>
            </a:r>
            <a:r>
              <a:rPr lang="es-SV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SV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SV" sz="4800" dirty="0" smtClean="0">
                <a:latin typeface="+mn-lt"/>
              </a:rPr>
              <a:t>Clasificación y Ejemplos de Sistemas de Control de Versiones</a:t>
            </a:r>
            <a:endParaRPr lang="es-SV" sz="4800" dirty="0">
              <a:latin typeface="+mn-lt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81417"/>
              </p:ext>
            </p:extLst>
          </p:nvPr>
        </p:nvGraphicFramePr>
        <p:xfrm>
          <a:off x="1244599" y="1690684"/>
          <a:ext cx="9537701" cy="469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78">
                  <a:extLst>
                    <a:ext uri="{9D8B030D-6E8A-4147-A177-3AD203B41FA5}">
                      <a16:colId xmlns:a16="http://schemas.microsoft.com/office/drawing/2014/main" val="2342766503"/>
                    </a:ext>
                  </a:extLst>
                </a:gridCol>
                <a:gridCol w="8964523">
                  <a:extLst>
                    <a:ext uri="{9D8B030D-6E8A-4147-A177-3AD203B41FA5}">
                      <a16:colId xmlns:a16="http://schemas.microsoft.com/office/drawing/2014/main" val="583804734"/>
                    </a:ext>
                  </a:extLst>
                </a:gridCol>
              </a:tblGrid>
              <a:tr h="2349196"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/>
                        <a:t>DISTRIBUIDOS</a:t>
                      </a:r>
                      <a:endParaRPr lang="es-SV" b="1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790894"/>
                  </a:ext>
                </a:extLst>
              </a:tr>
              <a:tr h="2349196"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/>
                        <a:t>CENTRALIZADOS</a:t>
                      </a:r>
                      <a:endParaRPr lang="es-SV" b="1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20991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2497015" y="1777016"/>
            <a:ext cx="7625862" cy="4488811"/>
            <a:chOff x="2497015" y="1777016"/>
            <a:chExt cx="7625862" cy="44888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015" y="1777016"/>
              <a:ext cx="7625862" cy="4488811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718033" y="1912690"/>
              <a:ext cx="194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spc="300" dirty="0" smtClean="0">
                  <a:solidFill>
                    <a:schemeClr val="bg1"/>
                  </a:solidFill>
                </a:rPr>
                <a:t>GIT</a:t>
              </a:r>
              <a:endParaRPr lang="es-SV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58187" y="1912690"/>
              <a:ext cx="185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spc="300" dirty="0" smtClean="0">
                  <a:solidFill>
                    <a:schemeClr val="bg1"/>
                  </a:solidFill>
                </a:rPr>
                <a:t>MERCURIAL</a:t>
              </a:r>
              <a:endParaRPr lang="es-SV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496499" y="575484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spc="300" dirty="0" smtClean="0">
                  <a:solidFill>
                    <a:schemeClr val="bg1"/>
                  </a:solidFill>
                </a:rPr>
                <a:t>CVS</a:t>
              </a:r>
              <a:endParaRPr lang="es-SV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8045042" y="5754848"/>
              <a:ext cx="183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spc="300" dirty="0" smtClean="0">
                  <a:solidFill>
                    <a:schemeClr val="bg1"/>
                  </a:solidFill>
                </a:rPr>
                <a:t>SVN</a:t>
              </a:r>
              <a:endParaRPr lang="es-SV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" t="23106" r="57538" b="7692"/>
            <a:stretch/>
          </p:blipFill>
          <p:spPr bwMode="auto">
            <a:xfrm>
              <a:off x="3389152" y="3741490"/>
              <a:ext cx="587230" cy="528506"/>
            </a:xfrm>
            <a:prstGeom prst="ellipse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Imagen 14" descr="[blocked]https://upload.wikimedia.org/wikipedia/commons/thumb/0/0e/Mercurial_no_border_logo.svg/467px-Mercurial_no_border_logo.svg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2"/>
            <a:stretch/>
          </p:blipFill>
          <p:spPr bwMode="auto">
            <a:xfrm>
              <a:off x="6937695" y="3741490"/>
              <a:ext cx="494952" cy="528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15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66"/>
            <a:stretch/>
          </p:blipFill>
          <p:spPr>
            <a:xfrm>
              <a:off x="8649050" y="3816991"/>
              <a:ext cx="536895" cy="369115"/>
            </a:xfrm>
            <a:prstGeom prst="rect">
              <a:avLst/>
            </a:prstGeom>
          </p:spPr>
        </p:pic>
        <p:pic>
          <p:nvPicPr>
            <p:cNvPr id="17" name="Imagen 16"/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468"/>
            <a:stretch/>
          </p:blipFill>
          <p:spPr>
            <a:xfrm>
              <a:off x="5217952" y="3791823"/>
              <a:ext cx="442413" cy="394284"/>
            </a:xfrm>
            <a:prstGeom prst="rect">
              <a:avLst/>
            </a:prstGeom>
          </p:spPr>
        </p:pic>
        <p:sp>
          <p:nvSpPr>
            <p:cNvPr id="18" name="Rectángulo 17"/>
            <p:cNvSpPr/>
            <p:nvPr/>
          </p:nvSpPr>
          <p:spPr>
            <a:xfrm>
              <a:off x="4290136" y="4916394"/>
              <a:ext cx="2211332" cy="876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34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El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Concurrent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Versions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(también conocido como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Concurrent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Versioning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) s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e 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encarga de mantener el registro de todo el trabajo y los cambios en los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ficheros 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(código fuente principalmente) que conforman un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proyecto.</a:t>
              </a:r>
              <a:endParaRPr lang="es-SV" sz="8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7889845" y="5046824"/>
              <a:ext cx="20553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SV" sz="800" dirty="0">
                  <a:ea typeface="Calibri" panose="020F0502020204030204" pitchFamily="34" charset="0"/>
                </a:rPr>
                <a:t>La parte principal de SUBVERSIÓN es el repositorio, el cual es un almacén central de datos. El repositorio guarda información en forma de árbol de archivos. </a:t>
              </a:r>
              <a:endParaRPr lang="es-SV" sz="800" dirty="0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093204" y="2253082"/>
              <a:ext cx="21615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SV" sz="800" dirty="0">
                  <a:solidFill>
                    <a:srgbClr val="000000"/>
                  </a:solidFill>
                  <a:ea typeface="Calibri" panose="020F0502020204030204" pitchFamily="34" charset="0"/>
                </a:rPr>
                <a:t>E</a:t>
              </a:r>
              <a:r>
                <a:rPr lang="es-SV" sz="800" dirty="0" smtClean="0">
                  <a:solidFill>
                    <a:srgbClr val="000000"/>
                  </a:solidFill>
                  <a:ea typeface="Calibri" panose="020F0502020204030204" pitchFamily="34" charset="0"/>
                </a:rPr>
                <a:t>s </a:t>
              </a:r>
              <a:r>
                <a:rPr lang="es-SV" sz="800" dirty="0">
                  <a:solidFill>
                    <a:srgbClr val="000000"/>
                  </a:solidFill>
                  <a:ea typeface="Calibri" panose="020F0502020204030204" pitchFamily="34" charset="0"/>
                </a:rPr>
                <a:t>un sistemas de control de versiones distribuido que ofrece, entre otras cosas, "una completa ""indexación cruzada"" de ficheros y </a:t>
              </a:r>
              <a:r>
                <a:rPr lang="es-SV" sz="800" dirty="0" smtClean="0">
                  <a:solidFill>
                    <a:srgbClr val="000000"/>
                  </a:solidFill>
                  <a:ea typeface="Calibri" panose="020F0502020204030204" pitchFamily="34" charset="0"/>
                </a:rPr>
                <a:t>conjuntos </a:t>
              </a:r>
              <a:r>
                <a:rPr lang="es-SV" sz="800" dirty="0">
                  <a:solidFill>
                    <a:srgbClr val="000000"/>
                  </a:solidFill>
                  <a:ea typeface="Calibri" panose="020F0502020204030204" pitchFamily="34" charset="0"/>
                </a:rPr>
                <a:t>de cambios; unos </a:t>
              </a:r>
              <a:r>
                <a:rPr lang="es-SV" sz="800" u="sng" dirty="0">
                  <a:solidFill>
                    <a:srgbClr val="000000"/>
                  </a:solidFill>
                  <a:ea typeface="Calibri" panose="020F0502020204030204" pitchFamily="34" charset="0"/>
                </a:rPr>
                <a:t>protocolos</a:t>
              </a:r>
              <a:r>
                <a:rPr lang="es-SV" sz="800" dirty="0">
                  <a:solidFill>
                    <a:srgbClr val="000000"/>
                  </a:solidFill>
                  <a:ea typeface="Calibri" panose="020F0502020204030204" pitchFamily="34" charset="0"/>
                </a:rPr>
                <a:t> de sincronización SSH y HTTP eficientes respecto al uso de CPU y ancho de banda</a:t>
              </a:r>
              <a:endParaRPr lang="es-SV" sz="8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2594995" y="2317502"/>
              <a:ext cx="218673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SV" sz="800" dirty="0" smtClean="0"/>
                <a:t>Es un sistema de control de versiones distribuido gratuito y de código abierto diseñado para manejar todo, desde proyectos pequeños hasta muy grandes, con rapidez y eficiencia.</a:t>
              </a:r>
              <a:endParaRPr lang="es-SV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8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SV" sz="4800" dirty="0" smtClean="0">
                <a:latin typeface="+mn-lt"/>
              </a:rPr>
              <a:t>Ventajas y Desventajas de los Sistemas de Control de Versiones</a:t>
            </a:r>
            <a:endParaRPr lang="es-SV" sz="4800" dirty="0">
              <a:latin typeface="+mn-lt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66520" y="1562586"/>
            <a:ext cx="9343826" cy="5221272"/>
            <a:chOff x="1860202" y="1636728"/>
            <a:chExt cx="9343826" cy="522127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703" y="2012758"/>
              <a:ext cx="8965325" cy="4845242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3009900" y="1667057"/>
              <a:ext cx="193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dirty="0" smtClean="0"/>
                <a:t>VENTAJAS</a:t>
              </a:r>
              <a:endParaRPr lang="es-SV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8071031" y="1636728"/>
              <a:ext cx="193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dirty="0" smtClean="0"/>
                <a:t>DESVENTAJAS</a:t>
              </a:r>
              <a:endParaRPr lang="es-SV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860661" y="2396764"/>
              <a:ext cx="461665" cy="146943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SV" b="1" dirty="0" smtClean="0"/>
                <a:t>DISTRIBUIDOS</a:t>
              </a:r>
              <a:endParaRPr lang="es-SV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860202" y="4761944"/>
              <a:ext cx="461665" cy="177958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SV" b="1" dirty="0" smtClean="0"/>
                <a:t>CENTRALIZADOS</a:t>
              </a:r>
              <a:endParaRPr lang="es-SV" b="1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437944" y="4875628"/>
              <a:ext cx="2585542" cy="1804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El sistema servidor es un repositorio, como los que mantienen los clientes, pero perfectamente sincronizado y sin que dé lugar a conflictos. Dicho de otro modo: es la copia maestra de los datos.</a:t>
              </a:r>
            </a:p>
            <a:p>
              <a:pPr marL="171450" lvl="0" indent="-171450" algn="just">
                <a:lnSpc>
                  <a:spcPct val="107000"/>
                </a:lnSpc>
                <a:spcAft>
                  <a:spcPts val="0"/>
                </a:spcAft>
                <a:buFont typeface="Wingdings" panose="05000000000000000000" pitchFamily="2" charset="2"/>
                <a:buChar char="§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Cuando un sistema web quiere hacer un listado, puede tomar los datos de este servidor y siempre serán fiables, con lo que no tendrá que resolver conflictos ni incongruencias.</a:t>
              </a:r>
            </a:p>
            <a:p>
              <a:pPr marL="171450" lvl="0" indent="-1714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Una copia local debe poder mezclarse con el repositorio central cuando queramos publicar un conjunto de cambios o cuando queramos tomar la última versión publicada en concordancia con nuestra copia local.</a:t>
              </a: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8113529" y="5016227"/>
              <a:ext cx="2596511" cy="882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Es lógico que en desarrollo de software aparezcan ramificaciones, versiones, etiquetas, o similares, a modo de tener varias copias de (secciones del) proyecto según nos interese. Estas ramificaciones están en el servidor y en algunos casos puede llegar a ser muy costosa su diferenciación.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321867" y="2217165"/>
              <a:ext cx="2701619" cy="1351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s-SV" sz="8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Necesita menos veces estar conectado a la red para hacer operaciones. Esto produce una mayor autonomía y una mayor rapidez.</a:t>
              </a:r>
              <a:endParaRPr lang="es-SV" sz="8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s-SV" sz="8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Aunque se caiga el repositorio remoto la gente puede seguir trabajando</a:t>
              </a:r>
              <a:endParaRPr lang="es-SV" sz="8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457200" algn="l"/>
                </a:tabLst>
              </a:pPr>
              <a:r>
                <a:rPr lang="es-SV" sz="8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El </a:t>
              </a:r>
              <a:r>
                <a:rPr lang="es-SV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servidor remoto requiere menos recursos que los que necesitaría un servidor centralizado ya que gran parte del trabajo lo realizan los repositorios locales.</a:t>
              </a:r>
              <a:endParaRPr lang="es-SV" sz="8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851227" y="1975535"/>
              <a:ext cx="3352801" cy="18044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Todavía se necesita un sistema de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backup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. No hay que fiarse de que </a:t>
              </a:r>
            </a:p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el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backup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reside en otro usuario,  ya  que  este  puede  no  admitirte 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más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,  o  estar  inactivo  mientras  que  yo  tengo  cambios hechos, por lo </a:t>
              </a:r>
              <a:endParaRPr lang="es-SV" sz="800" dirty="0" smtClean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que 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todavía será necesario un servidor central donde realizar los </a:t>
              </a:r>
              <a:endParaRPr lang="es-SV" sz="800" dirty="0" smtClean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SV" sz="800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backups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endParaRPr lang="es-SV" sz="8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07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Realmente no hay una última versión. Si no hay un repositorio central no hay manera de saber cuál es la última versión estable del producto</a:t>
              </a:r>
              <a:r>
                <a:rPr lang="es-SV" sz="8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endParaRPr lang="es-SV" sz="8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Realmente no hay números de versión. Cada repositorio tiene sus propios números de revisión dependiendo de los cambios. En lugar de eso, la gente pide la última versión del </a:t>
              </a:r>
              <a:r>
                <a:rPr lang="es-SV" sz="8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guid</a:t>
              </a:r>
              <a:r>
                <a:rPr lang="es-SV" sz="800" dirty="0">
                  <a:ea typeface="Calibri" panose="020F0502020204030204" pitchFamily="34" charset="0"/>
                  <a:cs typeface="Times New Roman" panose="02020603050405020304" pitchFamily="18" charset="0"/>
                </a:rPr>
                <a:t> (número de versión) concreto, aunque cabe la posibilidad de etiquetar cada versión.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518090" y="4066047"/>
              <a:ext cx="4562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b="1" spc="600" dirty="0" smtClean="0"/>
                <a:t>CONTROL DE VERSIONES</a:t>
              </a:r>
              <a:endParaRPr lang="es-SV" b="1" spc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2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4800" dirty="0" smtClean="0">
                <a:latin typeface="+mn-lt"/>
              </a:rPr>
              <a:t>Resumen</a:t>
            </a:r>
            <a:endParaRPr lang="es-SV" sz="4800" dirty="0"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51470" y="1690688"/>
            <a:ext cx="104023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2800" dirty="0" smtClean="0"/>
              <a:t>En esta sección, debe haber aprendido a:</a:t>
            </a:r>
          </a:p>
          <a:p>
            <a:pPr algn="just"/>
            <a:endParaRPr lang="es-SV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2800" dirty="0" smtClean="0"/>
              <a:t>Definir que es un sistema de control de versiones.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2800" dirty="0" smtClean="0"/>
              <a:t>Identificar las principales características de los sistemas de control de versiones.</a:t>
            </a:r>
            <a:endParaRPr lang="es-SV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2800" dirty="0" smtClean="0"/>
              <a:t>Clasificar los sistemas de control de versiones.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2800" dirty="0" smtClean="0"/>
              <a:t>Reconocer cuales son las ventajas y desventajas de los sistemas de control de versiones por tipo.</a:t>
            </a: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41893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715</Words>
  <Application>Microsoft Office PowerPoint</Application>
  <PresentationFormat>Panorámica</PresentationFormat>
  <Paragraphs>47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Definición y Características</vt:lpstr>
      <vt:lpstr>Clasificación y Ejemplos de Sistemas de Control de Versiones</vt:lpstr>
      <vt:lpstr>Ventajas y Desventajas de los Sistemas de Control de Versiones</vt:lpstr>
      <vt:lpstr>Resumen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y Ejemplos de Sistemas de Control de Versiones</dc:title>
  <dc:creator>PEDRO FORNOS</dc:creator>
  <cp:lastModifiedBy>PEDRO FORNOS </cp:lastModifiedBy>
  <cp:revision>11</cp:revision>
  <dcterms:created xsi:type="dcterms:W3CDTF">2019-09-15T02:56:19Z</dcterms:created>
  <dcterms:modified xsi:type="dcterms:W3CDTF">2019-09-15T04:49:00Z</dcterms:modified>
</cp:coreProperties>
</file>