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4" r:id="rId7"/>
    <p:sldId id="262" r:id="rId8"/>
    <p:sldId id="263" r:id="rId9"/>
  </p:sldIdLst>
  <p:sldSz cx="9144000" cy="6858000" type="screen4x3"/>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16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171E6CFC-BBB5-4687-8BD7-4A7057799CE0}" type="datetimeFigureOut">
              <a:rPr lang="es-SV" smtClean="0"/>
              <a:t>14/9/2019</a:t>
            </a:fld>
            <a:endParaRPr lang="es-SV"/>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SV"/>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8F014EBC-C0E3-4E20-A6F3-60451387F1CC}" type="slidenum">
              <a:rPr lang="es-SV" smtClean="0"/>
              <a:t>‹Nº›</a:t>
            </a:fld>
            <a:endParaRPr lang="es-SV"/>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171E6CFC-BBB5-4687-8BD7-4A7057799CE0}" type="datetimeFigureOut">
              <a:rPr lang="es-SV" smtClean="0"/>
              <a:t>14/9/2019</a:t>
            </a:fld>
            <a:endParaRPr lang="es-SV"/>
          </a:p>
        </p:txBody>
      </p:sp>
      <p:sp>
        <p:nvSpPr>
          <p:cNvPr id="5" name="4 Marcador de pie de página"/>
          <p:cNvSpPr>
            <a:spLocks noGrp="1"/>
          </p:cNvSpPr>
          <p:nvPr>
            <p:ph type="ftr" sz="quarter" idx="11"/>
          </p:nvPr>
        </p:nvSpPr>
        <p:spPr/>
        <p:txBody>
          <a:bodyPr/>
          <a:lstStyle>
            <a:extLst/>
          </a:lstStyle>
          <a:p>
            <a:endParaRPr lang="es-SV"/>
          </a:p>
        </p:txBody>
      </p:sp>
      <p:sp>
        <p:nvSpPr>
          <p:cNvPr id="6" name="5 Marcador de número de diapositiva"/>
          <p:cNvSpPr>
            <a:spLocks noGrp="1"/>
          </p:cNvSpPr>
          <p:nvPr>
            <p:ph type="sldNum" sz="quarter" idx="12"/>
          </p:nvPr>
        </p:nvSpPr>
        <p:spPr/>
        <p:txBody>
          <a:bodyPr/>
          <a:lstStyle>
            <a:extLst/>
          </a:lstStyle>
          <a:p>
            <a:fld id="{8F014EBC-C0E3-4E20-A6F3-60451387F1CC}" type="slidenum">
              <a:rPr lang="es-SV" smtClean="0"/>
              <a:t>‹Nº›</a:t>
            </a:fld>
            <a:endParaRPr lang="es-SV"/>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171E6CFC-BBB5-4687-8BD7-4A7057799CE0}" type="datetimeFigureOut">
              <a:rPr lang="es-SV" smtClean="0"/>
              <a:t>14/9/2019</a:t>
            </a:fld>
            <a:endParaRPr lang="es-SV"/>
          </a:p>
        </p:txBody>
      </p:sp>
      <p:sp>
        <p:nvSpPr>
          <p:cNvPr id="5" name="4 Marcador de pie de página"/>
          <p:cNvSpPr>
            <a:spLocks noGrp="1"/>
          </p:cNvSpPr>
          <p:nvPr>
            <p:ph type="ftr" sz="quarter" idx="11"/>
          </p:nvPr>
        </p:nvSpPr>
        <p:spPr/>
        <p:txBody>
          <a:bodyPr/>
          <a:lstStyle>
            <a:extLst/>
          </a:lstStyle>
          <a:p>
            <a:endParaRPr lang="es-SV"/>
          </a:p>
        </p:txBody>
      </p:sp>
      <p:sp>
        <p:nvSpPr>
          <p:cNvPr id="6" name="5 Marcador de número de diapositiva"/>
          <p:cNvSpPr>
            <a:spLocks noGrp="1"/>
          </p:cNvSpPr>
          <p:nvPr>
            <p:ph type="sldNum" sz="quarter" idx="12"/>
          </p:nvPr>
        </p:nvSpPr>
        <p:spPr/>
        <p:txBody>
          <a:bodyPr/>
          <a:lstStyle>
            <a:extLst/>
          </a:lstStyle>
          <a:p>
            <a:fld id="{8F014EBC-C0E3-4E20-A6F3-60451387F1CC}" type="slidenum">
              <a:rPr lang="es-SV" smtClean="0"/>
              <a:t>‹Nº›</a:t>
            </a:fld>
            <a:endParaRPr lang="es-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171E6CFC-BBB5-4687-8BD7-4A7057799CE0}" type="datetimeFigureOut">
              <a:rPr lang="es-SV" smtClean="0"/>
              <a:t>14/9/2019</a:t>
            </a:fld>
            <a:endParaRPr lang="es-SV"/>
          </a:p>
        </p:txBody>
      </p:sp>
      <p:sp>
        <p:nvSpPr>
          <p:cNvPr id="5" name="4 Marcador de pie de página"/>
          <p:cNvSpPr>
            <a:spLocks noGrp="1"/>
          </p:cNvSpPr>
          <p:nvPr>
            <p:ph type="ftr" sz="quarter" idx="11"/>
          </p:nvPr>
        </p:nvSpPr>
        <p:spPr/>
        <p:txBody>
          <a:bodyPr/>
          <a:lstStyle>
            <a:extLst/>
          </a:lstStyle>
          <a:p>
            <a:endParaRPr lang="es-SV"/>
          </a:p>
        </p:txBody>
      </p:sp>
      <p:sp>
        <p:nvSpPr>
          <p:cNvPr id="6" name="5 Marcador de número de diapositiva"/>
          <p:cNvSpPr>
            <a:spLocks noGrp="1"/>
          </p:cNvSpPr>
          <p:nvPr>
            <p:ph type="sldNum" sz="quarter" idx="12"/>
          </p:nvPr>
        </p:nvSpPr>
        <p:spPr/>
        <p:txBody>
          <a:bodyPr/>
          <a:lstStyle>
            <a:extLst/>
          </a:lstStyle>
          <a:p>
            <a:fld id="{8F014EBC-C0E3-4E20-A6F3-60451387F1CC}" type="slidenum">
              <a:rPr lang="es-SV" smtClean="0"/>
              <a:t>‹Nº›</a:t>
            </a:fld>
            <a:endParaRPr lang="es-SV"/>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171E6CFC-BBB5-4687-8BD7-4A7057799CE0}" type="datetimeFigureOut">
              <a:rPr lang="es-SV" smtClean="0"/>
              <a:t>14/9/2019</a:t>
            </a:fld>
            <a:endParaRPr lang="es-SV"/>
          </a:p>
        </p:txBody>
      </p:sp>
      <p:sp>
        <p:nvSpPr>
          <p:cNvPr id="5" name="4 Marcador de pie de página"/>
          <p:cNvSpPr>
            <a:spLocks noGrp="1"/>
          </p:cNvSpPr>
          <p:nvPr>
            <p:ph type="ftr" sz="quarter" idx="11"/>
          </p:nvPr>
        </p:nvSpPr>
        <p:spPr/>
        <p:txBody>
          <a:bodyPr/>
          <a:lstStyle>
            <a:extLst/>
          </a:lstStyle>
          <a:p>
            <a:endParaRPr lang="es-SV"/>
          </a:p>
        </p:txBody>
      </p:sp>
      <p:sp>
        <p:nvSpPr>
          <p:cNvPr id="6" name="5 Marcador de número de diapositiva"/>
          <p:cNvSpPr>
            <a:spLocks noGrp="1"/>
          </p:cNvSpPr>
          <p:nvPr>
            <p:ph type="sldNum" sz="quarter" idx="12"/>
          </p:nvPr>
        </p:nvSpPr>
        <p:spPr/>
        <p:txBody>
          <a:bodyPr/>
          <a:lstStyle>
            <a:extLst/>
          </a:lstStyle>
          <a:p>
            <a:fld id="{8F014EBC-C0E3-4E20-A6F3-60451387F1CC}" type="slidenum">
              <a:rPr lang="es-SV" smtClean="0"/>
              <a:t>‹Nº›</a:t>
            </a:fld>
            <a:endParaRPr lang="es-SV"/>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171E6CFC-BBB5-4687-8BD7-4A7057799CE0}" type="datetimeFigureOut">
              <a:rPr lang="es-SV" smtClean="0"/>
              <a:t>14/9/2019</a:t>
            </a:fld>
            <a:endParaRPr lang="es-SV"/>
          </a:p>
        </p:txBody>
      </p:sp>
      <p:sp>
        <p:nvSpPr>
          <p:cNvPr id="6" name="5 Marcador de pie de página"/>
          <p:cNvSpPr>
            <a:spLocks noGrp="1"/>
          </p:cNvSpPr>
          <p:nvPr>
            <p:ph type="ftr" sz="quarter" idx="11"/>
          </p:nvPr>
        </p:nvSpPr>
        <p:spPr/>
        <p:txBody>
          <a:bodyPr/>
          <a:lstStyle>
            <a:extLst/>
          </a:lstStyle>
          <a:p>
            <a:endParaRPr lang="es-SV"/>
          </a:p>
        </p:txBody>
      </p:sp>
      <p:sp>
        <p:nvSpPr>
          <p:cNvPr id="7" name="6 Marcador de número de diapositiva"/>
          <p:cNvSpPr>
            <a:spLocks noGrp="1"/>
          </p:cNvSpPr>
          <p:nvPr>
            <p:ph type="sldNum" sz="quarter" idx="12"/>
          </p:nvPr>
        </p:nvSpPr>
        <p:spPr/>
        <p:txBody>
          <a:bodyPr/>
          <a:lstStyle>
            <a:extLst/>
          </a:lstStyle>
          <a:p>
            <a:fld id="{8F014EBC-C0E3-4E20-A6F3-60451387F1CC}" type="slidenum">
              <a:rPr lang="es-SV" smtClean="0"/>
              <a:t>‹Nº›</a:t>
            </a:fld>
            <a:endParaRPr lang="es-SV"/>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171E6CFC-BBB5-4687-8BD7-4A7057799CE0}" type="datetimeFigureOut">
              <a:rPr lang="es-SV" smtClean="0"/>
              <a:t>14/9/2019</a:t>
            </a:fld>
            <a:endParaRPr lang="es-SV"/>
          </a:p>
        </p:txBody>
      </p:sp>
      <p:sp>
        <p:nvSpPr>
          <p:cNvPr id="8" name="7 Marcador de pie de página"/>
          <p:cNvSpPr>
            <a:spLocks noGrp="1"/>
          </p:cNvSpPr>
          <p:nvPr>
            <p:ph type="ftr" sz="quarter" idx="11"/>
          </p:nvPr>
        </p:nvSpPr>
        <p:spPr/>
        <p:txBody>
          <a:bodyPr/>
          <a:lstStyle>
            <a:extLst/>
          </a:lstStyle>
          <a:p>
            <a:endParaRPr lang="es-SV"/>
          </a:p>
        </p:txBody>
      </p:sp>
      <p:sp>
        <p:nvSpPr>
          <p:cNvPr id="9" name="8 Marcador de número de diapositiva"/>
          <p:cNvSpPr>
            <a:spLocks noGrp="1"/>
          </p:cNvSpPr>
          <p:nvPr>
            <p:ph type="sldNum" sz="quarter" idx="12"/>
          </p:nvPr>
        </p:nvSpPr>
        <p:spPr/>
        <p:txBody>
          <a:bodyPr/>
          <a:lstStyle>
            <a:extLst/>
          </a:lstStyle>
          <a:p>
            <a:fld id="{8F014EBC-C0E3-4E20-A6F3-60451387F1CC}" type="slidenum">
              <a:rPr lang="es-SV" smtClean="0"/>
              <a:t>‹Nº›</a:t>
            </a:fld>
            <a:endParaRPr lang="es-SV"/>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171E6CFC-BBB5-4687-8BD7-4A7057799CE0}" type="datetimeFigureOut">
              <a:rPr lang="es-SV" smtClean="0"/>
              <a:t>14/9/2019</a:t>
            </a:fld>
            <a:endParaRPr lang="es-SV"/>
          </a:p>
        </p:txBody>
      </p:sp>
      <p:sp>
        <p:nvSpPr>
          <p:cNvPr id="4" name="3 Marcador de pie de página"/>
          <p:cNvSpPr>
            <a:spLocks noGrp="1"/>
          </p:cNvSpPr>
          <p:nvPr>
            <p:ph type="ftr" sz="quarter" idx="11"/>
          </p:nvPr>
        </p:nvSpPr>
        <p:spPr/>
        <p:txBody>
          <a:bodyPr/>
          <a:lstStyle>
            <a:extLst/>
          </a:lstStyle>
          <a:p>
            <a:endParaRPr lang="es-SV"/>
          </a:p>
        </p:txBody>
      </p:sp>
      <p:sp>
        <p:nvSpPr>
          <p:cNvPr id="5" name="4 Marcador de número de diapositiva"/>
          <p:cNvSpPr>
            <a:spLocks noGrp="1"/>
          </p:cNvSpPr>
          <p:nvPr>
            <p:ph type="sldNum" sz="quarter" idx="12"/>
          </p:nvPr>
        </p:nvSpPr>
        <p:spPr/>
        <p:txBody>
          <a:bodyPr/>
          <a:lstStyle>
            <a:extLst/>
          </a:lstStyle>
          <a:p>
            <a:fld id="{8F014EBC-C0E3-4E20-A6F3-60451387F1CC}" type="slidenum">
              <a:rPr lang="es-SV" smtClean="0"/>
              <a:t>‹Nº›</a:t>
            </a:fld>
            <a:endParaRPr lang="es-SV"/>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171E6CFC-BBB5-4687-8BD7-4A7057799CE0}" type="datetimeFigureOut">
              <a:rPr lang="es-SV" smtClean="0"/>
              <a:t>14/9/2019</a:t>
            </a:fld>
            <a:endParaRPr lang="es-SV"/>
          </a:p>
        </p:txBody>
      </p:sp>
      <p:sp>
        <p:nvSpPr>
          <p:cNvPr id="3" name="2 Marcador de pie de página"/>
          <p:cNvSpPr>
            <a:spLocks noGrp="1"/>
          </p:cNvSpPr>
          <p:nvPr>
            <p:ph type="ftr" sz="quarter" idx="11"/>
          </p:nvPr>
        </p:nvSpPr>
        <p:spPr/>
        <p:txBody>
          <a:bodyPr/>
          <a:lstStyle>
            <a:extLst/>
          </a:lstStyle>
          <a:p>
            <a:endParaRPr lang="es-SV"/>
          </a:p>
        </p:txBody>
      </p:sp>
      <p:sp>
        <p:nvSpPr>
          <p:cNvPr id="4" name="3 Marcador de número de diapositiva"/>
          <p:cNvSpPr>
            <a:spLocks noGrp="1"/>
          </p:cNvSpPr>
          <p:nvPr>
            <p:ph type="sldNum" sz="quarter" idx="12"/>
          </p:nvPr>
        </p:nvSpPr>
        <p:spPr/>
        <p:txBody>
          <a:bodyPr/>
          <a:lstStyle>
            <a:extLst/>
          </a:lstStyle>
          <a:p>
            <a:fld id="{8F014EBC-C0E3-4E20-A6F3-60451387F1CC}" type="slidenum">
              <a:rPr lang="es-SV" smtClean="0"/>
              <a:t>‹Nº›</a:t>
            </a:fld>
            <a:endParaRPr lang="es-SV"/>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171E6CFC-BBB5-4687-8BD7-4A7057799CE0}" type="datetimeFigureOut">
              <a:rPr lang="es-SV" smtClean="0"/>
              <a:t>14/9/2019</a:t>
            </a:fld>
            <a:endParaRPr lang="es-SV"/>
          </a:p>
        </p:txBody>
      </p:sp>
      <p:sp>
        <p:nvSpPr>
          <p:cNvPr id="6" name="5 Marcador de pie de página"/>
          <p:cNvSpPr>
            <a:spLocks noGrp="1"/>
          </p:cNvSpPr>
          <p:nvPr>
            <p:ph type="ftr" sz="quarter" idx="11"/>
          </p:nvPr>
        </p:nvSpPr>
        <p:spPr/>
        <p:txBody>
          <a:bodyPr/>
          <a:lstStyle>
            <a:extLst/>
          </a:lstStyle>
          <a:p>
            <a:endParaRPr lang="es-SV"/>
          </a:p>
        </p:txBody>
      </p:sp>
      <p:sp>
        <p:nvSpPr>
          <p:cNvPr id="7" name="6 Marcador de número de diapositiva"/>
          <p:cNvSpPr>
            <a:spLocks noGrp="1"/>
          </p:cNvSpPr>
          <p:nvPr>
            <p:ph type="sldNum" sz="quarter" idx="12"/>
          </p:nvPr>
        </p:nvSpPr>
        <p:spPr/>
        <p:txBody>
          <a:bodyPr/>
          <a:lstStyle>
            <a:extLst/>
          </a:lstStyle>
          <a:p>
            <a:fld id="{8F014EBC-C0E3-4E20-A6F3-60451387F1CC}" type="slidenum">
              <a:rPr lang="es-SV" smtClean="0"/>
              <a:t>‹Nº›</a:t>
            </a:fld>
            <a:endParaRPr lang="es-SV"/>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171E6CFC-BBB5-4687-8BD7-4A7057799CE0}" type="datetimeFigureOut">
              <a:rPr lang="es-SV" smtClean="0"/>
              <a:t>14/9/2019</a:t>
            </a:fld>
            <a:endParaRPr lang="es-SV"/>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SV"/>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8F014EBC-C0E3-4E20-A6F3-60451387F1CC}" type="slidenum">
              <a:rPr lang="es-SV" smtClean="0"/>
              <a:t>‹Nº›</a:t>
            </a:fld>
            <a:endParaRPr lang="es-SV"/>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71E6CFC-BBB5-4687-8BD7-4A7057799CE0}" type="datetimeFigureOut">
              <a:rPr lang="es-SV" smtClean="0"/>
              <a:t>14/9/2019</a:t>
            </a:fld>
            <a:endParaRPr lang="es-SV"/>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SV"/>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F014EBC-C0E3-4E20-A6F3-60451387F1CC}" type="slidenum">
              <a:rPr lang="es-SV" smtClean="0"/>
              <a:t>‹Nº›</a:t>
            </a:fld>
            <a:endParaRPr lang="es-SV"/>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3608" y="332656"/>
            <a:ext cx="6931104" cy="1702160"/>
          </a:xfrm>
        </p:spPr>
        <p:txBody>
          <a:bodyPr/>
          <a:lstStyle/>
          <a:p>
            <a:r>
              <a:rPr lang="es-SV" dirty="0" smtClean="0"/>
              <a:t>Cuadro comparativo</a:t>
            </a:r>
            <a:endParaRPr lang="es-SV" dirty="0"/>
          </a:p>
        </p:txBody>
      </p:sp>
      <p:sp>
        <p:nvSpPr>
          <p:cNvPr id="3" name="2 Subtítulo"/>
          <p:cNvSpPr>
            <a:spLocks noGrp="1"/>
          </p:cNvSpPr>
          <p:nvPr>
            <p:ph type="subTitle" idx="1"/>
          </p:nvPr>
        </p:nvSpPr>
        <p:spPr>
          <a:xfrm>
            <a:off x="685800" y="2060848"/>
            <a:ext cx="7772400" cy="4536504"/>
          </a:xfrm>
        </p:spPr>
        <p:txBody>
          <a:bodyPr/>
          <a:lstStyle/>
          <a:p>
            <a:r>
              <a:rPr lang="es-SV" dirty="0" smtClean="0"/>
              <a:t>Diferencias</a:t>
            </a:r>
          </a:p>
        </p:txBody>
      </p:sp>
      <p:graphicFrame>
        <p:nvGraphicFramePr>
          <p:cNvPr id="4" name="3 Tabla"/>
          <p:cNvGraphicFramePr>
            <a:graphicFrameLocks noGrp="1"/>
          </p:cNvGraphicFramePr>
          <p:nvPr>
            <p:extLst>
              <p:ext uri="{D42A27DB-BD31-4B8C-83A1-F6EECF244321}">
                <p14:modId xmlns:p14="http://schemas.microsoft.com/office/powerpoint/2010/main" val="634810644"/>
              </p:ext>
            </p:extLst>
          </p:nvPr>
        </p:nvGraphicFramePr>
        <p:xfrm>
          <a:off x="1693227" y="3717032"/>
          <a:ext cx="5757545" cy="432047"/>
        </p:xfrm>
        <a:graphic>
          <a:graphicData uri="http://schemas.openxmlformats.org/drawingml/2006/table">
            <a:tbl>
              <a:tblPr firstRow="1" firstCol="1" bandRow="1">
                <a:tableStyleId>{5C22544A-7EE6-4342-B048-85BDC9FD1C3A}</a:tableStyleId>
              </a:tblPr>
              <a:tblGrid>
                <a:gridCol w="2157095"/>
                <a:gridCol w="1800225"/>
                <a:gridCol w="1800225"/>
              </a:tblGrid>
              <a:tr h="432047">
                <a:tc>
                  <a:txBody>
                    <a:bodyPr/>
                    <a:lstStyle/>
                    <a:p>
                      <a:pPr indent="180340" algn="ctr">
                        <a:lnSpc>
                          <a:spcPct val="107000"/>
                        </a:lnSpc>
                        <a:spcAft>
                          <a:spcPts val="0"/>
                        </a:spcAft>
                      </a:pPr>
                      <a:r>
                        <a:rPr lang="es-SV" sz="1000" dirty="0">
                          <a:effectLst/>
                        </a:rPr>
                        <a:t>Repositorio autorizado central.</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a:effectLst/>
                        </a:rPr>
                        <a:t>Todos tienen su propio repositorio.</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a:effectLst/>
                        </a:rPr>
                        <a:t>Plataforma independiente</a:t>
                      </a:r>
                      <a:endParaRPr lang="es-SV" sz="1000" dirty="0">
                        <a:effectLst/>
                        <a:latin typeface="Times New Roman"/>
                        <a:ea typeface="Calibri"/>
                        <a:cs typeface="Times New Roman"/>
                      </a:endParaRPr>
                    </a:p>
                  </a:txBody>
                  <a:tcPr marL="68580" marR="68580" marT="0" marB="0" anchor="ctr"/>
                </a:tc>
              </a:tr>
            </a:tbl>
          </a:graphicData>
        </a:graphic>
      </p:graphicFrame>
      <p:graphicFrame>
        <p:nvGraphicFramePr>
          <p:cNvPr id="5" name="4 Tabla"/>
          <p:cNvGraphicFramePr>
            <a:graphicFrameLocks noGrp="1"/>
          </p:cNvGraphicFramePr>
          <p:nvPr>
            <p:extLst>
              <p:ext uri="{D42A27DB-BD31-4B8C-83A1-F6EECF244321}">
                <p14:modId xmlns:p14="http://schemas.microsoft.com/office/powerpoint/2010/main" val="1027194619"/>
              </p:ext>
            </p:extLst>
          </p:nvPr>
        </p:nvGraphicFramePr>
        <p:xfrm>
          <a:off x="1721965" y="2780928"/>
          <a:ext cx="5757545" cy="163068"/>
        </p:xfrm>
        <a:graphic>
          <a:graphicData uri="http://schemas.openxmlformats.org/drawingml/2006/table">
            <a:tbl>
              <a:tblPr firstRow="1" firstCol="1" bandRow="1">
                <a:tableStyleId>{5C22544A-7EE6-4342-B048-85BDC9FD1C3A}</a:tableStyleId>
              </a:tblPr>
              <a:tblGrid>
                <a:gridCol w="2157095"/>
                <a:gridCol w="1800225"/>
                <a:gridCol w="1800225"/>
              </a:tblGrid>
              <a:tr h="0">
                <a:tc>
                  <a:txBody>
                    <a:bodyPr/>
                    <a:lstStyle/>
                    <a:p>
                      <a:pPr indent="180340" algn="ctr">
                        <a:lnSpc>
                          <a:spcPct val="107000"/>
                        </a:lnSpc>
                        <a:spcAft>
                          <a:spcPts val="0"/>
                        </a:spcAft>
                      </a:pPr>
                      <a:r>
                        <a:rPr lang="es-SV" sz="1000" dirty="0" err="1">
                          <a:effectLst/>
                        </a:rPr>
                        <a:t>Subversion</a:t>
                      </a:r>
                      <a:r>
                        <a:rPr lang="es-SV" sz="1000" dirty="0">
                          <a:effectLst/>
                        </a:rPr>
                        <a:t> (Centralizado)</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a:effectLst/>
                        </a:rPr>
                        <a:t>Git (Distribuido)</a:t>
                      </a:r>
                      <a:endParaRPr lang="es-SV" sz="100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a:effectLst/>
                        </a:rPr>
                        <a:t>Mercurial (Distribuido) </a:t>
                      </a:r>
                      <a:endParaRPr lang="es-SV" sz="1000" dirty="0">
                        <a:effectLst/>
                        <a:latin typeface="Times New Roman"/>
                        <a:ea typeface="Calibri"/>
                        <a:cs typeface="Times New Roman"/>
                      </a:endParaRPr>
                    </a:p>
                  </a:txBody>
                  <a:tcPr marL="68580" marR="68580" marT="0" marB="0" anchor="ctr"/>
                </a:tc>
              </a:tr>
            </a:tbl>
          </a:graphicData>
        </a:graphic>
      </p:graphicFrame>
      <p:pic>
        <p:nvPicPr>
          <p:cNvPr id="1027" name="Imagen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137" y="3051930"/>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193"/>
          <p:cNvPicPr>
            <a:picLocks noChangeAspect="1" noChangeArrowheads="1"/>
          </p:cNvPicPr>
          <p:nvPr/>
        </p:nvPicPr>
        <p:blipFill>
          <a:blip r:embed="rId3">
            <a:extLst>
              <a:ext uri="{28A0092B-C50C-407E-A947-70E740481C1C}">
                <a14:useLocalDpi xmlns:a14="http://schemas.microsoft.com/office/drawing/2010/main" val="0"/>
              </a:ext>
            </a:extLst>
          </a:blip>
          <a:srcRect r="621"/>
          <a:stretch>
            <a:fillRect/>
          </a:stretch>
        </p:blipFill>
        <p:spPr bwMode="auto">
          <a:xfrm>
            <a:off x="4211960" y="2996952"/>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199" descr="[blocked]https://upload.wikimedia.org/wikipedia/commons/thumb/0/0e/Mercurial_no_border_logo.svg/467px-Mercurial_no_border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3032880"/>
            <a:ext cx="485775"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19672" y="4422816"/>
            <a:ext cx="2038548" cy="1269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3929" y="4475535"/>
            <a:ext cx="1728192" cy="1164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75848" y="4549897"/>
            <a:ext cx="1891169" cy="1015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389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3608" y="332656"/>
            <a:ext cx="6931104" cy="1702160"/>
          </a:xfrm>
        </p:spPr>
        <p:txBody>
          <a:bodyPr/>
          <a:lstStyle/>
          <a:p>
            <a:r>
              <a:rPr lang="es-SV" dirty="0" smtClean="0"/>
              <a:t>Cuadro comparativo</a:t>
            </a:r>
            <a:endParaRPr lang="es-SV" dirty="0"/>
          </a:p>
        </p:txBody>
      </p:sp>
      <p:sp>
        <p:nvSpPr>
          <p:cNvPr id="3" name="2 Subtítulo"/>
          <p:cNvSpPr>
            <a:spLocks noGrp="1"/>
          </p:cNvSpPr>
          <p:nvPr>
            <p:ph type="subTitle" idx="1"/>
          </p:nvPr>
        </p:nvSpPr>
        <p:spPr>
          <a:xfrm>
            <a:off x="685800" y="2060848"/>
            <a:ext cx="7772400" cy="4536504"/>
          </a:xfrm>
        </p:spPr>
        <p:txBody>
          <a:bodyPr/>
          <a:lstStyle/>
          <a:p>
            <a:r>
              <a:rPr lang="es-SV" dirty="0" smtClean="0"/>
              <a:t>Ventajas</a:t>
            </a:r>
            <a:endParaRPr lang="es-SV" dirty="0"/>
          </a:p>
        </p:txBody>
      </p:sp>
      <p:graphicFrame>
        <p:nvGraphicFramePr>
          <p:cNvPr id="5" name="4 Tabla"/>
          <p:cNvGraphicFramePr>
            <a:graphicFrameLocks noGrp="1"/>
          </p:cNvGraphicFramePr>
          <p:nvPr>
            <p:extLst>
              <p:ext uri="{D42A27DB-BD31-4B8C-83A1-F6EECF244321}">
                <p14:modId xmlns:p14="http://schemas.microsoft.com/office/powerpoint/2010/main" val="2518748852"/>
              </p:ext>
            </p:extLst>
          </p:nvPr>
        </p:nvGraphicFramePr>
        <p:xfrm>
          <a:off x="1721965" y="2780928"/>
          <a:ext cx="5757545" cy="163068"/>
        </p:xfrm>
        <a:graphic>
          <a:graphicData uri="http://schemas.openxmlformats.org/drawingml/2006/table">
            <a:tbl>
              <a:tblPr firstRow="1" firstCol="1" bandRow="1">
                <a:tableStyleId>{5C22544A-7EE6-4342-B048-85BDC9FD1C3A}</a:tableStyleId>
              </a:tblPr>
              <a:tblGrid>
                <a:gridCol w="2157095"/>
                <a:gridCol w="1800225"/>
                <a:gridCol w="1800225"/>
              </a:tblGrid>
              <a:tr h="0">
                <a:tc>
                  <a:txBody>
                    <a:bodyPr/>
                    <a:lstStyle/>
                    <a:p>
                      <a:pPr indent="180340" algn="ctr">
                        <a:lnSpc>
                          <a:spcPct val="107000"/>
                        </a:lnSpc>
                        <a:spcAft>
                          <a:spcPts val="0"/>
                        </a:spcAft>
                      </a:pPr>
                      <a:r>
                        <a:rPr lang="es-SV" sz="1000" dirty="0" err="1">
                          <a:effectLst/>
                        </a:rPr>
                        <a:t>Subversion</a:t>
                      </a:r>
                      <a:r>
                        <a:rPr lang="es-SV" sz="1000" dirty="0">
                          <a:effectLst/>
                        </a:rPr>
                        <a:t> (Centralizado)</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err="1">
                          <a:effectLst/>
                        </a:rPr>
                        <a:t>Git</a:t>
                      </a:r>
                      <a:r>
                        <a:rPr lang="es-SV" sz="1000" dirty="0">
                          <a:effectLst/>
                        </a:rPr>
                        <a:t> (Distribuido)</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a:effectLst/>
                        </a:rPr>
                        <a:t>Mercurial (Distribuido) </a:t>
                      </a:r>
                      <a:endParaRPr lang="es-SV" sz="1000" dirty="0">
                        <a:effectLst/>
                        <a:latin typeface="Times New Roman"/>
                        <a:ea typeface="Calibri"/>
                        <a:cs typeface="Times New Roman"/>
                      </a:endParaRPr>
                    </a:p>
                  </a:txBody>
                  <a:tcPr marL="68580" marR="68580" marT="0" marB="0" anchor="ctr"/>
                </a:tc>
              </a:tr>
            </a:tbl>
          </a:graphicData>
        </a:graphic>
      </p:graphicFrame>
      <p:pic>
        <p:nvPicPr>
          <p:cNvPr id="1027" name="Imagen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137" y="3051930"/>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193"/>
          <p:cNvPicPr>
            <a:picLocks noChangeAspect="1" noChangeArrowheads="1"/>
          </p:cNvPicPr>
          <p:nvPr/>
        </p:nvPicPr>
        <p:blipFill>
          <a:blip r:embed="rId3">
            <a:extLst>
              <a:ext uri="{28A0092B-C50C-407E-A947-70E740481C1C}">
                <a14:useLocalDpi xmlns:a14="http://schemas.microsoft.com/office/drawing/2010/main" val="0"/>
              </a:ext>
            </a:extLst>
          </a:blip>
          <a:srcRect r="621"/>
          <a:stretch>
            <a:fillRect/>
          </a:stretch>
        </p:blipFill>
        <p:spPr bwMode="auto">
          <a:xfrm>
            <a:off x="4211960" y="2996952"/>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199" descr="[blocked]https://upload.wikimedia.org/wikipedia/commons/thumb/0/0e/Mercurial_no_border_logo.svg/467px-Mercurial_no_border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3032880"/>
            <a:ext cx="485775" cy="628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5 Tabla"/>
          <p:cNvGraphicFramePr>
            <a:graphicFrameLocks noGrp="1"/>
          </p:cNvGraphicFramePr>
          <p:nvPr>
            <p:extLst>
              <p:ext uri="{D42A27DB-BD31-4B8C-83A1-F6EECF244321}">
                <p14:modId xmlns:p14="http://schemas.microsoft.com/office/powerpoint/2010/main" val="1386920705"/>
              </p:ext>
            </p:extLst>
          </p:nvPr>
        </p:nvGraphicFramePr>
        <p:xfrm>
          <a:off x="1691680" y="3799692"/>
          <a:ext cx="6333609" cy="1141476"/>
        </p:xfrm>
        <a:graphic>
          <a:graphicData uri="http://schemas.openxmlformats.org/drawingml/2006/table">
            <a:tbl>
              <a:tblPr firstRow="1" firstCol="1" bandRow="1">
                <a:tableStyleId>{5C22544A-7EE6-4342-B048-85BDC9FD1C3A}</a:tableStyleId>
              </a:tblPr>
              <a:tblGrid>
                <a:gridCol w="1899402"/>
                <a:gridCol w="1901104"/>
                <a:gridCol w="2533103"/>
              </a:tblGrid>
              <a:tr h="0">
                <a:tc>
                  <a:txBody>
                    <a:bodyPr/>
                    <a:lstStyle/>
                    <a:p>
                      <a:pPr indent="180340" algn="just">
                        <a:lnSpc>
                          <a:spcPct val="107000"/>
                        </a:lnSpc>
                        <a:spcAft>
                          <a:spcPts val="0"/>
                        </a:spcAft>
                      </a:pPr>
                      <a:r>
                        <a:rPr lang="es-SV" sz="1000" dirty="0">
                          <a:effectLst/>
                        </a:rPr>
                        <a:t>Todos los cambios son guardados en una </a:t>
                      </a:r>
                      <a:r>
                        <a:rPr lang="es-419" sz="1000" dirty="0">
                          <a:effectLst/>
                        </a:rPr>
                        <a:t>única ubicación.</a:t>
                      </a:r>
                      <a:endParaRPr lang="es-SV" sz="1000" dirty="0">
                        <a:effectLst/>
                        <a:latin typeface="Times New Roman"/>
                        <a:ea typeface="Calibri"/>
                        <a:cs typeface="Times New Roman"/>
                      </a:endParaRPr>
                    </a:p>
                  </a:txBody>
                  <a:tcPr marL="68580" marR="68580" marT="0" marB="0" anchor="ctr"/>
                </a:tc>
                <a:tc>
                  <a:txBody>
                    <a:bodyPr/>
                    <a:lstStyle/>
                    <a:p>
                      <a:pPr indent="180340" algn="just">
                        <a:lnSpc>
                          <a:spcPct val="107000"/>
                        </a:lnSpc>
                        <a:spcAft>
                          <a:spcPts val="0"/>
                        </a:spcAft>
                      </a:pPr>
                      <a:r>
                        <a:rPr lang="es-SV" sz="1000" dirty="0">
                          <a:effectLst/>
                        </a:rPr>
                        <a:t>Los clientes pueden hacer cambios en los repositorios y estos cambios serán locales, a menos que se sincronice con alguien más.</a:t>
                      </a:r>
                      <a:endParaRPr lang="es-SV" sz="1000" dirty="0">
                        <a:effectLst/>
                        <a:latin typeface="Times New Roman"/>
                        <a:ea typeface="Calibri"/>
                        <a:cs typeface="Times New Roman"/>
                      </a:endParaRPr>
                    </a:p>
                  </a:txBody>
                  <a:tcPr marL="68580" marR="68580" marT="0" marB="0" anchor="ctr"/>
                </a:tc>
                <a:tc>
                  <a:txBody>
                    <a:bodyPr/>
                    <a:lstStyle/>
                    <a:p>
                      <a:pPr indent="180340" algn="just">
                        <a:lnSpc>
                          <a:spcPct val="107000"/>
                        </a:lnSpc>
                        <a:spcAft>
                          <a:spcPts val="0"/>
                        </a:spcAft>
                      </a:pPr>
                      <a:r>
                        <a:rPr lang="es-SV" sz="1000" dirty="0">
                          <a:effectLst/>
                        </a:rPr>
                        <a:t>Las diferencias son salidas que muestran los cambios entre dos versiones del mismo archivo. En solo unos segundos, también pueden retroceder en el tiempo para determinar cómo se realizaron las revisiones.</a:t>
                      </a:r>
                      <a:endParaRPr lang="es-SV" sz="1000" dirty="0">
                        <a:effectLst/>
                        <a:latin typeface="Times New Roman"/>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951924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3608" y="332656"/>
            <a:ext cx="6931104" cy="1702160"/>
          </a:xfrm>
        </p:spPr>
        <p:txBody>
          <a:bodyPr/>
          <a:lstStyle/>
          <a:p>
            <a:r>
              <a:rPr lang="es-SV" dirty="0" smtClean="0"/>
              <a:t>Cuadro comparativo</a:t>
            </a:r>
            <a:endParaRPr lang="es-SV" dirty="0"/>
          </a:p>
        </p:txBody>
      </p:sp>
      <p:sp>
        <p:nvSpPr>
          <p:cNvPr id="3" name="2 Subtítulo"/>
          <p:cNvSpPr>
            <a:spLocks noGrp="1"/>
          </p:cNvSpPr>
          <p:nvPr>
            <p:ph type="subTitle" idx="1"/>
          </p:nvPr>
        </p:nvSpPr>
        <p:spPr>
          <a:xfrm>
            <a:off x="685800" y="2060848"/>
            <a:ext cx="7772400" cy="4536504"/>
          </a:xfrm>
        </p:spPr>
        <p:txBody>
          <a:bodyPr/>
          <a:lstStyle/>
          <a:p>
            <a:r>
              <a:rPr lang="es-SV" dirty="0" smtClean="0"/>
              <a:t>Esquemas</a:t>
            </a:r>
            <a:endParaRPr lang="es-SV" dirty="0"/>
          </a:p>
        </p:txBody>
      </p:sp>
      <p:graphicFrame>
        <p:nvGraphicFramePr>
          <p:cNvPr id="5" name="4 Tabla"/>
          <p:cNvGraphicFramePr>
            <a:graphicFrameLocks noGrp="1"/>
          </p:cNvGraphicFramePr>
          <p:nvPr>
            <p:extLst>
              <p:ext uri="{D42A27DB-BD31-4B8C-83A1-F6EECF244321}">
                <p14:modId xmlns:p14="http://schemas.microsoft.com/office/powerpoint/2010/main" val="2169523114"/>
              </p:ext>
            </p:extLst>
          </p:nvPr>
        </p:nvGraphicFramePr>
        <p:xfrm>
          <a:off x="1721965" y="2780928"/>
          <a:ext cx="5757545" cy="163068"/>
        </p:xfrm>
        <a:graphic>
          <a:graphicData uri="http://schemas.openxmlformats.org/drawingml/2006/table">
            <a:tbl>
              <a:tblPr firstRow="1" firstCol="1" bandRow="1">
                <a:tableStyleId>{5C22544A-7EE6-4342-B048-85BDC9FD1C3A}</a:tableStyleId>
              </a:tblPr>
              <a:tblGrid>
                <a:gridCol w="2157095"/>
                <a:gridCol w="1800225"/>
                <a:gridCol w="1800225"/>
              </a:tblGrid>
              <a:tr h="0">
                <a:tc>
                  <a:txBody>
                    <a:bodyPr/>
                    <a:lstStyle/>
                    <a:p>
                      <a:pPr indent="180340" algn="ctr">
                        <a:lnSpc>
                          <a:spcPct val="107000"/>
                        </a:lnSpc>
                        <a:spcAft>
                          <a:spcPts val="0"/>
                        </a:spcAft>
                      </a:pPr>
                      <a:r>
                        <a:rPr lang="es-SV" sz="1000" dirty="0" err="1">
                          <a:effectLst/>
                        </a:rPr>
                        <a:t>Subversion</a:t>
                      </a:r>
                      <a:r>
                        <a:rPr lang="es-SV" sz="1000" dirty="0">
                          <a:effectLst/>
                        </a:rPr>
                        <a:t> (Centralizado)</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err="1">
                          <a:effectLst/>
                        </a:rPr>
                        <a:t>Git</a:t>
                      </a:r>
                      <a:r>
                        <a:rPr lang="es-SV" sz="1000" dirty="0">
                          <a:effectLst/>
                        </a:rPr>
                        <a:t> (Distribuido)</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a:effectLst/>
                        </a:rPr>
                        <a:t>Mercurial (Distribuido) </a:t>
                      </a:r>
                      <a:endParaRPr lang="es-SV" sz="1000" dirty="0">
                        <a:effectLst/>
                        <a:latin typeface="Times New Roman"/>
                        <a:ea typeface="Calibri"/>
                        <a:cs typeface="Times New Roman"/>
                      </a:endParaRPr>
                    </a:p>
                  </a:txBody>
                  <a:tcPr marL="68580" marR="68580" marT="0" marB="0" anchor="ctr"/>
                </a:tc>
              </a:tr>
            </a:tbl>
          </a:graphicData>
        </a:graphic>
      </p:graphicFrame>
      <p:pic>
        <p:nvPicPr>
          <p:cNvPr id="1027" name="Imagen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137" y="3051930"/>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193"/>
          <p:cNvPicPr>
            <a:picLocks noChangeAspect="1" noChangeArrowheads="1"/>
          </p:cNvPicPr>
          <p:nvPr/>
        </p:nvPicPr>
        <p:blipFill>
          <a:blip r:embed="rId3">
            <a:extLst>
              <a:ext uri="{28A0092B-C50C-407E-A947-70E740481C1C}">
                <a14:useLocalDpi xmlns:a14="http://schemas.microsoft.com/office/drawing/2010/main" val="0"/>
              </a:ext>
            </a:extLst>
          </a:blip>
          <a:srcRect r="621"/>
          <a:stretch>
            <a:fillRect/>
          </a:stretch>
        </p:blipFill>
        <p:spPr bwMode="auto">
          <a:xfrm>
            <a:off x="4211960" y="2996952"/>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199" descr="[blocked]https://upload.wikimedia.org/wikipedia/commons/thumb/0/0e/Mercurial_no_border_logo.svg/467px-Mercurial_no_border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3032880"/>
            <a:ext cx="485775" cy="628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3 Tabla"/>
          <p:cNvGraphicFramePr>
            <a:graphicFrameLocks noGrp="1"/>
          </p:cNvGraphicFramePr>
          <p:nvPr>
            <p:extLst>
              <p:ext uri="{D42A27DB-BD31-4B8C-83A1-F6EECF244321}">
                <p14:modId xmlns:p14="http://schemas.microsoft.com/office/powerpoint/2010/main" val="1007177420"/>
              </p:ext>
            </p:extLst>
          </p:nvPr>
        </p:nvGraphicFramePr>
        <p:xfrm>
          <a:off x="987227" y="3789040"/>
          <a:ext cx="7344816" cy="1050458"/>
        </p:xfrm>
        <a:graphic>
          <a:graphicData uri="http://schemas.openxmlformats.org/drawingml/2006/table">
            <a:tbl>
              <a:tblPr firstRow="1" firstCol="1" bandRow="1">
                <a:tableStyleId>{5C22544A-7EE6-4342-B048-85BDC9FD1C3A}</a:tableStyleId>
              </a:tblPr>
              <a:tblGrid>
                <a:gridCol w="2751774"/>
                <a:gridCol w="2296521"/>
                <a:gridCol w="2296521"/>
              </a:tblGrid>
              <a:tr h="1050458">
                <a:tc>
                  <a:txBody>
                    <a:bodyPr/>
                    <a:lstStyle/>
                    <a:p>
                      <a:pPr indent="180340" algn="just">
                        <a:lnSpc>
                          <a:spcPct val="107000"/>
                        </a:lnSpc>
                        <a:spcAft>
                          <a:spcPts val="0"/>
                        </a:spcAft>
                      </a:pPr>
                      <a:r>
                        <a:rPr lang="es-SV" sz="1000" dirty="0">
                          <a:effectLst/>
                        </a:rPr>
                        <a:t>Más espacio de almacenamiento:  </a:t>
                      </a:r>
                    </a:p>
                    <a:p>
                      <a:pPr indent="180340" algn="just">
                        <a:lnSpc>
                          <a:spcPct val="107000"/>
                        </a:lnSpc>
                        <a:spcAft>
                          <a:spcPts val="0"/>
                        </a:spcAft>
                      </a:pPr>
                      <a:r>
                        <a:rPr lang="es-SV" sz="1000" dirty="0">
                          <a:effectLst/>
                        </a:rPr>
                        <a:t>Dos copias de un archivo en el directorio de trabajo de SVN</a:t>
                      </a:r>
                      <a:r>
                        <a:rPr lang="es-SV" sz="1000" dirty="0" smtClean="0">
                          <a:effectLst/>
                        </a:rPr>
                        <a:t>.</a:t>
                      </a:r>
                      <a:endParaRPr lang="es-SV" sz="1000" dirty="0">
                        <a:effectLst/>
                      </a:endParaRPr>
                    </a:p>
                  </a:txBody>
                  <a:tcPr marL="68580" marR="68580" marT="0" marB="0" anchor="ctr"/>
                </a:tc>
                <a:tc>
                  <a:txBody>
                    <a:bodyPr/>
                    <a:lstStyle/>
                    <a:p>
                      <a:pPr indent="180340" algn="just">
                        <a:lnSpc>
                          <a:spcPct val="107000"/>
                        </a:lnSpc>
                        <a:spcAft>
                          <a:spcPts val="0"/>
                        </a:spcAft>
                      </a:pPr>
                      <a:r>
                        <a:rPr lang="es-SV" sz="1000" dirty="0">
                          <a:effectLst/>
                        </a:rPr>
                        <a:t>Menos espacio de almacenamiento:</a:t>
                      </a:r>
                    </a:p>
                    <a:p>
                      <a:pPr indent="180340" algn="just">
                        <a:lnSpc>
                          <a:spcPct val="107000"/>
                        </a:lnSpc>
                        <a:spcAft>
                          <a:spcPts val="0"/>
                        </a:spcAft>
                      </a:pPr>
                      <a:r>
                        <a:rPr lang="es-SV" sz="1000" dirty="0">
                          <a:effectLst/>
                        </a:rPr>
                        <a:t>Tiene una memoria eficiente porque el formato de archivo de los datos está comprimido</a:t>
                      </a:r>
                      <a:r>
                        <a:rPr lang="es-SV" sz="1000" dirty="0" smtClean="0">
                          <a:effectLst/>
                        </a:rPr>
                        <a:t>.</a:t>
                      </a:r>
                      <a:endParaRPr lang="es-SV" sz="1000" dirty="0">
                        <a:effectLst/>
                      </a:endParaRPr>
                    </a:p>
                  </a:txBody>
                  <a:tcPr marL="68580" marR="68580" marT="0" marB="0" anchor="ctr"/>
                </a:tc>
                <a:tc>
                  <a:txBody>
                    <a:bodyPr/>
                    <a:lstStyle/>
                    <a:p>
                      <a:pPr indent="180340" algn="just">
                        <a:lnSpc>
                          <a:spcPct val="107000"/>
                        </a:lnSpc>
                        <a:spcAft>
                          <a:spcPts val="0"/>
                        </a:spcAft>
                      </a:pPr>
                      <a:r>
                        <a:rPr lang="es-SV" sz="1000" dirty="0" smtClean="0">
                          <a:effectLst/>
                        </a:rPr>
                        <a:t>gestión </a:t>
                      </a:r>
                      <a:r>
                        <a:rPr lang="es-SV" sz="1000" dirty="0">
                          <a:effectLst/>
                        </a:rPr>
                        <a:t>de espacio en disco ya que siempre Mercurial está estructurado de tal forma que siempre se añaden objetos al repositorio.</a:t>
                      </a:r>
                      <a:endParaRPr lang="es-SV" sz="1000" dirty="0">
                        <a:effectLst/>
                        <a:latin typeface="Times New Roman"/>
                        <a:ea typeface="Calibri"/>
                        <a:cs typeface="Times New Roman"/>
                      </a:endParaRPr>
                    </a:p>
                  </a:txBody>
                  <a:tcPr marL="68580" marR="68580" marT="0" marB="0" anchor="ctr"/>
                </a:tc>
              </a:tr>
            </a:tbl>
          </a:graphicData>
        </a:graphic>
      </p:graphicFrame>
      <p:pic>
        <p:nvPicPr>
          <p:cNvPr id="3073"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5301208"/>
            <a:ext cx="2257426" cy="1233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utoShape 3" descr="Resultado de imagen para esquema sv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pic>
        <p:nvPicPr>
          <p:cNvPr id="3076"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45833"/>
          <a:stretch/>
        </p:blipFill>
        <p:spPr bwMode="auto">
          <a:xfrm>
            <a:off x="4355976" y="4886871"/>
            <a:ext cx="1228353"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49950" y="5013176"/>
            <a:ext cx="1855093" cy="1199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324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3608" y="332656"/>
            <a:ext cx="6931104" cy="1702160"/>
          </a:xfrm>
        </p:spPr>
        <p:txBody>
          <a:bodyPr/>
          <a:lstStyle/>
          <a:p>
            <a:r>
              <a:rPr lang="es-SV" dirty="0" smtClean="0"/>
              <a:t>Cuadro comparativo</a:t>
            </a:r>
            <a:endParaRPr lang="es-SV" dirty="0"/>
          </a:p>
        </p:txBody>
      </p:sp>
      <p:sp>
        <p:nvSpPr>
          <p:cNvPr id="3" name="2 Subtítulo"/>
          <p:cNvSpPr>
            <a:spLocks noGrp="1"/>
          </p:cNvSpPr>
          <p:nvPr>
            <p:ph type="subTitle" idx="1"/>
          </p:nvPr>
        </p:nvSpPr>
        <p:spPr>
          <a:xfrm>
            <a:off x="685800" y="2060848"/>
            <a:ext cx="7772400" cy="4536504"/>
          </a:xfrm>
        </p:spPr>
        <p:txBody>
          <a:bodyPr/>
          <a:lstStyle/>
          <a:p>
            <a:r>
              <a:rPr lang="es-SV" b="1" dirty="0" err="1"/>
              <a:t>Merge</a:t>
            </a:r>
            <a:r>
              <a:rPr lang="es-SV" b="1" dirty="0"/>
              <a:t> (Fusión de ramas</a:t>
            </a:r>
            <a:r>
              <a:rPr lang="es-SV" b="1" dirty="0" smtClean="0"/>
              <a:t>)</a:t>
            </a:r>
          </a:p>
          <a:p>
            <a:endParaRPr lang="es-SV" dirty="0"/>
          </a:p>
        </p:txBody>
      </p:sp>
      <p:graphicFrame>
        <p:nvGraphicFramePr>
          <p:cNvPr id="5" name="4 Tabla"/>
          <p:cNvGraphicFramePr>
            <a:graphicFrameLocks noGrp="1"/>
          </p:cNvGraphicFramePr>
          <p:nvPr>
            <p:extLst>
              <p:ext uri="{D42A27DB-BD31-4B8C-83A1-F6EECF244321}">
                <p14:modId xmlns:p14="http://schemas.microsoft.com/office/powerpoint/2010/main" val="718013328"/>
              </p:ext>
            </p:extLst>
          </p:nvPr>
        </p:nvGraphicFramePr>
        <p:xfrm>
          <a:off x="1721965" y="2780928"/>
          <a:ext cx="5757545" cy="163068"/>
        </p:xfrm>
        <a:graphic>
          <a:graphicData uri="http://schemas.openxmlformats.org/drawingml/2006/table">
            <a:tbl>
              <a:tblPr firstRow="1" firstCol="1" bandRow="1">
                <a:tableStyleId>{5C22544A-7EE6-4342-B048-85BDC9FD1C3A}</a:tableStyleId>
              </a:tblPr>
              <a:tblGrid>
                <a:gridCol w="2157095"/>
                <a:gridCol w="1800225"/>
                <a:gridCol w="1800225"/>
              </a:tblGrid>
              <a:tr h="0">
                <a:tc>
                  <a:txBody>
                    <a:bodyPr/>
                    <a:lstStyle/>
                    <a:p>
                      <a:pPr indent="180340" algn="ctr">
                        <a:lnSpc>
                          <a:spcPct val="107000"/>
                        </a:lnSpc>
                        <a:spcAft>
                          <a:spcPts val="0"/>
                        </a:spcAft>
                      </a:pPr>
                      <a:r>
                        <a:rPr lang="es-SV" sz="1000" dirty="0" err="1">
                          <a:effectLst/>
                        </a:rPr>
                        <a:t>Subversion</a:t>
                      </a:r>
                      <a:r>
                        <a:rPr lang="es-SV" sz="1000" dirty="0">
                          <a:effectLst/>
                        </a:rPr>
                        <a:t> (Centralizado)</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err="1">
                          <a:effectLst/>
                        </a:rPr>
                        <a:t>Git</a:t>
                      </a:r>
                      <a:r>
                        <a:rPr lang="es-SV" sz="1000" dirty="0">
                          <a:effectLst/>
                        </a:rPr>
                        <a:t> (Distribuido)</a:t>
                      </a:r>
                      <a:endParaRPr lang="es-SV" sz="1000" dirty="0">
                        <a:effectLst/>
                        <a:latin typeface="Times New Roman"/>
                        <a:ea typeface="Calibri"/>
                        <a:cs typeface="Times New Roman"/>
                      </a:endParaRPr>
                    </a:p>
                  </a:txBody>
                  <a:tcPr marL="68580" marR="68580" marT="0" marB="0" anchor="ctr"/>
                </a:tc>
                <a:tc>
                  <a:txBody>
                    <a:bodyPr/>
                    <a:lstStyle/>
                    <a:p>
                      <a:pPr indent="180340" algn="ctr">
                        <a:lnSpc>
                          <a:spcPct val="107000"/>
                        </a:lnSpc>
                        <a:spcAft>
                          <a:spcPts val="0"/>
                        </a:spcAft>
                      </a:pPr>
                      <a:r>
                        <a:rPr lang="es-SV" sz="1000" dirty="0">
                          <a:effectLst/>
                        </a:rPr>
                        <a:t>Mercurial (Distribuido) </a:t>
                      </a:r>
                      <a:endParaRPr lang="es-SV" sz="1000" dirty="0">
                        <a:effectLst/>
                        <a:latin typeface="Times New Roman"/>
                        <a:ea typeface="Calibri"/>
                        <a:cs typeface="Times New Roman"/>
                      </a:endParaRPr>
                    </a:p>
                  </a:txBody>
                  <a:tcPr marL="68580" marR="68580" marT="0" marB="0" anchor="ctr"/>
                </a:tc>
              </a:tr>
            </a:tbl>
          </a:graphicData>
        </a:graphic>
      </p:graphicFrame>
      <p:pic>
        <p:nvPicPr>
          <p:cNvPr id="1027" name="Imagen 1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137" y="3051930"/>
            <a:ext cx="676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193"/>
          <p:cNvPicPr>
            <a:picLocks noChangeAspect="1" noChangeArrowheads="1"/>
          </p:cNvPicPr>
          <p:nvPr/>
        </p:nvPicPr>
        <p:blipFill>
          <a:blip r:embed="rId3">
            <a:extLst>
              <a:ext uri="{28A0092B-C50C-407E-A947-70E740481C1C}">
                <a14:useLocalDpi xmlns:a14="http://schemas.microsoft.com/office/drawing/2010/main" val="0"/>
              </a:ext>
            </a:extLst>
          </a:blip>
          <a:srcRect r="621"/>
          <a:stretch>
            <a:fillRect/>
          </a:stretch>
        </p:blipFill>
        <p:spPr bwMode="auto">
          <a:xfrm>
            <a:off x="4211960" y="2996952"/>
            <a:ext cx="8953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199" descr="[blocked]https://upload.wikimedia.org/wikipedia/commons/thumb/0/0e/Mercurial_no_border_logo.svg/467px-Mercurial_no_border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3032880"/>
            <a:ext cx="485775" cy="62865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3" descr="Resultado de imagen para esquema sv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graphicFrame>
        <p:nvGraphicFramePr>
          <p:cNvPr id="6" name="5 Tabla"/>
          <p:cNvGraphicFramePr>
            <a:graphicFrameLocks noGrp="1"/>
          </p:cNvGraphicFramePr>
          <p:nvPr>
            <p:extLst>
              <p:ext uri="{D42A27DB-BD31-4B8C-83A1-F6EECF244321}">
                <p14:modId xmlns:p14="http://schemas.microsoft.com/office/powerpoint/2010/main" val="467498489"/>
              </p:ext>
            </p:extLst>
          </p:nvPr>
        </p:nvGraphicFramePr>
        <p:xfrm>
          <a:off x="1780862" y="3789040"/>
          <a:ext cx="5757545" cy="978408"/>
        </p:xfrm>
        <a:graphic>
          <a:graphicData uri="http://schemas.openxmlformats.org/drawingml/2006/table">
            <a:tbl>
              <a:tblPr firstRow="1" firstCol="1" bandRow="1">
                <a:tableStyleId>{5C22544A-7EE6-4342-B048-85BDC9FD1C3A}</a:tableStyleId>
              </a:tblPr>
              <a:tblGrid>
                <a:gridCol w="2157095"/>
                <a:gridCol w="1847850"/>
                <a:gridCol w="1752600"/>
              </a:tblGrid>
              <a:tr h="0">
                <a:tc>
                  <a:txBody>
                    <a:bodyPr/>
                    <a:lstStyle/>
                    <a:p>
                      <a:pPr indent="180340" algn="just">
                        <a:lnSpc>
                          <a:spcPct val="107000"/>
                        </a:lnSpc>
                        <a:spcAft>
                          <a:spcPts val="0"/>
                        </a:spcAft>
                      </a:pPr>
                      <a:r>
                        <a:rPr lang="es-SV" sz="1000" dirty="0">
                          <a:effectLst/>
                        </a:rPr>
                        <a:t>La facilidad para fusionar ramas también está en SVN, pero es algo incompleta. </a:t>
                      </a:r>
                      <a:endParaRPr lang="es-SV" sz="1000" dirty="0">
                        <a:effectLst/>
                        <a:latin typeface="Times New Roman"/>
                        <a:ea typeface="Calibri"/>
                        <a:cs typeface="Times New Roman"/>
                      </a:endParaRPr>
                    </a:p>
                  </a:txBody>
                  <a:tcPr marL="68580" marR="68580" marT="0" marB="0" anchor="ctr"/>
                </a:tc>
                <a:tc>
                  <a:txBody>
                    <a:bodyPr/>
                    <a:lstStyle/>
                    <a:p>
                      <a:pPr indent="180340" algn="just">
                        <a:lnSpc>
                          <a:spcPct val="107000"/>
                        </a:lnSpc>
                        <a:spcAft>
                          <a:spcPts val="0"/>
                        </a:spcAft>
                      </a:pPr>
                      <a:r>
                        <a:rPr lang="es-SV" sz="1000" dirty="0">
                          <a:effectLst/>
                        </a:rPr>
                        <a:t>Los usuarios tendrán control sobre la fusión de datos en repositorios sincronizados.</a:t>
                      </a:r>
                      <a:endParaRPr lang="es-SV" sz="1000" dirty="0">
                        <a:effectLst/>
                        <a:latin typeface="Times New Roman"/>
                        <a:ea typeface="Calibri"/>
                        <a:cs typeface="Times New Roman"/>
                      </a:endParaRPr>
                    </a:p>
                  </a:txBody>
                  <a:tcPr marL="68580" marR="68580" marT="0" marB="0" anchor="ctr"/>
                </a:tc>
                <a:tc>
                  <a:txBody>
                    <a:bodyPr/>
                    <a:lstStyle/>
                    <a:p>
                      <a:pPr indent="180340" algn="just">
                        <a:lnSpc>
                          <a:spcPct val="107000"/>
                        </a:lnSpc>
                        <a:spcAft>
                          <a:spcPts val="0"/>
                        </a:spcAft>
                      </a:pPr>
                      <a:r>
                        <a:rPr lang="es-SV" sz="1000" dirty="0">
                          <a:effectLst/>
                        </a:rPr>
                        <a:t>En este caso no son simétricos por lo que establecerá la rama más antigua como la principal y a esta unirá la más actual.</a:t>
                      </a:r>
                      <a:endParaRPr lang="es-SV" sz="1000" dirty="0">
                        <a:effectLst/>
                        <a:latin typeface="Times New Roman"/>
                        <a:ea typeface="Calibri"/>
                        <a:cs typeface="Times New Roman"/>
                      </a:endParaRPr>
                    </a:p>
                  </a:txBody>
                  <a:tcPr marL="68580" marR="68580" marT="0" marB="0" anchor="ctr"/>
                </a:tc>
              </a:tr>
            </a:tbl>
          </a:graphicData>
        </a:graphic>
      </p:graphicFrame>
      <p:pic>
        <p:nvPicPr>
          <p:cNvPr id="4097" name="Picture 1"/>
          <p:cNvPicPr>
            <a:picLocks noChangeAspect="1" noChangeArrowheads="1"/>
          </p:cNvPicPr>
          <p:nvPr/>
        </p:nvPicPr>
        <p:blipFill rotWithShape="1">
          <a:blip r:embed="rId5">
            <a:extLst>
              <a:ext uri="{28A0092B-C50C-407E-A947-70E740481C1C}">
                <a14:useLocalDpi xmlns:a14="http://schemas.microsoft.com/office/drawing/2010/main" val="0"/>
              </a:ext>
            </a:extLst>
          </a:blip>
          <a:srcRect r="86870"/>
          <a:stretch/>
        </p:blipFill>
        <p:spPr bwMode="auto">
          <a:xfrm>
            <a:off x="4644573" y="4984453"/>
            <a:ext cx="737884" cy="152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4947" b="25162"/>
          <a:stretch/>
        </p:blipFill>
        <p:spPr bwMode="auto">
          <a:xfrm>
            <a:off x="1344816" y="5281067"/>
            <a:ext cx="2474742" cy="926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6156176" y="4984453"/>
            <a:ext cx="1703289" cy="1396328"/>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a:ln>
            <a:noFill/>
          </a:ln>
        </p:spPr>
      </p:pic>
    </p:spTree>
    <p:extLst>
      <p:ext uri="{BB962C8B-B14F-4D97-AF65-F5344CB8AC3E}">
        <p14:creationId xmlns:p14="http://schemas.microsoft.com/office/powerpoint/2010/main" val="292932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solidFill>
            <a:schemeClr val="bg1"/>
          </a:solidFill>
        </p:spPr>
        <p:txBody>
          <a:bodyPr>
            <a:normAutofit/>
          </a:bodyPr>
          <a:lstStyle/>
          <a:p>
            <a:r>
              <a:rPr lang="es-SV" dirty="0" smtClean="0"/>
              <a:t>Definición:</a:t>
            </a:r>
            <a:endParaRPr lang="es-SV" dirty="0"/>
          </a:p>
          <a:p>
            <a:r>
              <a:rPr lang="es-SV" dirty="0" err="1" smtClean="0"/>
              <a:t>Github</a:t>
            </a:r>
            <a:r>
              <a:rPr lang="es-SV" dirty="0"/>
              <a:t>: </a:t>
            </a:r>
            <a:r>
              <a:rPr lang="es-SV" sz="1900" dirty="0"/>
              <a:t>Es </a:t>
            </a:r>
            <a:r>
              <a:rPr lang="es-SV" sz="1900" dirty="0"/>
              <a:t>una forja para alojar proyectos utilizando el sistema de control </a:t>
            </a:r>
            <a:r>
              <a:rPr lang="es-SV" sz="1900" dirty="0"/>
              <a:t>de versiones </a:t>
            </a:r>
            <a:r>
              <a:rPr lang="es-SV" sz="1900" dirty="0" err="1"/>
              <a:t>Git</a:t>
            </a:r>
            <a:r>
              <a:rPr lang="es-SV" sz="1900" dirty="0"/>
              <a:t>. </a:t>
            </a:r>
            <a:r>
              <a:rPr lang="es-SV" sz="1900" dirty="0"/>
              <a:t>Se utiliza principalmente para la creación de código fuente de programas de </a:t>
            </a:r>
            <a:r>
              <a:rPr lang="es-SV" sz="1900" dirty="0" smtClean="0"/>
              <a:t>computadora. El software </a:t>
            </a:r>
            <a:r>
              <a:rPr lang="es-SV" sz="1900" dirty="0"/>
              <a:t>que opera GitHub fue escrito </a:t>
            </a:r>
            <a:r>
              <a:rPr lang="es-SV" sz="1900" dirty="0" smtClean="0"/>
              <a:t>en Ruby </a:t>
            </a:r>
            <a:r>
              <a:rPr lang="es-SV" sz="1900" dirty="0" err="1" smtClean="0"/>
              <a:t>on</a:t>
            </a:r>
            <a:r>
              <a:rPr lang="es-SV" sz="1900" dirty="0" smtClean="0"/>
              <a:t> </a:t>
            </a:r>
            <a:r>
              <a:rPr lang="es-SV" sz="1900" dirty="0" err="1" smtClean="0"/>
              <a:t>Rails</a:t>
            </a:r>
            <a:r>
              <a:rPr lang="es-SV" sz="1900" dirty="0" smtClean="0"/>
              <a:t>. </a:t>
            </a:r>
            <a:r>
              <a:rPr lang="es-SV" sz="1900" dirty="0"/>
              <a:t>Desde enero </a:t>
            </a:r>
            <a:r>
              <a:rPr lang="es-SV" sz="1900" dirty="0" smtClean="0"/>
              <a:t>de 2010, </a:t>
            </a:r>
            <a:r>
              <a:rPr lang="es-SV" sz="1900" dirty="0"/>
              <a:t>GitHub opera bajo el nombre de GitHub, Inc. </a:t>
            </a:r>
            <a:r>
              <a:rPr lang="es-SV" sz="1900" dirty="0"/>
              <a:t>Anteriormente era conocida como </a:t>
            </a:r>
            <a:r>
              <a:rPr lang="es-SV" sz="1900" dirty="0" err="1"/>
              <a:t>Logical</a:t>
            </a:r>
            <a:r>
              <a:rPr lang="es-SV" sz="1900" dirty="0"/>
              <a:t> </a:t>
            </a:r>
            <a:r>
              <a:rPr lang="es-SV" sz="1900" dirty="0" err="1"/>
              <a:t>Awesome</a:t>
            </a:r>
            <a:r>
              <a:rPr lang="es-SV" sz="1900" dirty="0"/>
              <a:t> LLC. </a:t>
            </a:r>
            <a:r>
              <a:rPr lang="es-SV" sz="1900" dirty="0"/>
              <a:t>El código de los proyectos alojados en GitHub se almacena típicamente de </a:t>
            </a:r>
            <a:r>
              <a:rPr lang="es-SV" sz="1900" dirty="0" smtClean="0"/>
              <a:t>forma publica, </a:t>
            </a:r>
            <a:r>
              <a:rPr lang="es-SV" sz="1900" dirty="0"/>
              <a:t>aunque utilizando una cuenta de pago, también permite hospedar repositorios privados. </a:t>
            </a:r>
          </a:p>
        </p:txBody>
      </p:sp>
      <p:sp>
        <p:nvSpPr>
          <p:cNvPr id="3" name="2 Título"/>
          <p:cNvSpPr>
            <a:spLocks noGrp="1"/>
          </p:cNvSpPr>
          <p:nvPr>
            <p:ph type="title"/>
          </p:nvPr>
        </p:nvSpPr>
        <p:spPr/>
        <p:txBody>
          <a:bodyPr/>
          <a:lstStyle/>
          <a:p>
            <a:r>
              <a:rPr lang="es-SV" dirty="0" smtClean="0"/>
              <a:t>GITHUB VS GITLAB</a:t>
            </a:r>
            <a:endParaRPr lang="es-SV"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797152"/>
            <a:ext cx="35147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00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marL="109728" indent="0">
              <a:buNone/>
            </a:pPr>
            <a:r>
              <a:rPr lang="es-SV" sz="1600" dirty="0"/>
              <a:t>Pero hoy en día GitHub es mucho más que un servicio de alojamiento de código. Además de éste, se ofrecen varias pequeñas herramientas en línea muy útiles para el </a:t>
            </a:r>
            <a:r>
              <a:rPr lang="es-SV" sz="1600" b="1" dirty="0"/>
              <a:t>trabajo en equipo</a:t>
            </a:r>
            <a:r>
              <a:rPr lang="es-SV" sz="1600" dirty="0"/>
              <a:t>. Entre ellas, caben destacar</a:t>
            </a:r>
            <a:r>
              <a:rPr lang="es-SV" sz="1600" dirty="0" smtClean="0"/>
              <a:t>:</a:t>
            </a:r>
          </a:p>
          <a:p>
            <a:pPr marL="109728" indent="0">
              <a:buNone/>
            </a:pPr>
            <a:endParaRPr lang="es-SV" sz="1600" dirty="0"/>
          </a:p>
          <a:p>
            <a:pPr marL="109728" indent="0">
              <a:buNone/>
            </a:pPr>
            <a:r>
              <a:rPr lang="es-SV" sz="1600" dirty="0" smtClean="0"/>
              <a:t>- Un </a:t>
            </a:r>
            <a:r>
              <a:rPr lang="es-SV" sz="1600" b="1" dirty="0"/>
              <a:t>wiki</a:t>
            </a:r>
            <a:r>
              <a:rPr lang="es-SV" sz="1600" dirty="0"/>
              <a:t> que funciona </a:t>
            </a:r>
            <a:r>
              <a:rPr lang="es-SV" sz="1600" dirty="0" smtClean="0"/>
              <a:t>con </a:t>
            </a:r>
            <a:r>
              <a:rPr lang="es-SV" sz="1600" dirty="0" err="1" smtClean="0"/>
              <a:t>gollum</a:t>
            </a:r>
            <a:r>
              <a:rPr lang="es-SV" sz="1600" dirty="0" smtClean="0"/>
              <a:t>, </a:t>
            </a:r>
            <a:r>
              <a:rPr lang="es-SV" sz="1600" dirty="0"/>
              <a:t>el cual opera con </a:t>
            </a:r>
            <a:r>
              <a:rPr lang="es-SV" sz="1600" dirty="0" err="1"/>
              <a:t>Git</a:t>
            </a:r>
            <a:r>
              <a:rPr lang="es-SV" sz="1600" dirty="0"/>
              <a:t> para el mantenimiento de las distintas versiones de las páginas.</a:t>
            </a:r>
          </a:p>
          <a:p>
            <a:pPr marL="109728" indent="0">
              <a:buNone/>
            </a:pPr>
            <a:r>
              <a:rPr lang="es-SV" sz="1600" dirty="0" smtClean="0"/>
              <a:t>- Un sistema de seguimiento de problemas, </a:t>
            </a:r>
            <a:r>
              <a:rPr lang="es-SV" sz="1600" dirty="0"/>
              <a:t>que al estilo del clásico sistema de tickets, permiten a los miembros de tu equipo (o a cualquier usuario de GitHub si tu repositorio es público) abrir un ticket detallando un problema que tenga con tu software o una sugerencia que desee hacer al mismo.</a:t>
            </a:r>
          </a:p>
          <a:p>
            <a:pPr marL="109728" indent="0">
              <a:buNone/>
            </a:pPr>
            <a:r>
              <a:rPr lang="es-SV" sz="1600" dirty="0" smtClean="0"/>
              <a:t>- Una herramienta de revisión de código, </a:t>
            </a:r>
            <a:r>
              <a:rPr lang="es-SV" sz="1600" dirty="0"/>
              <a:t>donde se pueden añadir anotaciones en cualquier punto de un fichero (</a:t>
            </a:r>
            <a:r>
              <a:rPr lang="es-SV" sz="1600" dirty="0" err="1"/>
              <a:t>ej</a:t>
            </a:r>
            <a:r>
              <a:rPr lang="es-SV" sz="1600" dirty="0"/>
              <a:t>: "Esto es mejor que lo extraigamos a una nueva clase"), y debatir sobre determinados cambios realizados en un </a:t>
            </a:r>
            <a:r>
              <a:rPr lang="es-SV" sz="1600" dirty="0" err="1"/>
              <a:t>commit</a:t>
            </a:r>
            <a:r>
              <a:rPr lang="es-SV" sz="1600" dirty="0"/>
              <a:t> específico.</a:t>
            </a:r>
          </a:p>
          <a:p>
            <a:pPr marL="109728" indent="0">
              <a:buNone/>
            </a:pPr>
            <a:r>
              <a:rPr lang="es-SV" sz="1600" dirty="0" smtClean="0"/>
              <a:t>- Un visor </a:t>
            </a:r>
            <a:r>
              <a:rPr lang="es-SV" sz="1600" smtClean="0"/>
              <a:t>de ramas </a:t>
            </a:r>
            <a:r>
              <a:rPr lang="es-SV" sz="1600" dirty="0"/>
              <a:t>donde se pueden comparar los progresos realizados en las distintas ramas de nuestro repositorio.</a:t>
            </a:r>
          </a:p>
          <a:p>
            <a:endParaRPr lang="es-SV" dirty="0"/>
          </a:p>
        </p:txBody>
      </p:sp>
      <p:sp>
        <p:nvSpPr>
          <p:cNvPr id="3" name="2 Título"/>
          <p:cNvSpPr>
            <a:spLocks noGrp="1"/>
          </p:cNvSpPr>
          <p:nvPr>
            <p:ph type="title"/>
          </p:nvPr>
        </p:nvSpPr>
        <p:spPr/>
        <p:txBody>
          <a:bodyPr/>
          <a:lstStyle/>
          <a:p>
            <a:pPr algn="ctr"/>
            <a:r>
              <a:rPr lang="es-SV" dirty="0" smtClean="0"/>
              <a:t>GITHUB</a:t>
            </a:r>
            <a:endParaRPr lang="es-SV" dirty="0"/>
          </a:p>
        </p:txBody>
      </p:sp>
    </p:spTree>
    <p:extLst>
      <p:ext uri="{BB962C8B-B14F-4D97-AF65-F5344CB8AC3E}">
        <p14:creationId xmlns:p14="http://schemas.microsoft.com/office/powerpoint/2010/main" val="2016797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solidFill>
            <a:schemeClr val="bg1"/>
          </a:solidFill>
        </p:spPr>
        <p:txBody>
          <a:bodyPr>
            <a:normAutofit/>
          </a:bodyPr>
          <a:lstStyle/>
          <a:p>
            <a:r>
              <a:rPr lang="es-SV" dirty="0" smtClean="0"/>
              <a:t>Definición:</a:t>
            </a:r>
            <a:endParaRPr lang="es-SV" dirty="0"/>
          </a:p>
          <a:p>
            <a:r>
              <a:rPr lang="es-SV" dirty="0" err="1" smtClean="0"/>
              <a:t>GitLab</a:t>
            </a:r>
            <a:r>
              <a:rPr lang="es-SV" dirty="0"/>
              <a:t>: </a:t>
            </a:r>
            <a:r>
              <a:rPr lang="es-SV" sz="2000" dirty="0"/>
              <a:t>es un servicio web de control de versiones y desarrollo de software colaborativo basado </a:t>
            </a:r>
            <a:r>
              <a:rPr lang="es-SV" sz="2000" dirty="0" smtClean="0"/>
              <a:t>en </a:t>
            </a:r>
            <a:r>
              <a:rPr lang="es-SV" sz="2000" dirty="0" err="1" smtClean="0"/>
              <a:t>Git</a:t>
            </a:r>
            <a:r>
              <a:rPr lang="es-SV" sz="2000" dirty="0" smtClean="0"/>
              <a:t>. </a:t>
            </a:r>
            <a:r>
              <a:rPr lang="es-SV" sz="2000" dirty="0"/>
              <a:t>Además de gestor de repositorios, el servicio ofrece también alojamiento </a:t>
            </a:r>
            <a:r>
              <a:rPr lang="es-SV" sz="2000" dirty="0" smtClean="0"/>
              <a:t>de wikis </a:t>
            </a:r>
            <a:r>
              <a:rPr lang="es-SV" sz="2000" dirty="0"/>
              <a:t>y </a:t>
            </a:r>
            <a:r>
              <a:rPr lang="es-SV" sz="2000" dirty="0" smtClean="0"/>
              <a:t>un sistema de seguimiento de errores, </a:t>
            </a:r>
            <a:r>
              <a:rPr lang="es-SV" sz="2000" dirty="0"/>
              <a:t>todo ello publicado bajo </a:t>
            </a:r>
            <a:r>
              <a:rPr lang="es-SV" sz="2000" dirty="0" smtClean="0"/>
              <a:t>una Licencia de código abierto. </a:t>
            </a:r>
            <a:endParaRPr lang="es-SV" sz="1900" dirty="0"/>
          </a:p>
        </p:txBody>
      </p:sp>
      <p:sp>
        <p:nvSpPr>
          <p:cNvPr id="3" name="2 Título"/>
          <p:cNvSpPr>
            <a:spLocks noGrp="1"/>
          </p:cNvSpPr>
          <p:nvPr>
            <p:ph type="title"/>
          </p:nvPr>
        </p:nvSpPr>
        <p:spPr/>
        <p:txBody>
          <a:bodyPr/>
          <a:lstStyle/>
          <a:p>
            <a:r>
              <a:rPr lang="es-SV" dirty="0" smtClean="0"/>
              <a:t>GITHUB VS GITLAB</a:t>
            </a:r>
            <a:endParaRPr lang="es-SV"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051204"/>
            <a:ext cx="28575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544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109728" indent="0">
              <a:buNone/>
            </a:pPr>
            <a:r>
              <a:rPr lang="es-SV" dirty="0" smtClean="0"/>
              <a:t>Las </a:t>
            </a:r>
            <a:r>
              <a:rPr lang="es-SV" dirty="0"/>
              <a:t>principales herramientas y características de </a:t>
            </a:r>
            <a:r>
              <a:rPr lang="es-SV" dirty="0" err="1"/>
              <a:t>Gitlab</a:t>
            </a:r>
            <a:r>
              <a:rPr lang="es-SV" dirty="0"/>
              <a:t> son</a:t>
            </a:r>
            <a:r>
              <a:rPr lang="es-SV" dirty="0" smtClean="0"/>
              <a:t>:</a:t>
            </a:r>
          </a:p>
          <a:p>
            <a:endParaRPr lang="es-SV" sz="2000" dirty="0" smtClean="0"/>
          </a:p>
          <a:p>
            <a:pPr marL="109728" indent="0">
              <a:buNone/>
            </a:pPr>
            <a:r>
              <a:rPr lang="es-SV" sz="2000" dirty="0" smtClean="0"/>
              <a:t>- Control </a:t>
            </a:r>
            <a:r>
              <a:rPr lang="es-SV" sz="2000" dirty="0"/>
              <a:t>de versiones con </a:t>
            </a:r>
            <a:r>
              <a:rPr lang="es-SV" sz="2000" dirty="0" err="1"/>
              <a:t>Git</a:t>
            </a:r>
            <a:endParaRPr lang="es-SV" sz="2000" dirty="0"/>
          </a:p>
          <a:p>
            <a:pPr marL="109728" indent="0">
              <a:buNone/>
            </a:pPr>
            <a:r>
              <a:rPr lang="es-SV" sz="2000" dirty="0" smtClean="0"/>
              <a:t>- Seguimiento </a:t>
            </a:r>
            <a:r>
              <a:rPr lang="es-SV" sz="2000" dirty="0"/>
              <a:t>de incidentes</a:t>
            </a:r>
          </a:p>
          <a:p>
            <a:pPr marL="109728" indent="0">
              <a:buNone/>
            </a:pPr>
            <a:r>
              <a:rPr lang="es-SV" sz="2000" dirty="0" smtClean="0"/>
              <a:t>- Revisión </a:t>
            </a:r>
            <a:r>
              <a:rPr lang="es-SV" sz="2000" dirty="0"/>
              <a:t>de código</a:t>
            </a:r>
          </a:p>
          <a:p>
            <a:pPr marL="109728" indent="0">
              <a:buNone/>
            </a:pPr>
            <a:r>
              <a:rPr lang="es-SV" sz="2000" dirty="0" smtClean="0"/>
              <a:t>- Integración </a:t>
            </a:r>
            <a:r>
              <a:rPr lang="es-SV" sz="2000" dirty="0"/>
              <a:t>continua</a:t>
            </a:r>
          </a:p>
          <a:p>
            <a:pPr marL="109728" indent="0">
              <a:buNone/>
            </a:pPr>
            <a:r>
              <a:rPr lang="es-SV" sz="2000" dirty="0" smtClean="0"/>
              <a:t>- Integración </a:t>
            </a:r>
            <a:r>
              <a:rPr lang="es-SV" sz="2000" dirty="0"/>
              <a:t>con </a:t>
            </a:r>
            <a:r>
              <a:rPr lang="es-SV" sz="2000" dirty="0" smtClean="0"/>
              <a:t>múltiples </a:t>
            </a:r>
            <a:r>
              <a:rPr lang="es-SV" sz="2000" dirty="0"/>
              <a:t>herramientas como AD/LDAP, CI/CD…</a:t>
            </a:r>
          </a:p>
          <a:p>
            <a:pPr marL="109728" indent="0">
              <a:buNone/>
            </a:pPr>
            <a:endParaRPr lang="es-SV" dirty="0"/>
          </a:p>
        </p:txBody>
      </p:sp>
      <p:sp>
        <p:nvSpPr>
          <p:cNvPr id="3" name="2 Título"/>
          <p:cNvSpPr>
            <a:spLocks noGrp="1"/>
          </p:cNvSpPr>
          <p:nvPr>
            <p:ph type="title"/>
          </p:nvPr>
        </p:nvSpPr>
        <p:spPr/>
        <p:txBody>
          <a:bodyPr/>
          <a:lstStyle/>
          <a:p>
            <a:pPr algn="ctr"/>
            <a:r>
              <a:rPr lang="es-SV" dirty="0" smtClean="0"/>
              <a:t>GITLAB</a:t>
            </a:r>
            <a:endParaRPr lang="es-SV" dirty="0"/>
          </a:p>
        </p:txBody>
      </p:sp>
    </p:spTree>
    <p:extLst>
      <p:ext uri="{BB962C8B-B14F-4D97-AF65-F5344CB8AC3E}">
        <p14:creationId xmlns:p14="http://schemas.microsoft.com/office/powerpoint/2010/main" val="1655415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85</TotalTime>
  <Words>636</Words>
  <Application>Microsoft Office PowerPoint</Application>
  <PresentationFormat>Presentación en pantalla (4:3)</PresentationFormat>
  <Paragraphs>55</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Concurrencia</vt:lpstr>
      <vt:lpstr>Cuadro comparativo</vt:lpstr>
      <vt:lpstr>Cuadro comparativo</vt:lpstr>
      <vt:lpstr>Cuadro comparativo</vt:lpstr>
      <vt:lpstr>Cuadro comparativo</vt:lpstr>
      <vt:lpstr>GITHUB VS GITLAB</vt:lpstr>
      <vt:lpstr>GITHUB</vt:lpstr>
      <vt:lpstr>GITHUB VS GITLAB</vt:lpstr>
      <vt:lpstr>GITLAB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Cuadro comparativo</dc:title>
  <dc:creator>imelditamenjivar@gmail.com</dc:creator>
  <cp:lastModifiedBy>imelditamenjivar@gmail.com</cp:lastModifiedBy>
  <cp:revision>6</cp:revision>
  <dcterms:created xsi:type="dcterms:W3CDTF">2019-09-14T23:30:02Z</dcterms:created>
  <dcterms:modified xsi:type="dcterms:W3CDTF">2019-09-15T00:56:25Z</dcterms:modified>
</cp:coreProperties>
</file>