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4" r:id="rId4"/>
    <p:sldId id="275" r:id="rId5"/>
    <p:sldId id="262" r:id="rId6"/>
    <p:sldId id="276" r:id="rId7"/>
    <p:sldId id="259" r:id="rId8"/>
    <p:sldId id="277" r:id="rId9"/>
    <p:sldId id="261" r:id="rId10"/>
    <p:sldId id="279" r:id="rId11"/>
    <p:sldId id="280" r:id="rId12"/>
    <p:sldId id="281" r:id="rId13"/>
    <p:sldId id="265" r:id="rId14"/>
    <p:sldId id="266" r:id="rId15"/>
    <p:sldId id="267" r:id="rId16"/>
    <p:sldId id="268" r:id="rId17"/>
    <p:sldId id="282" r:id="rId18"/>
    <p:sldId id="269" r:id="rId19"/>
    <p:sldId id="270" r:id="rId20"/>
    <p:sldId id="271" r:id="rId21"/>
    <p:sldId id="272" r:id="rId22"/>
    <p:sldId id="283" r:id="rId23"/>
    <p:sldId id="284" r:id="rId24"/>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SV"/>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42732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9622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SV"/>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2192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322211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03828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92286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7" name="Marcador de fecha 6"/>
          <p:cNvSpPr>
            <a:spLocks noGrp="1"/>
          </p:cNvSpPr>
          <p:nvPr>
            <p:ph type="dt" sz="half" idx="10"/>
          </p:nvPr>
        </p:nvSpPr>
        <p:spPr/>
        <p:txBody>
          <a:bodyPr/>
          <a:lstStyle/>
          <a:p>
            <a:fld id="{BACD905E-5B96-466E-AB84-775EAD2AD0C0}" type="datetimeFigureOut">
              <a:rPr lang="es-SV" smtClean="0"/>
              <a:t>15/09/2019</a:t>
            </a:fld>
            <a:endParaRPr lang="es-SV"/>
          </a:p>
        </p:txBody>
      </p:sp>
      <p:sp>
        <p:nvSpPr>
          <p:cNvPr id="8" name="Marcador de pie de página 7"/>
          <p:cNvSpPr>
            <a:spLocks noGrp="1"/>
          </p:cNvSpPr>
          <p:nvPr>
            <p:ph type="ftr" sz="quarter" idx="11"/>
          </p:nvPr>
        </p:nvSpPr>
        <p:spPr/>
        <p:txBody>
          <a:bodyPr/>
          <a:lstStyle/>
          <a:p>
            <a:endParaRPr lang="es-SV"/>
          </a:p>
        </p:txBody>
      </p:sp>
      <p:sp>
        <p:nvSpPr>
          <p:cNvPr id="9" name="Marcador de número de diapositiva 8"/>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2352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fecha 2"/>
          <p:cNvSpPr>
            <a:spLocks noGrp="1"/>
          </p:cNvSpPr>
          <p:nvPr>
            <p:ph type="dt" sz="half" idx="10"/>
          </p:nvPr>
        </p:nvSpPr>
        <p:spPr/>
        <p:txBody>
          <a:bodyPr/>
          <a:lstStyle/>
          <a:p>
            <a:fld id="{BACD905E-5B96-466E-AB84-775EAD2AD0C0}" type="datetimeFigureOut">
              <a:rPr lang="es-SV" smtClean="0"/>
              <a:t>15/09/2019</a:t>
            </a:fld>
            <a:endParaRPr lang="es-SV"/>
          </a:p>
        </p:txBody>
      </p:sp>
      <p:sp>
        <p:nvSpPr>
          <p:cNvPr id="4" name="Marcador de pie de página 3"/>
          <p:cNvSpPr>
            <a:spLocks noGrp="1"/>
          </p:cNvSpPr>
          <p:nvPr>
            <p:ph type="ftr" sz="quarter" idx="11"/>
          </p:nvPr>
        </p:nvSpPr>
        <p:spPr/>
        <p:txBody>
          <a:bodyPr/>
          <a:lstStyle/>
          <a:p>
            <a:endParaRPr lang="es-SV"/>
          </a:p>
        </p:txBody>
      </p:sp>
      <p:sp>
        <p:nvSpPr>
          <p:cNvPr id="5" name="Marcador de número de diapositiva 4"/>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31466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ACD905E-5B96-466E-AB84-775EAD2AD0C0}" type="datetimeFigureOut">
              <a:rPr lang="es-SV" smtClean="0"/>
              <a:t>15/09/2019</a:t>
            </a:fld>
            <a:endParaRPr lang="es-SV"/>
          </a:p>
        </p:txBody>
      </p:sp>
      <p:sp>
        <p:nvSpPr>
          <p:cNvPr id="3" name="Marcador de pie de página 2"/>
          <p:cNvSpPr>
            <a:spLocks noGrp="1"/>
          </p:cNvSpPr>
          <p:nvPr>
            <p:ph type="ftr" sz="quarter" idx="11"/>
          </p:nvPr>
        </p:nvSpPr>
        <p:spPr/>
        <p:txBody>
          <a:bodyPr/>
          <a:lstStyle/>
          <a:p>
            <a:endParaRPr lang="es-SV"/>
          </a:p>
        </p:txBody>
      </p:sp>
      <p:sp>
        <p:nvSpPr>
          <p:cNvPr id="4" name="Marcador de número de diapositiva 3"/>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7238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SV"/>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53027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SV"/>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397001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D905E-5B96-466E-AB84-775EAD2AD0C0}" type="datetimeFigureOut">
              <a:rPr lang="es-SV" smtClean="0"/>
              <a:t>15/09/2019</a:t>
            </a:fld>
            <a:endParaRPr lang="es-SV"/>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EC5AA-5181-4DD1-9112-750EBE8D65A4}" type="slidenum">
              <a:rPr lang="es-SV" smtClean="0"/>
              <a:t>‹Nº›</a:t>
            </a:fld>
            <a:endParaRPr lang="es-SV"/>
          </a:p>
        </p:txBody>
      </p:sp>
    </p:spTree>
    <p:extLst>
      <p:ext uri="{BB962C8B-B14F-4D97-AF65-F5344CB8AC3E}">
        <p14:creationId xmlns:p14="http://schemas.microsoft.com/office/powerpoint/2010/main" val="317419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SV" sz="4800" b="1" dirty="0" smtClean="0">
                <a:latin typeface="Arial" panose="020B0604020202020204" pitchFamily="34" charset="0"/>
                <a:cs typeface="Arial" panose="020B0604020202020204" pitchFamily="34" charset="0"/>
              </a:rPr>
              <a:t>SISTEMAS DE CONTROL DE VERSIONES</a:t>
            </a:r>
            <a:endParaRPr lang="es-SV" sz="48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lstStyle/>
          <a:p>
            <a:r>
              <a:rPr lang="es-SV" b="1" dirty="0"/>
              <a:t>GRUPO 15: </a:t>
            </a:r>
            <a:r>
              <a:rPr lang="es-SV" b="1" dirty="0" smtClean="0"/>
              <a:t> </a:t>
            </a:r>
            <a:r>
              <a:rPr lang="es-SV" b="1" dirty="0" err="1" smtClean="0"/>
              <a:t>CGM15</a:t>
            </a:r>
            <a:endParaRPr lang="es-SV" dirty="0"/>
          </a:p>
        </p:txBody>
      </p:sp>
      <p:pic>
        <p:nvPicPr>
          <p:cNvPr id="4" name="Imagen 3"/>
          <p:cNvPicPr>
            <a:picLocks noChangeAspect="1"/>
          </p:cNvPicPr>
          <p:nvPr/>
        </p:nvPicPr>
        <p:blipFill>
          <a:blip r:embed="rId2"/>
          <a:stretch>
            <a:fillRect/>
          </a:stretch>
        </p:blipFill>
        <p:spPr>
          <a:xfrm>
            <a:off x="11214329" y="146715"/>
            <a:ext cx="828693" cy="828693"/>
          </a:xfrm>
          <a:prstGeom prst="rect">
            <a:avLst/>
          </a:prstGeom>
        </p:spPr>
      </p:pic>
    </p:spTree>
    <p:extLst>
      <p:ext uri="{BB962C8B-B14F-4D97-AF65-F5344CB8AC3E}">
        <p14:creationId xmlns:p14="http://schemas.microsoft.com/office/powerpoint/2010/main" val="3071983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buClr>
                <a:schemeClr val="accent2"/>
              </a:buClr>
              <a:buFont typeface="Arial" panose="020B0604020202020204" pitchFamily="34" charset="0"/>
              <a:buChar char="•"/>
            </a:pPr>
            <a:r>
              <a:rPr lang="es-SV" dirty="0">
                <a:latin typeface="Arial" panose="020B0604020202020204" pitchFamily="34" charset="0"/>
                <a:ea typeface="Calibri" panose="020F0502020204030204" pitchFamily="34" charset="0"/>
                <a:cs typeface="Arial" panose="020B0604020202020204" pitchFamily="34" charset="0"/>
              </a:rPr>
              <a:t>Resumen</a:t>
            </a:r>
            <a:endParaRPr lang="es-SV"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a:solidFill>
                  <a:schemeClr val="bg1">
                    <a:lumMod val="65000"/>
                  </a:schemeClr>
                </a:solidFill>
                <a:latin typeface="Arial" panose="020B0604020202020204" pitchFamily="34" charset="0"/>
                <a:cs typeface="Arial" panose="020B0604020202020204" pitchFamily="34" charset="0"/>
              </a:rPr>
              <a:t>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566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524000" y="274638"/>
            <a:ext cx="8229600" cy="1143000"/>
          </a:xfrm>
        </p:spPr>
        <p:txBody>
          <a:bodyPr>
            <a:normAutofit/>
          </a:bodyPr>
          <a:lstStyle/>
          <a:p>
            <a:pPr algn="ctr"/>
            <a:r>
              <a:rPr lang="es-SV" sz="4800" dirty="0">
                <a:latin typeface="Arial" panose="020B0604020202020204" pitchFamily="34" charset="0"/>
                <a:cs typeface="Arial" panose="020B0604020202020204" pitchFamily="34" charset="0"/>
              </a:rPr>
              <a:t>Resumen</a:t>
            </a:r>
          </a:p>
        </p:txBody>
      </p:sp>
      <p:sp>
        <p:nvSpPr>
          <p:cNvPr id="3" name="CuadroTexto 2"/>
          <p:cNvSpPr txBox="1"/>
          <p:nvPr/>
        </p:nvSpPr>
        <p:spPr>
          <a:xfrm>
            <a:off x="2279576" y="1746488"/>
            <a:ext cx="7801748" cy="3416320"/>
          </a:xfrm>
          <a:prstGeom prst="rect">
            <a:avLst/>
          </a:prstGeom>
          <a:noFill/>
        </p:spPr>
        <p:txBody>
          <a:bodyPr wrap="square" rtlCol="0">
            <a:spAutoFit/>
          </a:bodyPr>
          <a:lstStyle/>
          <a:p>
            <a:pPr algn="just">
              <a:lnSpc>
                <a:spcPct val="150000"/>
              </a:lnSpc>
            </a:pPr>
            <a:r>
              <a:rPr lang="es-SV" dirty="0">
                <a:latin typeface="Arial" panose="020B0604020202020204" pitchFamily="34" charset="0"/>
                <a:cs typeface="Arial" panose="020B0604020202020204" pitchFamily="34" charset="0"/>
              </a:rPr>
              <a:t>En esta sección, debe haber aprendido a:</a:t>
            </a:r>
          </a:p>
          <a:p>
            <a:pPr algn="just">
              <a:lnSpc>
                <a:spcPct val="150000"/>
              </a:lnSpc>
            </a:pPr>
            <a:endParaRPr lang="es-SV" dirty="0">
              <a:latin typeface="Arial" panose="020B0604020202020204" pitchFamily="34" charset="0"/>
              <a:cs typeface="Arial" panose="020B0604020202020204" pitchFamily="34" charset="0"/>
            </a:endParaRP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Definir que es un sistema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Identificar las principales características de los sistemas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Clasificar los sistemas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Reconocer cuales son las ventajas y desventajas de los sistemas de control de versiones por tipo.</a:t>
            </a:r>
          </a:p>
        </p:txBody>
      </p:sp>
    </p:spTree>
    <p:extLst>
      <p:ext uri="{BB962C8B-B14F-4D97-AF65-F5344CB8AC3E}">
        <p14:creationId xmlns:p14="http://schemas.microsoft.com/office/powerpoint/2010/main" val="3093248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2351584" y="1988840"/>
            <a:ext cx="8208912" cy="2693558"/>
          </a:xfrm>
          <a:prstGeom prst="rect">
            <a:avLst/>
          </a:prstGeom>
        </p:spPr>
        <p:txBody>
          <a:bodyPr wrap="square">
            <a:spAutoFit/>
          </a:bodyPr>
          <a:lstStyle/>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lgn="just">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Cuadro Comparativo </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a:solidFill>
                  <a:schemeClr val="bg1">
                    <a:lumMod val="65000"/>
                  </a:schemeClr>
                </a:solidFill>
                <a:latin typeface="Arial" panose="020B0604020202020204" pitchFamily="34" charset="0"/>
                <a:cs typeface="Arial" panose="020B0604020202020204" pitchFamily="34" charset="0"/>
              </a:rPr>
              <a:t>GITLAB</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9699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09800" y="-51829"/>
            <a:ext cx="8025364" cy="1702160"/>
          </a:xfrm>
        </p:spPr>
        <p:txBody>
          <a:bodyPr>
            <a:normAutofit/>
          </a:bodyPr>
          <a:lstStyle/>
          <a:p>
            <a:r>
              <a:rPr lang="es-SV" sz="4800" b="1" dirty="0" smtClean="0">
                <a:latin typeface="Arial" panose="020B0604020202020204" pitchFamily="34" charset="0"/>
                <a:cs typeface="Arial" panose="020B0604020202020204" pitchFamily="34" charset="0"/>
              </a:rPr>
              <a:t>CUADRO COMPARATIVO</a:t>
            </a:r>
            <a:endParaRPr lang="es-SV" sz="4800" b="1"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209800" y="2060848"/>
            <a:ext cx="7772400" cy="4536504"/>
          </a:xfrm>
        </p:spPr>
        <p:txBody>
          <a:bodyPr>
            <a:normAutofit/>
          </a:bodyPr>
          <a:lstStyle/>
          <a:p>
            <a:r>
              <a:rPr lang="es-SV" sz="4000" b="1" dirty="0" smtClean="0">
                <a:latin typeface="Arial" panose="020B0604020202020204" pitchFamily="34" charset="0"/>
                <a:cs typeface="Arial" panose="020B0604020202020204" pitchFamily="34" charset="0"/>
              </a:rPr>
              <a:t>Diferencias</a:t>
            </a:r>
          </a:p>
        </p:txBody>
      </p:sp>
      <p:graphicFrame>
        <p:nvGraphicFramePr>
          <p:cNvPr id="4" name="3 Tabla"/>
          <p:cNvGraphicFramePr>
            <a:graphicFrameLocks noGrp="1"/>
          </p:cNvGraphicFramePr>
          <p:nvPr>
            <p:extLst>
              <p:ext uri="{D42A27DB-BD31-4B8C-83A1-F6EECF244321}">
                <p14:modId xmlns:p14="http://schemas.microsoft.com/office/powerpoint/2010/main" val="905828805"/>
              </p:ext>
            </p:extLst>
          </p:nvPr>
        </p:nvGraphicFramePr>
        <p:xfrm>
          <a:off x="1200443" y="4080284"/>
          <a:ext cx="9791113" cy="754049"/>
        </p:xfrm>
        <a:graphic>
          <a:graphicData uri="http://schemas.openxmlformats.org/drawingml/2006/table">
            <a:tbl>
              <a:tblPr firstRow="1" firstCol="1" bandRow="1">
                <a:tableStyleId>{5C22544A-7EE6-4342-B048-85BDC9FD1C3A}</a:tableStyleId>
              </a:tblPr>
              <a:tblGrid>
                <a:gridCol w="3668293"/>
                <a:gridCol w="3061410"/>
                <a:gridCol w="3061410"/>
              </a:tblGrid>
              <a:tr h="754049">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Repositorio Autorizado Central.</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Todos Tienen Su Propio Repositorio.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Plataforma Independiente</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155820408"/>
              </p:ext>
            </p:extLst>
          </p:nvPr>
        </p:nvGraphicFramePr>
        <p:xfrm>
          <a:off x="1237957" y="2780927"/>
          <a:ext cx="9650437" cy="352175"/>
        </p:xfrm>
        <a:graphic>
          <a:graphicData uri="http://schemas.openxmlformats.org/drawingml/2006/table">
            <a:tbl>
              <a:tblPr firstRow="1" firstCol="1" bandRow="1">
                <a:tableStyleId>{5C22544A-7EE6-4342-B048-85BDC9FD1C3A}</a:tableStyleId>
              </a:tblPr>
              <a:tblGrid>
                <a:gridCol w="3615587"/>
                <a:gridCol w="3017425"/>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9" y="3308061"/>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5774807" y="3308527"/>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615" y="3308527"/>
            <a:ext cx="48577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9874" y="4867826"/>
            <a:ext cx="2776345" cy="172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21319" y="4880688"/>
            <a:ext cx="2410298" cy="1624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98312" y="5184856"/>
            <a:ext cx="2445671" cy="1313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729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42160" y="876297"/>
            <a:ext cx="8782000" cy="614878"/>
          </a:xfrm>
        </p:spPr>
        <p:txBody>
          <a:bodyPr>
            <a:normAutofit fontScale="90000"/>
          </a:bodyPr>
          <a:lstStyle/>
          <a:p>
            <a:r>
              <a:rPr lang="es-SV" b="1" dirty="0">
                <a:latin typeface="Arial" panose="020B0604020202020204" pitchFamily="34" charset="0"/>
                <a:cs typeface="Arial" panose="020B0604020202020204" pitchFamily="34" charset="0"/>
              </a:rPr>
              <a:t>CUADRO COMPARATIVO</a:t>
            </a:r>
            <a:endParaRPr lang="es-SV" dirty="0"/>
          </a:p>
        </p:txBody>
      </p:sp>
      <p:sp>
        <p:nvSpPr>
          <p:cNvPr id="3" name="2 Subtítulo"/>
          <p:cNvSpPr>
            <a:spLocks noGrp="1"/>
          </p:cNvSpPr>
          <p:nvPr>
            <p:ph type="subTitle" idx="1"/>
          </p:nvPr>
        </p:nvSpPr>
        <p:spPr>
          <a:xfrm>
            <a:off x="2209800" y="2060848"/>
            <a:ext cx="7772400" cy="4536504"/>
          </a:xfrm>
        </p:spPr>
        <p:txBody>
          <a:bodyPr/>
          <a:lstStyle/>
          <a:p>
            <a:r>
              <a:rPr lang="es-SV" sz="4000" b="1" dirty="0">
                <a:latin typeface="Arial" panose="020B0604020202020204" pitchFamily="34" charset="0"/>
                <a:cs typeface="Arial" panose="020B0604020202020204" pitchFamily="34" charset="0"/>
              </a:rPr>
              <a:t>Ventajas</a:t>
            </a:r>
          </a:p>
        </p:txBody>
      </p:sp>
      <p:graphicFrame>
        <p:nvGraphicFramePr>
          <p:cNvPr id="6" name="5 Tabla"/>
          <p:cNvGraphicFramePr>
            <a:graphicFrameLocks noGrp="1"/>
          </p:cNvGraphicFramePr>
          <p:nvPr>
            <p:extLst>
              <p:ext uri="{D42A27DB-BD31-4B8C-83A1-F6EECF244321}">
                <p14:modId xmlns:p14="http://schemas.microsoft.com/office/powerpoint/2010/main" val="1465569622"/>
              </p:ext>
            </p:extLst>
          </p:nvPr>
        </p:nvGraphicFramePr>
        <p:xfrm>
          <a:off x="1246204" y="4306128"/>
          <a:ext cx="9656257" cy="2291223"/>
        </p:xfrm>
        <a:graphic>
          <a:graphicData uri="http://schemas.openxmlformats.org/drawingml/2006/table">
            <a:tbl>
              <a:tblPr firstRow="1" firstCol="1" bandRow="1">
                <a:tableStyleId>{5C22544A-7EE6-4342-B048-85BDC9FD1C3A}</a:tableStyleId>
              </a:tblPr>
              <a:tblGrid>
                <a:gridCol w="3410202"/>
                <a:gridCol w="3214302"/>
                <a:gridCol w="3031753"/>
              </a:tblGrid>
              <a:tr h="2291223">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Todos los cambios son guardados en una </a:t>
                      </a:r>
                      <a:r>
                        <a:rPr lang="es-419" sz="1600" dirty="0">
                          <a:effectLst/>
                          <a:latin typeface="Arial" panose="020B0604020202020204" pitchFamily="34" charset="0"/>
                          <a:cs typeface="Arial" panose="020B0604020202020204" pitchFamily="34" charset="0"/>
                        </a:rPr>
                        <a:t>única ubicación.</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Los clientes pueden hacer cambios en los repositorios y estos cambios serán locales, a menos que se sincronice con alguien más.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Las diferencias son salidas que muestran los cambios entre dos versiones del mismo archivo. En solo unos segundos, también pueden retroceder en el tiempo para determinar cómo se realizaron las revisiones.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graphicFrame>
        <p:nvGraphicFramePr>
          <p:cNvPr id="13" name="4 Tabla"/>
          <p:cNvGraphicFramePr>
            <a:graphicFrameLocks noGrp="1"/>
          </p:cNvGraphicFramePr>
          <p:nvPr>
            <p:extLst>
              <p:ext uri="{D42A27DB-BD31-4B8C-83A1-F6EECF244321}">
                <p14:modId xmlns:p14="http://schemas.microsoft.com/office/powerpoint/2010/main" val="1816546956"/>
              </p:ext>
            </p:extLst>
          </p:nvPr>
        </p:nvGraphicFramePr>
        <p:xfrm>
          <a:off x="1237957" y="2780927"/>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4"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9" y="3308061"/>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5774807" y="3308527"/>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615" y="3308527"/>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273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40634" y="332656"/>
            <a:ext cx="8585052" cy="1113820"/>
          </a:xfrm>
        </p:spPr>
        <p:txBody>
          <a:bodyPr>
            <a:normAutofit/>
          </a:bodyPr>
          <a:lstStyle/>
          <a:p>
            <a:r>
              <a:rPr lang="es-SV" sz="4800" b="1" dirty="0" smtClean="0">
                <a:latin typeface="Arial" panose="020B0604020202020204" pitchFamily="34" charset="0"/>
                <a:cs typeface="Arial" panose="020B0604020202020204" pitchFamily="34" charset="0"/>
              </a:rPr>
              <a:t>CUADRO</a:t>
            </a:r>
            <a:r>
              <a:rPr lang="es-SV" sz="4800" dirty="0" smtClean="0">
                <a:latin typeface="Arial" panose="020B0604020202020204" pitchFamily="34" charset="0"/>
                <a:cs typeface="Arial" panose="020B0604020202020204" pitchFamily="34" charset="0"/>
              </a:rPr>
              <a:t> </a:t>
            </a:r>
            <a:r>
              <a:rPr lang="es-SV" sz="4800" b="1" dirty="0" smtClean="0">
                <a:latin typeface="Arial" panose="020B0604020202020204" pitchFamily="34" charset="0"/>
                <a:cs typeface="Arial" panose="020B0604020202020204" pitchFamily="34" charset="0"/>
              </a:rPr>
              <a:t>COMPARATIVO</a:t>
            </a:r>
            <a:endParaRPr lang="es-SV" sz="4800" b="1"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146960" y="1446476"/>
            <a:ext cx="7772400" cy="4913051"/>
          </a:xfrm>
        </p:spPr>
        <p:txBody>
          <a:bodyPr>
            <a:normAutofit/>
          </a:bodyPr>
          <a:lstStyle/>
          <a:p>
            <a:r>
              <a:rPr lang="es-SV" sz="4000" b="1" dirty="0" smtClean="0">
                <a:latin typeface="Arial" panose="020B0604020202020204" pitchFamily="34" charset="0"/>
                <a:cs typeface="Arial" panose="020B0604020202020204" pitchFamily="34" charset="0"/>
              </a:rPr>
              <a:t>Esquemas</a:t>
            </a:r>
            <a:endParaRPr lang="es-SV" sz="4000" b="1" dirty="0">
              <a:latin typeface="Arial" panose="020B0604020202020204" pitchFamily="34" charset="0"/>
              <a:cs typeface="Arial" panose="020B0604020202020204"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4253479496"/>
              </p:ext>
            </p:extLst>
          </p:nvPr>
        </p:nvGraphicFramePr>
        <p:xfrm>
          <a:off x="1266091" y="3396207"/>
          <a:ext cx="9835087" cy="1729896"/>
        </p:xfrm>
        <a:graphic>
          <a:graphicData uri="http://schemas.openxmlformats.org/drawingml/2006/table">
            <a:tbl>
              <a:tblPr firstRow="1" firstCol="1" bandRow="1">
                <a:tableStyleId>{5C22544A-7EE6-4342-B048-85BDC9FD1C3A}</a:tableStyleId>
              </a:tblPr>
              <a:tblGrid>
                <a:gridCol w="3348112"/>
                <a:gridCol w="3263705"/>
                <a:gridCol w="3223270"/>
              </a:tblGrid>
              <a:tr h="1729896">
                <a:tc>
                  <a:txBody>
                    <a:bodyPr/>
                    <a:lstStyle/>
                    <a:p>
                      <a:pPr marL="0" marR="0" indent="180340" algn="just" defTabSz="914400" rtl="0" eaLnBrk="1" fontAlgn="auto" latinLnBrk="0" hangingPunct="1">
                        <a:lnSpc>
                          <a:spcPct val="107000"/>
                        </a:lnSpc>
                        <a:spcBef>
                          <a:spcPts val="0"/>
                        </a:spcBef>
                        <a:spcAft>
                          <a:spcPts val="0"/>
                        </a:spcAft>
                        <a:buClrTx/>
                        <a:buSzTx/>
                        <a:buFontTx/>
                        <a:buNone/>
                        <a:tabLst/>
                        <a:defRPr/>
                      </a:pPr>
                      <a:r>
                        <a:rPr lang="es-SV" sz="1600" dirty="0" smtClean="0">
                          <a:effectLst/>
                          <a:latin typeface="Arial" panose="020B0604020202020204" pitchFamily="34" charset="0"/>
                          <a:cs typeface="Arial" panose="020B0604020202020204" pitchFamily="34" charset="0"/>
                        </a:rPr>
                        <a:t>Dos </a:t>
                      </a:r>
                      <a:r>
                        <a:rPr lang="es-SV" sz="1600" dirty="0">
                          <a:effectLst/>
                          <a:latin typeface="Arial" panose="020B0604020202020204" pitchFamily="34" charset="0"/>
                          <a:cs typeface="Arial" panose="020B0604020202020204" pitchFamily="34" charset="0"/>
                        </a:rPr>
                        <a:t>copias </a:t>
                      </a:r>
                      <a:r>
                        <a:rPr lang="es-SV" sz="1600" dirty="0" smtClean="0">
                          <a:effectLst/>
                          <a:latin typeface="Arial" panose="020B0604020202020204" pitchFamily="34" charset="0"/>
                          <a:cs typeface="Arial" panose="020B0604020202020204" pitchFamily="34" charset="0"/>
                        </a:rPr>
                        <a:t>Más espacio de almacenamiento:  </a:t>
                      </a:r>
                    </a:p>
                    <a:p>
                      <a:pPr indent="180340" algn="just">
                        <a:lnSpc>
                          <a:spcPct val="107000"/>
                        </a:lnSpc>
                        <a:spcAft>
                          <a:spcPts val="0"/>
                        </a:spcAft>
                      </a:pPr>
                      <a:r>
                        <a:rPr lang="es-SV" sz="1600" dirty="0" smtClean="0">
                          <a:effectLst/>
                          <a:latin typeface="Arial" panose="020B0604020202020204" pitchFamily="34" charset="0"/>
                          <a:cs typeface="Arial" panose="020B0604020202020204" pitchFamily="34" charset="0"/>
                        </a:rPr>
                        <a:t>de </a:t>
                      </a:r>
                      <a:r>
                        <a:rPr lang="es-SV" sz="1600" dirty="0">
                          <a:effectLst/>
                          <a:latin typeface="Arial" panose="020B0604020202020204" pitchFamily="34" charset="0"/>
                          <a:cs typeface="Arial" panose="020B0604020202020204" pitchFamily="34" charset="0"/>
                        </a:rPr>
                        <a:t>un archivo en el directorio de trabajo de SVN</a:t>
                      </a:r>
                      <a:r>
                        <a:rPr lang="es-SV" sz="1600" dirty="0" smtClean="0">
                          <a:effectLst/>
                          <a:latin typeface="Arial" panose="020B0604020202020204" pitchFamily="34" charset="0"/>
                          <a:cs typeface="Arial" panose="020B0604020202020204" pitchFamily="34" charset="0"/>
                        </a:rPr>
                        <a:t>.</a:t>
                      </a:r>
                      <a:endParaRPr lang="es-SV" sz="1600" dirty="0">
                        <a:effectLst/>
                        <a:latin typeface="Arial" panose="020B0604020202020204" pitchFamily="34" charset="0"/>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Menos espacio de almacenamiento:</a:t>
                      </a:r>
                    </a:p>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Tiene una memoria eficiente porque el formato de archivo de los datos está comprimido</a:t>
                      </a:r>
                      <a:r>
                        <a:rPr lang="es-SV" sz="1600" dirty="0" smtClean="0">
                          <a:effectLst/>
                          <a:latin typeface="Arial" panose="020B0604020202020204" pitchFamily="34" charset="0"/>
                          <a:cs typeface="Arial" panose="020B0604020202020204" pitchFamily="34" charset="0"/>
                        </a:rPr>
                        <a:t>.</a:t>
                      </a:r>
                      <a:endParaRPr lang="es-SV" sz="1600" dirty="0">
                        <a:effectLst/>
                        <a:latin typeface="Arial" panose="020B0604020202020204" pitchFamily="34" charset="0"/>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smtClean="0">
                          <a:effectLst/>
                          <a:latin typeface="Arial" panose="020B0604020202020204" pitchFamily="34" charset="0"/>
                          <a:cs typeface="Arial" panose="020B0604020202020204" pitchFamily="34" charset="0"/>
                        </a:rPr>
                        <a:t>gestión </a:t>
                      </a:r>
                      <a:r>
                        <a:rPr lang="es-SV" sz="1600" dirty="0">
                          <a:effectLst/>
                          <a:latin typeface="Arial" panose="020B0604020202020204" pitchFamily="34" charset="0"/>
                          <a:cs typeface="Arial" panose="020B0604020202020204" pitchFamily="34" charset="0"/>
                        </a:rPr>
                        <a:t>de espacio en disco ya que siempre Mercurial está estructurado de tal forma que siempre se añaden objetos al repositorio.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515" y="5301209"/>
            <a:ext cx="2450053" cy="133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3" descr="Resultado de imagen para esquema sv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833"/>
          <a:stretch/>
        </p:blipFill>
        <p:spPr bwMode="auto">
          <a:xfrm>
            <a:off x="5599250" y="5168901"/>
            <a:ext cx="1876096" cy="165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539" y="5108686"/>
            <a:ext cx="2652808" cy="171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4 Tabla"/>
          <p:cNvGraphicFramePr>
            <a:graphicFrameLocks noGrp="1"/>
          </p:cNvGraphicFramePr>
          <p:nvPr>
            <p:extLst>
              <p:ext uri="{D42A27DB-BD31-4B8C-83A1-F6EECF244321}">
                <p14:modId xmlns:p14="http://schemas.microsoft.com/office/powerpoint/2010/main" val="1938808272"/>
              </p:ext>
            </p:extLst>
          </p:nvPr>
        </p:nvGraphicFramePr>
        <p:xfrm>
          <a:off x="1237957" y="2133816"/>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4" name="Imagen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229" y="266095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93"/>
          <p:cNvPicPr>
            <a:picLocks noChangeAspect="1" noChangeArrowheads="1"/>
          </p:cNvPicPr>
          <p:nvPr/>
        </p:nvPicPr>
        <p:blipFill>
          <a:blip r:embed="rId6">
            <a:extLst>
              <a:ext uri="{28A0092B-C50C-407E-A947-70E740481C1C}">
                <a14:useLocalDpi xmlns:a14="http://schemas.microsoft.com/office/drawing/2010/main" val="0"/>
              </a:ext>
            </a:extLst>
          </a:blip>
          <a:srcRect r="621"/>
          <a:stretch>
            <a:fillRect/>
          </a:stretch>
        </p:blipFill>
        <p:spPr bwMode="auto">
          <a:xfrm>
            <a:off x="5774807" y="2661416"/>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99" descr="[blocked]https://upload.wikimedia.org/wikipedia/commons/thumb/0/0e/Mercurial_no_border_logo.svg/467px-Mercurial_no_border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615" y="2661416"/>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74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209800" y="1446476"/>
            <a:ext cx="7772400" cy="5150876"/>
          </a:xfrm>
        </p:spPr>
        <p:txBody>
          <a:bodyPr/>
          <a:lstStyle/>
          <a:p>
            <a:r>
              <a:rPr lang="es-SV" sz="4000" b="1" dirty="0" err="1">
                <a:latin typeface="Arial" panose="020B0604020202020204" pitchFamily="34" charset="0"/>
                <a:cs typeface="Arial" panose="020B0604020202020204" pitchFamily="34" charset="0"/>
              </a:rPr>
              <a:t>Merge</a:t>
            </a:r>
            <a:r>
              <a:rPr lang="es-SV" sz="4000" b="1" dirty="0">
                <a:latin typeface="Arial" panose="020B0604020202020204" pitchFamily="34" charset="0"/>
                <a:cs typeface="Arial" panose="020B0604020202020204" pitchFamily="34" charset="0"/>
              </a:rPr>
              <a:t> (Fusión de ramas</a:t>
            </a:r>
            <a:r>
              <a:rPr lang="es-SV" sz="4000" b="1" dirty="0" smtClean="0">
                <a:latin typeface="Arial" panose="020B0604020202020204" pitchFamily="34" charset="0"/>
                <a:cs typeface="Arial" panose="020B0604020202020204" pitchFamily="34" charset="0"/>
              </a:rPr>
              <a:t>)</a:t>
            </a:r>
          </a:p>
          <a:p>
            <a:endParaRPr lang="es-SV" dirty="0"/>
          </a:p>
        </p:txBody>
      </p:sp>
      <p:sp>
        <p:nvSpPr>
          <p:cNvPr id="7" name="AutoShape 3" descr="Resultado de imagen para esquema sv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graphicFrame>
        <p:nvGraphicFramePr>
          <p:cNvPr id="6" name="5 Tabla"/>
          <p:cNvGraphicFramePr>
            <a:graphicFrameLocks noGrp="1"/>
          </p:cNvGraphicFramePr>
          <p:nvPr>
            <p:extLst>
              <p:ext uri="{D42A27DB-BD31-4B8C-83A1-F6EECF244321}">
                <p14:modId xmlns:p14="http://schemas.microsoft.com/office/powerpoint/2010/main" val="2991006702"/>
              </p:ext>
            </p:extLst>
          </p:nvPr>
        </p:nvGraphicFramePr>
        <p:xfrm>
          <a:off x="1369071" y="3429000"/>
          <a:ext cx="9629130" cy="1664648"/>
        </p:xfrm>
        <a:graphic>
          <a:graphicData uri="http://schemas.openxmlformats.org/drawingml/2006/table">
            <a:tbl>
              <a:tblPr firstRow="1" firstCol="1" bandRow="1">
                <a:tableStyleId>{5C22544A-7EE6-4342-B048-85BDC9FD1C3A}</a:tableStyleId>
              </a:tblPr>
              <a:tblGrid>
                <a:gridCol w="3607605"/>
                <a:gridCol w="2910024"/>
                <a:gridCol w="3111501"/>
              </a:tblGrid>
              <a:tr h="1664648">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La facilidad para fusionar ramas también está en SVN, pero es algo incompleta.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Los usuarios tendrán control sobre la fusión de datos en repositorios sincronizados.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En este caso no son simétricos por lo que establecerá la rama más antigua como la principal y a esta unirá la más actual.</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409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86870"/>
          <a:stretch/>
        </p:blipFill>
        <p:spPr bwMode="auto">
          <a:xfrm>
            <a:off x="5942946" y="5139085"/>
            <a:ext cx="737884" cy="152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947" b="25162"/>
          <a:stretch/>
        </p:blipFill>
        <p:spPr bwMode="auto">
          <a:xfrm>
            <a:off x="1479415" y="5201024"/>
            <a:ext cx="3304750" cy="123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8577496" y="5201024"/>
            <a:ext cx="1703289" cy="1396328"/>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a:ln>
            <a:noFill/>
          </a:ln>
        </p:spPr>
      </p:pic>
      <p:sp>
        <p:nvSpPr>
          <p:cNvPr id="14" name="1 Título"/>
          <p:cNvSpPr txBox="1">
            <a:spLocks/>
          </p:cNvSpPr>
          <p:nvPr/>
        </p:nvSpPr>
        <p:spPr>
          <a:xfrm>
            <a:off x="1740634" y="332656"/>
            <a:ext cx="8585052" cy="11138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SV" sz="4800" b="1" smtClean="0">
                <a:latin typeface="Arial" panose="020B0604020202020204" pitchFamily="34" charset="0"/>
                <a:cs typeface="Arial" panose="020B0604020202020204" pitchFamily="34" charset="0"/>
              </a:rPr>
              <a:t>CUADRO</a:t>
            </a:r>
            <a:r>
              <a:rPr lang="es-SV" sz="4800" smtClean="0">
                <a:latin typeface="Arial" panose="020B0604020202020204" pitchFamily="34" charset="0"/>
                <a:cs typeface="Arial" panose="020B0604020202020204" pitchFamily="34" charset="0"/>
              </a:rPr>
              <a:t> </a:t>
            </a:r>
            <a:r>
              <a:rPr lang="es-SV" sz="4800" b="1" smtClean="0">
                <a:latin typeface="Arial" panose="020B0604020202020204" pitchFamily="34" charset="0"/>
                <a:cs typeface="Arial" panose="020B0604020202020204" pitchFamily="34" charset="0"/>
              </a:rPr>
              <a:t>COMPARATIVO</a:t>
            </a:r>
            <a:endParaRPr lang="es-SV" sz="4800" b="1" dirty="0">
              <a:latin typeface="Arial" panose="020B0604020202020204" pitchFamily="34" charset="0"/>
              <a:cs typeface="Arial" panose="020B0604020202020204" pitchFamily="34" charset="0"/>
            </a:endParaRPr>
          </a:p>
        </p:txBody>
      </p:sp>
      <p:graphicFrame>
        <p:nvGraphicFramePr>
          <p:cNvPr id="15" name="4 Tabla"/>
          <p:cNvGraphicFramePr>
            <a:graphicFrameLocks noGrp="1"/>
          </p:cNvGraphicFramePr>
          <p:nvPr>
            <p:extLst>
              <p:ext uri="{D42A27DB-BD31-4B8C-83A1-F6EECF244321}">
                <p14:modId xmlns:p14="http://schemas.microsoft.com/office/powerpoint/2010/main" val="1331981441"/>
              </p:ext>
            </p:extLst>
          </p:nvPr>
        </p:nvGraphicFramePr>
        <p:xfrm>
          <a:off x="1237957" y="2133816"/>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6" name="Imagen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229" y="266095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93"/>
          <p:cNvPicPr>
            <a:picLocks noChangeAspect="1" noChangeArrowheads="1"/>
          </p:cNvPicPr>
          <p:nvPr/>
        </p:nvPicPr>
        <p:blipFill>
          <a:blip r:embed="rId6">
            <a:extLst>
              <a:ext uri="{28A0092B-C50C-407E-A947-70E740481C1C}">
                <a14:useLocalDpi xmlns:a14="http://schemas.microsoft.com/office/drawing/2010/main" val="0"/>
              </a:ext>
            </a:extLst>
          </a:blip>
          <a:srcRect r="621"/>
          <a:stretch>
            <a:fillRect/>
          </a:stretch>
        </p:blipFill>
        <p:spPr bwMode="auto">
          <a:xfrm>
            <a:off x="5774807" y="2661416"/>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99" descr="[blocked]https://upload.wikimedia.org/wikipedia/commons/thumb/0/0e/Mercurial_no_border_logo.svg/467px-Mercurial_no_border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615" y="2661416"/>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175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GITHUB </a:t>
            </a:r>
            <a:r>
              <a:rPr lang="es-SV" dirty="0">
                <a:latin typeface="Arial" panose="020B0604020202020204" pitchFamily="34" charset="0"/>
                <a:cs typeface="Arial" panose="020B0604020202020204" pitchFamily="34" charset="0"/>
              </a:rPr>
              <a:t>VS </a:t>
            </a:r>
            <a:r>
              <a:rPr lang="es-SV" dirty="0">
                <a:latin typeface="Arial" panose="020B0604020202020204" pitchFamily="34" charset="0"/>
                <a:cs typeface="Arial" panose="020B0604020202020204" pitchFamily="34" charset="0"/>
              </a:rPr>
              <a:t>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8401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4000" dirty="0" smtClean="0">
                <a:latin typeface="Arial" panose="020B0604020202020204" pitchFamily="34" charset="0"/>
                <a:cs typeface="Arial" panose="020B0604020202020204" pitchFamily="34" charset="0"/>
              </a:rPr>
              <a:t>Definición:</a:t>
            </a:r>
            <a:endParaRPr lang="es-SV" sz="4000" dirty="0">
              <a:latin typeface="Arial" panose="020B0604020202020204" pitchFamily="34" charset="0"/>
              <a:cs typeface="Arial" panose="020B0604020202020204" pitchFamily="34" charset="0"/>
            </a:endParaRPr>
          </a:p>
          <a:p>
            <a:pPr algn="just">
              <a:lnSpc>
                <a:spcPct val="150000"/>
              </a:lnSpc>
            </a:pPr>
            <a:r>
              <a:rPr lang="es-SV" sz="1600" dirty="0" err="1" smtClean="0">
                <a:latin typeface="Arial" panose="020B0604020202020204" pitchFamily="34" charset="0"/>
                <a:cs typeface="Arial" panose="020B0604020202020204" pitchFamily="34" charset="0"/>
              </a:rPr>
              <a:t>Github</a:t>
            </a:r>
            <a:r>
              <a:rPr lang="es-SV" sz="1600" dirty="0">
                <a:latin typeface="Arial" panose="020B0604020202020204" pitchFamily="34" charset="0"/>
                <a:cs typeface="Arial" panose="020B0604020202020204" pitchFamily="34" charset="0"/>
              </a:rPr>
              <a:t>: Es una forja para alojar proyectos utilizando el sistema de control de versiones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Se utiliza principalmente para la creación de código fuente de programas de computadora. El software que opera GitHub fue escrito en Ruby </a:t>
            </a:r>
            <a:r>
              <a:rPr lang="es-SV" sz="1600" dirty="0" err="1">
                <a:latin typeface="Arial" panose="020B0604020202020204" pitchFamily="34" charset="0"/>
                <a:cs typeface="Arial" panose="020B0604020202020204" pitchFamily="34" charset="0"/>
              </a:rPr>
              <a:t>on</a:t>
            </a:r>
            <a:r>
              <a:rPr lang="es-SV" sz="1600" dirty="0">
                <a:latin typeface="Arial" panose="020B0604020202020204" pitchFamily="34" charset="0"/>
                <a:cs typeface="Arial" panose="020B0604020202020204" pitchFamily="34" charset="0"/>
              </a:rPr>
              <a:t> </a:t>
            </a:r>
            <a:r>
              <a:rPr lang="es-SV" sz="1600" dirty="0" err="1">
                <a:latin typeface="Arial" panose="020B0604020202020204" pitchFamily="34" charset="0"/>
                <a:cs typeface="Arial" panose="020B0604020202020204" pitchFamily="34" charset="0"/>
              </a:rPr>
              <a:t>Rails</a:t>
            </a:r>
            <a:r>
              <a:rPr lang="es-SV" sz="1600" dirty="0">
                <a:latin typeface="Arial" panose="020B0604020202020204" pitchFamily="34" charset="0"/>
                <a:cs typeface="Arial" panose="020B0604020202020204" pitchFamily="34" charset="0"/>
              </a:rPr>
              <a:t>. Desde enero de 2010, GitHub opera bajo el nombre de GitHub, Inc. Anteriormente era conocida como </a:t>
            </a:r>
            <a:r>
              <a:rPr lang="es-SV" sz="1600" dirty="0" err="1">
                <a:latin typeface="Arial" panose="020B0604020202020204" pitchFamily="34" charset="0"/>
                <a:cs typeface="Arial" panose="020B0604020202020204" pitchFamily="34" charset="0"/>
              </a:rPr>
              <a:t>Logical</a:t>
            </a:r>
            <a:r>
              <a:rPr lang="es-SV" sz="1600" dirty="0">
                <a:latin typeface="Arial" panose="020B0604020202020204" pitchFamily="34" charset="0"/>
                <a:cs typeface="Arial" panose="020B0604020202020204" pitchFamily="34" charset="0"/>
              </a:rPr>
              <a:t> </a:t>
            </a:r>
            <a:r>
              <a:rPr lang="es-SV" sz="1600" dirty="0" err="1">
                <a:latin typeface="Arial" panose="020B0604020202020204" pitchFamily="34" charset="0"/>
                <a:cs typeface="Arial" panose="020B0604020202020204" pitchFamily="34" charset="0"/>
              </a:rPr>
              <a:t>Awesome</a:t>
            </a:r>
            <a:r>
              <a:rPr lang="es-SV" sz="1600" dirty="0">
                <a:latin typeface="Arial" panose="020B0604020202020204" pitchFamily="34" charset="0"/>
                <a:cs typeface="Arial" panose="020B0604020202020204" pitchFamily="34" charset="0"/>
              </a:rPr>
              <a:t> LLC. El código de los proyectos alojados en GitHub se almacena típicamente de forma publica, aunque utilizando una cuenta de pago, también permite hospedar repositorios privados. </a:t>
            </a:r>
          </a:p>
        </p:txBody>
      </p:sp>
      <p:sp>
        <p:nvSpPr>
          <p:cNvPr id="3" name="2 Título"/>
          <p:cNvSpPr>
            <a:spLocks noGrp="1"/>
          </p:cNvSpPr>
          <p:nvPr>
            <p:ph type="title"/>
          </p:nvPr>
        </p:nvSpPr>
        <p:spPr/>
        <p:txBody>
          <a:bodyPr>
            <a:normAutofit/>
          </a:bodyPr>
          <a:lstStyle/>
          <a:p>
            <a:r>
              <a:rPr lang="es-SV" sz="4800" b="1" dirty="0" err="1" smtClean="0">
                <a:latin typeface="Arial" panose="020B0604020202020204" pitchFamily="34" charset="0"/>
                <a:cs typeface="Arial" panose="020B0604020202020204" pitchFamily="34" charset="0"/>
              </a:rPr>
              <a:t>GITHUB</a:t>
            </a:r>
            <a:r>
              <a:rPr lang="es-SV" sz="4800" b="1" dirty="0" smtClean="0">
                <a:latin typeface="Arial" panose="020B0604020202020204" pitchFamily="34" charset="0"/>
                <a:cs typeface="Arial" panose="020B0604020202020204" pitchFamily="34" charset="0"/>
              </a:rPr>
              <a:t> VS </a:t>
            </a:r>
            <a:r>
              <a:rPr lang="es-SV" sz="4800" b="1" dirty="0" err="1" smtClean="0">
                <a:latin typeface="Arial" panose="020B0604020202020204" pitchFamily="34" charset="0"/>
                <a:cs typeface="Arial" panose="020B0604020202020204" pitchFamily="34" charset="0"/>
              </a:rPr>
              <a:t>GITLAB</a:t>
            </a:r>
            <a:endParaRPr lang="es-SV" sz="4800"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4797152"/>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070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8200" y="1825624"/>
            <a:ext cx="10515600" cy="4727575"/>
          </a:xfrm>
        </p:spPr>
        <p:txBody>
          <a:bodyPr>
            <a:normAutofit lnSpcReduction="10000"/>
          </a:bodyPr>
          <a:lstStyle/>
          <a:p>
            <a:pPr marL="109728" indent="0" algn="just">
              <a:lnSpc>
                <a:spcPct val="150000"/>
              </a:lnSpc>
              <a:buNone/>
            </a:pPr>
            <a:r>
              <a:rPr lang="es-SV" sz="1600" dirty="0">
                <a:latin typeface="Arial" panose="020B0604020202020204" pitchFamily="34" charset="0"/>
                <a:cs typeface="Arial" panose="020B0604020202020204" pitchFamily="34" charset="0"/>
              </a:rPr>
              <a:t>Pero hoy en día GitHub es mucho más que un servicio de alojamiento de código. Además de éste, se ofrecen varias pequeñas herramientas en línea muy útiles para el </a:t>
            </a:r>
            <a:r>
              <a:rPr lang="es-SV" sz="1600" b="1" dirty="0">
                <a:latin typeface="Arial" panose="020B0604020202020204" pitchFamily="34" charset="0"/>
                <a:cs typeface="Arial" panose="020B0604020202020204" pitchFamily="34" charset="0"/>
              </a:rPr>
              <a:t>trabajo en equipo</a:t>
            </a:r>
            <a:r>
              <a:rPr lang="es-SV" sz="1600" dirty="0">
                <a:latin typeface="Arial" panose="020B0604020202020204" pitchFamily="34" charset="0"/>
                <a:cs typeface="Arial" panose="020B0604020202020204" pitchFamily="34" charset="0"/>
              </a:rPr>
              <a:t>. Entre ellas, caben destacar:</a:t>
            </a:r>
          </a:p>
          <a:p>
            <a:pPr marL="109728" indent="0" algn="just">
              <a:lnSpc>
                <a:spcPct val="150000"/>
              </a:lnSpc>
              <a:buNone/>
            </a:pPr>
            <a:r>
              <a:rPr lang="es-SV" sz="1600" dirty="0" smtClean="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Un </a:t>
            </a:r>
            <a:r>
              <a:rPr lang="es-SV" sz="1600" b="1" dirty="0">
                <a:latin typeface="Arial" panose="020B0604020202020204" pitchFamily="34" charset="0"/>
                <a:cs typeface="Arial" panose="020B0604020202020204" pitchFamily="34" charset="0"/>
              </a:rPr>
              <a:t>wiki</a:t>
            </a:r>
            <a:r>
              <a:rPr lang="es-SV" sz="1600" dirty="0">
                <a:latin typeface="Arial" panose="020B0604020202020204" pitchFamily="34" charset="0"/>
                <a:cs typeface="Arial" panose="020B0604020202020204" pitchFamily="34" charset="0"/>
              </a:rPr>
              <a:t> que funciona con </a:t>
            </a:r>
            <a:r>
              <a:rPr lang="es-SV" sz="1600" dirty="0" err="1">
                <a:latin typeface="Arial" panose="020B0604020202020204" pitchFamily="34" charset="0"/>
                <a:cs typeface="Arial" panose="020B0604020202020204" pitchFamily="34" charset="0"/>
              </a:rPr>
              <a:t>gollum</a:t>
            </a:r>
            <a:r>
              <a:rPr lang="es-SV" sz="1600" dirty="0">
                <a:latin typeface="Arial" panose="020B0604020202020204" pitchFamily="34" charset="0"/>
                <a:cs typeface="Arial" panose="020B0604020202020204" pitchFamily="34" charset="0"/>
              </a:rPr>
              <a:t>, el cual opera con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para el mantenimiento de las distintas versiones de las páginas.</a:t>
            </a:r>
          </a:p>
          <a:p>
            <a:pPr marL="109728" indent="0" algn="just">
              <a:lnSpc>
                <a:spcPct val="150000"/>
              </a:lnSpc>
              <a:buNone/>
            </a:pPr>
            <a:r>
              <a:rPr lang="es-SV" sz="1600" dirty="0">
                <a:latin typeface="Arial" panose="020B0604020202020204" pitchFamily="34" charset="0"/>
                <a:cs typeface="Arial" panose="020B0604020202020204" pitchFamily="34" charset="0"/>
              </a:rPr>
              <a:t>- Un sistema de seguimiento de problemas, que al estilo del clásico sistema de tickets, permiten a los miembros de tu equipo (o a cualquier usuario de GitHub si tu repositorio es público) abrir un ticket detallando un problema que tenga con tu software o una sugerencia que desee hacer al mismo.</a:t>
            </a:r>
          </a:p>
          <a:p>
            <a:pPr marL="109728" indent="0" algn="just">
              <a:lnSpc>
                <a:spcPct val="150000"/>
              </a:lnSpc>
              <a:buNone/>
            </a:pPr>
            <a:r>
              <a:rPr lang="es-SV" sz="1600" dirty="0">
                <a:latin typeface="Arial" panose="020B0604020202020204" pitchFamily="34" charset="0"/>
                <a:cs typeface="Arial" panose="020B0604020202020204" pitchFamily="34" charset="0"/>
              </a:rPr>
              <a:t>- Una herramienta de revisión de código, donde se pueden añadir anotaciones en cualquier punto de un fichero (</a:t>
            </a:r>
            <a:r>
              <a:rPr lang="es-SV" sz="1600" dirty="0" err="1">
                <a:latin typeface="Arial" panose="020B0604020202020204" pitchFamily="34" charset="0"/>
                <a:cs typeface="Arial" panose="020B0604020202020204" pitchFamily="34" charset="0"/>
              </a:rPr>
              <a:t>ej</a:t>
            </a:r>
            <a:r>
              <a:rPr lang="es-SV" sz="1600" dirty="0">
                <a:latin typeface="Arial" panose="020B0604020202020204" pitchFamily="34" charset="0"/>
                <a:cs typeface="Arial" panose="020B0604020202020204" pitchFamily="34" charset="0"/>
              </a:rPr>
              <a:t>: "Esto es mejor que lo extraigamos a una nueva clase"), y debatir sobre determinados cambios realizados en un </a:t>
            </a:r>
            <a:r>
              <a:rPr lang="es-SV" sz="1600" dirty="0" err="1">
                <a:latin typeface="Arial" panose="020B0604020202020204" pitchFamily="34" charset="0"/>
                <a:cs typeface="Arial" panose="020B0604020202020204" pitchFamily="34" charset="0"/>
              </a:rPr>
              <a:t>commit</a:t>
            </a:r>
            <a:r>
              <a:rPr lang="es-SV" sz="1600" dirty="0">
                <a:latin typeface="Arial" panose="020B0604020202020204" pitchFamily="34" charset="0"/>
                <a:cs typeface="Arial" panose="020B0604020202020204" pitchFamily="34" charset="0"/>
              </a:rPr>
              <a:t> específico.</a:t>
            </a:r>
          </a:p>
          <a:p>
            <a:pPr marL="109728" indent="0" algn="just">
              <a:lnSpc>
                <a:spcPct val="150000"/>
              </a:lnSpc>
              <a:buNone/>
            </a:pPr>
            <a:r>
              <a:rPr lang="es-SV" sz="1600" dirty="0">
                <a:latin typeface="Arial" panose="020B0604020202020204" pitchFamily="34" charset="0"/>
                <a:cs typeface="Arial" panose="020B0604020202020204" pitchFamily="34" charset="0"/>
              </a:rPr>
              <a:t>- Un visor de ramas donde se pueden comparar los progresos realizados en las distintas ramas de nuestro repositorio.</a:t>
            </a:r>
          </a:p>
          <a:p>
            <a:endParaRPr lang="es-SV" dirty="0"/>
          </a:p>
        </p:txBody>
      </p:sp>
      <p:sp>
        <p:nvSpPr>
          <p:cNvPr id="3" name="2 Título"/>
          <p:cNvSpPr>
            <a:spLocks noGrp="1"/>
          </p:cNvSpPr>
          <p:nvPr>
            <p:ph type="title"/>
          </p:nvPr>
        </p:nvSpPr>
        <p:spPr/>
        <p:txBody>
          <a:bodyPr/>
          <a:lstStyle/>
          <a:p>
            <a:pPr algn="ctr"/>
            <a:r>
              <a:rPr lang="es-SV" sz="4800" b="1" dirty="0" err="1" smtClean="0">
                <a:latin typeface="Arial" panose="020B0604020202020204" pitchFamily="34" charset="0"/>
                <a:cs typeface="Arial" panose="020B0604020202020204" pitchFamily="34" charset="0"/>
              </a:rPr>
              <a:t>GITHUB</a:t>
            </a:r>
            <a:endParaRPr lang="es-SV"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08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Objetivos</a:t>
            </a:r>
            <a:endParaRPr lang="es-SV" sz="4800" b="1" dirty="0">
              <a:latin typeface="Arial" panose="020B0604020202020204" pitchFamily="34" charset="0"/>
              <a:cs typeface="Arial" panose="020B0604020202020204" pitchFamily="34" charset="0"/>
            </a:endParaRPr>
          </a:p>
        </p:txBody>
      </p:sp>
      <p:sp>
        <p:nvSpPr>
          <p:cNvPr id="5" name="Rectángulo 4"/>
          <p:cNvSpPr/>
          <p:nvPr/>
        </p:nvSpPr>
        <p:spPr>
          <a:xfrm>
            <a:off x="2135560" y="1916832"/>
            <a:ext cx="7272808" cy="369332"/>
          </a:xfrm>
          <a:prstGeom prst="rect">
            <a:avLst/>
          </a:prstGeom>
        </p:spPr>
        <p:txBody>
          <a:bodyPr wrap="square">
            <a:spAutoFit/>
          </a:bodyPr>
          <a:lstStyle/>
          <a:p>
            <a:r>
              <a:rPr lang="es-SV" b="1" dirty="0">
                <a:latin typeface="Arial" panose="020B0604020202020204" pitchFamily="34" charset="0"/>
              </a:rPr>
              <a:t>Después de finalizar esta lección, usted debería ser capaz de:</a:t>
            </a:r>
            <a:endParaRPr lang="es-SV" b="1" dirty="0"/>
          </a:p>
        </p:txBody>
      </p:sp>
      <p:sp>
        <p:nvSpPr>
          <p:cNvPr id="7" name="Rectángulo 6"/>
          <p:cNvSpPr/>
          <p:nvPr/>
        </p:nvSpPr>
        <p:spPr>
          <a:xfrm>
            <a:off x="2135560" y="2420888"/>
            <a:ext cx="8208912" cy="3780522"/>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Enumerar las Características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Destacar Ventajas y Desventajas de los Sistemas de Control  de versiones Centralizados como Distribuidos.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Proporcionar Ejemplos de Sistemas de Control de Versiones tanto Centralizados como Distribuidos.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Presentar el </a:t>
            </a:r>
            <a:r>
              <a:rPr lang="es-SV" dirty="0" err="1">
                <a:latin typeface="Arial" panose="020B0604020202020204" pitchFamily="34" charset="0"/>
                <a:ea typeface="Calibri" panose="020F0502020204030204" pitchFamily="34" charset="0"/>
                <a:cs typeface="Arial" panose="020B0604020202020204" pitchFamily="34" charset="0"/>
              </a:rPr>
              <a:t>Sofware</a:t>
            </a:r>
            <a:r>
              <a:rPr lang="es-SV" dirty="0">
                <a:latin typeface="Arial" panose="020B0604020202020204" pitchFamily="34" charset="0"/>
                <a:ea typeface="Calibri" panose="020F0502020204030204" pitchFamily="34" charset="0"/>
                <a:cs typeface="Arial" panose="020B0604020202020204" pitchFamily="34" charset="0"/>
              </a:rPr>
              <a:t> </a:t>
            </a:r>
            <a:r>
              <a:rPr lang="es-SV" dirty="0" err="1">
                <a:latin typeface="Arial" panose="020B0604020202020204" pitchFamily="34" charset="0"/>
                <a:ea typeface="Calibri" panose="020F0502020204030204" pitchFamily="34" charset="0"/>
                <a:cs typeface="Arial" panose="020B0604020202020204" pitchFamily="34" charset="0"/>
              </a:rPr>
              <a:t>Git</a:t>
            </a:r>
            <a:r>
              <a:rPr lang="es-SV" dirty="0">
                <a:latin typeface="Arial" panose="020B0604020202020204" pitchFamily="34" charset="0"/>
                <a:ea typeface="Calibri" panose="020F0502020204030204" pitchFamily="34" charset="0"/>
                <a:cs typeface="Arial" panose="020B0604020202020204" pitchFamily="34" charset="0"/>
              </a:rPr>
              <a:t> como alternativa para llevar el control de los proyectos, para conocerlo y aprender a implementarlo.</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Comparar las Plataformas web para distribuir y compartir proyectos usando el Software de Control de versiones GIT.</a:t>
            </a:r>
          </a:p>
        </p:txBody>
      </p:sp>
    </p:spTree>
    <p:extLst>
      <p:ext uri="{BB962C8B-B14F-4D97-AF65-F5344CB8AC3E}">
        <p14:creationId xmlns:p14="http://schemas.microsoft.com/office/powerpoint/2010/main" val="1091415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4000" b="1" dirty="0" smtClean="0">
                <a:latin typeface="Arial" panose="020B0604020202020204" pitchFamily="34" charset="0"/>
                <a:cs typeface="Arial" panose="020B0604020202020204" pitchFamily="34" charset="0"/>
              </a:rPr>
              <a:t>Definición:</a:t>
            </a:r>
            <a:endParaRPr lang="es-SV" sz="4000" b="1" dirty="0">
              <a:latin typeface="Arial" panose="020B0604020202020204" pitchFamily="34" charset="0"/>
              <a:cs typeface="Arial" panose="020B0604020202020204" pitchFamily="34" charset="0"/>
            </a:endParaRPr>
          </a:p>
          <a:p>
            <a:pPr algn="just">
              <a:lnSpc>
                <a:spcPct val="150000"/>
              </a:lnSpc>
            </a:pPr>
            <a:r>
              <a:rPr lang="es-SV" sz="1600" dirty="0" err="1" smtClean="0">
                <a:latin typeface="Arial" panose="020B0604020202020204" pitchFamily="34" charset="0"/>
                <a:cs typeface="Arial" panose="020B0604020202020204" pitchFamily="34" charset="0"/>
              </a:rPr>
              <a:t>GitLab</a:t>
            </a:r>
            <a:r>
              <a:rPr lang="es-SV" sz="1600" dirty="0">
                <a:latin typeface="Arial" panose="020B0604020202020204" pitchFamily="34" charset="0"/>
                <a:cs typeface="Arial" panose="020B0604020202020204" pitchFamily="34" charset="0"/>
              </a:rPr>
              <a:t>: es un servicio web de control de versiones y desarrollo de software colaborativo basado en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Además de gestor de repositorios, el servicio ofrece también alojamiento de wikis y un sistema de seguimiento de errores, todo ello publicado bajo una Licencia de código abierto. </a:t>
            </a:r>
          </a:p>
        </p:txBody>
      </p:sp>
      <p:sp>
        <p:nvSpPr>
          <p:cNvPr id="3" name="2 Título"/>
          <p:cNvSpPr>
            <a:spLocks noGrp="1"/>
          </p:cNvSpPr>
          <p:nvPr>
            <p:ph type="title"/>
          </p:nvPr>
        </p:nvSpPr>
        <p:spPr/>
        <p:txBody>
          <a:bodyPr>
            <a:normAutofit/>
          </a:bodyPr>
          <a:lstStyle/>
          <a:p>
            <a:r>
              <a:rPr lang="es-SV" sz="4800" b="1" dirty="0" smtClean="0">
                <a:latin typeface="Arial" panose="020B0604020202020204" pitchFamily="34" charset="0"/>
                <a:cs typeface="Arial" panose="020B0604020202020204" pitchFamily="34" charset="0"/>
              </a:rPr>
              <a:t>GITHUB VS GITLAB</a:t>
            </a:r>
            <a:endParaRPr lang="es-SV" sz="4800" b="1"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4051204"/>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94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8200" y="1825625"/>
            <a:ext cx="10934700" cy="4351338"/>
          </a:xfrm>
        </p:spPr>
        <p:txBody>
          <a:bodyPr/>
          <a:lstStyle/>
          <a:p>
            <a:pPr marL="109728" indent="0">
              <a:buNone/>
            </a:pPr>
            <a:r>
              <a:rPr lang="es-SV" sz="4000" b="1" dirty="0" smtClean="0">
                <a:latin typeface="Arial" panose="020B0604020202020204" pitchFamily="34" charset="0"/>
                <a:cs typeface="Arial" panose="020B0604020202020204" pitchFamily="34" charset="0"/>
              </a:rPr>
              <a:t>Principales Herramientas Y Características Son:</a:t>
            </a:r>
          </a:p>
          <a:p>
            <a:pPr marL="109728" indent="0">
              <a:lnSpc>
                <a:spcPct val="200000"/>
              </a:lnSpc>
              <a:buNone/>
            </a:pPr>
            <a:r>
              <a:rPr lang="es-SV" sz="1600" dirty="0" smtClean="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Control de versiones con </a:t>
            </a:r>
            <a:r>
              <a:rPr lang="es-SV" sz="1600" dirty="0" err="1">
                <a:latin typeface="Arial" panose="020B0604020202020204" pitchFamily="34" charset="0"/>
                <a:cs typeface="Arial" panose="020B0604020202020204" pitchFamily="34" charset="0"/>
              </a:rPr>
              <a:t>Git</a:t>
            </a:r>
            <a:endParaRPr lang="es-SV" sz="1600" dirty="0">
              <a:latin typeface="Arial" panose="020B0604020202020204" pitchFamily="34" charset="0"/>
              <a:cs typeface="Arial" panose="020B0604020202020204" pitchFamily="34" charset="0"/>
            </a:endParaRPr>
          </a:p>
          <a:p>
            <a:pPr marL="109728" indent="0">
              <a:lnSpc>
                <a:spcPct val="200000"/>
              </a:lnSpc>
              <a:buNone/>
            </a:pPr>
            <a:r>
              <a:rPr lang="es-SV" sz="1600" dirty="0">
                <a:latin typeface="Arial" panose="020B0604020202020204" pitchFamily="34" charset="0"/>
                <a:cs typeface="Arial" panose="020B0604020202020204" pitchFamily="34" charset="0"/>
              </a:rPr>
              <a:t>- Seguimiento de incidentes</a:t>
            </a:r>
          </a:p>
          <a:p>
            <a:pPr marL="109728" indent="0">
              <a:lnSpc>
                <a:spcPct val="200000"/>
              </a:lnSpc>
              <a:buNone/>
            </a:pPr>
            <a:r>
              <a:rPr lang="es-SV" sz="1600" dirty="0">
                <a:latin typeface="Arial" panose="020B0604020202020204" pitchFamily="34" charset="0"/>
                <a:cs typeface="Arial" panose="020B0604020202020204" pitchFamily="34" charset="0"/>
              </a:rPr>
              <a:t>- Revisión de código</a:t>
            </a:r>
          </a:p>
          <a:p>
            <a:pPr marL="109728" indent="0">
              <a:lnSpc>
                <a:spcPct val="200000"/>
              </a:lnSpc>
              <a:buNone/>
            </a:pPr>
            <a:r>
              <a:rPr lang="es-SV" sz="1600" dirty="0">
                <a:latin typeface="Arial" panose="020B0604020202020204" pitchFamily="34" charset="0"/>
                <a:cs typeface="Arial" panose="020B0604020202020204" pitchFamily="34" charset="0"/>
              </a:rPr>
              <a:t>- Integración continua</a:t>
            </a:r>
          </a:p>
          <a:p>
            <a:pPr marL="109728" indent="0">
              <a:lnSpc>
                <a:spcPct val="200000"/>
              </a:lnSpc>
              <a:buNone/>
            </a:pPr>
            <a:r>
              <a:rPr lang="es-SV" sz="1600" dirty="0">
                <a:latin typeface="Arial" panose="020B0604020202020204" pitchFamily="34" charset="0"/>
                <a:cs typeface="Arial" panose="020B0604020202020204" pitchFamily="34" charset="0"/>
              </a:rPr>
              <a:t>- Integración con múltiples herramientas como AD/LDAP, CI/CD…</a:t>
            </a:r>
          </a:p>
          <a:p>
            <a:pPr marL="109728" indent="0">
              <a:buNone/>
            </a:pPr>
            <a:endParaRPr lang="es-SV" dirty="0"/>
          </a:p>
        </p:txBody>
      </p:sp>
      <p:sp>
        <p:nvSpPr>
          <p:cNvPr id="3" name="2 Título"/>
          <p:cNvSpPr>
            <a:spLocks noGrp="1"/>
          </p:cNvSpPr>
          <p:nvPr>
            <p:ph type="title"/>
          </p:nvPr>
        </p:nvSpPr>
        <p:spPr/>
        <p:txBody>
          <a:bodyPr/>
          <a:lstStyle/>
          <a:p>
            <a:pPr algn="ctr"/>
            <a:r>
              <a:rPr lang="es-SV" sz="4800" b="1" dirty="0" smtClean="0">
                <a:latin typeface="Arial" panose="020B0604020202020204" pitchFamily="34" charset="0"/>
                <a:cs typeface="Arial" panose="020B0604020202020204" pitchFamily="34" charset="0"/>
              </a:rPr>
              <a:t>GITLAB</a:t>
            </a:r>
            <a:endParaRPr lang="es-SV"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04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Agenda</a:t>
            </a:r>
            <a:endParaRPr lang="es-SV" sz="4800" b="1" dirty="0">
              <a:latin typeface="Arial" panose="020B0604020202020204" pitchFamily="34" charset="0"/>
              <a:cs typeface="Arial" panose="020B0604020202020204" pitchFamily="34" charset="0"/>
            </a:endParaRP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a:solidFill>
                  <a:schemeClr val="bg1">
                    <a:lumMod val="65000"/>
                  </a:schemeClr>
                </a:solidFill>
                <a:latin typeface="Arial" panose="020B0604020202020204" pitchFamily="34" charset="0"/>
                <a:cs typeface="Arial" panose="020B0604020202020204" pitchFamily="34" charset="0"/>
              </a:rPr>
              <a:t>GITLAB</a:t>
            </a:r>
          </a:p>
          <a:p>
            <a:pPr marL="342900" indent="-342900" algn="just">
              <a:lnSpc>
                <a:spcPct val="150000"/>
              </a:lnSpc>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853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Conclusiones</a:t>
            </a:r>
            <a:endParaRPr lang="es-SV" sz="4800" b="1" dirty="0">
              <a:latin typeface="Arial" panose="020B0604020202020204" pitchFamily="34" charset="0"/>
              <a:cs typeface="Arial" panose="020B0604020202020204" pitchFamily="34" charset="0"/>
            </a:endParaRPr>
          </a:p>
        </p:txBody>
      </p:sp>
      <p:sp>
        <p:nvSpPr>
          <p:cNvPr id="5" name="Rectángulo 4"/>
          <p:cNvSpPr/>
          <p:nvPr/>
        </p:nvSpPr>
        <p:spPr>
          <a:xfrm>
            <a:off x="2135560" y="1916832"/>
            <a:ext cx="7272808" cy="369332"/>
          </a:xfrm>
          <a:prstGeom prst="rect">
            <a:avLst/>
          </a:prstGeom>
        </p:spPr>
        <p:txBody>
          <a:bodyPr wrap="square">
            <a:spAutoFit/>
          </a:bodyPr>
          <a:lstStyle/>
          <a:p>
            <a:r>
              <a:rPr lang="es-SV" b="1" dirty="0">
                <a:latin typeface="Arial" panose="020B0604020202020204" pitchFamily="34" charset="0"/>
              </a:rPr>
              <a:t>Después de finalizar esta lección, usted debería ser capaz de:</a:t>
            </a:r>
            <a:endParaRPr lang="es-SV" b="1" dirty="0"/>
          </a:p>
        </p:txBody>
      </p:sp>
      <p:sp>
        <p:nvSpPr>
          <p:cNvPr id="7" name="Rectángulo 6"/>
          <p:cNvSpPr/>
          <p:nvPr/>
        </p:nvSpPr>
        <p:spPr>
          <a:xfrm>
            <a:off x="2135560" y="2420888"/>
            <a:ext cx="8208912" cy="3780522"/>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Enumerar las Características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Destacar Ventajas y Desventajas de los Sistemas de Control  de versiones Centralizados como Distribuidos.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Proporcionar Ejemplos de Sistemas de Control de Versiones tanto Centralizados como Distribuidos.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Presentar el </a:t>
            </a:r>
            <a:r>
              <a:rPr lang="es-SV" dirty="0" err="1">
                <a:latin typeface="Arial" panose="020B0604020202020204" pitchFamily="34" charset="0"/>
                <a:ea typeface="Calibri" panose="020F0502020204030204" pitchFamily="34" charset="0"/>
                <a:cs typeface="Arial" panose="020B0604020202020204" pitchFamily="34" charset="0"/>
              </a:rPr>
              <a:t>Sofware</a:t>
            </a:r>
            <a:r>
              <a:rPr lang="es-SV" dirty="0">
                <a:latin typeface="Arial" panose="020B0604020202020204" pitchFamily="34" charset="0"/>
                <a:ea typeface="Calibri" panose="020F0502020204030204" pitchFamily="34" charset="0"/>
                <a:cs typeface="Arial" panose="020B0604020202020204" pitchFamily="34" charset="0"/>
              </a:rPr>
              <a:t> </a:t>
            </a:r>
            <a:r>
              <a:rPr lang="es-SV" dirty="0" err="1">
                <a:latin typeface="Arial" panose="020B0604020202020204" pitchFamily="34" charset="0"/>
                <a:ea typeface="Calibri" panose="020F0502020204030204" pitchFamily="34" charset="0"/>
                <a:cs typeface="Arial" panose="020B0604020202020204" pitchFamily="34" charset="0"/>
              </a:rPr>
              <a:t>Git</a:t>
            </a:r>
            <a:r>
              <a:rPr lang="es-SV" dirty="0">
                <a:latin typeface="Arial" panose="020B0604020202020204" pitchFamily="34" charset="0"/>
                <a:ea typeface="Calibri" panose="020F0502020204030204" pitchFamily="34" charset="0"/>
                <a:cs typeface="Arial" panose="020B0604020202020204" pitchFamily="34" charset="0"/>
              </a:rPr>
              <a:t> como alternativa para llevar el control de los proyectos, para conocerlo y aprender a implementarlo.</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Comparar las Plataformas web para distribuir y compartir proyectos usando el Software de Control de versiones GIT.</a:t>
            </a:r>
          </a:p>
        </p:txBody>
      </p:sp>
    </p:spTree>
    <p:extLst>
      <p:ext uri="{BB962C8B-B14F-4D97-AF65-F5344CB8AC3E}">
        <p14:creationId xmlns:p14="http://schemas.microsoft.com/office/powerpoint/2010/main" val="678107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Agenda</a:t>
            </a:r>
            <a:endParaRPr lang="es-SV" sz="4800" b="1" dirty="0">
              <a:latin typeface="Arial" panose="020B0604020202020204" pitchFamily="34" charset="0"/>
              <a:cs typeface="Arial" panose="020B0604020202020204" pitchFamily="34" charset="0"/>
            </a:endParaRP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Definición y </a:t>
            </a:r>
            <a:r>
              <a:rPr lang="es-SV" dirty="0">
                <a:latin typeface="Arial" panose="020B0604020202020204" pitchFamily="34" charset="0"/>
                <a:cs typeface="Arial" panose="020B0604020202020204" pitchFamily="34" charset="0"/>
              </a:rPr>
              <a:t>Características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Clasificación y Ejemplos de Sistemas de Control de </a:t>
            </a:r>
            <a:r>
              <a:rPr lang="es-SV" dirty="0">
                <a:latin typeface="Arial" panose="020B0604020202020204" pitchFamily="34" charset="0"/>
                <a:cs typeface="Arial" panose="020B0604020202020204" pitchFamily="34" charset="0"/>
              </a:rPr>
              <a:t>Versiones</a:t>
            </a:r>
          </a:p>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Ventajas y Desventajas de los Sistemas de Control de </a:t>
            </a:r>
            <a:r>
              <a:rPr lang="es-SV" dirty="0">
                <a:latin typeface="Arial" panose="020B0604020202020204" pitchFamily="34" charset="0"/>
                <a:cs typeface="Arial" panose="020B0604020202020204" pitchFamily="34" charset="0"/>
              </a:rPr>
              <a:t>Versiones</a:t>
            </a:r>
            <a:endParaRPr lang="es-SV" dirty="0">
              <a:latin typeface="Arial" panose="020B060402020202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Resumen</a:t>
            </a:r>
            <a:endParaRPr lang="es-SV"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GITHUB </a:t>
            </a:r>
            <a:r>
              <a:rPr lang="es-SV" dirty="0">
                <a:latin typeface="Arial" panose="020B0604020202020204" pitchFamily="34" charset="0"/>
                <a:cs typeface="Arial" panose="020B0604020202020204" pitchFamily="34" charset="0"/>
              </a:rPr>
              <a:t>VS </a:t>
            </a:r>
            <a:r>
              <a:rPr lang="es-SV" dirty="0">
                <a:latin typeface="Arial" panose="020B0604020202020204" pitchFamily="34" charset="0"/>
                <a:cs typeface="Arial" panose="020B0604020202020204" pitchFamily="34" charset="0"/>
              </a:rPr>
              <a:t>GITLAB</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409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Definición y </a:t>
            </a:r>
            <a:r>
              <a:rPr lang="es-SV" dirty="0">
                <a:latin typeface="Arial" panose="020B0604020202020204" pitchFamily="34" charset="0"/>
                <a:cs typeface="Arial" panose="020B0604020202020204" pitchFamily="34" charset="0"/>
              </a:rPr>
              <a:t>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a:solidFill>
                  <a:schemeClr val="bg1">
                    <a:lumMod val="65000"/>
                  </a:schemeClr>
                </a:solidFill>
                <a:latin typeface="Arial" panose="020B0604020202020204" pitchFamily="34" charset="0"/>
                <a:cs typeface="Arial" panose="020B0604020202020204" pitchFamily="34" charset="0"/>
              </a:rPr>
              <a:t>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9798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SV" sz="4800" b="1" dirty="0" smtClean="0">
                <a:latin typeface="+mn-lt"/>
              </a:rPr>
              <a:t>Definición y Características</a:t>
            </a:r>
            <a:endParaRPr lang="es-SV" sz="4800" b="1" dirty="0">
              <a:latin typeface="+mn-lt"/>
            </a:endParaRPr>
          </a:p>
        </p:txBody>
      </p:sp>
      <p:sp>
        <p:nvSpPr>
          <p:cNvPr id="7" name="Rectángulo 6"/>
          <p:cNvSpPr/>
          <p:nvPr/>
        </p:nvSpPr>
        <p:spPr>
          <a:xfrm>
            <a:off x="838200" y="1655674"/>
            <a:ext cx="9892863" cy="1107996"/>
          </a:xfrm>
          <a:prstGeom prst="rect">
            <a:avLst/>
          </a:prstGeom>
        </p:spPr>
        <p:txBody>
          <a:bodyPr wrap="square">
            <a:spAutoFit/>
          </a:bodyPr>
          <a:lstStyle/>
          <a:p>
            <a:pPr algn="just"/>
            <a:r>
              <a:rPr lang="es-SV" sz="2200" dirty="0">
                <a:latin typeface="Times New Roman" panose="02020603050405020304" pitchFamily="18" charset="0"/>
                <a:ea typeface="Calibri" panose="020F0502020204030204" pitchFamily="34" charset="0"/>
              </a:rPr>
              <a:t> </a:t>
            </a:r>
            <a:r>
              <a:rPr lang="es-SV" sz="2200" dirty="0" smtClean="0">
                <a:latin typeface="Times New Roman" panose="02020603050405020304" pitchFamily="18" charset="0"/>
                <a:ea typeface="Calibri" panose="020F0502020204030204" pitchFamily="34" charset="0"/>
              </a:rPr>
              <a:t>   El </a:t>
            </a:r>
            <a:r>
              <a:rPr lang="es-SV" sz="2200" dirty="0">
                <a:latin typeface="Times New Roman" panose="02020603050405020304" pitchFamily="18" charset="0"/>
                <a:ea typeface="Calibri" panose="020F0502020204030204" pitchFamily="34" charset="0"/>
              </a:rPr>
              <a:t>control de versiones es un sistema que registra los cambios realizados sobre un archivo o conjunto de archivos a lo largo del tiempo de tal manera que sea posible recuperar versiones especificas más adelante</a:t>
            </a:r>
            <a:endParaRPr lang="es-SV" sz="2200" dirty="0"/>
          </a:p>
        </p:txBody>
      </p:sp>
      <p:sp>
        <p:nvSpPr>
          <p:cNvPr id="8" name="Rectángulo 7"/>
          <p:cNvSpPr/>
          <p:nvPr/>
        </p:nvSpPr>
        <p:spPr>
          <a:xfrm>
            <a:off x="754115" y="2806119"/>
            <a:ext cx="9892864" cy="1517082"/>
          </a:xfrm>
          <a:prstGeom prst="rect">
            <a:avLst/>
          </a:prstGeom>
        </p:spPr>
        <p:txBody>
          <a:bodyPr wrap="square">
            <a:spAutoFit/>
          </a:bodyPr>
          <a:lstStyle/>
          <a:p>
            <a:pPr indent="180340" algn="just">
              <a:lnSpc>
                <a:spcPct val="107000"/>
              </a:lnSpc>
              <a:spcAft>
                <a:spcPts val="800"/>
              </a:spcAft>
            </a:pPr>
            <a:r>
              <a:rPr lang="es-SV" sz="2200" dirty="0">
                <a:latin typeface="Times New Roman" panose="02020603050405020304" pitchFamily="18" charset="0"/>
                <a:ea typeface="Calibri" panose="020F0502020204030204" pitchFamily="34" charset="0"/>
                <a:cs typeface="Times New Roman" panose="02020603050405020304" pitchFamily="18" charset="0"/>
              </a:rPr>
              <a:t>Se llama control de versiones a la gestión de los diversos cambios que se realizan sobre los elementos de algún producto o una configuración del mismo. Una versión, revisión o edición de un producto, es el estado en el que se encuentra el mismo en un momento dado de su desarrollo o modificación.</a:t>
            </a:r>
          </a:p>
        </p:txBody>
      </p:sp>
      <p:sp>
        <p:nvSpPr>
          <p:cNvPr id="9" name="Rectángulo 8"/>
          <p:cNvSpPr/>
          <p:nvPr/>
        </p:nvSpPr>
        <p:spPr>
          <a:xfrm>
            <a:off x="754115" y="4408099"/>
            <a:ext cx="9892864" cy="1981953"/>
          </a:xfrm>
          <a:prstGeom prst="rect">
            <a:avLst/>
          </a:prstGeom>
        </p:spPr>
        <p:txBody>
          <a:bodyPr wrap="square">
            <a:spAutoFit/>
          </a:bodyPr>
          <a:lstStyle/>
          <a:p>
            <a:pPr indent="180340" algn="just">
              <a:lnSpc>
                <a:spcPct val="107000"/>
              </a:lnSpc>
              <a:spcAft>
                <a:spcPts val="800"/>
              </a:spcAft>
            </a:pPr>
            <a:r>
              <a:rPr lang="es-SV" sz="2200" dirty="0">
                <a:latin typeface="Times New Roman" panose="02020603050405020304" pitchFamily="18" charset="0"/>
                <a:ea typeface="Calibri" panose="020F0502020204030204" pitchFamily="34" charset="0"/>
                <a:cs typeface="Times New Roman" panose="02020603050405020304" pitchFamily="18" charset="0"/>
              </a:rPr>
              <a:t>Un sistema de control de versiones debe proporcionar:</a:t>
            </a:r>
          </a:p>
          <a:p>
            <a:pPr marL="342900" lvl="0" indent="-342900" algn="just">
              <a:lnSpc>
                <a:spcPct val="107000"/>
              </a:lnSpc>
              <a:spcAft>
                <a:spcPts val="0"/>
              </a:spcAft>
              <a:buFont typeface="Symbol" panose="05050102010706020507" pitchFamily="18" charset="2"/>
              <a:buChar char=""/>
            </a:pPr>
            <a:r>
              <a:rPr lang="es-SV" sz="2200" dirty="0">
                <a:latin typeface="Times New Roman" panose="02020603050405020304" pitchFamily="18" charset="0"/>
                <a:ea typeface="Calibri" panose="020F0502020204030204" pitchFamily="34" charset="0"/>
                <a:cs typeface="Times New Roman" panose="02020603050405020304" pitchFamily="18" charset="0"/>
              </a:rPr>
              <a:t>Mecanismo de almacenamiento de los elementos que deba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gestionar.</a:t>
            </a:r>
          </a:p>
          <a:p>
            <a:pPr marL="342900" lvl="0" indent="-342900" algn="just">
              <a:lnSpc>
                <a:spcPct val="107000"/>
              </a:lnSpc>
              <a:spcAft>
                <a:spcPts val="0"/>
              </a:spcAft>
              <a:buFont typeface="Symbol" panose="05050102010706020507" pitchFamily="18" charset="2"/>
              <a:buChar char=""/>
            </a:pPr>
            <a:r>
              <a:rPr lang="es-SV" sz="2200" dirty="0" smtClean="0">
                <a:latin typeface="Times New Roman" panose="02020603050405020304" pitchFamily="18" charset="0"/>
                <a:ea typeface="Calibri" panose="020F0502020204030204" pitchFamily="34" charset="0"/>
                <a:cs typeface="Times New Roman" panose="02020603050405020304" pitchFamily="18" charset="0"/>
              </a:rPr>
              <a:t>Posibilidad </a:t>
            </a:r>
            <a:r>
              <a:rPr lang="es-SV" sz="2200" dirty="0">
                <a:latin typeface="Times New Roman" panose="02020603050405020304" pitchFamily="18" charset="0"/>
                <a:ea typeface="Calibri" panose="020F0502020204030204" pitchFamily="34" charset="0"/>
                <a:cs typeface="Times New Roman" panose="02020603050405020304" pitchFamily="18" charset="0"/>
              </a:rPr>
              <a:t>de realizar cambios sobre los elementos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almacenados.</a:t>
            </a:r>
          </a:p>
          <a:p>
            <a:pPr marL="342900" lvl="0" indent="-342900" algn="just">
              <a:lnSpc>
                <a:spcPct val="107000"/>
              </a:lnSpc>
              <a:spcAft>
                <a:spcPts val="0"/>
              </a:spcAft>
              <a:buFont typeface="Symbol" panose="05050102010706020507" pitchFamily="18" charset="2"/>
              <a:buChar char=""/>
            </a:pPr>
            <a:r>
              <a:rPr lang="es-SV" sz="2200" dirty="0" smtClean="0">
                <a:latin typeface="Times New Roman" panose="02020603050405020304" pitchFamily="18" charset="0"/>
                <a:ea typeface="Calibri" panose="020F0502020204030204" pitchFamily="34" charset="0"/>
                <a:cs typeface="Times New Roman" panose="02020603050405020304" pitchFamily="18" charset="0"/>
              </a:rPr>
              <a:t>Registro </a:t>
            </a:r>
            <a:r>
              <a:rPr lang="es-SV" sz="2200" dirty="0">
                <a:latin typeface="Times New Roman" panose="02020603050405020304" pitchFamily="18" charset="0"/>
                <a:ea typeface="Calibri" panose="020F0502020204030204" pitchFamily="34" charset="0"/>
                <a:cs typeface="Times New Roman" panose="02020603050405020304" pitchFamily="18" charset="0"/>
              </a:rPr>
              <a:t>histórico de las acciones realizadas con cada elemento o conjunto de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elementos</a:t>
            </a:r>
            <a:r>
              <a:rPr lang="es-SV" dirty="0" smtClean="0">
                <a:latin typeface="Times New Roman" panose="02020603050405020304" pitchFamily="18" charset="0"/>
                <a:ea typeface="Calibri" panose="020F0502020204030204" pitchFamily="34" charset="0"/>
                <a:cs typeface="Times New Roman" panose="02020603050405020304" pitchFamily="18" charset="0"/>
              </a:rPr>
              <a:t>.</a:t>
            </a:r>
            <a:endParaRPr lang="es-SV"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5804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Clasificación y Ejemplos de Sistemas de Control de </a:t>
            </a:r>
            <a:r>
              <a:rPr lang="es-SV" dirty="0">
                <a:latin typeface="Arial" panose="020B0604020202020204" pitchFamily="34" charset="0"/>
                <a:cs typeface="Arial" panose="020B0604020202020204" pitchFamily="34" charset="0"/>
              </a:rPr>
              <a:t>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endParaRPr lang="es-SV" dirty="0">
              <a:solidFill>
                <a:schemeClr val="bg1">
                  <a:lumMod val="65000"/>
                </a:schemeClr>
              </a:solidFill>
              <a:latin typeface="Arial" panose="020B060402020202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a:solidFill>
                  <a:schemeClr val="bg1">
                    <a:lumMod val="65000"/>
                  </a:schemeClr>
                </a:solidFill>
                <a:latin typeface="Arial" panose="020B0604020202020204" pitchFamily="34" charset="0"/>
                <a:cs typeface="Arial" panose="020B0604020202020204" pitchFamily="34" charset="0"/>
              </a:rPr>
              <a:t>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259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3756" y="662076"/>
            <a:ext cx="10515600" cy="1325563"/>
          </a:xfrm>
        </p:spPr>
        <p:txBody>
          <a:bodyPr>
            <a:noAutofit/>
          </a:bodyPr>
          <a:lstStyle/>
          <a:p>
            <a:pPr algn="ctr"/>
            <a:r>
              <a:rPr lang="es-SV" sz="4800" b="1" dirty="0" smtClean="0">
                <a:latin typeface="+mn-lt"/>
              </a:rPr>
              <a:t>Clasificación y Ejemplos de Sistemas de Control de Versiones</a:t>
            </a:r>
            <a:endParaRPr lang="es-SV" sz="4800" b="1" dirty="0">
              <a:latin typeface="+mn-lt"/>
            </a:endParaRPr>
          </a:p>
        </p:txBody>
      </p:sp>
      <p:graphicFrame>
        <p:nvGraphicFramePr>
          <p:cNvPr id="5" name="Tabla 4"/>
          <p:cNvGraphicFramePr>
            <a:graphicFrameLocks noGrp="1"/>
          </p:cNvGraphicFramePr>
          <p:nvPr>
            <p:extLst>
              <p:ext uri="{D42A27DB-BD31-4B8C-83A1-F6EECF244321}">
                <p14:modId xmlns:p14="http://schemas.microsoft.com/office/powerpoint/2010/main" val="3512379990"/>
              </p:ext>
            </p:extLst>
          </p:nvPr>
        </p:nvGraphicFramePr>
        <p:xfrm>
          <a:off x="1244599" y="1929840"/>
          <a:ext cx="9537701" cy="4698392"/>
        </p:xfrm>
        <a:graphic>
          <a:graphicData uri="http://schemas.openxmlformats.org/drawingml/2006/table">
            <a:tbl>
              <a:tblPr firstRow="1" bandRow="1">
                <a:tableStyleId>{2D5ABB26-0587-4C30-8999-92F81FD0307C}</a:tableStyleId>
              </a:tblPr>
              <a:tblGrid>
                <a:gridCol w="573178">
                  <a:extLst>
                    <a:ext uri="{9D8B030D-6E8A-4147-A177-3AD203B41FA5}">
                      <a16:colId xmlns="" xmlns:a16="http://schemas.microsoft.com/office/drawing/2014/main" val="2342766503"/>
                    </a:ext>
                  </a:extLst>
                </a:gridCol>
                <a:gridCol w="8964523">
                  <a:extLst>
                    <a:ext uri="{9D8B030D-6E8A-4147-A177-3AD203B41FA5}">
                      <a16:colId xmlns="" xmlns:a16="http://schemas.microsoft.com/office/drawing/2014/main" val="583804734"/>
                    </a:ext>
                  </a:extLst>
                </a:gridCol>
              </a:tblGrid>
              <a:tr h="2349196">
                <a:tc>
                  <a:txBody>
                    <a:bodyPr/>
                    <a:lstStyle/>
                    <a:p>
                      <a:pPr algn="ctr"/>
                      <a:r>
                        <a:rPr lang="es-SV" b="1" dirty="0" smtClean="0"/>
                        <a:t>DISTRIBUIDOS</a:t>
                      </a:r>
                      <a:endParaRPr lang="es-SV"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62790894"/>
                  </a:ext>
                </a:extLst>
              </a:tr>
              <a:tr h="2349196">
                <a:tc>
                  <a:txBody>
                    <a:bodyPr/>
                    <a:lstStyle/>
                    <a:p>
                      <a:pPr algn="ctr"/>
                      <a:r>
                        <a:rPr lang="es-SV" b="1" dirty="0" smtClean="0"/>
                        <a:t>CENTRALIZADOS</a:t>
                      </a:r>
                      <a:endParaRPr lang="es-SV"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98220991"/>
                  </a:ext>
                </a:extLst>
              </a:tr>
            </a:tbl>
          </a:graphicData>
        </a:graphic>
      </p:graphicFrame>
      <p:grpSp>
        <p:nvGrpSpPr>
          <p:cNvPr id="24" name="Grupo 23"/>
          <p:cNvGrpSpPr/>
          <p:nvPr/>
        </p:nvGrpSpPr>
        <p:grpSpPr>
          <a:xfrm>
            <a:off x="1764406" y="2016172"/>
            <a:ext cx="9143999" cy="4559390"/>
            <a:chOff x="1764406" y="1777016"/>
            <a:chExt cx="9143999" cy="448881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06" y="1777016"/>
              <a:ext cx="9143999" cy="4488811"/>
            </a:xfrm>
            <a:prstGeom prst="rect">
              <a:avLst/>
            </a:prstGeom>
          </p:spPr>
        </p:pic>
        <p:sp>
          <p:nvSpPr>
            <p:cNvPr id="10" name="CuadroTexto 9"/>
            <p:cNvSpPr txBox="1"/>
            <p:nvPr/>
          </p:nvSpPr>
          <p:spPr>
            <a:xfrm>
              <a:off x="2208845" y="1912690"/>
              <a:ext cx="1946246" cy="369332"/>
            </a:xfrm>
            <a:prstGeom prst="rect">
              <a:avLst/>
            </a:prstGeom>
            <a:noFill/>
          </p:spPr>
          <p:txBody>
            <a:bodyPr wrap="square" rtlCol="0">
              <a:spAutoFit/>
            </a:bodyPr>
            <a:lstStyle/>
            <a:p>
              <a:pPr algn="ctr"/>
              <a:r>
                <a:rPr lang="es-SV" b="1" spc="300" dirty="0" smtClean="0">
                  <a:solidFill>
                    <a:schemeClr val="bg1"/>
                  </a:solidFill>
                </a:rPr>
                <a:t>GIT</a:t>
              </a:r>
              <a:endParaRPr lang="es-SV" b="1" spc="300" dirty="0">
                <a:solidFill>
                  <a:schemeClr val="bg1"/>
                </a:solidFill>
              </a:endParaRPr>
            </a:p>
          </p:txBody>
        </p:sp>
        <p:sp>
          <p:nvSpPr>
            <p:cNvPr id="11" name="CuadroTexto 10"/>
            <p:cNvSpPr txBox="1"/>
            <p:nvPr/>
          </p:nvSpPr>
          <p:spPr>
            <a:xfrm>
              <a:off x="6258187" y="1912690"/>
              <a:ext cx="2370658" cy="369332"/>
            </a:xfrm>
            <a:prstGeom prst="rect">
              <a:avLst/>
            </a:prstGeom>
            <a:noFill/>
          </p:spPr>
          <p:txBody>
            <a:bodyPr wrap="square" rtlCol="0">
              <a:spAutoFit/>
            </a:bodyPr>
            <a:lstStyle/>
            <a:p>
              <a:pPr algn="ctr"/>
              <a:r>
                <a:rPr lang="es-SV" b="1" spc="300" dirty="0" smtClean="0">
                  <a:solidFill>
                    <a:schemeClr val="bg1"/>
                  </a:solidFill>
                </a:rPr>
                <a:t>MERCURIAL</a:t>
              </a:r>
              <a:endParaRPr lang="es-SV" b="1" spc="300" dirty="0">
                <a:solidFill>
                  <a:schemeClr val="bg1"/>
                </a:solidFill>
              </a:endParaRPr>
            </a:p>
          </p:txBody>
        </p:sp>
        <p:sp>
          <p:nvSpPr>
            <p:cNvPr id="12" name="CuadroTexto 11"/>
            <p:cNvSpPr txBox="1"/>
            <p:nvPr/>
          </p:nvSpPr>
          <p:spPr>
            <a:xfrm>
              <a:off x="4155090" y="5754848"/>
              <a:ext cx="2464649" cy="369332"/>
            </a:xfrm>
            <a:prstGeom prst="rect">
              <a:avLst/>
            </a:prstGeom>
            <a:noFill/>
          </p:spPr>
          <p:txBody>
            <a:bodyPr wrap="square" rtlCol="0">
              <a:spAutoFit/>
            </a:bodyPr>
            <a:lstStyle/>
            <a:p>
              <a:pPr algn="ctr"/>
              <a:r>
                <a:rPr lang="es-SV" b="1" spc="300" dirty="0" smtClean="0">
                  <a:solidFill>
                    <a:schemeClr val="bg1"/>
                  </a:solidFill>
                </a:rPr>
                <a:t>CVS</a:t>
              </a:r>
              <a:endParaRPr lang="es-SV" b="1" spc="300" dirty="0">
                <a:solidFill>
                  <a:schemeClr val="bg1"/>
                </a:solidFill>
              </a:endParaRPr>
            </a:p>
          </p:txBody>
        </p:sp>
        <p:sp>
          <p:nvSpPr>
            <p:cNvPr id="13" name="CuadroTexto 12"/>
            <p:cNvSpPr txBox="1"/>
            <p:nvPr/>
          </p:nvSpPr>
          <p:spPr>
            <a:xfrm>
              <a:off x="8045042" y="5754848"/>
              <a:ext cx="2670181" cy="369332"/>
            </a:xfrm>
            <a:prstGeom prst="rect">
              <a:avLst/>
            </a:prstGeom>
            <a:noFill/>
          </p:spPr>
          <p:txBody>
            <a:bodyPr wrap="square" rtlCol="0">
              <a:spAutoFit/>
            </a:bodyPr>
            <a:lstStyle/>
            <a:p>
              <a:pPr algn="ctr"/>
              <a:r>
                <a:rPr lang="es-SV" b="1" spc="300" dirty="0" smtClean="0">
                  <a:solidFill>
                    <a:schemeClr val="bg1"/>
                  </a:solidFill>
                </a:rPr>
                <a:t>SVN</a:t>
              </a:r>
              <a:endParaRPr lang="es-SV" b="1" spc="300" dirty="0">
                <a:solidFill>
                  <a:schemeClr val="bg1"/>
                </a:solidFill>
              </a:endParaRPr>
            </a:p>
          </p:txBody>
        </p:sp>
        <p:pic>
          <p:nvPicPr>
            <p:cNvPr id="14" name="Imagen 13"/>
            <p:cNvPicPr/>
            <p:nvPr/>
          </p:nvPicPr>
          <p:blipFill rotWithShape="1">
            <a:blip r:embed="rId3" cstate="print">
              <a:extLst>
                <a:ext uri="{28A0092B-C50C-407E-A947-70E740481C1C}">
                  <a14:useLocalDpi xmlns:a14="http://schemas.microsoft.com/office/drawing/2010/main" val="0"/>
                </a:ext>
              </a:extLst>
            </a:blip>
            <a:srcRect l="322" t="23106" r="57538" b="7692"/>
            <a:stretch/>
          </p:blipFill>
          <p:spPr bwMode="auto">
            <a:xfrm>
              <a:off x="2908262" y="3729083"/>
              <a:ext cx="587230" cy="528506"/>
            </a:xfrm>
            <a:prstGeom prst="ellipse">
              <a:avLst/>
            </a:prstGeom>
            <a:ln>
              <a:noFill/>
            </a:ln>
            <a:extLst>
              <a:ext uri="{53640926-AAD7-44D8-BBD7-CCE9431645EC}">
                <a14:shadowObscured xmlns:a14="http://schemas.microsoft.com/office/drawing/2010/main"/>
              </a:ext>
            </a:extLst>
          </p:spPr>
        </p:pic>
        <p:pic>
          <p:nvPicPr>
            <p:cNvPr id="15" name="Imagen 14" descr="[blocked]https://upload.wikimedia.org/wikipedia/commons/thumb/0/0e/Mercurial_no_border_logo.svg/467px-Mercurial_no_border_logo.svg.png"/>
            <p:cNvPicPr/>
            <p:nvPr/>
          </p:nvPicPr>
          <p:blipFill rotWithShape="1">
            <a:blip r:embed="rId4" cstate="print">
              <a:extLst>
                <a:ext uri="{28A0092B-C50C-407E-A947-70E740481C1C}">
                  <a14:useLocalDpi xmlns:a14="http://schemas.microsoft.com/office/drawing/2010/main" val="0"/>
                </a:ext>
              </a:extLst>
            </a:blip>
            <a:srcRect b="22312"/>
            <a:stretch/>
          </p:blipFill>
          <p:spPr bwMode="auto">
            <a:xfrm>
              <a:off x="7095766" y="3755726"/>
              <a:ext cx="494952" cy="528506"/>
            </a:xfrm>
            <a:prstGeom prst="rect">
              <a:avLst/>
            </a:prstGeom>
            <a:noFill/>
            <a:ln>
              <a:noFill/>
            </a:ln>
          </p:spPr>
        </p:pic>
        <p:pic>
          <p:nvPicPr>
            <p:cNvPr id="16" name="Imagen 15"/>
            <p:cNvPicPr/>
            <p:nvPr/>
          </p:nvPicPr>
          <p:blipFill rotWithShape="1">
            <a:blip r:embed="rId5" cstate="print">
              <a:extLst>
                <a:ext uri="{28A0092B-C50C-407E-A947-70E740481C1C}">
                  <a14:useLocalDpi xmlns:a14="http://schemas.microsoft.com/office/drawing/2010/main" val="0"/>
                </a:ext>
              </a:extLst>
            </a:blip>
            <a:srcRect b="18666"/>
            <a:stretch/>
          </p:blipFill>
          <p:spPr>
            <a:xfrm>
              <a:off x="9195337" y="3806736"/>
              <a:ext cx="536895" cy="369115"/>
            </a:xfrm>
            <a:prstGeom prst="rect">
              <a:avLst/>
            </a:prstGeom>
          </p:spPr>
        </p:pic>
        <p:pic>
          <p:nvPicPr>
            <p:cNvPr id="17" name="Imagen 16"/>
            <p:cNvPicPr/>
            <p:nvPr/>
          </p:nvPicPr>
          <p:blipFill rotWithShape="1">
            <a:blip r:embed="rId6" cstate="print">
              <a:extLst>
                <a:ext uri="{28A0092B-C50C-407E-A947-70E740481C1C}">
                  <a14:useLocalDpi xmlns:a14="http://schemas.microsoft.com/office/drawing/2010/main" val="0"/>
                </a:ext>
              </a:extLst>
            </a:blip>
            <a:srcRect b="30468"/>
            <a:stretch/>
          </p:blipFill>
          <p:spPr>
            <a:xfrm>
              <a:off x="4997159" y="3816991"/>
              <a:ext cx="442413" cy="394284"/>
            </a:xfrm>
            <a:prstGeom prst="rect">
              <a:avLst/>
            </a:prstGeom>
          </p:spPr>
        </p:pic>
        <p:sp>
          <p:nvSpPr>
            <p:cNvPr id="18" name="Rectángulo 17"/>
            <p:cNvSpPr/>
            <p:nvPr/>
          </p:nvSpPr>
          <p:spPr>
            <a:xfrm>
              <a:off x="3979571" y="4916394"/>
              <a:ext cx="2640169" cy="771671"/>
            </a:xfrm>
            <a:prstGeom prst="rect">
              <a:avLst/>
            </a:prstGeom>
          </p:spPr>
          <p:txBody>
            <a:bodyPr wrap="square">
              <a:spAutoFit/>
            </a:bodyPr>
            <a:lstStyle/>
            <a:p>
              <a:pPr indent="180340" algn="ctr">
                <a:lnSpc>
                  <a:spcPct val="107000"/>
                </a:lnSpc>
                <a:spcAft>
                  <a:spcPts val="800"/>
                </a:spcAft>
              </a:pPr>
              <a:r>
                <a:rPr lang="es-SV" sz="1050" dirty="0" smtClean="0">
                  <a:ea typeface="Calibri" panose="020F0502020204030204" pitchFamily="34" charset="0"/>
                  <a:cs typeface="Times New Roman" panose="02020603050405020304" pitchFamily="18" charset="0"/>
                </a:rPr>
                <a:t>Se encarga </a:t>
              </a:r>
              <a:r>
                <a:rPr lang="es-SV" sz="1050" dirty="0">
                  <a:ea typeface="Calibri" panose="020F0502020204030204" pitchFamily="34" charset="0"/>
                  <a:cs typeface="Times New Roman" panose="02020603050405020304" pitchFamily="18" charset="0"/>
                </a:rPr>
                <a:t>de mantener el registro de todo el trabajo y los cambios en los </a:t>
              </a:r>
              <a:r>
                <a:rPr lang="es-SV" sz="1050" dirty="0" smtClean="0">
                  <a:ea typeface="Calibri" panose="020F0502020204030204" pitchFamily="34" charset="0"/>
                  <a:cs typeface="Times New Roman" panose="02020603050405020304" pitchFamily="18" charset="0"/>
                </a:rPr>
                <a:t>ficheros </a:t>
              </a:r>
              <a:r>
                <a:rPr lang="es-SV" sz="1050" dirty="0">
                  <a:ea typeface="Calibri" panose="020F0502020204030204" pitchFamily="34" charset="0"/>
                  <a:cs typeface="Times New Roman" panose="02020603050405020304" pitchFamily="18" charset="0"/>
                </a:rPr>
                <a:t>(código fuente principalmente) que conforman un </a:t>
              </a:r>
              <a:r>
                <a:rPr lang="es-SV" sz="1050" dirty="0" smtClean="0">
                  <a:ea typeface="Calibri" panose="020F0502020204030204" pitchFamily="34" charset="0"/>
                  <a:cs typeface="Times New Roman" panose="02020603050405020304" pitchFamily="18" charset="0"/>
                </a:rPr>
                <a:t>proyecto.</a:t>
              </a:r>
              <a:endParaRPr lang="es-SV" sz="1050" dirty="0">
                <a:ea typeface="Calibri" panose="020F0502020204030204" pitchFamily="34" charset="0"/>
                <a:cs typeface="Times New Roman" panose="02020603050405020304" pitchFamily="18" charset="0"/>
              </a:endParaRPr>
            </a:p>
          </p:txBody>
        </p:sp>
        <p:sp>
          <p:nvSpPr>
            <p:cNvPr id="19" name="Rectángulo 18"/>
            <p:cNvSpPr/>
            <p:nvPr/>
          </p:nvSpPr>
          <p:spPr>
            <a:xfrm>
              <a:off x="8167685" y="4980713"/>
              <a:ext cx="2547538" cy="738664"/>
            </a:xfrm>
            <a:prstGeom prst="rect">
              <a:avLst/>
            </a:prstGeom>
          </p:spPr>
          <p:txBody>
            <a:bodyPr wrap="square">
              <a:spAutoFit/>
            </a:bodyPr>
            <a:lstStyle/>
            <a:p>
              <a:pPr algn="ctr"/>
              <a:r>
                <a:rPr lang="es-SV" sz="1050" dirty="0">
                  <a:ea typeface="Calibri" panose="020F0502020204030204" pitchFamily="34" charset="0"/>
                </a:rPr>
                <a:t>La parte principal de SUBVERSIÓN es el repositorio, el cual es un almacén central de datos. El repositorio guarda información en forma de árbol de archivos. </a:t>
              </a:r>
              <a:endParaRPr lang="es-SV" sz="1050" dirty="0"/>
            </a:p>
          </p:txBody>
        </p:sp>
        <p:sp>
          <p:nvSpPr>
            <p:cNvPr id="20" name="Rectángulo 19"/>
            <p:cNvSpPr/>
            <p:nvPr/>
          </p:nvSpPr>
          <p:spPr>
            <a:xfrm>
              <a:off x="6001556" y="2253082"/>
              <a:ext cx="2743200" cy="848434"/>
            </a:xfrm>
            <a:prstGeom prst="rect">
              <a:avLst/>
            </a:prstGeom>
          </p:spPr>
          <p:txBody>
            <a:bodyPr wrap="square">
              <a:spAutoFit/>
            </a:bodyPr>
            <a:lstStyle/>
            <a:p>
              <a:pPr algn="ctr"/>
              <a:r>
                <a:rPr lang="es-SV" sz="1000" dirty="0" smtClean="0">
                  <a:solidFill>
                    <a:srgbClr val="000000"/>
                  </a:solidFill>
                  <a:ea typeface="Calibri" panose="020F0502020204030204" pitchFamily="34" charset="0"/>
                </a:rPr>
                <a:t>Ofrece</a:t>
              </a:r>
              <a:r>
                <a:rPr lang="es-SV" sz="1000" dirty="0">
                  <a:solidFill>
                    <a:srgbClr val="000000"/>
                  </a:solidFill>
                  <a:ea typeface="Calibri" panose="020F0502020204030204" pitchFamily="34" charset="0"/>
                </a:rPr>
                <a:t>, entre otras cosas, "una completa ""indexación cruzada"" de ficheros y </a:t>
              </a:r>
              <a:r>
                <a:rPr lang="es-SV" sz="1000" dirty="0" smtClean="0">
                  <a:solidFill>
                    <a:srgbClr val="000000"/>
                  </a:solidFill>
                  <a:ea typeface="Calibri" panose="020F0502020204030204" pitchFamily="34" charset="0"/>
                </a:rPr>
                <a:t>conjuntos </a:t>
              </a:r>
              <a:r>
                <a:rPr lang="es-SV" sz="1000" dirty="0">
                  <a:solidFill>
                    <a:srgbClr val="000000"/>
                  </a:solidFill>
                  <a:ea typeface="Calibri" panose="020F0502020204030204" pitchFamily="34" charset="0"/>
                </a:rPr>
                <a:t>de cambios; unos </a:t>
              </a:r>
              <a:r>
                <a:rPr lang="es-SV" sz="1000" u="sng" dirty="0">
                  <a:solidFill>
                    <a:srgbClr val="000000"/>
                  </a:solidFill>
                  <a:ea typeface="Calibri" panose="020F0502020204030204" pitchFamily="34" charset="0"/>
                </a:rPr>
                <a:t>protocolos</a:t>
              </a:r>
              <a:r>
                <a:rPr lang="es-SV" sz="1000" dirty="0">
                  <a:solidFill>
                    <a:srgbClr val="000000"/>
                  </a:solidFill>
                  <a:ea typeface="Calibri" panose="020F0502020204030204" pitchFamily="34" charset="0"/>
                </a:rPr>
                <a:t> de sincronización SSH y HTTP eficientes respecto al uso de CPU y ancho de banda</a:t>
              </a:r>
              <a:endParaRPr lang="es-SV" sz="1000" dirty="0"/>
            </a:p>
          </p:txBody>
        </p:sp>
        <p:sp>
          <p:nvSpPr>
            <p:cNvPr id="22" name="Rectángulo 21"/>
            <p:cNvSpPr/>
            <p:nvPr/>
          </p:nvSpPr>
          <p:spPr>
            <a:xfrm>
              <a:off x="1867436" y="2326687"/>
              <a:ext cx="2704563" cy="545422"/>
            </a:xfrm>
            <a:prstGeom prst="rect">
              <a:avLst/>
            </a:prstGeom>
          </p:spPr>
          <p:txBody>
            <a:bodyPr wrap="square">
              <a:spAutoFit/>
            </a:bodyPr>
            <a:lstStyle/>
            <a:p>
              <a:pPr algn="ctr"/>
              <a:r>
                <a:rPr lang="es-SV" sz="1000" dirty="0" smtClean="0"/>
                <a:t>Es un </a:t>
              </a:r>
              <a:r>
                <a:rPr lang="es-SV" sz="1000" dirty="0" err="1" smtClean="0"/>
                <a:t>SCV</a:t>
              </a:r>
              <a:r>
                <a:rPr lang="es-SV" sz="1000" dirty="0" smtClean="0"/>
                <a:t> gratuito y de código abierto diseñado para manejar todo, desde proyectos pequeños hasta muy grandes, con rapidez y eficiencia.</a:t>
              </a:r>
              <a:endParaRPr lang="es-SV" sz="1000" dirty="0"/>
            </a:p>
          </p:txBody>
        </p:sp>
      </p:grpSp>
    </p:spTree>
    <p:extLst>
      <p:ext uri="{BB962C8B-B14F-4D97-AF65-F5344CB8AC3E}">
        <p14:creationId xmlns:p14="http://schemas.microsoft.com/office/powerpoint/2010/main" val="356488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endParaRPr lang="es-SV" sz="4800" dirty="0">
              <a:latin typeface="Arial" panose="020B0604020202020204" pitchFamily="34" charset="0"/>
              <a:cs typeface="Arial" panose="020B0604020202020204" pitchFamily="34" charset="0"/>
            </a:endParaRP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a:t>
            </a:r>
            <a:r>
              <a:rPr lang="es-SV" dirty="0">
                <a:solidFill>
                  <a:schemeClr val="bg1">
                    <a:lumMod val="65000"/>
                  </a:schemeClr>
                </a:solidFill>
                <a:latin typeface="Arial" panose="020B0604020202020204" pitchFamily="34" charset="0"/>
                <a:cs typeface="Arial" panose="020B0604020202020204" pitchFamily="34" charset="0"/>
              </a:rPr>
              <a:t>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a:t>
            </a:r>
            <a:r>
              <a:rPr lang="es-SV" dirty="0">
                <a:solidFill>
                  <a:schemeClr val="bg1">
                    <a:lumMod val="65000"/>
                  </a:schemeClr>
                </a:solidFill>
                <a:latin typeface="Arial" panose="020B0604020202020204" pitchFamily="34" charset="0"/>
                <a:cs typeface="Arial" panose="020B0604020202020204" pitchFamily="34" charset="0"/>
              </a:rPr>
              <a:t>Versiones</a:t>
            </a:r>
          </a:p>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Ventajas y Desventajas de los Sistemas de Control de </a:t>
            </a:r>
            <a:r>
              <a:rPr lang="es-SV" dirty="0">
                <a:latin typeface="Arial" panose="020B0604020202020204" pitchFamily="34" charset="0"/>
                <a:cs typeface="Arial" panose="020B0604020202020204" pitchFamily="34" charset="0"/>
              </a:rPr>
              <a:t>Versiones</a:t>
            </a:r>
            <a:endParaRPr lang="es-SV" dirty="0">
              <a:latin typeface="Arial" panose="020B060402020202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endPar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a:t>
            </a:r>
            <a:r>
              <a:rPr lang="es-SV" dirty="0">
                <a:solidFill>
                  <a:schemeClr val="bg1">
                    <a:lumMod val="65000"/>
                  </a:schemeClr>
                </a:solidFill>
                <a:latin typeface="Arial" panose="020B0604020202020204" pitchFamily="34" charset="0"/>
                <a:cs typeface="Arial" panose="020B0604020202020204" pitchFamily="34" charset="0"/>
              </a:rPr>
              <a:t>VS </a:t>
            </a:r>
            <a:r>
              <a:rPr lang="es-SV" dirty="0">
                <a:solidFill>
                  <a:schemeClr val="bg1">
                    <a:lumMod val="65000"/>
                  </a:schemeClr>
                </a:solidFill>
                <a:latin typeface="Arial" panose="020B0604020202020204" pitchFamily="34" charset="0"/>
                <a:cs typeface="Arial" panose="020B0604020202020204" pitchFamily="34" charset="0"/>
              </a:rPr>
              <a:t>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86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8031" y="461682"/>
            <a:ext cx="10515600" cy="1325563"/>
          </a:xfrm>
        </p:spPr>
        <p:txBody>
          <a:bodyPr>
            <a:noAutofit/>
          </a:bodyPr>
          <a:lstStyle/>
          <a:p>
            <a:pPr algn="ctr"/>
            <a:r>
              <a:rPr lang="es-SV" sz="4800" b="1" dirty="0" smtClean="0">
                <a:latin typeface="+mn-lt"/>
              </a:rPr>
              <a:t>Ventajas y Desventajas de los Sistemas de Control de Versiones</a:t>
            </a:r>
            <a:endParaRPr lang="es-SV" sz="4800" b="1" dirty="0">
              <a:latin typeface="+mn-lt"/>
            </a:endParaRPr>
          </a:p>
        </p:txBody>
      </p:sp>
      <p:grpSp>
        <p:nvGrpSpPr>
          <p:cNvPr id="13" name="Grupo 12"/>
          <p:cNvGrpSpPr/>
          <p:nvPr/>
        </p:nvGrpSpPr>
        <p:grpSpPr>
          <a:xfrm>
            <a:off x="1166520" y="1618858"/>
            <a:ext cx="9343826" cy="5221272"/>
            <a:chOff x="1860202" y="1636728"/>
            <a:chExt cx="9343826" cy="5221272"/>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8703" y="2012758"/>
              <a:ext cx="8965325" cy="4845242"/>
            </a:xfrm>
            <a:prstGeom prst="rect">
              <a:avLst/>
            </a:prstGeom>
          </p:spPr>
        </p:pic>
        <p:sp>
          <p:nvSpPr>
            <p:cNvPr id="5" name="CuadroTexto 4"/>
            <p:cNvSpPr txBox="1"/>
            <p:nvPr/>
          </p:nvSpPr>
          <p:spPr>
            <a:xfrm>
              <a:off x="3009900" y="1667057"/>
              <a:ext cx="1930400" cy="369332"/>
            </a:xfrm>
            <a:prstGeom prst="rect">
              <a:avLst/>
            </a:prstGeom>
            <a:noFill/>
          </p:spPr>
          <p:txBody>
            <a:bodyPr wrap="square" rtlCol="0">
              <a:spAutoFit/>
            </a:bodyPr>
            <a:lstStyle/>
            <a:p>
              <a:pPr algn="ctr"/>
              <a:r>
                <a:rPr lang="es-SV" b="1" dirty="0" smtClean="0"/>
                <a:t>VENTAJAS</a:t>
              </a:r>
              <a:endParaRPr lang="es-SV" b="1" dirty="0"/>
            </a:p>
          </p:txBody>
        </p:sp>
        <p:sp>
          <p:nvSpPr>
            <p:cNvPr id="7" name="CuadroTexto 6"/>
            <p:cNvSpPr txBox="1"/>
            <p:nvPr/>
          </p:nvSpPr>
          <p:spPr>
            <a:xfrm>
              <a:off x="8071031" y="1636728"/>
              <a:ext cx="1930400" cy="369332"/>
            </a:xfrm>
            <a:prstGeom prst="rect">
              <a:avLst/>
            </a:prstGeom>
            <a:noFill/>
          </p:spPr>
          <p:txBody>
            <a:bodyPr wrap="square" rtlCol="0">
              <a:spAutoFit/>
            </a:bodyPr>
            <a:lstStyle/>
            <a:p>
              <a:pPr algn="ctr"/>
              <a:r>
                <a:rPr lang="es-SV" b="1" dirty="0" smtClean="0"/>
                <a:t>DESVENTAJAS</a:t>
              </a:r>
              <a:endParaRPr lang="es-SV" b="1" dirty="0"/>
            </a:p>
          </p:txBody>
        </p:sp>
        <p:sp>
          <p:nvSpPr>
            <p:cNvPr id="8" name="CuadroTexto 7"/>
            <p:cNvSpPr txBox="1"/>
            <p:nvPr/>
          </p:nvSpPr>
          <p:spPr>
            <a:xfrm>
              <a:off x="1860661" y="2396764"/>
              <a:ext cx="461665" cy="1469430"/>
            </a:xfrm>
            <a:prstGeom prst="rect">
              <a:avLst/>
            </a:prstGeom>
            <a:noFill/>
          </p:spPr>
          <p:txBody>
            <a:bodyPr vert="vert270" wrap="square" rtlCol="0">
              <a:spAutoFit/>
            </a:bodyPr>
            <a:lstStyle/>
            <a:p>
              <a:r>
                <a:rPr lang="es-SV" b="1" dirty="0" smtClean="0"/>
                <a:t>DISTRIBUIDOS</a:t>
              </a:r>
              <a:endParaRPr lang="es-SV" b="1" dirty="0"/>
            </a:p>
          </p:txBody>
        </p:sp>
        <p:sp>
          <p:nvSpPr>
            <p:cNvPr id="9" name="CuadroTexto 8"/>
            <p:cNvSpPr txBox="1"/>
            <p:nvPr/>
          </p:nvSpPr>
          <p:spPr>
            <a:xfrm>
              <a:off x="1860202" y="4761944"/>
              <a:ext cx="461665" cy="1779588"/>
            </a:xfrm>
            <a:prstGeom prst="rect">
              <a:avLst/>
            </a:prstGeom>
            <a:noFill/>
          </p:spPr>
          <p:txBody>
            <a:bodyPr vert="vert270" wrap="square" rtlCol="0">
              <a:spAutoFit/>
            </a:bodyPr>
            <a:lstStyle/>
            <a:p>
              <a:r>
                <a:rPr lang="es-SV" b="1" dirty="0" smtClean="0"/>
                <a:t>CENTRALIZADOS</a:t>
              </a:r>
              <a:endParaRPr lang="es-SV" b="1" dirty="0"/>
            </a:p>
          </p:txBody>
        </p:sp>
        <p:sp>
          <p:nvSpPr>
            <p:cNvPr id="10" name="Rectángulo 9"/>
            <p:cNvSpPr/>
            <p:nvPr/>
          </p:nvSpPr>
          <p:spPr>
            <a:xfrm>
              <a:off x="2437944" y="4875628"/>
              <a:ext cx="2585542" cy="1804468"/>
            </a:xfrm>
            <a:prstGeom prst="rect">
              <a:avLst/>
            </a:prstGeom>
          </p:spPr>
          <p:txBody>
            <a:bodyPr wrap="square">
              <a:spAutoFit/>
            </a:bodyPr>
            <a:lstStyle/>
            <a:p>
              <a:pPr marL="171450" lvl="0" indent="-171450" algn="just">
                <a:lnSpc>
                  <a:spcPct val="107000"/>
                </a:lnSpc>
                <a:spcAft>
                  <a:spcPts val="0"/>
                </a:spcAft>
                <a:buFont typeface="Arial" panose="020B0604020202020204" pitchFamily="34" charset="0"/>
                <a:buChar char="•"/>
              </a:pPr>
              <a:r>
                <a:rPr lang="es-SV" sz="800" dirty="0">
                  <a:ea typeface="Calibri" panose="020F0502020204030204" pitchFamily="34" charset="0"/>
                  <a:cs typeface="Times New Roman" panose="02020603050405020304" pitchFamily="18" charset="0"/>
                </a:rPr>
                <a:t>El sistema servidor es un repositorio, como los que mantienen los clientes, pero perfectamente sincronizado y sin que dé lugar a conflictos. Dicho de otro modo: es la copia maestra de los datos.</a:t>
              </a:r>
            </a:p>
            <a:p>
              <a:pPr marL="171450" lvl="0" indent="-171450" algn="just">
                <a:lnSpc>
                  <a:spcPct val="107000"/>
                </a:lnSpc>
                <a:spcAft>
                  <a:spcPts val="0"/>
                </a:spcAft>
                <a:buFont typeface="Wingdings" panose="05000000000000000000" pitchFamily="2" charset="2"/>
                <a:buChar char="§"/>
              </a:pPr>
              <a:r>
                <a:rPr lang="es-SV" sz="800" dirty="0">
                  <a:ea typeface="Calibri" panose="020F0502020204030204" pitchFamily="34" charset="0"/>
                  <a:cs typeface="Times New Roman" panose="02020603050405020304" pitchFamily="18" charset="0"/>
                </a:rPr>
                <a:t>Cuando un sistema web quiere hacer un listado, puede tomar los datos de este servidor y siempre serán fiables, con lo que no tendrá que resolver conflictos ni incongruencias.</a:t>
              </a:r>
            </a:p>
            <a:p>
              <a:pPr marL="171450" lvl="0" indent="-171450" algn="just">
                <a:lnSpc>
                  <a:spcPct val="107000"/>
                </a:lnSpc>
                <a:spcAft>
                  <a:spcPts val="800"/>
                </a:spcAft>
                <a:buFont typeface="Arial" panose="020B0604020202020204" pitchFamily="34" charset="0"/>
                <a:buChar char="•"/>
              </a:pPr>
              <a:r>
                <a:rPr lang="es-SV" sz="800" dirty="0">
                  <a:ea typeface="Calibri" panose="020F0502020204030204" pitchFamily="34" charset="0"/>
                  <a:cs typeface="Times New Roman" panose="02020603050405020304" pitchFamily="18" charset="0"/>
                </a:rPr>
                <a:t>Una copia local debe poder mezclarse con el repositorio central cuando queramos publicar un conjunto de cambios o cuando queramos tomar la última versión publicada en concordancia con nuestra copia local.</a:t>
              </a:r>
            </a:p>
          </p:txBody>
        </p:sp>
        <p:sp>
          <p:nvSpPr>
            <p:cNvPr id="3" name="Rectángulo 2"/>
            <p:cNvSpPr/>
            <p:nvPr/>
          </p:nvSpPr>
          <p:spPr>
            <a:xfrm>
              <a:off x="8113529" y="5016227"/>
              <a:ext cx="2596511" cy="1467581"/>
            </a:xfrm>
            <a:prstGeom prst="rect">
              <a:avLst/>
            </a:prstGeom>
          </p:spPr>
          <p:txBody>
            <a:bodyPr wrap="square">
              <a:spAutoFit/>
            </a:bodyPr>
            <a:lstStyle/>
            <a:p>
              <a:pPr marL="171450" lvl="0" indent="-171450" algn="just">
                <a:lnSpc>
                  <a:spcPct val="107000"/>
                </a:lnSpc>
                <a:spcAft>
                  <a:spcPts val="800"/>
                </a:spcAft>
                <a:buFont typeface="Arial" panose="020B0604020202020204" pitchFamily="34" charset="0"/>
                <a:buChar char="•"/>
              </a:pPr>
              <a:r>
                <a:rPr lang="es-SV" sz="1050" dirty="0">
                  <a:ea typeface="Calibri" panose="020F0502020204030204" pitchFamily="34" charset="0"/>
                  <a:cs typeface="Times New Roman" panose="02020603050405020304" pitchFamily="18" charset="0"/>
                </a:rPr>
                <a:t>Es lógico que en desarrollo de software aparezcan ramificaciones, versiones, etiquetas, o similares, a modo de tener varias copias de (secciones del) proyecto según nos interese. Estas ramificaciones están en el servidor y en algunos casos puede llegar a ser muy costosa su diferenciación.</a:t>
              </a:r>
            </a:p>
          </p:txBody>
        </p:sp>
        <p:sp>
          <p:nvSpPr>
            <p:cNvPr id="6" name="Rectángulo 5"/>
            <p:cNvSpPr/>
            <p:nvPr/>
          </p:nvSpPr>
          <p:spPr>
            <a:xfrm>
              <a:off x="2321867" y="2073612"/>
              <a:ext cx="3056357" cy="1614801"/>
            </a:xfrm>
            <a:prstGeom prst="rect">
              <a:avLst/>
            </a:prstGeom>
          </p:spPr>
          <p:txBody>
            <a:bodyPr wrap="square">
              <a:spAutoFit/>
            </a:bodyPr>
            <a:lstStyle/>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ea typeface="Times New Roman" panose="02020603050405020304" pitchFamily="18" charset="0"/>
                  <a:cs typeface="Times New Roman" panose="02020603050405020304" pitchFamily="18" charset="0"/>
                </a:rPr>
                <a:t>Necesita menos veces estar conectado a la red para hacer operaciones. Esto produce una mayor autonomía y una mayor rapidez.</a:t>
              </a:r>
              <a:endParaRPr lang="es-SV" sz="10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ea typeface="Times New Roman" panose="02020603050405020304" pitchFamily="18" charset="0"/>
                  <a:cs typeface="Times New Roman" panose="02020603050405020304" pitchFamily="18" charset="0"/>
                </a:rPr>
                <a:t>Aunque se caiga el repositorio remoto la gente puede seguir trabajando</a:t>
              </a:r>
              <a:endParaRPr lang="es-SV" sz="10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smtClean="0">
                  <a:solidFill>
                    <a:srgbClr val="000000"/>
                  </a:solidFill>
                  <a:ea typeface="Times New Roman" panose="02020603050405020304" pitchFamily="18" charset="0"/>
                  <a:cs typeface="Times New Roman" panose="02020603050405020304" pitchFamily="18" charset="0"/>
                </a:rPr>
                <a:t>El </a:t>
              </a:r>
              <a:r>
                <a:rPr lang="es-SV" sz="1000" dirty="0">
                  <a:solidFill>
                    <a:srgbClr val="000000"/>
                  </a:solidFill>
                  <a:ea typeface="Times New Roman" panose="02020603050405020304" pitchFamily="18" charset="0"/>
                  <a:cs typeface="Times New Roman" panose="02020603050405020304" pitchFamily="18" charset="0"/>
                </a:rPr>
                <a:t>servidor remoto requiere menos recursos que los que necesitaría un servidor centralizado ya que gran parte del trabajo lo realizan los repositorios locales.</a:t>
              </a:r>
              <a:endParaRPr lang="es-SV" sz="1000" dirty="0">
                <a:solidFill>
                  <a:srgbClr val="000000"/>
                </a:solidFill>
                <a:ea typeface="Calibri" panose="020F0502020204030204" pitchFamily="34" charset="0"/>
                <a:cs typeface="Times New Roman" panose="02020603050405020304" pitchFamily="18" charset="0"/>
              </a:endParaRPr>
            </a:p>
          </p:txBody>
        </p:sp>
        <p:sp>
          <p:nvSpPr>
            <p:cNvPr id="11" name="Rectángulo 10"/>
            <p:cNvSpPr/>
            <p:nvPr/>
          </p:nvSpPr>
          <p:spPr>
            <a:xfrm>
              <a:off x="7851227" y="1975535"/>
              <a:ext cx="3199305" cy="1738938"/>
            </a:xfrm>
            <a:prstGeom prst="rect">
              <a:avLst/>
            </a:prstGeom>
          </p:spPr>
          <p:txBody>
            <a:bodyPr wrap="square">
              <a:spAutoFit/>
            </a:bodyPr>
            <a:lstStyle/>
            <a:p>
              <a:pPr marL="171450" lvl="0" indent="-171450" algn="just">
                <a:lnSpc>
                  <a:spcPct val="107000"/>
                </a:lnSpc>
                <a:spcAft>
                  <a:spcPts val="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Todavía se necesita un sistema de </a:t>
              </a:r>
              <a:r>
                <a:rPr lang="es-SV" sz="1000" dirty="0" err="1">
                  <a:ea typeface="Calibri" panose="020F0502020204030204" pitchFamily="34" charset="0"/>
                  <a:cs typeface="Times New Roman" panose="02020603050405020304" pitchFamily="18" charset="0"/>
                </a:rPr>
                <a:t>backup</a:t>
              </a:r>
              <a:r>
                <a:rPr lang="es-SV" sz="1000" dirty="0">
                  <a:ea typeface="Calibri" panose="020F0502020204030204" pitchFamily="34" charset="0"/>
                  <a:cs typeface="Times New Roman" panose="02020603050405020304" pitchFamily="18" charset="0"/>
                </a:rPr>
                <a:t>. No hay que fiarse de que </a:t>
              </a:r>
              <a:r>
                <a:rPr lang="es-SV" sz="1000" dirty="0" smtClean="0">
                  <a:ea typeface="Calibri" panose="020F0502020204030204" pitchFamily="34" charset="0"/>
                  <a:cs typeface="Times New Roman" panose="02020603050405020304" pitchFamily="18" charset="0"/>
                </a:rPr>
                <a:t>el </a:t>
              </a:r>
              <a:r>
                <a:rPr lang="es-SV" sz="1000" dirty="0" err="1">
                  <a:ea typeface="Calibri" panose="020F0502020204030204" pitchFamily="34" charset="0"/>
                  <a:cs typeface="Times New Roman" panose="02020603050405020304" pitchFamily="18" charset="0"/>
                </a:rPr>
                <a:t>backup</a:t>
              </a:r>
              <a:r>
                <a:rPr lang="es-SV" sz="1000" dirty="0">
                  <a:ea typeface="Calibri" panose="020F0502020204030204" pitchFamily="34" charset="0"/>
                  <a:cs typeface="Times New Roman" panose="02020603050405020304" pitchFamily="18" charset="0"/>
                </a:rPr>
                <a:t> reside en otro </a:t>
              </a:r>
              <a:r>
                <a:rPr lang="es-SV" sz="1000" dirty="0" smtClean="0">
                  <a:ea typeface="Calibri" panose="020F0502020204030204" pitchFamily="34" charset="0"/>
                  <a:cs typeface="Times New Roman" panose="02020603050405020304" pitchFamily="18" charset="0"/>
                </a:rPr>
                <a:t>usuario.</a:t>
              </a:r>
            </a:p>
            <a:p>
              <a:pPr lvl="0" algn="just">
                <a:lnSpc>
                  <a:spcPct val="107000"/>
                </a:lnSpc>
                <a:spcAft>
                  <a:spcPts val="0"/>
                </a:spcAft>
              </a:pPr>
              <a:endParaRPr lang="es-SV" sz="400" dirty="0">
                <a:ea typeface="Calibri" panose="020F0502020204030204" pitchFamily="34" charset="0"/>
                <a:cs typeface="Times New Roman" panose="02020603050405020304" pitchFamily="18" charset="0"/>
              </a:endParaRPr>
            </a:p>
            <a:p>
              <a:pPr marL="171450" lvl="0" indent="-171450" algn="just">
                <a:lnSpc>
                  <a:spcPct val="107000"/>
                </a:lnSpc>
                <a:spcAft>
                  <a:spcPts val="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Realmente no hay una última versión. Si no hay un repositorio central no hay manera de saber cuál es la última versión estable del producto</a:t>
              </a:r>
              <a:r>
                <a:rPr lang="es-SV" sz="1000" dirty="0" smtClean="0">
                  <a:ea typeface="Calibri" panose="020F0502020204030204" pitchFamily="34" charset="0"/>
                  <a:cs typeface="Times New Roman" panose="02020603050405020304" pitchFamily="18" charset="0"/>
                </a:rPr>
                <a:t>.</a:t>
              </a:r>
            </a:p>
            <a:p>
              <a:pPr lvl="0" algn="just">
                <a:lnSpc>
                  <a:spcPct val="107000"/>
                </a:lnSpc>
                <a:spcAft>
                  <a:spcPts val="0"/>
                </a:spcAft>
              </a:pPr>
              <a:endParaRPr lang="es-SV" sz="4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Realmente no hay números de versión. Cada repositorio tiene sus propios números de revisión dependiendo de los </a:t>
              </a:r>
              <a:r>
                <a:rPr lang="es-SV" sz="1000" dirty="0" smtClean="0">
                  <a:ea typeface="Calibri" panose="020F0502020204030204" pitchFamily="34" charset="0"/>
                  <a:cs typeface="Times New Roman" panose="02020603050405020304" pitchFamily="18" charset="0"/>
                </a:rPr>
                <a:t>cambios, Aunque se puede etiquetar </a:t>
              </a:r>
              <a:r>
                <a:rPr lang="es-SV" sz="1000" dirty="0">
                  <a:ea typeface="Calibri" panose="020F0502020204030204" pitchFamily="34" charset="0"/>
                  <a:cs typeface="Times New Roman" panose="02020603050405020304" pitchFamily="18" charset="0"/>
                </a:rPr>
                <a:t>cada versión.</a:t>
              </a:r>
            </a:p>
          </p:txBody>
        </p:sp>
        <p:sp>
          <p:nvSpPr>
            <p:cNvPr id="12" name="CuadroTexto 11"/>
            <p:cNvSpPr txBox="1"/>
            <p:nvPr/>
          </p:nvSpPr>
          <p:spPr>
            <a:xfrm>
              <a:off x="4518090" y="4066047"/>
              <a:ext cx="4562847" cy="369332"/>
            </a:xfrm>
            <a:prstGeom prst="rect">
              <a:avLst/>
            </a:prstGeom>
            <a:noFill/>
          </p:spPr>
          <p:txBody>
            <a:bodyPr wrap="square" rtlCol="0">
              <a:spAutoFit/>
            </a:bodyPr>
            <a:lstStyle/>
            <a:p>
              <a:pPr algn="ctr"/>
              <a:r>
                <a:rPr lang="es-SV" b="1" spc="600" dirty="0" smtClean="0"/>
                <a:t>CONTROL DE VERSIONES</a:t>
              </a:r>
              <a:endParaRPr lang="es-SV" b="1" spc="600" dirty="0"/>
            </a:p>
          </p:txBody>
        </p:sp>
      </p:grpSp>
    </p:spTree>
    <p:extLst>
      <p:ext uri="{BB962C8B-B14F-4D97-AF65-F5344CB8AC3E}">
        <p14:creationId xmlns:p14="http://schemas.microsoft.com/office/powerpoint/2010/main" val="169929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1751</Words>
  <Application>Microsoft Office PowerPoint</Application>
  <PresentationFormat>Panorámica</PresentationFormat>
  <Paragraphs>176</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Symbol</vt:lpstr>
      <vt:lpstr>Times New Roman</vt:lpstr>
      <vt:lpstr>Wingdings</vt:lpstr>
      <vt:lpstr>Tema de Office</vt:lpstr>
      <vt:lpstr>SISTEMAS DE CONTROL DE VERSIONES</vt:lpstr>
      <vt:lpstr>Presentación de PowerPoint</vt:lpstr>
      <vt:lpstr>Presentación de PowerPoint</vt:lpstr>
      <vt:lpstr>Presentación de PowerPoint</vt:lpstr>
      <vt:lpstr>Definición y Características</vt:lpstr>
      <vt:lpstr>Presentación de PowerPoint</vt:lpstr>
      <vt:lpstr>Clasificación y Ejemplos de Sistemas de Control de Versiones</vt:lpstr>
      <vt:lpstr>Presentación de PowerPoint</vt:lpstr>
      <vt:lpstr>Ventajas y Desventajas de los Sistemas de Control de Versiones</vt:lpstr>
      <vt:lpstr>Presentación de PowerPoint</vt:lpstr>
      <vt:lpstr>Resumen</vt:lpstr>
      <vt:lpstr>Presentación de PowerPoint</vt:lpstr>
      <vt:lpstr>CUADRO COMPARATIVO</vt:lpstr>
      <vt:lpstr>CUADRO COMPARATIVO</vt:lpstr>
      <vt:lpstr>CUADRO COMPARATIVO</vt:lpstr>
      <vt:lpstr>Presentación de PowerPoint</vt:lpstr>
      <vt:lpstr>Presentación de PowerPoint</vt:lpstr>
      <vt:lpstr>GITHUB VS GITLAB</vt:lpstr>
      <vt:lpstr>GITHUB</vt:lpstr>
      <vt:lpstr>GITHUB VS GITLAB</vt:lpstr>
      <vt:lpstr>GITLAB</vt:lpstr>
      <vt:lpstr>Presentación de PowerPoint</vt:lpstr>
      <vt:lpstr>Presentación de PowerPoint</vt:lpstr>
    </vt:vector>
  </TitlesOfParts>
  <Company>CASA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y Ejemplos de Sistemas de Control de Versiones</dc:title>
  <dc:creator>PEDRO FORNOS</dc:creator>
  <cp:lastModifiedBy>Edusystem Venta de Computadoras y sus componentes</cp:lastModifiedBy>
  <cp:revision>23</cp:revision>
  <dcterms:created xsi:type="dcterms:W3CDTF">2019-09-15T02:56:19Z</dcterms:created>
  <dcterms:modified xsi:type="dcterms:W3CDTF">2019-09-16T01:54:30Z</dcterms:modified>
</cp:coreProperties>
</file>