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A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1111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A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26A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A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9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9"/>
                </a:moveTo>
                <a:lnTo>
                  <a:pt x="9143999" y="3431599"/>
                </a:lnTo>
                <a:lnTo>
                  <a:pt x="9143999" y="0"/>
                </a:lnTo>
                <a:lnTo>
                  <a:pt x="0" y="0"/>
                </a:lnTo>
                <a:lnTo>
                  <a:pt x="0" y="343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99" y="1711799"/>
                </a:moveTo>
                <a:lnTo>
                  <a:pt x="0" y="171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1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725" y="2372795"/>
            <a:ext cx="797254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FA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351" y="1317523"/>
            <a:ext cx="8191296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1111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5724" y="3901472"/>
            <a:ext cx="2995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>
                <a:solidFill>
                  <a:srgbClr val="B7B7B7"/>
                </a:solidFill>
                <a:latin typeface="Bahnschrift" panose="020B0502040204020203" pitchFamily="34" charset="0"/>
                <a:cs typeface="Calibri"/>
              </a:rPr>
              <a:t>By</a:t>
            </a:r>
            <a:r>
              <a:rPr sz="2400" spc="95" dirty="0">
                <a:solidFill>
                  <a:srgbClr val="B7B7B7"/>
                </a:solidFill>
                <a:latin typeface="Bahnschrift" panose="020B0502040204020203" pitchFamily="34" charset="0"/>
                <a:cs typeface="Calibri"/>
              </a:rPr>
              <a:t> </a:t>
            </a:r>
            <a:r>
              <a:rPr lang="en-IN" sz="2400" spc="140" dirty="0">
                <a:solidFill>
                  <a:srgbClr val="B7B7B7"/>
                </a:solidFill>
                <a:latin typeface="Bahnschrift" panose="020B0502040204020203" pitchFamily="34" charset="0"/>
                <a:cs typeface="Calibri"/>
              </a:rPr>
              <a:t>Gulnaaz Shaikh</a:t>
            </a:r>
            <a:endParaRPr sz="2400" dirty="0">
              <a:latin typeface="Bahnschrift" panose="020B0502040204020203" pitchFamily="34" charset="0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D8010-05A3-5176-4E71-A9EDA6486BCD}"/>
              </a:ext>
            </a:extLst>
          </p:cNvPr>
          <p:cNvSpPr/>
          <p:nvPr/>
        </p:nvSpPr>
        <p:spPr>
          <a:xfrm>
            <a:off x="0" y="0"/>
            <a:ext cx="9144000" cy="2190750"/>
          </a:xfrm>
          <a:prstGeom prst="rect">
            <a:avLst/>
          </a:prstGeom>
          <a:solidFill>
            <a:srgbClr val="26A69A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2038247-C635-1F77-B3AE-4AEC275800B8}"/>
              </a:ext>
            </a:extLst>
          </p:cNvPr>
          <p:cNvSpPr txBox="1"/>
          <p:nvPr/>
        </p:nvSpPr>
        <p:spPr>
          <a:xfrm>
            <a:off x="838200" y="442632"/>
            <a:ext cx="7315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spc="140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Fraudulent</a:t>
            </a:r>
            <a:r>
              <a:rPr sz="4200" spc="215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4200" spc="245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Job</a:t>
            </a:r>
            <a:r>
              <a:rPr sz="4200" spc="215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4200" spc="155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Posting</a:t>
            </a:r>
            <a:r>
              <a:rPr lang="en-IN" sz="4200" spc="220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 </a:t>
            </a:r>
            <a:r>
              <a:rPr sz="4200" spc="70" dirty="0">
                <a:solidFill>
                  <a:srgbClr val="FFFAF0"/>
                </a:solidFill>
                <a:latin typeface="Algerian" panose="04020705040A02060702" pitchFamily="82" charset="0"/>
                <a:cs typeface="Calibri"/>
              </a:rPr>
              <a:t>Detection</a:t>
            </a:r>
            <a:endParaRPr sz="4200" dirty="0">
              <a:latin typeface="Algerian" panose="04020705040A02060702" pitchFamily="82" charset="0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2154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solidFill>
                  <a:srgbClr val="000000"/>
                </a:solidFill>
                <a:latin typeface="Algerian" panose="04020705040A02060702" pitchFamily="82" charset="0"/>
              </a:rPr>
              <a:t>Data</a:t>
            </a:r>
            <a:endParaRPr sz="3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1317523"/>
            <a:ext cx="8185150" cy="17589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dataset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contains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job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postings,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which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some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are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fake.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dataset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has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8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columns,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such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title,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location,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description,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etc.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146685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target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column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spc="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fraudulent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,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which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binary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variable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indicating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whether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job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fake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(1) </a:t>
            </a:r>
            <a:r>
              <a:rPr sz="1400" spc="-3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or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real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(0).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Title,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location,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description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requirements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columns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contain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textual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508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Telecommuting,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has_company_logo,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has_questions,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fraudulent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columns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contain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numeric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.i.e.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1 </a:t>
            </a:r>
            <a:r>
              <a:rPr sz="1400" spc="-3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or 0.</a:t>
            </a:r>
            <a:endParaRPr sz="1400" dirty="0">
              <a:latin typeface="Bahnschrift" panose="020B0502040204020203" pitchFamily="34" charset="0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3444850"/>
            <a:ext cx="8420099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20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Algerian" panose="04020705040A02060702" pitchFamily="82" charset="0"/>
              </a:rPr>
              <a:t>Model</a:t>
            </a:r>
            <a:endParaRPr sz="3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1317523"/>
            <a:ext cx="815149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26390" indent="-336550">
              <a:lnSpc>
                <a:spcPct val="116100"/>
              </a:lnSpc>
              <a:spcBef>
                <a:spcPts val="10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model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being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used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linear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classiﬁer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with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stochastic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gradient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descent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(SGD)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optimization, </a:t>
            </a:r>
            <a:r>
              <a:rPr sz="1400" spc="-3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whic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implemente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</a:t>
            </a:r>
            <a:r>
              <a:rPr sz="1400" spc="-4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y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SGDClassifie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r</a:t>
            </a:r>
            <a:r>
              <a:rPr sz="1400" spc="-500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</a:t>
            </a:r>
            <a:r>
              <a:rPr sz="1400" spc="-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Scikit-learn.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73025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linear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classiﬁer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simple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but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effective model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that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learns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linear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decision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boundary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to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separate </a:t>
            </a:r>
            <a:r>
              <a:rPr sz="1400" spc="-3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classes.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568325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SGD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iterative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algorithm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that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updates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model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parameters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by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taking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small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steps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 </a:t>
            </a:r>
            <a:r>
              <a:rPr sz="1400" spc="-3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direction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gradient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loss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function.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508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loss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function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measures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how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well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model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ﬁts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gradient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direction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 </a:t>
            </a:r>
            <a:r>
              <a:rPr sz="1400" spc="-3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steepest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descent.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335915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advantage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SGD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that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can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handle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large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sparse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eﬃciently,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can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be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easily </a:t>
            </a:r>
            <a:r>
              <a:rPr sz="1400" spc="-3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tuned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by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changing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hyperparameters.</a:t>
            </a:r>
            <a:endParaRPr sz="1400" dirty="0">
              <a:latin typeface="Bahnschrift" panose="020B0502040204020203" pitchFamily="34" charset="0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050" y="3971426"/>
            <a:ext cx="7287899" cy="971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79010"/>
            <a:ext cx="31204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solidFill>
                  <a:srgbClr val="000000"/>
                </a:solidFill>
                <a:latin typeface="Algerian" panose="04020705040A02060702" pitchFamily="82" charset="0"/>
              </a:rPr>
              <a:t>Preprocessing</a:t>
            </a:r>
            <a:endParaRPr sz="3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77825" indent="-336550">
              <a:lnSpc>
                <a:spcPct val="100000"/>
              </a:lnSpc>
              <a:spcBef>
                <a:spcPts val="370"/>
              </a:spcBef>
              <a:buFont typeface="Microsoft Sans Serif"/>
              <a:buChar char="●"/>
              <a:tabLst>
                <a:tab pos="377825" algn="l"/>
                <a:tab pos="379095" algn="l"/>
              </a:tabLst>
            </a:pPr>
            <a:r>
              <a:rPr spc="-5" dirty="0">
                <a:latin typeface="Bahnschrift" panose="020B0502040204020203" pitchFamily="34" charset="0"/>
              </a:rPr>
              <a:t>Before </a:t>
            </a:r>
            <a:r>
              <a:rPr spc="-25" dirty="0">
                <a:latin typeface="Bahnschrift" panose="020B0502040204020203" pitchFamily="34" charset="0"/>
              </a:rPr>
              <a:t>training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model,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preprocessing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data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is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needed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to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make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it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suitable</a:t>
            </a:r>
            <a:r>
              <a:rPr dirty="0">
                <a:latin typeface="Bahnschrift" panose="020B0502040204020203" pitchFamily="34" charset="0"/>
              </a:rPr>
              <a:t> for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5" dirty="0">
                <a:latin typeface="Bahnschrift" panose="020B0502040204020203" pitchFamily="34" charset="0"/>
              </a:rPr>
              <a:t>model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input.</a:t>
            </a:r>
          </a:p>
          <a:p>
            <a:pPr marL="37782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377825" algn="l"/>
                <a:tab pos="379095" algn="l"/>
              </a:tabLst>
            </a:pPr>
            <a:r>
              <a:rPr spc="-10" dirty="0">
                <a:latin typeface="Bahnschrift" panose="020B0502040204020203" pitchFamily="34" charset="0"/>
              </a:rPr>
              <a:t>The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data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contains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both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textual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and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numerical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features,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so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they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need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to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5" dirty="0">
                <a:latin typeface="Bahnschrift" panose="020B0502040204020203" pitchFamily="34" charset="0"/>
              </a:rPr>
              <a:t>be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handled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differently.</a:t>
            </a:r>
          </a:p>
          <a:p>
            <a:pPr marL="377825" marR="450850" indent="-336550">
              <a:lnSpc>
                <a:spcPct val="116100"/>
              </a:lnSpc>
              <a:buFont typeface="Microsoft Sans Serif"/>
              <a:buChar char="●"/>
              <a:tabLst>
                <a:tab pos="377825" algn="l"/>
                <a:tab pos="379095" algn="l"/>
              </a:tabLst>
            </a:pPr>
            <a:r>
              <a:rPr spc="-15" dirty="0">
                <a:latin typeface="Bahnschrift" panose="020B0502040204020203" pitchFamily="34" charset="0"/>
              </a:rPr>
              <a:t>For the textual features, the </a:t>
            </a:r>
            <a:r>
              <a:rPr spc="-5" dirty="0">
                <a:latin typeface="Bahnschrift" panose="020B0502040204020203" pitchFamily="34" charset="0"/>
                <a:cs typeface="Courier New"/>
              </a:rPr>
              <a:t>TfidfVectorizer </a:t>
            </a:r>
            <a:r>
              <a:rPr spc="-15" dirty="0">
                <a:latin typeface="Bahnschrift" panose="020B0502040204020203" pitchFamily="34" charset="0"/>
              </a:rPr>
              <a:t>class </a:t>
            </a:r>
            <a:r>
              <a:rPr spc="-25" dirty="0">
                <a:latin typeface="Bahnschrift" panose="020B0502040204020203" pitchFamily="34" charset="0"/>
              </a:rPr>
              <a:t>in </a:t>
            </a:r>
            <a:r>
              <a:rPr spc="-40" dirty="0">
                <a:latin typeface="Bahnschrift" panose="020B0502040204020203" pitchFamily="34" charset="0"/>
              </a:rPr>
              <a:t>Scikit-learn </a:t>
            </a:r>
            <a:r>
              <a:rPr spc="-15" dirty="0">
                <a:latin typeface="Bahnschrift" panose="020B0502040204020203" pitchFamily="34" charset="0"/>
              </a:rPr>
              <a:t>is being used, </a:t>
            </a:r>
            <a:r>
              <a:rPr spc="-20" dirty="0">
                <a:latin typeface="Bahnschrift" panose="020B0502040204020203" pitchFamily="34" charset="0"/>
              </a:rPr>
              <a:t>which </a:t>
            </a:r>
            <a:r>
              <a:rPr spc="-15" dirty="0">
                <a:latin typeface="Bahnschrift" panose="020B0502040204020203" pitchFamily="34" charset="0"/>
              </a:rPr>
              <a:t> transforms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text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into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numerical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features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using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term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30" dirty="0">
                <a:latin typeface="Bahnschrift" panose="020B0502040204020203" pitchFamily="34" charset="0"/>
              </a:rPr>
              <a:t>frequency-inverse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document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frequency </a:t>
            </a:r>
            <a:r>
              <a:rPr spc="-335" dirty="0">
                <a:latin typeface="Bahnschrift" panose="020B0502040204020203" pitchFamily="34" charset="0"/>
              </a:rPr>
              <a:t> </a:t>
            </a:r>
            <a:r>
              <a:rPr spc="-40" dirty="0">
                <a:latin typeface="Bahnschrift" panose="020B0502040204020203" pitchFamily="34" charset="0"/>
              </a:rPr>
              <a:t>(TF-IDF)</a:t>
            </a:r>
            <a:r>
              <a:rPr spc="-10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method.</a:t>
            </a:r>
          </a:p>
          <a:p>
            <a:pPr marL="377825" marR="5080" indent="-336550">
              <a:lnSpc>
                <a:spcPct val="116100"/>
              </a:lnSpc>
              <a:buFont typeface="Microsoft Sans Serif"/>
              <a:buChar char="●"/>
              <a:tabLst>
                <a:tab pos="377825" algn="l"/>
                <a:tab pos="379095" algn="l"/>
              </a:tabLst>
            </a:pPr>
            <a:r>
              <a:rPr spc="-55" dirty="0">
                <a:latin typeface="Bahnschrift" panose="020B0502040204020203" pitchFamily="34" charset="0"/>
              </a:rPr>
              <a:t>TF-IDF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is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30" dirty="0">
                <a:latin typeface="Bahnschrift" panose="020B0502040204020203" pitchFamily="34" charset="0"/>
              </a:rPr>
              <a:t>way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10" dirty="0">
                <a:latin typeface="Bahnschrift" panose="020B0502040204020203" pitchFamily="34" charset="0"/>
              </a:rPr>
              <a:t>of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measuring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how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important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word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is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in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document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relative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to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whole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corpus.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It </a:t>
            </a:r>
            <a:r>
              <a:rPr spc="-33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assigns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higher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weight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to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words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that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are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more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frequent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in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document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but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less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frequent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in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 </a:t>
            </a:r>
            <a:r>
              <a:rPr spc="-10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corpus,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and</a:t>
            </a:r>
            <a:r>
              <a:rPr spc="-10" dirty="0">
                <a:latin typeface="Bahnschrift" panose="020B0502040204020203" pitchFamily="34" charset="0"/>
              </a:rPr>
              <a:t> a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lower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weight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to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words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that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are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less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informative.</a:t>
            </a:r>
          </a:p>
          <a:p>
            <a:pPr marL="377825" marR="64769" indent="-336550">
              <a:lnSpc>
                <a:spcPct val="116100"/>
              </a:lnSpc>
              <a:buFont typeface="Microsoft Sans Serif"/>
              <a:buChar char="●"/>
              <a:tabLst>
                <a:tab pos="377825" algn="l"/>
                <a:tab pos="379095" algn="l"/>
              </a:tabLst>
            </a:pPr>
            <a:r>
              <a:rPr spc="-15" dirty="0">
                <a:latin typeface="Bahnschrift" panose="020B0502040204020203" pitchFamily="34" charset="0"/>
              </a:rPr>
              <a:t>For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numerical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features,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such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as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telecommuting,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has_company_logo,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and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has_questions,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simply </a:t>
            </a:r>
            <a:r>
              <a:rPr spc="-33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extract</a:t>
            </a:r>
            <a:r>
              <a:rPr spc="-10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them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as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25" dirty="0">
                <a:latin typeface="Bahnschrift" panose="020B0502040204020203" pitchFamily="34" charset="0"/>
              </a:rPr>
              <a:t>numpy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30" dirty="0">
                <a:latin typeface="Bahnschrift" panose="020B0502040204020203" pitchFamily="34" charset="0"/>
              </a:rPr>
              <a:t>array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works.</a:t>
            </a:r>
          </a:p>
          <a:p>
            <a:pPr marL="377825" marR="76200" indent="-336550">
              <a:lnSpc>
                <a:spcPct val="116100"/>
              </a:lnSpc>
              <a:buFont typeface="Microsoft Sans Serif"/>
              <a:buChar char="●"/>
              <a:tabLst>
                <a:tab pos="377825" algn="l"/>
                <a:tab pos="379095" algn="l"/>
              </a:tabLst>
            </a:pPr>
            <a:r>
              <a:rPr dirty="0">
                <a:latin typeface="Bahnschrift" panose="020B0502040204020203" pitchFamily="34" charset="0"/>
              </a:rPr>
              <a:t>After </a:t>
            </a:r>
            <a:r>
              <a:rPr spc="-20" dirty="0">
                <a:latin typeface="Bahnschrift" panose="020B0502040204020203" pitchFamily="34" charset="0"/>
              </a:rPr>
              <a:t>transforming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features,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5" dirty="0">
                <a:latin typeface="Bahnschrift" panose="020B0502040204020203" pitchFamily="34" charset="0"/>
              </a:rPr>
              <a:t>we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will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concatenate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them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horizontally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to</a:t>
            </a:r>
            <a:r>
              <a:rPr dirty="0">
                <a:latin typeface="Bahnschrift" panose="020B0502040204020203" pitchFamily="34" charset="0"/>
              </a:rPr>
              <a:t> form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0" dirty="0">
                <a:latin typeface="Bahnschrift" panose="020B0502040204020203" pitchFamily="34" charset="0"/>
              </a:rPr>
              <a:t>a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single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40" dirty="0">
                <a:latin typeface="Bahnschrift" panose="020B0502040204020203" pitchFamily="34" charset="0"/>
              </a:rPr>
              <a:t>array,</a:t>
            </a:r>
            <a:r>
              <a:rPr spc="5" dirty="0">
                <a:latin typeface="Bahnschrift" panose="020B0502040204020203" pitchFamily="34" charset="0"/>
              </a:rPr>
              <a:t> </a:t>
            </a:r>
            <a:r>
              <a:rPr spc="-20" dirty="0">
                <a:latin typeface="Bahnschrift" panose="020B0502040204020203" pitchFamily="34" charset="0"/>
              </a:rPr>
              <a:t>which </a:t>
            </a:r>
            <a:r>
              <a:rPr spc="-335" dirty="0">
                <a:latin typeface="Bahnschrift" panose="020B0502040204020203" pitchFamily="34" charset="0"/>
              </a:rPr>
              <a:t> </a:t>
            </a:r>
            <a:r>
              <a:rPr lang="en-IN" spc="-5" dirty="0">
                <a:latin typeface="Bahnschrift" panose="020B0502040204020203" pitchFamily="34" charset="0"/>
              </a:rPr>
              <a:t>is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call</a:t>
            </a:r>
            <a:r>
              <a:rPr lang="en-IN" spc="-15" dirty="0">
                <a:latin typeface="Bahnschrift" panose="020B0502040204020203" pitchFamily="34" charset="0"/>
              </a:rPr>
              <a:t>ed</a:t>
            </a:r>
            <a:r>
              <a:rPr spc="-5" dirty="0">
                <a:latin typeface="Bahnschrift" panose="020B0502040204020203" pitchFamily="34" charset="0"/>
              </a:rPr>
              <a:t> </a:t>
            </a:r>
            <a:r>
              <a:rPr spc="-15" dirty="0">
                <a:latin typeface="Bahnschrift" panose="020B0502040204020203" pitchFamily="34" charset="0"/>
              </a:rPr>
              <a:t>XX.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964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000000"/>
                </a:solidFill>
                <a:latin typeface="Algerian" panose="04020705040A02060702" pitchFamily="82" charset="0"/>
              </a:rPr>
              <a:t>Tuning</a:t>
            </a:r>
            <a:endParaRPr sz="3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1317523"/>
            <a:ext cx="821118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9209" indent="-336550">
              <a:lnSpc>
                <a:spcPct val="116100"/>
              </a:lnSpc>
              <a:spcBef>
                <a:spcPts val="10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are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settings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model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that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are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not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learned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from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but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are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chosen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by </a:t>
            </a:r>
            <a:r>
              <a:rPr sz="1400" spc="-3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user.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6985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For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example,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SGDClassifier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has hyperparameters such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as loss,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penalty,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 alpha,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which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control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type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loss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function,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type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regularization,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learning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rate,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respectively.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43688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Choosing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optimal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can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improve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performance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generalization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 </a:t>
            </a:r>
            <a:r>
              <a:rPr sz="1400" spc="-3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model,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but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can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also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be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time-consuming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tedious.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30607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To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automate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process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tuning,</a:t>
            </a:r>
            <a:r>
              <a:rPr sz="1400" spc="4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RandomizedSearchCV</a:t>
            </a:r>
            <a:r>
              <a:rPr sz="1400" spc="-500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being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used </a:t>
            </a:r>
            <a:r>
              <a:rPr sz="1400" spc="-3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from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Scikit-learn,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which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performs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randomized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search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over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space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using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cross-validation.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508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Randomized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search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method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that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samples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ﬁxed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number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combinations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from </a:t>
            </a:r>
            <a:r>
              <a:rPr sz="1400" spc="-3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given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distribution,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evaluates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them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using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3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cross-validation.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It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faster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more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eﬃcient</a:t>
            </a:r>
            <a:r>
              <a:rPr sz="1400" spc="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than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exhaustive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search,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which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tries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all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possible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combinations.</a:t>
            </a:r>
            <a:endParaRPr sz="1400" dirty="0">
              <a:latin typeface="Bahnschrift" panose="020B0502040204020203" pitchFamily="34" charset="0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10"/>
            <a:ext cx="37300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Algerian" panose="04020705040A02060702" pitchFamily="82" charset="0"/>
              </a:rPr>
              <a:t>Model</a:t>
            </a:r>
            <a:r>
              <a:rPr sz="3000" spc="114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sz="3000" spc="105" dirty="0">
                <a:solidFill>
                  <a:srgbClr val="000000"/>
                </a:solidFill>
                <a:latin typeface="Algerian" panose="04020705040A02060702" pitchFamily="82" charset="0"/>
              </a:rPr>
              <a:t>Evaluation</a:t>
            </a:r>
            <a:endParaRPr sz="3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142"/>
            <a:ext cx="441325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Average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Roboto"/>
                <a:cs typeface="Roboto"/>
              </a:rPr>
              <a:t>F1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 score </a:t>
            </a:r>
            <a:r>
              <a:rPr sz="1400" spc="-20" dirty="0">
                <a:solidFill>
                  <a:srgbClr val="111111"/>
                </a:solidFill>
                <a:latin typeface="Roboto"/>
                <a:cs typeface="Roboto"/>
              </a:rPr>
              <a:t>with</a:t>
            </a:r>
            <a:r>
              <a:rPr sz="14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provided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dataset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0.</a:t>
            </a:r>
            <a:r>
              <a:rPr lang="en-IN" sz="1400" spc="-10" dirty="0">
                <a:solidFill>
                  <a:srgbClr val="111111"/>
                </a:solidFill>
                <a:latin typeface="Roboto"/>
                <a:cs typeface="Roboto"/>
              </a:rPr>
              <a:t>85</a:t>
            </a:r>
            <a:r>
              <a:rPr sz="1400" spc="-10" dirty="0">
                <a:solidFill>
                  <a:srgbClr val="111111"/>
                </a:solidFill>
                <a:latin typeface="Roboto"/>
                <a:cs typeface="Roboto"/>
              </a:rPr>
              <a:t> .</a:t>
            </a:r>
            <a:endParaRPr sz="1400" dirty="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Average</a:t>
            </a:r>
            <a:r>
              <a:rPr sz="1400" spc="-20" dirty="0">
                <a:solidFill>
                  <a:srgbClr val="111111"/>
                </a:solidFill>
                <a:latin typeface="Roboto"/>
                <a:cs typeface="Roboto"/>
              </a:rPr>
              <a:t> runtime</a:t>
            </a: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 is</a:t>
            </a:r>
            <a:r>
              <a:rPr sz="1400" spc="-2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lang="en-IN" sz="1400" spc="-5" dirty="0">
                <a:solidFill>
                  <a:srgbClr val="111111"/>
                </a:solidFill>
                <a:latin typeface="Roboto"/>
                <a:cs typeface="Roboto"/>
              </a:rPr>
              <a:t>9</a:t>
            </a:r>
            <a:r>
              <a:rPr sz="1400" spc="-15" dirty="0">
                <a:solidFill>
                  <a:srgbClr val="111111"/>
                </a:solidFill>
                <a:latin typeface="Roboto"/>
                <a:cs typeface="Roboto"/>
              </a:rPr>
              <a:t> minutes.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F3B2-B137-9A16-A0F5-D70A126E0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26041"/>
            <a:ext cx="5978909" cy="79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E814E-D718-BB28-4E3F-2DCD272B4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0" y="2306179"/>
            <a:ext cx="5913120" cy="79248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6110A69-AD02-BBA0-8E23-F9C40909FCA8}"/>
              </a:ext>
            </a:extLst>
          </p:cNvPr>
          <p:cNvSpPr/>
          <p:nvPr/>
        </p:nvSpPr>
        <p:spPr>
          <a:xfrm>
            <a:off x="101263" y="3417481"/>
            <a:ext cx="1143000" cy="609600"/>
          </a:xfrm>
          <a:prstGeom prst="rightArrow">
            <a:avLst/>
          </a:prstGeom>
          <a:solidFill>
            <a:srgbClr val="26A69A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10"/>
            <a:ext cx="2282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rgbClr val="000000"/>
                </a:solidFill>
                <a:latin typeface="Algerian" panose="04020705040A02060702" pitchFamily="82" charset="0"/>
              </a:rPr>
              <a:t>Conclusion</a:t>
            </a:r>
            <a:endParaRPr sz="3000" dirty="0">
              <a:latin typeface="Algerian" panose="04020705040A020607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993" y="1317523"/>
            <a:ext cx="79336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82905" indent="-336550">
              <a:lnSpc>
                <a:spcPct val="116100"/>
              </a:lnSpc>
              <a:spcBef>
                <a:spcPts val="10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model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uses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linear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classiﬁer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with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SGD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optimization,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performs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preprocessing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hyperparameter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tuning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using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4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TfidfVectorizer</a:t>
            </a:r>
            <a:r>
              <a:rPr sz="1400" spc="-49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RandomizedSearchCV</a:t>
            </a:r>
            <a:r>
              <a:rPr sz="1400" spc="-500" dirty="0">
                <a:solidFill>
                  <a:srgbClr val="111111"/>
                </a:solidFill>
                <a:latin typeface="Bahnschrift" panose="020B0502040204020203" pitchFamily="34" charset="0"/>
                <a:cs typeface="Courier New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classes.</a:t>
            </a:r>
            <a:endParaRPr sz="1400" dirty="0">
              <a:latin typeface="Bahnschrift" panose="020B0502040204020203" pitchFamily="34" charset="0"/>
              <a:cs typeface="Roboto"/>
            </a:endParaRPr>
          </a:p>
          <a:p>
            <a:pPr marL="348615" marR="5080" indent="-336550">
              <a:lnSpc>
                <a:spcPct val="116100"/>
              </a:lnSpc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model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can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used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to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predict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whether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job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posting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is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fraudulent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or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not,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based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on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textual </a:t>
            </a:r>
            <a:r>
              <a:rPr sz="1400" spc="-33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2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and</a:t>
            </a:r>
            <a:r>
              <a:rPr sz="1400" spc="-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numerical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features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10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of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the</a:t>
            </a:r>
            <a:r>
              <a:rPr sz="1400" spc="-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Bahnschrift" panose="020B0502040204020203" pitchFamily="34" charset="0"/>
                <a:cs typeface="Roboto"/>
              </a:rPr>
              <a:t>data.</a:t>
            </a:r>
            <a:endParaRPr sz="1400" dirty="0">
              <a:latin typeface="Bahnschrift" panose="020B0502040204020203" pitchFamily="34" charset="0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24" y="2571746"/>
            <a:ext cx="8454476" cy="1905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343150"/>
            <a:ext cx="611987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05" dirty="0">
                <a:latin typeface="Algerian" panose="04020705040A02060702" pitchFamily="82" charset="0"/>
              </a:rPr>
              <a:t>Thank</a:t>
            </a:r>
            <a:r>
              <a:rPr sz="8000" spc="250" dirty="0"/>
              <a:t> </a:t>
            </a:r>
            <a:r>
              <a:rPr sz="8000" spc="10" dirty="0">
                <a:latin typeface="Algerian" panose="04020705040A02060702" pitchFamily="82" charset="0"/>
              </a:rPr>
              <a:t>you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0DD39E2-C878-7432-E066-B7EAAC5F8AD0}"/>
              </a:ext>
            </a:extLst>
          </p:cNvPr>
          <p:cNvSpPr txBox="1"/>
          <p:nvPr/>
        </p:nvSpPr>
        <p:spPr>
          <a:xfrm>
            <a:off x="585724" y="3901472"/>
            <a:ext cx="17002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265" dirty="0">
                <a:solidFill>
                  <a:srgbClr val="B7B7B7"/>
                </a:solidFill>
                <a:latin typeface="Bahnschrift" panose="020B0502040204020203" pitchFamily="34" charset="0"/>
                <a:cs typeface="Calibri"/>
              </a:rPr>
              <a:t>gs3058@rit.edu</a:t>
            </a:r>
            <a:endParaRPr sz="1200" dirty="0">
              <a:latin typeface="Bahnschrift" panose="020B0502040204020203" pitchFamily="34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620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Bahnschrift</vt:lpstr>
      <vt:lpstr>Calibri</vt:lpstr>
      <vt:lpstr>Microsoft Sans Serif</vt:lpstr>
      <vt:lpstr>Roboto</vt:lpstr>
      <vt:lpstr>Office Theme</vt:lpstr>
      <vt:lpstr>PowerPoint Presentation</vt:lpstr>
      <vt:lpstr>Data</vt:lpstr>
      <vt:lpstr>Model</vt:lpstr>
      <vt:lpstr>Preprocessing</vt:lpstr>
      <vt:lpstr>Tuning</vt:lpstr>
      <vt:lpstr>Model 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Fundations of Data Science Project</dc:title>
  <dc:creator>Gulnaaz Shaikh</dc:creator>
  <cp:lastModifiedBy>Gulnaaz Shaikh</cp:lastModifiedBy>
  <cp:revision>3</cp:revision>
  <dcterms:created xsi:type="dcterms:W3CDTF">2024-04-20T14:39:58Z</dcterms:created>
  <dcterms:modified xsi:type="dcterms:W3CDTF">2024-04-27T21:13:27Z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