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4"/>
  </p:notesMasterIdLst>
  <p:sldIdLst>
    <p:sldId id="281" r:id="rId2"/>
    <p:sldId id="272"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2EAB5F-5DB3-4C87-8F1B-1FDAADF9D8E1}">
  <a:tblStyle styleId="{702EAB5F-5DB3-4C87-8F1B-1FDAADF9D8E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3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Arial"/>
                <a:ea typeface="Arial"/>
                <a:cs typeface="Arial"/>
                <a:sym typeface="Arial"/>
              </a:rPr>
              <a:t>Before you start working with data for a machine learning project, it is vital to understand what the data is, and what we want to achieve. Without it, we have no basis from which to make our decisions about what data is relevant as we clean and prepare our data.</a:t>
            </a:r>
            <a:endParaRPr/>
          </a:p>
        </p:txBody>
      </p:sp>
      <p:sp>
        <p:nvSpPr>
          <p:cNvPr id="110" name="Google Shape;11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3144031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b109557e1f_0_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Why NLP?</a:t>
            </a:r>
            <a:endParaRPr/>
          </a:p>
          <a:p>
            <a:pPr marL="0" lvl="0" indent="0" algn="l" rtl="0">
              <a:spcBef>
                <a:spcPts val="0"/>
              </a:spcBef>
              <a:spcAft>
                <a:spcPts val="0"/>
              </a:spcAft>
              <a:buNone/>
            </a:pPr>
            <a:r>
              <a:rPr lang="en-US"/>
              <a:t>Approximately two and a half exabytes (10^18) of unstructured data are created daily on the internet</a:t>
            </a:r>
            <a:endParaRPr/>
          </a:p>
          <a:p>
            <a:pPr marL="0" lvl="0" indent="0" algn="l" rtl="0">
              <a:spcBef>
                <a:spcPts val="0"/>
              </a:spcBef>
              <a:spcAft>
                <a:spcPts val="0"/>
              </a:spcAft>
              <a:buNone/>
            </a:pPr>
            <a:r>
              <a:rPr lang="en-US"/>
              <a:t>To put things into perspective, the amount of unstructured data that was created in the past two days  is equivalent to the same amount of data that was created from the beginning of humankind through the end of 2003</a:t>
            </a:r>
            <a:endParaRPr/>
          </a:p>
        </p:txBody>
      </p:sp>
      <p:sp>
        <p:nvSpPr>
          <p:cNvPr id="228" name="Google Shape;228;gb109557e1f_0_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p2"/>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p11"/>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51" name="Google Shape;51;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p4"/>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3" name="Google Shape;23;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6" name="Google Shape;26;p5"/>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7" name="Google Shape;27;p5"/>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8" name="Google Shape;28;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31" name="Google Shape;31;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4" name="Google Shape;34;p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5" name="Google Shape;35;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8" name="Google Shape;38;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2" name="Google Shape;42;p9"/>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3" name="Google Shape;43;p9"/>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4" name="Google Shape;44;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47" name="Google Shape;47;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owardsdatascience.com/https-medium-com-lorrli-classification-and-regression-analysis-with-decision-trees-c43cdbc58054"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hyperlink" Target="https://www.kdnuggets.com/" TargetMode="External"/><Relationship Id="rId5" Type="http://schemas.openxmlformats.org/officeDocument/2006/relationships/hyperlink" Target="https://www.analyticsvidhya.com/"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1558600" y="288575"/>
            <a:ext cx="9417900" cy="763500"/>
          </a:xfrm>
          <a:prstGeom prst="rect">
            <a:avLst/>
          </a:prstGeom>
          <a:noFill/>
          <a:ln>
            <a:noFill/>
          </a:ln>
        </p:spPr>
        <p:txBody>
          <a:bodyPr spcFirstLastPara="1" wrap="square" lIns="91425" tIns="45700" rIns="91425" bIns="45700" anchor="ctr" anchorCtr="0">
            <a:noAutofit/>
          </a:bodyPr>
          <a:lstStyle/>
          <a:p>
            <a:pPr lvl="0">
              <a:lnSpc>
                <a:spcPct val="90000"/>
              </a:lnSpc>
              <a:buSzPts val="4400"/>
            </a:pPr>
            <a:r>
              <a:rPr lang="en-US" sz="3600" dirty="0">
                <a:solidFill>
                  <a:schemeClr val="accent5"/>
                </a:solidFill>
              </a:rPr>
              <a:t>Machine </a:t>
            </a:r>
            <a:r>
              <a:rPr lang="en-US" sz="3600" dirty="0" smtClean="0">
                <a:solidFill>
                  <a:schemeClr val="accent5"/>
                </a:solidFill>
              </a:rPr>
              <a:t>Learning: </a:t>
            </a:r>
            <a:r>
              <a:rPr lang="en-US" sz="3500" dirty="0" smtClean="0">
                <a:solidFill>
                  <a:schemeClr val="accent5"/>
                </a:solidFill>
              </a:rPr>
              <a:t>Mechanics</a:t>
            </a:r>
            <a:endParaRPr sz="3500" dirty="0">
              <a:solidFill>
                <a:schemeClr val="accent5"/>
              </a:solidFill>
            </a:endParaRPr>
          </a:p>
        </p:txBody>
      </p:sp>
      <p:sp>
        <p:nvSpPr>
          <p:cNvPr id="4" name="Google Shape;182;p25"/>
          <p:cNvSpPr/>
          <p:nvPr/>
        </p:nvSpPr>
        <p:spPr>
          <a:xfrm>
            <a:off x="1168741" y="1073611"/>
            <a:ext cx="9025200" cy="746722"/>
          </a:xfrm>
          <a:prstGeom prst="rect">
            <a:avLst/>
          </a:prstGeom>
          <a:solidFill>
            <a:schemeClr val="lt1"/>
          </a:solidFill>
          <a:ln>
            <a:noFill/>
          </a:ln>
        </p:spPr>
        <p:txBody>
          <a:bodyPr spcFirstLastPara="1" wrap="square" lIns="45700" tIns="45700" rIns="45700" bIns="45700" anchor="t" anchorCtr="0">
            <a:noAutofit/>
          </a:bodyPr>
          <a:lstStyle/>
          <a:p>
            <a:pPr marL="457200" marR="0" lvl="0" indent="-317500" algn="l" rtl="0">
              <a:spcBef>
                <a:spcPts val="0"/>
              </a:spcBef>
              <a:spcAft>
                <a:spcPts val="0"/>
              </a:spcAft>
              <a:buClr>
                <a:schemeClr val="dk1"/>
              </a:buClr>
              <a:buSzPts val="1400"/>
              <a:buChar char="-"/>
            </a:pPr>
            <a:r>
              <a:rPr lang="en-US" i="0" u="none" strike="noStrike" cap="none" dirty="0" smtClean="0">
                <a:solidFill>
                  <a:schemeClr val="dk1"/>
                </a:solidFill>
              </a:rPr>
              <a:t>Multiple types of ML algorithms (discussed later)</a:t>
            </a:r>
          </a:p>
          <a:p>
            <a:pPr marL="457200" lvl="0" indent="-317500">
              <a:buClr>
                <a:schemeClr val="dk1"/>
              </a:buClr>
              <a:buSzPts val="1400"/>
              <a:buChar char="-"/>
            </a:pPr>
            <a:r>
              <a:rPr lang="en-US" dirty="0" smtClean="0">
                <a:solidFill>
                  <a:schemeClr val="dk1"/>
                </a:solidFill>
              </a:rPr>
              <a:t>Let’s take one example: </a:t>
            </a:r>
            <a:r>
              <a:rPr lang="en-US" b="1" dirty="0" smtClean="0">
                <a:solidFill>
                  <a:schemeClr val="dk1"/>
                </a:solidFill>
              </a:rPr>
              <a:t>Decision Tree </a:t>
            </a:r>
            <a:r>
              <a:rPr lang="en-US" dirty="0" smtClean="0">
                <a:solidFill>
                  <a:schemeClr val="dk1"/>
                </a:solidFill>
              </a:rPr>
              <a:t>(</a:t>
            </a:r>
            <a:r>
              <a:rPr lang="en-US" dirty="0"/>
              <a:t>supervised machine </a:t>
            </a:r>
            <a:r>
              <a:rPr lang="en-US" dirty="0" smtClean="0"/>
              <a:t>learning model)</a:t>
            </a:r>
            <a:endParaRPr dirty="0"/>
          </a:p>
        </p:txBody>
      </p:sp>
      <p:sp>
        <p:nvSpPr>
          <p:cNvPr id="6" name="Google Shape;255;p33"/>
          <p:cNvSpPr txBox="1"/>
          <p:nvPr/>
        </p:nvSpPr>
        <p:spPr>
          <a:xfrm>
            <a:off x="1534125" y="5634447"/>
            <a:ext cx="9403500" cy="411300"/>
          </a:xfrm>
          <a:prstGeom prst="rect">
            <a:avLst/>
          </a:prstGeom>
          <a:noFill/>
          <a:ln>
            <a:noFill/>
          </a:ln>
        </p:spPr>
        <p:txBody>
          <a:bodyPr spcFirstLastPara="1" wrap="square" lIns="91425" tIns="91425" rIns="91425" bIns="91425" anchor="t" anchorCtr="0">
            <a:noAutofit/>
          </a:bodyPr>
          <a:lstStyle/>
          <a:p>
            <a:pPr lvl="0"/>
            <a:r>
              <a:rPr lang="en-US" sz="1100" dirty="0"/>
              <a:t>Source</a:t>
            </a:r>
            <a:r>
              <a:rPr lang="en-US" sz="1100" dirty="0" smtClean="0"/>
              <a:t>: </a:t>
            </a:r>
            <a:r>
              <a:rPr lang="en-US" sz="1100" dirty="0" smtClean="0">
                <a:hlinkClick r:id="rId3"/>
              </a:rPr>
              <a:t>https://towardsdatascience.com</a:t>
            </a:r>
            <a:r>
              <a:rPr lang="en-US" sz="1100" dirty="0" smtClean="0"/>
              <a:t>  </a:t>
            </a:r>
            <a:endParaRPr sz="1100" dirty="0"/>
          </a:p>
        </p:txBody>
      </p:sp>
      <p:sp>
        <p:nvSpPr>
          <p:cNvPr id="7" name="Google Shape;182;p25"/>
          <p:cNvSpPr/>
          <p:nvPr/>
        </p:nvSpPr>
        <p:spPr>
          <a:xfrm>
            <a:off x="7368437" y="1757929"/>
            <a:ext cx="4551660" cy="4176506"/>
          </a:xfrm>
          <a:prstGeom prst="rect">
            <a:avLst/>
          </a:prstGeom>
          <a:solidFill>
            <a:schemeClr val="lt1"/>
          </a:solidFill>
          <a:ln>
            <a:noFill/>
          </a:ln>
        </p:spPr>
        <p:txBody>
          <a:bodyPr spcFirstLastPara="1" wrap="square" lIns="45700" tIns="45700" rIns="45700" bIns="45700" anchor="t" anchorCtr="0">
            <a:noAutofit/>
          </a:bodyPr>
          <a:lstStyle/>
          <a:p>
            <a:pPr marL="457200" marR="0" lvl="0" indent="-317500" algn="l" rtl="0">
              <a:spcBef>
                <a:spcPts val="0"/>
              </a:spcBef>
              <a:spcAft>
                <a:spcPts val="0"/>
              </a:spcAft>
              <a:buClr>
                <a:schemeClr val="dk1"/>
              </a:buClr>
              <a:buSzPts val="1400"/>
              <a:buChar char="-"/>
            </a:pPr>
            <a:r>
              <a:rPr lang="en-US" i="0" u="none" strike="noStrike" cap="none" dirty="0" smtClean="0">
                <a:solidFill>
                  <a:schemeClr val="dk1"/>
                </a:solidFill>
              </a:rPr>
              <a:t>Process of training determines the </a:t>
            </a:r>
            <a:r>
              <a:rPr lang="en-US" b="1" i="0" u="none" strike="noStrike" cap="none" dirty="0" smtClean="0">
                <a:solidFill>
                  <a:schemeClr val="dk1"/>
                </a:solidFill>
              </a:rPr>
              <a:t>decision points</a:t>
            </a:r>
          </a:p>
          <a:p>
            <a:pPr marL="457200" lvl="0" indent="-317500">
              <a:buClr>
                <a:schemeClr val="dk1"/>
              </a:buClr>
              <a:buSzPts val="1400"/>
              <a:buChar char="-"/>
            </a:pPr>
            <a:r>
              <a:rPr lang="en-US" dirty="0"/>
              <a:t>Starting from the root, the data is split on the feature that results in the </a:t>
            </a:r>
            <a:r>
              <a:rPr lang="en-US" dirty="0" smtClean="0"/>
              <a:t>greatest</a:t>
            </a:r>
            <a:r>
              <a:rPr lang="en-US" dirty="0"/>
              <a:t> </a:t>
            </a:r>
            <a:r>
              <a:rPr lang="en-US" b="1" dirty="0"/>
              <a:t>Information Gain</a:t>
            </a:r>
            <a:r>
              <a:rPr lang="en-US" dirty="0"/>
              <a:t> (</a:t>
            </a:r>
            <a:r>
              <a:rPr lang="en-US" b="1" dirty="0"/>
              <a:t>IG</a:t>
            </a:r>
            <a:r>
              <a:rPr lang="en-US" dirty="0" smtClean="0"/>
              <a:t>)</a:t>
            </a:r>
          </a:p>
          <a:p>
            <a:pPr marL="457200" lvl="0" indent="-317500">
              <a:buClr>
                <a:schemeClr val="dk1"/>
              </a:buClr>
              <a:buSzPts val="1400"/>
              <a:buChar char="-"/>
            </a:pPr>
            <a:r>
              <a:rPr lang="en-US" b="1" dirty="0" smtClean="0"/>
              <a:t>Increasing IG </a:t>
            </a:r>
            <a:r>
              <a:rPr lang="en-US" dirty="0" smtClean="0"/>
              <a:t>is roughly the </a:t>
            </a:r>
            <a:r>
              <a:rPr lang="en-US" b="1" dirty="0" smtClean="0"/>
              <a:t>decrease in the uncertainty of the result</a:t>
            </a:r>
            <a:endParaRPr b="1" dirty="0"/>
          </a:p>
        </p:txBody>
      </p:sp>
      <p:pic>
        <p:nvPicPr>
          <p:cNvPr id="2" name="Picture 1"/>
          <p:cNvPicPr>
            <a:picLocks noChangeAspect="1"/>
          </p:cNvPicPr>
          <p:nvPr/>
        </p:nvPicPr>
        <p:blipFill rotWithShape="1">
          <a:blip r:embed="rId4"/>
          <a:srcRect l="1106"/>
          <a:stretch/>
        </p:blipFill>
        <p:spPr>
          <a:xfrm>
            <a:off x="1531255" y="1784056"/>
            <a:ext cx="5828473" cy="3674534"/>
          </a:xfrm>
          <a:prstGeom prst="rect">
            <a:avLst/>
          </a:prstGeom>
        </p:spPr>
      </p:pic>
    </p:spTree>
    <p:extLst>
      <p:ext uri="{BB962C8B-B14F-4D97-AF65-F5344CB8AC3E}">
        <p14:creationId xmlns:p14="http://schemas.microsoft.com/office/powerpoint/2010/main" val="2224880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0"/>
          <p:cNvSpPr txBox="1">
            <a:spLocks noGrp="1"/>
          </p:cNvSpPr>
          <p:nvPr>
            <p:ph type="title"/>
          </p:nvPr>
        </p:nvSpPr>
        <p:spPr>
          <a:xfrm>
            <a:off x="1506683" y="384676"/>
            <a:ext cx="9025200" cy="411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959"/>
              <a:buFont typeface="Calibri"/>
              <a:buNone/>
            </a:pPr>
            <a:r>
              <a:rPr lang="en-US" sz="3959">
                <a:solidFill>
                  <a:schemeClr val="accent5"/>
                </a:solidFill>
              </a:rPr>
              <a:t>Natural Language Processing </a:t>
            </a:r>
            <a:endParaRPr>
              <a:solidFill>
                <a:schemeClr val="accent5"/>
              </a:solidFill>
            </a:endParaRPr>
          </a:p>
        </p:txBody>
      </p:sp>
      <p:sp>
        <p:nvSpPr>
          <p:cNvPr id="231" name="Google Shape;231;p30"/>
          <p:cNvSpPr/>
          <p:nvPr/>
        </p:nvSpPr>
        <p:spPr>
          <a:xfrm>
            <a:off x="1430475" y="1052225"/>
            <a:ext cx="9267000" cy="2058900"/>
          </a:xfrm>
          <a:prstGeom prst="rect">
            <a:avLst/>
          </a:prstGeom>
          <a:solidFill>
            <a:schemeClr val="lt1"/>
          </a:solidFill>
          <a:ln>
            <a:noFill/>
          </a:ln>
        </p:spPr>
        <p:txBody>
          <a:bodyPr spcFirstLastPara="1" wrap="square" lIns="45700" tIns="45700" rIns="45700" bIns="45700" anchor="t" anchorCtr="0">
            <a:noAutofit/>
          </a:bodyPr>
          <a:lstStyle/>
          <a:p>
            <a:pPr marL="457200" marR="0" lvl="0" indent="-317500" algn="l" rtl="0">
              <a:lnSpc>
                <a:spcPct val="110000"/>
              </a:lnSpc>
              <a:spcBef>
                <a:spcPts val="0"/>
              </a:spcBef>
              <a:spcAft>
                <a:spcPts val="0"/>
              </a:spcAft>
              <a:buSzPts val="1400"/>
              <a:buChar char="-"/>
            </a:pPr>
            <a:r>
              <a:rPr lang="en-US" dirty="0" smtClean="0"/>
              <a:t>A few key initial steps </a:t>
            </a:r>
            <a:r>
              <a:rPr lang="en-US" dirty="0"/>
              <a:t>in </a:t>
            </a:r>
            <a:r>
              <a:rPr lang="en-US" dirty="0" smtClean="0"/>
              <a:t>prepping the data for NLP</a:t>
            </a:r>
            <a:r>
              <a:rPr lang="en-US" dirty="0"/>
              <a:t>:</a:t>
            </a:r>
            <a:endParaRPr dirty="0"/>
          </a:p>
          <a:p>
            <a:pPr marL="914400" marR="0" lvl="1" indent="-317500" algn="l" rtl="0">
              <a:lnSpc>
                <a:spcPct val="110000"/>
              </a:lnSpc>
              <a:spcBef>
                <a:spcPts val="0"/>
              </a:spcBef>
              <a:spcAft>
                <a:spcPts val="0"/>
              </a:spcAft>
              <a:buSzPts val="1400"/>
              <a:buChar char="-"/>
            </a:pPr>
            <a:r>
              <a:rPr lang="en-US" dirty="0"/>
              <a:t>Text preprocessing (removing </a:t>
            </a:r>
            <a:r>
              <a:rPr lang="en-US" dirty="0" err="1"/>
              <a:t>capitalisation</a:t>
            </a:r>
            <a:r>
              <a:rPr lang="en-US" dirty="0"/>
              <a:t>. lemmatization)</a:t>
            </a:r>
            <a:endParaRPr dirty="0"/>
          </a:p>
          <a:p>
            <a:pPr marL="914400" marR="0" lvl="1" indent="-317500" algn="l" rtl="0">
              <a:lnSpc>
                <a:spcPct val="110000"/>
              </a:lnSpc>
              <a:spcBef>
                <a:spcPts val="0"/>
              </a:spcBef>
              <a:spcAft>
                <a:spcPts val="0"/>
              </a:spcAft>
              <a:buSzPts val="1400"/>
              <a:buChar char="-"/>
            </a:pPr>
            <a:r>
              <a:rPr lang="en-US" dirty="0"/>
              <a:t>Text to features (</a:t>
            </a:r>
            <a:r>
              <a:rPr lang="en-US" dirty="0" err="1"/>
              <a:t>BoW</a:t>
            </a:r>
            <a:r>
              <a:rPr lang="en-US" dirty="0"/>
              <a:t>, Word2Vec)</a:t>
            </a:r>
            <a:endParaRPr dirty="0"/>
          </a:p>
          <a:p>
            <a:pPr marL="914400" marR="0" lvl="1" indent="-317500" algn="l" rtl="0">
              <a:lnSpc>
                <a:spcPct val="110000"/>
              </a:lnSpc>
              <a:spcBef>
                <a:spcPts val="0"/>
              </a:spcBef>
              <a:spcAft>
                <a:spcPts val="0"/>
              </a:spcAft>
              <a:buSzPts val="1400"/>
              <a:buChar char="-"/>
            </a:pPr>
            <a:r>
              <a:rPr lang="en-US" dirty="0"/>
              <a:t>Training (Supervised/unsupervised)</a:t>
            </a:r>
            <a:endParaRPr dirty="0"/>
          </a:p>
          <a:p>
            <a:pPr marL="914400" marR="0" lvl="1" indent="-317500" algn="l" rtl="0">
              <a:lnSpc>
                <a:spcPct val="110000"/>
              </a:lnSpc>
              <a:spcBef>
                <a:spcPts val="0"/>
              </a:spcBef>
              <a:spcAft>
                <a:spcPts val="0"/>
              </a:spcAft>
              <a:buSzPts val="1400"/>
              <a:buChar char="-"/>
            </a:pPr>
            <a:r>
              <a:rPr lang="en-US" dirty="0"/>
              <a:t>Testing &amp; refinement</a:t>
            </a:r>
            <a:endParaRPr dirty="0"/>
          </a:p>
          <a:p>
            <a:pPr marL="457200" marR="0" lvl="0" indent="-317500" algn="l" rtl="0">
              <a:lnSpc>
                <a:spcPct val="110000"/>
              </a:lnSpc>
              <a:spcBef>
                <a:spcPts val="0"/>
              </a:spcBef>
              <a:spcAft>
                <a:spcPts val="0"/>
              </a:spcAft>
              <a:buSzPts val="1400"/>
              <a:buChar char="-"/>
            </a:pPr>
            <a:r>
              <a:rPr lang="en-US" dirty="0"/>
              <a:t>To use NLP in a financial context we need a dictionary to help us identify sentiment changes at both a stock level and industry level </a:t>
            </a:r>
            <a:endParaRPr dirty="0"/>
          </a:p>
          <a:p>
            <a:pPr marL="914400" marR="0" lvl="1" indent="-317500" algn="l" rtl="0">
              <a:lnSpc>
                <a:spcPct val="110000"/>
              </a:lnSpc>
              <a:spcBef>
                <a:spcPts val="0"/>
              </a:spcBef>
              <a:spcAft>
                <a:spcPts val="0"/>
              </a:spcAft>
              <a:buSzPts val="1400"/>
              <a:buChar char="-"/>
            </a:pPr>
            <a:r>
              <a:rPr lang="en-US" dirty="0"/>
              <a:t>e.g. </a:t>
            </a:r>
            <a:r>
              <a:rPr lang="en-US" dirty="0" err="1"/>
              <a:t>Loughran</a:t>
            </a:r>
            <a:r>
              <a:rPr lang="en-US" dirty="0"/>
              <a:t> and McDonald (2011) Financial Dictionary </a:t>
            </a:r>
            <a:endParaRPr dirty="0"/>
          </a:p>
        </p:txBody>
      </p:sp>
      <p:pic>
        <p:nvPicPr>
          <p:cNvPr id="1026" name="Picture 2" descr="All you need to know about text preprocessing for NLP and Machine Learning  - KDnuggets"/>
          <p:cNvPicPr>
            <a:picLocks noChangeAspect="1" noChangeArrowheads="1"/>
          </p:cNvPicPr>
          <p:nvPr/>
        </p:nvPicPr>
        <p:blipFill rotWithShape="1">
          <a:blip r:embed="rId3">
            <a:extLst>
              <a:ext uri="{28A0092B-C50C-407E-A947-70E740481C1C}">
                <a14:useLocalDpi xmlns:a14="http://schemas.microsoft.com/office/drawing/2010/main" val="0"/>
              </a:ext>
            </a:extLst>
          </a:blip>
          <a:srcRect l="21455" t="3944" r="24680" b="46108"/>
          <a:stretch/>
        </p:blipFill>
        <p:spPr bwMode="auto">
          <a:xfrm>
            <a:off x="1328875" y="3856709"/>
            <a:ext cx="2743591" cy="1660595"/>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238;p31"/>
          <p:cNvSpPr txBox="1"/>
          <p:nvPr/>
        </p:nvSpPr>
        <p:spPr>
          <a:xfrm>
            <a:off x="1591350" y="3414134"/>
            <a:ext cx="2303316" cy="359700"/>
          </a:xfrm>
          <a:prstGeom prst="rect">
            <a:avLst/>
          </a:prstGeom>
          <a:solidFill>
            <a:srgbClr val="1C4587"/>
          </a:solidFill>
          <a:ln>
            <a:noFill/>
          </a:ln>
        </p:spPr>
        <p:txBody>
          <a:bodyPr spcFirstLastPara="1" wrap="square" lIns="45700" tIns="45700" rIns="45700" bIns="45700" anchor="ctr" anchorCtr="0">
            <a:noAutofit/>
          </a:bodyPr>
          <a:lstStyle/>
          <a:p>
            <a:pPr marL="0" marR="0" lvl="1" indent="0" algn="ctr" rtl="0">
              <a:lnSpc>
                <a:spcPct val="110000"/>
              </a:lnSpc>
              <a:spcBef>
                <a:spcPts val="0"/>
              </a:spcBef>
              <a:spcAft>
                <a:spcPts val="0"/>
              </a:spcAft>
              <a:buNone/>
            </a:pPr>
            <a:r>
              <a:rPr lang="en-US" sz="1000" b="1" dirty="0" smtClean="0">
                <a:solidFill>
                  <a:schemeClr val="lt1"/>
                </a:solidFill>
                <a:latin typeface="Calibri"/>
                <a:ea typeface="Calibri"/>
                <a:cs typeface="Calibri"/>
                <a:sym typeface="Calibri"/>
              </a:rPr>
              <a:t>Word lemmatization</a:t>
            </a:r>
            <a:endParaRPr sz="1000" b="1" dirty="0">
              <a:solidFill>
                <a:schemeClr val="lt1"/>
              </a:solidFill>
              <a:latin typeface="Calibri"/>
              <a:ea typeface="Calibri"/>
              <a:cs typeface="Calibri"/>
              <a:sym typeface="Calibri"/>
            </a:endParaRPr>
          </a:p>
        </p:txBody>
      </p:sp>
      <p:pic>
        <p:nvPicPr>
          <p:cNvPr id="2" name="Picture 1"/>
          <p:cNvPicPr>
            <a:picLocks noChangeAspect="1"/>
          </p:cNvPicPr>
          <p:nvPr/>
        </p:nvPicPr>
        <p:blipFill>
          <a:blip r:embed="rId4"/>
          <a:stretch>
            <a:fillRect/>
          </a:stretch>
        </p:blipFill>
        <p:spPr>
          <a:xfrm>
            <a:off x="3995617" y="3856709"/>
            <a:ext cx="6019800" cy="1209675"/>
          </a:xfrm>
          <a:prstGeom prst="rect">
            <a:avLst/>
          </a:prstGeom>
        </p:spPr>
      </p:pic>
      <p:sp>
        <p:nvSpPr>
          <p:cNvPr id="7" name="Google Shape;238;p31"/>
          <p:cNvSpPr txBox="1"/>
          <p:nvPr/>
        </p:nvSpPr>
        <p:spPr>
          <a:xfrm>
            <a:off x="3995617" y="3414134"/>
            <a:ext cx="6019800" cy="359700"/>
          </a:xfrm>
          <a:prstGeom prst="rect">
            <a:avLst/>
          </a:prstGeom>
          <a:solidFill>
            <a:srgbClr val="1C4587"/>
          </a:solidFill>
          <a:ln>
            <a:noFill/>
          </a:ln>
        </p:spPr>
        <p:txBody>
          <a:bodyPr spcFirstLastPara="1" wrap="square" lIns="45700" tIns="45700" rIns="45700" bIns="45700" anchor="ctr" anchorCtr="0">
            <a:noAutofit/>
          </a:bodyPr>
          <a:lstStyle/>
          <a:p>
            <a:pPr marL="0" marR="0" lvl="1" indent="0" algn="ctr" rtl="0">
              <a:lnSpc>
                <a:spcPct val="110000"/>
              </a:lnSpc>
              <a:spcBef>
                <a:spcPts val="0"/>
              </a:spcBef>
              <a:spcAft>
                <a:spcPts val="0"/>
              </a:spcAft>
              <a:buNone/>
            </a:pPr>
            <a:r>
              <a:rPr lang="en-US" sz="1000" b="1" dirty="0" smtClean="0">
                <a:solidFill>
                  <a:schemeClr val="lt1"/>
                </a:solidFill>
                <a:latin typeface="Calibri"/>
                <a:ea typeface="Calibri"/>
                <a:cs typeface="Calibri"/>
                <a:sym typeface="Calibri"/>
              </a:rPr>
              <a:t>An example of Bag of Words (</a:t>
            </a:r>
            <a:r>
              <a:rPr lang="en-US" sz="1000" b="1" dirty="0" err="1" smtClean="0">
                <a:solidFill>
                  <a:schemeClr val="lt1"/>
                </a:solidFill>
                <a:latin typeface="Calibri"/>
                <a:ea typeface="Calibri"/>
                <a:cs typeface="Calibri"/>
                <a:sym typeface="Calibri"/>
              </a:rPr>
              <a:t>BoW</a:t>
            </a:r>
            <a:r>
              <a:rPr lang="en-US" sz="1000" b="1" dirty="0" smtClean="0">
                <a:solidFill>
                  <a:schemeClr val="lt1"/>
                </a:solidFill>
                <a:latin typeface="Calibri"/>
                <a:ea typeface="Calibri"/>
                <a:cs typeface="Calibri"/>
                <a:sym typeface="Calibri"/>
              </a:rPr>
              <a:t>)</a:t>
            </a:r>
            <a:endParaRPr sz="1000" b="1" dirty="0">
              <a:solidFill>
                <a:schemeClr val="lt1"/>
              </a:solidFill>
              <a:latin typeface="Calibri"/>
              <a:ea typeface="Calibri"/>
              <a:cs typeface="Calibri"/>
              <a:sym typeface="Calibri"/>
            </a:endParaRPr>
          </a:p>
        </p:txBody>
      </p:sp>
      <p:sp>
        <p:nvSpPr>
          <p:cNvPr id="8" name="Google Shape;238;p31"/>
          <p:cNvSpPr txBox="1"/>
          <p:nvPr/>
        </p:nvSpPr>
        <p:spPr>
          <a:xfrm>
            <a:off x="1464352" y="3414134"/>
            <a:ext cx="2303316" cy="359700"/>
          </a:xfrm>
          <a:prstGeom prst="rect">
            <a:avLst/>
          </a:prstGeom>
          <a:solidFill>
            <a:srgbClr val="1C4587"/>
          </a:solidFill>
          <a:ln>
            <a:noFill/>
          </a:ln>
        </p:spPr>
        <p:txBody>
          <a:bodyPr spcFirstLastPara="1" wrap="square" lIns="45700" tIns="45700" rIns="45700" bIns="45700" anchor="ctr" anchorCtr="0">
            <a:noAutofit/>
          </a:bodyPr>
          <a:lstStyle/>
          <a:p>
            <a:pPr marL="0" marR="0" lvl="1" indent="0" algn="ctr" rtl="0">
              <a:lnSpc>
                <a:spcPct val="110000"/>
              </a:lnSpc>
              <a:spcBef>
                <a:spcPts val="0"/>
              </a:spcBef>
              <a:spcAft>
                <a:spcPts val="0"/>
              </a:spcAft>
              <a:buNone/>
            </a:pPr>
            <a:r>
              <a:rPr lang="en-US" sz="1000" b="1" dirty="0" smtClean="0">
                <a:solidFill>
                  <a:schemeClr val="lt1"/>
                </a:solidFill>
                <a:latin typeface="Calibri"/>
                <a:ea typeface="Calibri"/>
                <a:cs typeface="Calibri"/>
                <a:sym typeface="Calibri"/>
              </a:rPr>
              <a:t>Word lemmatization</a:t>
            </a:r>
            <a:endParaRPr sz="1000" b="1" dirty="0">
              <a:solidFill>
                <a:schemeClr val="lt1"/>
              </a:solidFill>
              <a:latin typeface="Calibri"/>
              <a:ea typeface="Calibri"/>
              <a:cs typeface="Calibri"/>
              <a:sym typeface="Calibri"/>
            </a:endParaRPr>
          </a:p>
        </p:txBody>
      </p:sp>
      <p:sp>
        <p:nvSpPr>
          <p:cNvPr id="9" name="Google Shape;231;p30"/>
          <p:cNvSpPr/>
          <p:nvPr/>
        </p:nvSpPr>
        <p:spPr>
          <a:xfrm>
            <a:off x="1303471" y="5600179"/>
            <a:ext cx="9267000" cy="292621"/>
          </a:xfrm>
          <a:prstGeom prst="rect">
            <a:avLst/>
          </a:prstGeom>
          <a:solidFill>
            <a:schemeClr val="lt1"/>
          </a:solidFill>
          <a:ln>
            <a:noFill/>
          </a:ln>
        </p:spPr>
        <p:txBody>
          <a:bodyPr spcFirstLastPara="1" wrap="square" lIns="45700" tIns="45700" rIns="45700" bIns="45700" anchor="t" anchorCtr="0">
            <a:noAutofit/>
          </a:bodyPr>
          <a:lstStyle/>
          <a:p>
            <a:pPr marL="139700" lvl="0">
              <a:lnSpc>
                <a:spcPct val="110000"/>
              </a:lnSpc>
              <a:buSzPts val="1400"/>
            </a:pPr>
            <a:r>
              <a:rPr lang="en-US" sz="1000" dirty="0"/>
              <a:t>Source: </a:t>
            </a:r>
            <a:r>
              <a:rPr lang="en-US" sz="1000" dirty="0">
                <a:hlinkClick r:id="rId5"/>
              </a:rPr>
              <a:t>https://www.analyticsvidhya.com</a:t>
            </a:r>
            <a:r>
              <a:rPr lang="en-US" sz="1000" dirty="0" smtClean="0">
                <a:hlinkClick r:id="rId5"/>
              </a:rPr>
              <a:t>/</a:t>
            </a:r>
            <a:r>
              <a:rPr lang="en-US" sz="1000" dirty="0" smtClean="0"/>
              <a:t>, </a:t>
            </a:r>
            <a:r>
              <a:rPr lang="en-US" sz="1000" dirty="0">
                <a:hlinkClick r:id="rId6"/>
              </a:rPr>
              <a:t>https://www.kdnuggets.com</a:t>
            </a:r>
            <a:r>
              <a:rPr lang="en-US" sz="1000" dirty="0" smtClean="0">
                <a:hlinkClick r:id="rId6"/>
              </a:rPr>
              <a:t>/</a:t>
            </a:r>
            <a:r>
              <a:rPr lang="en-US" sz="1000" dirty="0" smtClean="0"/>
              <a:t> </a:t>
            </a:r>
            <a:endParaRPr sz="10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A8A8A8"/>
      </a:dk1>
      <a:lt1>
        <a:srgbClr val="000000"/>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287</Words>
  <Application>Microsoft Office PowerPoint</Application>
  <PresentationFormat>Widescreen</PresentationFormat>
  <Paragraphs>24</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Simple Light</vt:lpstr>
      <vt:lpstr>Machine Learning: Mechanics</vt:lpstr>
      <vt:lpstr>Natural Language Processing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Gamika Seneviratne</cp:lastModifiedBy>
  <cp:revision>38</cp:revision>
  <dcterms:modified xsi:type="dcterms:W3CDTF">2021-08-18T09:43:14Z</dcterms:modified>
</cp:coreProperties>
</file>