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26" r:id="rId2"/>
    <p:sldId id="741" r:id="rId3"/>
    <p:sldId id="740" r:id="rId4"/>
    <p:sldId id="727" r:id="rId5"/>
    <p:sldId id="728" r:id="rId6"/>
    <p:sldId id="736" r:id="rId7"/>
    <p:sldId id="729" r:id="rId8"/>
    <p:sldId id="737" r:id="rId9"/>
    <p:sldId id="735" r:id="rId10"/>
    <p:sldId id="738" r:id="rId11"/>
    <p:sldId id="732" r:id="rId12"/>
    <p:sldId id="734" r:id="rId13"/>
    <p:sldId id="716" r:id="rId14"/>
  </p:sldIdLst>
  <p:sldSz cx="9144000" cy="6858000" type="screen4x3"/>
  <p:notesSz cx="6858000" cy="9144000"/>
  <p:defaultTextStyle>
    <a:defPPr marL="0" marR="0" indent="0" algn="l" defTabSz="45717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078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156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236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314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5393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2472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199549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6628" algn="l" defTabSz="9141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FF"/>
    <a:srgbClr val="F4511E"/>
    <a:srgbClr val="1A237E"/>
    <a:srgbClr val="00568F"/>
    <a:srgbClr val="4CAF50"/>
    <a:srgbClr val="00ACC1"/>
    <a:srgbClr val="FFA000"/>
    <a:srgbClr val="3949AB"/>
    <a:srgbClr val="26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FD8"/>
          </a:solidFill>
        </a:fill>
      </a:tcStyle>
    </a:wholeTbl>
    <a:band2H>
      <a:tcTxStyle/>
      <a:tcStyle>
        <a:tcBdr/>
        <a:fill>
          <a:solidFill>
            <a:srgbClr val="E7F0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ECB"/>
          </a:solidFill>
        </a:fill>
      </a:tcStyle>
    </a:wholeTbl>
    <a:band2H>
      <a:tcTxStyle/>
      <a:tcStyle>
        <a:tcBdr/>
        <a:fill>
          <a:solidFill>
            <a:srgbClr val="FCEF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FD3"/>
          </a:solidFill>
        </a:fill>
      </a:tcStyle>
    </a:wholeTbl>
    <a:band2H>
      <a:tcTxStyle/>
      <a:tcStyle>
        <a:tcBdr/>
        <a:fill>
          <a:solidFill>
            <a:srgbClr val="E8E9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A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FD3"/>
          </a:solidFill>
        </a:fill>
      </a:tcStyle>
    </a:wholeTbl>
    <a:band2H>
      <a:tcTxStyle/>
      <a:tcStyle>
        <a:tcBdr/>
        <a:fill>
          <a:solidFill>
            <a:srgbClr val="E8E9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6597" autoAdjust="0"/>
  </p:normalViewPr>
  <p:slideViewPr>
    <p:cSldViewPr>
      <p:cViewPr varScale="1">
        <p:scale>
          <a:sx n="73" d="100"/>
          <a:sy n="73" d="100"/>
        </p:scale>
        <p:origin x="1020" y="36"/>
      </p:cViewPr>
      <p:guideLst>
        <p:guide orient="horz" pos="2160"/>
        <p:guide pos="2880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6" d="100"/>
          <a:sy n="116" d="100"/>
        </p:scale>
        <p:origin x="375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ance\CEPs\Python%20Usefulne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Progress vs. invested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3h per day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Sheet1!$B$6:$K$6</c:f>
              <c:numCache>
                <c:formatCode>_(* #,##0_);_(* \(#,##0\);_(* "-"??_);_(@_)</c:formatCode>
                <c:ptCount val="10"/>
                <c:pt idx="0">
                  <c:v>0</c:v>
                </c:pt>
                <c:pt idx="1">
                  <c:v>0.49182469764127035</c:v>
                </c:pt>
                <c:pt idx="2">
                  <c:v>1.2255409284924679</c:v>
                </c:pt>
                <c:pt idx="3">
                  <c:v>2.3201169227365481</c:v>
                </c:pt>
                <c:pt idx="4">
                  <c:v>3.9530324243951149</c:v>
                </c:pt>
                <c:pt idx="5">
                  <c:v>6.3890560989306504</c:v>
                </c:pt>
                <c:pt idx="6">
                  <c:v>10.023176380641601</c:v>
                </c:pt>
                <c:pt idx="7">
                  <c:v>15.444646771097048</c:v>
                </c:pt>
                <c:pt idx="8">
                  <c:v>23.532530197109342</c:v>
                </c:pt>
                <c:pt idx="9">
                  <c:v>35.598234443677974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1A-48CA-AC74-35E3F41F01C9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2h per day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Sheet1!$B$7:$K$7</c:f>
              <c:numCache>
                <c:formatCode>_(* #,##0_);_(* \(#,##0\);_(* "-"??_);_(@_)</c:formatCode>
                <c:ptCount val="10"/>
                <c:pt idx="0">
                  <c:v>0</c:v>
                </c:pt>
                <c:pt idx="1">
                  <c:v>0.28402541668774139</c:v>
                </c:pt>
                <c:pt idx="2">
                  <c:v>0.64872127070012819</c:v>
                </c:pt>
                <c:pt idx="3">
                  <c:v>1.1170000166126748</c:v>
                </c:pt>
                <c:pt idx="4">
                  <c:v>1.7182818284590451</c:v>
                </c:pt>
                <c:pt idx="5">
                  <c:v>2.4903429574618414</c:v>
                </c:pt>
                <c:pt idx="6">
                  <c:v>3.4816890703380645</c:v>
                </c:pt>
                <c:pt idx="7">
                  <c:v>4.7546026760057307</c:v>
                </c:pt>
                <c:pt idx="8">
                  <c:v>6.3890560989306504</c:v>
                </c:pt>
                <c:pt idx="9">
                  <c:v>8.4877358363585262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1A-48CA-AC74-35E3F41F01C9}"/>
            </c:ext>
          </c:extLst>
        </c:ser>
        <c:ser>
          <c:idx val="2"/>
          <c:order val="2"/>
          <c:tx>
            <c:strRef>
              <c:f>Sheet1!$A$8</c:f>
              <c:strCache>
                <c:ptCount val="1"/>
                <c:pt idx="0">
                  <c:v>1h per day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Sheet1!$B$8:$K$8</c:f>
              <c:numCache>
                <c:formatCode>_(* #,##0_);_(* \(#,##0\);_(* "-"??_);_(@_)</c:formatCode>
                <c:ptCount val="10"/>
                <c:pt idx="0">
                  <c:v>0</c:v>
                </c:pt>
                <c:pt idx="1">
                  <c:v>0.10517091807564771</c:v>
                </c:pt>
                <c:pt idx="2">
                  <c:v>0.22140275816016985</c:v>
                </c:pt>
                <c:pt idx="3">
                  <c:v>0.34985880757600318</c:v>
                </c:pt>
                <c:pt idx="4">
                  <c:v>0.49182469764127035</c:v>
                </c:pt>
                <c:pt idx="5">
                  <c:v>0.64872127070012819</c:v>
                </c:pt>
                <c:pt idx="6">
                  <c:v>0.82211880039050889</c:v>
                </c:pt>
                <c:pt idx="7">
                  <c:v>1.0137527074704766</c:v>
                </c:pt>
                <c:pt idx="8">
                  <c:v>1.2255409284924674</c:v>
                </c:pt>
                <c:pt idx="9">
                  <c:v>1.4596031111569494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1A-48CA-AC74-35E3F41F0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38116816"/>
        <c:axId val="-638117904"/>
      </c:lineChart>
      <c:catAx>
        <c:axId val="-638116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Months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638117904"/>
        <c:crosses val="autoZero"/>
        <c:auto val="1"/>
        <c:lblAlgn val="ctr"/>
        <c:lblOffset val="100"/>
        <c:noMultiLvlLbl val="0"/>
      </c:catAx>
      <c:valAx>
        <c:axId val="-63811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Progress (arbitary units)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63811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23129-7BFB-40DD-8443-ED859C380FFE}" type="datetimeFigureOut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9/1/2021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25D7-BD72-4598-966D-62DA167CE1A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8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0036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78" latinLnBrk="0">
      <a:defRPr sz="1200">
        <a:latin typeface="Arial" panose="020B0604020202020204" pitchFamily="34" charset="0"/>
        <a:ea typeface="+mn-ea"/>
        <a:cs typeface="Arial" panose="020B0604020202020204" pitchFamily="34" charset="0"/>
        <a:sym typeface="Helvetica"/>
      </a:defRPr>
    </a:lvl1pPr>
    <a:lvl2pPr indent="114293" defTabSz="457078" latinLnBrk="0">
      <a:defRPr sz="1200">
        <a:latin typeface="+mn-lt"/>
        <a:ea typeface="+mn-ea"/>
        <a:cs typeface="+mn-cs"/>
        <a:sym typeface="Helvetica"/>
      </a:defRPr>
    </a:lvl2pPr>
    <a:lvl3pPr indent="228585" defTabSz="457078" latinLnBrk="0">
      <a:defRPr sz="1200">
        <a:latin typeface="+mn-lt"/>
        <a:ea typeface="+mn-ea"/>
        <a:cs typeface="+mn-cs"/>
        <a:sym typeface="Helvetica"/>
      </a:defRPr>
    </a:lvl3pPr>
    <a:lvl4pPr indent="342878" defTabSz="457078" latinLnBrk="0">
      <a:defRPr sz="1200">
        <a:latin typeface="+mn-lt"/>
        <a:ea typeface="+mn-ea"/>
        <a:cs typeface="+mn-cs"/>
        <a:sym typeface="Helvetica"/>
      </a:defRPr>
    </a:lvl4pPr>
    <a:lvl5pPr indent="457170" defTabSz="457078" latinLnBrk="0">
      <a:defRPr sz="1200">
        <a:latin typeface="+mn-lt"/>
        <a:ea typeface="+mn-ea"/>
        <a:cs typeface="+mn-cs"/>
        <a:sym typeface="Helvetica"/>
      </a:defRPr>
    </a:lvl5pPr>
    <a:lvl6pPr indent="571462" defTabSz="457078" latinLnBrk="0">
      <a:defRPr sz="1200">
        <a:latin typeface="+mn-lt"/>
        <a:ea typeface="+mn-ea"/>
        <a:cs typeface="+mn-cs"/>
        <a:sym typeface="Helvetica"/>
      </a:defRPr>
    </a:lvl6pPr>
    <a:lvl7pPr indent="685755" defTabSz="457078" latinLnBrk="0">
      <a:defRPr sz="1200">
        <a:latin typeface="+mn-lt"/>
        <a:ea typeface="+mn-ea"/>
        <a:cs typeface="+mn-cs"/>
        <a:sym typeface="Helvetica"/>
      </a:defRPr>
    </a:lvl7pPr>
    <a:lvl8pPr indent="800048" defTabSz="457078" latinLnBrk="0">
      <a:defRPr sz="1200">
        <a:latin typeface="+mn-lt"/>
        <a:ea typeface="+mn-ea"/>
        <a:cs typeface="+mn-cs"/>
        <a:sym typeface="Helvetica"/>
      </a:defRPr>
    </a:lvl8pPr>
    <a:lvl9pPr indent="914340" defTabSz="457078" latinLnBrk="0">
      <a:defRPr sz="12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indfiresolutions.usa/python-7-important-reasons-why-you-should-use-python-5801a98a0d0b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xnext.com/python-vs-other-programming-languages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6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smtClean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rPr>
              <a:t>Programming jobs growing 12% &gt;market</a:t>
            </a:r>
            <a:r>
              <a:rPr lang="en-US" sz="1200" b="0" i="0" baseline="0" dirty="0" smtClean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rPr>
              <a:t> – Burning Glass tech, GS tech inters: 72% want to learn python vs. 28% Mandarin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7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https://medium.com/@mindfiresolutions.usa/python-7-important-reasons-why-you-should-use-python-5801a98a0d0b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https://stxnext.com/python-vs-other-programming-languages/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8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127759"/>
            <a:ext cx="9144000" cy="576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161288"/>
            <a:ext cx="9144000" cy="5754624"/>
          </a:xfrm>
          <a:prstGeom prst="rect">
            <a:avLst/>
          </a:prstGeom>
          <a:gradFill>
            <a:gsLst>
              <a:gs pos="25000">
                <a:schemeClr val="accent1">
                  <a:lumMod val="100000"/>
                  <a:alpha val="0"/>
                </a:schemeClr>
              </a:gs>
              <a:gs pos="75000">
                <a:schemeClr val="accent2">
                  <a:alpha val="50000"/>
                </a:schemeClr>
              </a:gs>
            </a:gsLst>
            <a:lin ang="54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gradFill>
            <a:gsLst>
              <a:gs pos="2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4" y="304800"/>
            <a:ext cx="2688336" cy="67208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457199" y="3505200"/>
            <a:ext cx="8221663" cy="2319865"/>
          </a:xfrm>
          <a:prstGeom prst="rect">
            <a:avLst/>
          </a:prstGeom>
          <a:solidFill>
            <a:srgbClr val="FFFFFF">
              <a:alpha val="85000"/>
            </a:srgb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13892" y="3681294"/>
            <a:ext cx="7844308" cy="1198800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tabLst/>
              <a:defRPr sz="3600" b="0" baseline="0">
                <a:solidFill>
                  <a:srgbClr val="1A237E"/>
                </a:solidFill>
              </a:defRPr>
            </a:lvl1pPr>
            <a:lvl2pPr marL="228600" indent="0">
              <a:buNone/>
              <a:defRPr sz="4400" b="1">
                <a:solidFill>
                  <a:schemeClr val="accent1"/>
                </a:solidFill>
              </a:defRPr>
            </a:lvl2pPr>
            <a:lvl3pPr marL="457200" indent="0">
              <a:buNone/>
              <a:defRPr sz="4400" b="1">
                <a:solidFill>
                  <a:schemeClr val="accent1"/>
                </a:solidFill>
              </a:defRPr>
            </a:lvl3pPr>
            <a:lvl4pPr marL="685800" indent="0">
              <a:buNone/>
              <a:defRPr sz="4400" b="1">
                <a:solidFill>
                  <a:schemeClr val="accent1"/>
                </a:solidFill>
              </a:defRPr>
            </a:lvl4pPr>
            <a:lvl5pPr marL="914400" indent="0">
              <a:buNone/>
              <a:defRPr sz="4400" b="1">
                <a:solidFill>
                  <a:schemeClr val="accent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here to add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13890" y="5036771"/>
            <a:ext cx="7844309" cy="61815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tabLst/>
              <a:defRPr sz="1800">
                <a:solidFill>
                  <a:schemeClr val="bg1">
                    <a:lumMod val="25000"/>
                  </a:schemeClr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Sub title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tabLst/>
              <a:defRPr/>
            </a:pPr>
            <a:endParaRPr lang="en-US" dirty="0" smtClean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324599" y="6032499"/>
            <a:ext cx="2354263" cy="238125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Month, 2019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13891" y="4958433"/>
            <a:ext cx="7844308" cy="0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18970" y="6032499"/>
            <a:ext cx="4410230" cy="673101"/>
          </a:xfrm>
        </p:spPr>
        <p:txBody>
          <a:bodyPr>
            <a:noAutofit/>
          </a:bodyPr>
          <a:lstStyle>
            <a:lvl1pPr marL="0" indent="0" algn="l">
              <a:spcAft>
                <a:spcPts val="400"/>
              </a:spcAft>
              <a:buNone/>
              <a:defRPr sz="1800" b="1" i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Name / Title, Department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 rot="10800000" flipH="1">
            <a:off x="457199" y="5791200"/>
            <a:ext cx="8221663" cy="100584"/>
          </a:xfrm>
          <a:prstGeom prst="rect">
            <a:avLst/>
          </a:prstGeom>
          <a:gradFill>
            <a:gsLst>
              <a:gs pos="2200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348779" y="304800"/>
            <a:ext cx="2330083" cy="672084"/>
          </a:xfrm>
          <a:noFill/>
        </p:spPr>
        <p:txBody>
          <a:bodyPr anchor="ctr" anchorCtr="1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Partner /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27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4" y="414338"/>
            <a:ext cx="8229600" cy="871009"/>
          </a:xfrm>
        </p:spPr>
        <p:txBody>
          <a:bodyPr tIns="0" bIns="0"/>
          <a:lstStyle>
            <a:lvl1pPr>
              <a:defRPr/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29600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9509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TWO COL)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8710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66344" y="1691640"/>
            <a:ext cx="3977640" cy="464248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 baseline="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First level [Wingdings: 110, Size 75%]  </a:t>
            </a:r>
          </a:p>
          <a:p>
            <a:pPr lvl="2"/>
            <a:r>
              <a:rPr lang="en-US" dirty="0" smtClean="0"/>
              <a:t>Second level [Arial: 2013, Size 100%]</a:t>
            </a:r>
          </a:p>
          <a:p>
            <a:pPr lvl="3"/>
            <a:r>
              <a:rPr lang="en-US" dirty="0" smtClean="0"/>
              <a:t>Third level [Wingdings 3: 134, Size 75%] </a:t>
            </a:r>
          </a:p>
          <a:p>
            <a:pPr lvl="4"/>
            <a:r>
              <a:rPr lang="en-US" dirty="0" smtClean="0"/>
              <a:t>Fourth level [Wingdings 2: 151, Size 100%]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718304" y="1691640"/>
            <a:ext cx="3977640" cy="46424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949AB"/>
              </a:buClr>
              <a:buSzPct val="100000"/>
              <a:buFont typeface="Wingdings" panose="05000000000000000000" pitchFamily="2" charset="2"/>
              <a:buNone/>
              <a:tabLst/>
              <a:defRPr sz="1400">
                <a:solidFill>
                  <a:schemeClr val="tx1"/>
                </a:solidFill>
              </a:defRPr>
            </a:lvl1pPr>
            <a:lvl2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A237E"/>
              </a:buClr>
              <a:buSzPct val="100000"/>
              <a:buFont typeface="Wingdings 3" panose="05040102010807070707" pitchFamily="18" charset="2"/>
              <a:buChar char=""/>
              <a:tabLst/>
              <a:defRPr lang="en-US" sz="1400" b="0" i="0" u="none" strike="noStrike" cap="none" spc="0" baseline="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defRPr>
            </a:lvl2pPr>
            <a:lvl3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b="0" i="0" u="none" strike="noStrike" cap="none" spc="0" baseline="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3pPr>
            <a:lvl4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A237E"/>
              </a:buClr>
              <a:buSzPct val="100000"/>
              <a:buFont typeface="Wingdings 2" panose="05020102010507070707" pitchFamily="18" charset="2"/>
              <a:buChar char=""/>
              <a:tabLst/>
              <a:defRPr lang="en-US" sz="1400" b="0" i="0" u="none" strike="noStrike" cap="none" spc="0" baseline="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4pPr>
            <a:lvl5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A237E"/>
              </a:buClr>
              <a:buSzPct val="75000"/>
              <a:buFont typeface="Wingdings 2" panose="05020102010507070707" pitchFamily="18" charset="2"/>
              <a:buChar char=""/>
              <a:tabLst/>
              <a:defRPr lang="en-US" sz="1400" b="0" i="0" u="none" strike="noStrike" cap="none" spc="0" baseline="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First level [Wingdings: 110, Size 75%]  </a:t>
            </a:r>
          </a:p>
          <a:p>
            <a:pPr lvl="2"/>
            <a:r>
              <a:rPr lang="en-US" dirty="0" smtClean="0"/>
              <a:t>Second level [Arial: 2013, Size 100%]</a:t>
            </a:r>
          </a:p>
          <a:p>
            <a:pPr lvl="3"/>
            <a:r>
              <a:rPr lang="en-US" dirty="0" smtClean="0"/>
              <a:t>Third level [Wingdings 3: 134, Size 75%] </a:t>
            </a:r>
          </a:p>
          <a:p>
            <a:pPr marL="914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  <a:tabLst/>
            </a:pPr>
            <a:r>
              <a:rPr lang="en-US" dirty="0" smtClean="0"/>
              <a:t>Fourth level [Wingdings 2: 151, Size 100%] 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11312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4374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TWO COL)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7199" y="3281107"/>
            <a:ext cx="3977640" cy="1447801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1433" y="3281108"/>
            <a:ext cx="3977640" cy="1447800"/>
          </a:xfrm>
          <a:prstGeom prst="rect">
            <a:avLst/>
          </a:prstGeom>
          <a:noFill/>
        </p:spPr>
        <p:txBody>
          <a:bodyPr lIns="274320" tIns="91440" rIns="274320" bIns="91440" anchor="ctr"/>
          <a:lstStyle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here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8710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66344" y="1691640"/>
            <a:ext cx="3977640" cy="149683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 marL="228600" indent="-228600">
              <a:defRPr lang="en-US" sz="1400" b="0" i="0" u="none" strike="noStrike" cap="none" spc="0" baseline="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defRPr>
            </a:lvl2pPr>
            <a:lvl3pPr>
              <a:defRPr sz="1400" b="0">
                <a:solidFill>
                  <a:schemeClr val="tx1"/>
                </a:solidFill>
              </a:defRPr>
            </a:lvl3pPr>
            <a:lvl4pPr>
              <a:defRPr sz="1400" b="0"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 smtClean="0"/>
              <a:t>Edit Master text styles</a:t>
            </a:r>
          </a:p>
          <a:p>
            <a:pPr marL="228600" marR="0" lvl="1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718304" y="1691640"/>
            <a:ext cx="3977640" cy="4663567"/>
          </a:xfrm>
        </p:spPr>
        <p:txBody>
          <a:bodyPr/>
          <a:lstStyle>
            <a:lvl1pPr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1pPr>
            <a:lvl2pPr>
              <a:buClr>
                <a:srgbClr val="1A237E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rgbClr val="1A237E"/>
              </a:buClr>
              <a:defRPr sz="1400">
                <a:solidFill>
                  <a:schemeClr val="tx1"/>
                </a:solidFill>
              </a:defRPr>
            </a:lvl3pPr>
            <a:lvl4pPr>
              <a:buClr>
                <a:srgbClr val="1A237E"/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11312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8"/>
          </p:nvPr>
        </p:nvSpPr>
        <p:spPr>
          <a:xfrm>
            <a:off x="466344" y="4839956"/>
            <a:ext cx="3977640" cy="149683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038600" y="5086417"/>
            <a:ext cx="340529" cy="21921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b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”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496993" y="3096349"/>
            <a:ext cx="304800" cy="1107996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“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6101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TWO COL)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61432" y="3281108"/>
            <a:ext cx="3977640" cy="1447801"/>
          </a:xfrm>
          <a:prstGeom prst="rect">
            <a:avLst/>
          </a:prstGeom>
          <a:solidFill>
            <a:schemeClr val="accent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718304" y="1691640"/>
            <a:ext cx="3977640" cy="466090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8710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66344" y="1691640"/>
            <a:ext cx="3977640" cy="149683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11312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1433" y="3281108"/>
            <a:ext cx="3977640" cy="1447800"/>
          </a:xfrm>
          <a:noFill/>
        </p:spPr>
        <p:txBody>
          <a:bodyPr lIns="274320" tIns="91440" rIns="274320" bIns="91440" anchor="ctr"/>
          <a:lstStyle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here to add text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8"/>
          </p:nvPr>
        </p:nvSpPr>
        <p:spPr>
          <a:xfrm>
            <a:off x="466344" y="4839956"/>
            <a:ext cx="3977640" cy="149683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96993" y="3096349"/>
            <a:ext cx="3882136" cy="2209279"/>
            <a:chOff x="496993" y="3096349"/>
            <a:chExt cx="3882136" cy="220927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96993" y="3096349"/>
              <a:ext cx="304800" cy="1107996"/>
            </a:xfrm>
            <a:prstGeom prst="rect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l" defTabSz="182843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200" b="0" i="0" u="none" strike="noStrike" cap="none" spc="0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“</a:t>
              </a:r>
              <a:endParaRPr kumimoji="0" lang="en-US" sz="7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38600" y="4197632"/>
              <a:ext cx="340529" cy="1107996"/>
            </a:xfrm>
            <a:prstGeom prst="rect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b">
              <a:spAutoFit/>
            </a:bodyPr>
            <a:lstStyle/>
            <a:p>
              <a:pPr marL="0" marR="0" indent="0" algn="l" defTabSz="182843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200" b="0" i="0" u="none" strike="noStrike" cap="none" spc="0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”</a:t>
              </a:r>
              <a:endParaRPr kumimoji="0" lang="en-US" sz="7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9450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Three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11312" cy="8710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66344" y="1691640"/>
            <a:ext cx="2651760" cy="4663567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3246120" y="1691640"/>
            <a:ext cx="2651760" cy="4663567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6025896" y="1691640"/>
            <a:ext cx="2651760" cy="4663567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11312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268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ONE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8710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6344" y="1691640"/>
            <a:ext cx="8229600" cy="4663567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29600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8025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3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8710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6344" y="1928134"/>
            <a:ext cx="822960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29600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6344" y="1673224"/>
            <a:ext cx="822960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66344" y="3538950"/>
            <a:ext cx="822960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6344" y="3283043"/>
            <a:ext cx="822960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8"/>
          </p:nvPr>
        </p:nvSpPr>
        <p:spPr>
          <a:xfrm>
            <a:off x="466344" y="5145765"/>
            <a:ext cx="822960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66344" y="4889858"/>
            <a:ext cx="822960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8549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6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8710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6344" y="1928134"/>
            <a:ext cx="397764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29600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6344" y="1673224"/>
            <a:ext cx="397764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66344" y="3538950"/>
            <a:ext cx="397764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6344" y="3283043"/>
            <a:ext cx="397764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8"/>
          </p:nvPr>
        </p:nvSpPr>
        <p:spPr>
          <a:xfrm>
            <a:off x="466344" y="5145765"/>
            <a:ext cx="397764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66344" y="4889858"/>
            <a:ext cx="397764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4718304" y="1928134"/>
            <a:ext cx="397764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718304" y="1673224"/>
            <a:ext cx="397764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4718304" y="3538950"/>
            <a:ext cx="397764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718304" y="3283043"/>
            <a:ext cx="397764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4718304" y="5145765"/>
            <a:ext cx="3977640" cy="11887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718304" y="4889858"/>
            <a:ext cx="397764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1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 (2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8710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6344" y="1928134"/>
            <a:ext cx="8229600" cy="201168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29600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6344" y="1672227"/>
            <a:ext cx="822960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66344" y="4323927"/>
            <a:ext cx="8229600" cy="201168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6344" y="4068020"/>
            <a:ext cx="8229600" cy="231775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510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868680"/>
          </a:xfrm>
        </p:spPr>
        <p:txBody>
          <a:bodyPr tIns="0" bIns="0" anchor="t"/>
          <a:lstStyle>
            <a:lvl1pPr algn="l"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2465660"/>
            <a:ext cx="2743200" cy="3037025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3600" baseline="0">
                <a:solidFill>
                  <a:srgbClr val="1A237E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TEXT</a:t>
            </a:r>
          </a:p>
          <a:p>
            <a:pPr lvl="0"/>
            <a:r>
              <a:rPr lang="en-US" dirty="0" smtClean="0"/>
              <a:t> TO BE ADDED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 rot="5400000" flipH="1">
            <a:off x="1802424" y="4173260"/>
            <a:ext cx="52757" cy="2743202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1802425" y="1061329"/>
            <a:ext cx="52757" cy="274320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724" y="1328844"/>
            <a:ext cx="8229600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200"/>
            </a:lvl2pPr>
            <a:lvl3pPr marL="457200" indent="0">
              <a:buNone/>
              <a:defRPr sz="1200"/>
            </a:lvl3pPr>
            <a:lvl4pPr marL="685800" indent="0">
              <a:buNone/>
              <a:defRPr sz="12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41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840" y="416476"/>
            <a:ext cx="4371023" cy="914400"/>
          </a:xfrm>
        </p:spPr>
        <p:txBody>
          <a:bodyPr tIns="0" bIns="0" anchor="t"/>
          <a:lstStyle>
            <a:lvl1pPr algn="l"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Table of Contents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86200" cy="6858001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2"/>
          <p:cNvSpPr txBox="1"/>
          <p:nvPr userDrawn="1"/>
        </p:nvSpPr>
        <p:spPr>
          <a:xfrm>
            <a:off x="4171028" y="2696236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sz="86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3"/>
          <p:cNvSpPr txBox="1"/>
          <p:nvPr userDrawn="1"/>
        </p:nvSpPr>
        <p:spPr>
          <a:xfrm>
            <a:off x="4171028" y="5192204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lang="en-US" sz="8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8600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"/>
          <p:cNvSpPr txBox="1"/>
          <p:nvPr userDrawn="1"/>
        </p:nvSpPr>
        <p:spPr>
          <a:xfrm>
            <a:off x="4171028" y="1448252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sz="86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3"/>
          <p:cNvSpPr txBox="1"/>
          <p:nvPr userDrawn="1"/>
        </p:nvSpPr>
        <p:spPr>
          <a:xfrm>
            <a:off x="4171028" y="3944220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sz="86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76800" y="1676852"/>
            <a:ext cx="3800475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1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876800" y="2935419"/>
            <a:ext cx="3800475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876800" y="4202975"/>
            <a:ext cx="3800475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Heading 3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5469573"/>
            <a:ext cx="3800475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Heading 4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4876800" y="3229127"/>
            <a:ext cx="3800475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4876800" y="4496920"/>
            <a:ext cx="3800475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4876800" y="5760152"/>
            <a:ext cx="3800475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4876800" y="1967431"/>
            <a:ext cx="3800475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 rot="16200000">
            <a:off x="4810663" y="-195199"/>
            <a:ext cx="84966" cy="1090612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86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hank You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:\Shutterstock\+++++New Work 2019\++New-Co-Rebranding\Vishnu\3rd set\10x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492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0" y="2743433"/>
            <a:ext cx="9144000" cy="14534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46320" tIns="0" rIns="0" bIns="0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l" hangingPunct="1"/>
            <a:r>
              <a:rPr lang="en-US" sz="3600" dirty="0" smtClean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5103697"/>
            <a:ext cx="181428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b="0" i="0" u="none" strike="noStrike" kern="1200" cap="none" spc="0" baseline="0" dirty="0">
                <a:solidFill>
                  <a:srgbClr val="3949AB"/>
                </a:solidFill>
                <a:uFillTx/>
                <a:latin typeface="Arial"/>
                <a:ea typeface="+mn-ea"/>
                <a:cs typeface="Arial"/>
                <a:sym typeface="Helvetica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1400" b="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  <a:endParaRPr lang="en-US" sz="1400" b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8500" y="5436136"/>
            <a:ext cx="2651760" cy="864080"/>
          </a:xfrm>
        </p:spPr>
        <p:txBody>
          <a:bodyPr vert="horz" lIns="0" tIns="0" rIns="0" bIns="0" rtlCol="0">
            <a:no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000" b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Contact 2</a:t>
            </a:r>
            <a:br>
              <a:rPr lang="en-US" dirty="0" smtClean="0"/>
            </a:br>
            <a:r>
              <a:rPr lang="en-US" dirty="0" smtClean="0"/>
              <a:t>Address</a:t>
            </a:r>
            <a:br>
              <a:rPr lang="en-US" dirty="0" smtClean="0"/>
            </a:br>
            <a:r>
              <a:rPr lang="en-US" dirty="0" smtClean="0"/>
              <a:t>Email</a:t>
            </a:r>
            <a:br>
              <a:rPr lang="en-US" dirty="0" smtClean="0"/>
            </a:br>
            <a:r>
              <a:rPr lang="en-US" dirty="0" smtClean="0"/>
              <a:t>Phone</a:t>
            </a:r>
          </a:p>
        </p:txBody>
      </p:sp>
      <p:sp>
        <p:nvSpPr>
          <p:cNvPr id="20" name="Text Placeholder 1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5436136"/>
            <a:ext cx="2651760" cy="86408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Contact 1</a:t>
            </a:r>
            <a:br>
              <a:rPr lang="en-US" dirty="0" smtClean="0"/>
            </a:br>
            <a:r>
              <a:rPr lang="en-US" dirty="0" smtClean="0"/>
              <a:t>Address</a:t>
            </a:r>
            <a:br>
              <a:rPr lang="en-US" dirty="0" smtClean="0"/>
            </a:br>
            <a:r>
              <a:rPr lang="en-US" dirty="0" smtClean="0"/>
              <a:t>Email</a:t>
            </a:r>
            <a:br>
              <a:rPr lang="en-US" dirty="0" smtClean="0"/>
            </a:br>
            <a:r>
              <a:rPr lang="en-US" dirty="0" smtClean="0"/>
              <a:t>Phone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9800" y="5436136"/>
            <a:ext cx="2651760" cy="86408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Contact 3</a:t>
            </a:r>
            <a:br>
              <a:rPr lang="en-US" dirty="0" smtClean="0"/>
            </a:br>
            <a:r>
              <a:rPr lang="en-US" dirty="0" smtClean="0"/>
              <a:t>Address</a:t>
            </a:r>
            <a:br>
              <a:rPr lang="en-US" dirty="0" smtClean="0"/>
            </a:br>
            <a:r>
              <a:rPr lang="en-US" dirty="0" smtClean="0"/>
              <a:t>Email</a:t>
            </a:r>
            <a:br>
              <a:rPr lang="en-US" dirty="0" smtClean="0"/>
            </a:br>
            <a:r>
              <a:rPr lang="en-US" dirty="0" smtClean="0"/>
              <a:t>Phone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75" y="3115298"/>
            <a:ext cx="2838925" cy="70973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 flipH="1">
            <a:off x="0" y="4192950"/>
            <a:ext cx="9144000" cy="100584"/>
          </a:xfrm>
          <a:prstGeom prst="rect">
            <a:avLst/>
          </a:prstGeom>
          <a:gradFill flip="none" rotWithShape="1">
            <a:gsLst>
              <a:gs pos="25000">
                <a:schemeClr val="accent1"/>
              </a:gs>
              <a:gs pos="75000">
                <a:schemeClr val="accent3"/>
              </a:gs>
            </a:gsLst>
            <a:lin ang="10800000" scaled="1"/>
            <a:tileRect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Rectangle 3"/>
          <p:cNvSpPr/>
          <p:nvPr userDrawn="1"/>
        </p:nvSpPr>
        <p:spPr>
          <a:xfrm rot="5400000" flipV="1">
            <a:off x="4199126" y="3459569"/>
            <a:ext cx="745748" cy="21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endParaRPr lang="en-US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/>
            </a:endParaRPr>
          </a:p>
        </p:txBody>
      </p:sp>
      <p:sp>
        <p:nvSpPr>
          <p:cNvPr id="30" name="Footer Placeholder 3"/>
          <p:cNvSpPr txBox="1">
            <a:spLocks/>
          </p:cNvSpPr>
          <p:nvPr userDrawn="1"/>
        </p:nvSpPr>
        <p:spPr>
          <a:xfrm>
            <a:off x="457200" y="6457610"/>
            <a:ext cx="2444580" cy="161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 marL="0" marR="0" indent="0" algn="l" defTabSz="457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marL="0" marR="0" indent="457078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156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236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314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5393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2472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199549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6628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050" b="1" dirty="0" smtClean="0">
                <a:solidFill>
                  <a:schemeClr val="tx1"/>
                </a:solidFill>
              </a:rPr>
              <a:t>acuitykp.com | contact@acuitykp.com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739772"/>
            <a:ext cx="9144000" cy="145712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3356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6344" y="416477"/>
            <a:ext cx="8229600" cy="1088473"/>
          </a:xfrm>
        </p:spPr>
        <p:txBody>
          <a:bodyPr tIns="0" bIns="0" anchor="t"/>
          <a:lstStyle>
            <a:lvl1pPr algn="l"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9" name="2"/>
          <p:cNvSpPr txBox="1"/>
          <p:nvPr userDrawn="1"/>
        </p:nvSpPr>
        <p:spPr>
          <a:xfrm>
            <a:off x="411828" y="2680059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sz="86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3"/>
          <p:cNvSpPr txBox="1"/>
          <p:nvPr userDrawn="1"/>
        </p:nvSpPr>
        <p:spPr>
          <a:xfrm>
            <a:off x="411828" y="5198102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lang="en-US" sz="8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8600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"/>
          <p:cNvSpPr txBox="1"/>
          <p:nvPr userDrawn="1"/>
        </p:nvSpPr>
        <p:spPr>
          <a:xfrm>
            <a:off x="411828" y="1408792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sz="86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3"/>
          <p:cNvSpPr txBox="1"/>
          <p:nvPr userDrawn="1"/>
        </p:nvSpPr>
        <p:spPr>
          <a:xfrm>
            <a:off x="411828" y="3951326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sz="86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17601" y="1637392"/>
            <a:ext cx="3265408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Heading 1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1117601" y="2965809"/>
            <a:ext cx="3265408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117601" y="4233365"/>
            <a:ext cx="3265408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Heading 3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117601" y="5499963"/>
            <a:ext cx="3265408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Heading 4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1117601" y="3259517"/>
            <a:ext cx="3265408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1117601" y="4527310"/>
            <a:ext cx="3265408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1117601" y="5790542"/>
            <a:ext cx="3265408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1" y="1927971"/>
            <a:ext cx="3265408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24" name="2"/>
          <p:cNvSpPr txBox="1"/>
          <p:nvPr userDrawn="1"/>
        </p:nvSpPr>
        <p:spPr>
          <a:xfrm>
            <a:off x="4702920" y="2680059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lang="en-US" sz="8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sz="8600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3"/>
          <p:cNvSpPr txBox="1"/>
          <p:nvPr userDrawn="1"/>
        </p:nvSpPr>
        <p:spPr>
          <a:xfrm>
            <a:off x="4702920" y="5198102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lang="en-US" sz="8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sz="8600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1"/>
          <p:cNvSpPr txBox="1"/>
          <p:nvPr userDrawn="1"/>
        </p:nvSpPr>
        <p:spPr>
          <a:xfrm>
            <a:off x="4702920" y="1408792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lang="en-US" sz="8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sz="8600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3"/>
          <p:cNvSpPr txBox="1"/>
          <p:nvPr userDrawn="1"/>
        </p:nvSpPr>
        <p:spPr>
          <a:xfrm>
            <a:off x="4702920" y="3951326"/>
            <a:ext cx="6139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0500" b="1">
                <a:solidFill>
                  <a:srgbClr val="F2F2F2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</a:lstStyle>
          <a:p>
            <a:pPr algn="l"/>
            <a:r>
              <a:rPr lang="en-US" sz="8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sz="8600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6" y="1637392"/>
            <a:ext cx="3265408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Heading 5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6" y="2965809"/>
            <a:ext cx="3265408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Heading 6</a:t>
            </a:r>
            <a:endParaRPr lang="en-US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430536" y="4233365"/>
            <a:ext cx="3265408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rgbClr val="4A148C"/>
                </a:solidFill>
              </a:defRPr>
            </a:lvl1pPr>
          </a:lstStyle>
          <a:p>
            <a:pPr lvl="0"/>
            <a:r>
              <a:rPr lang="en-US" dirty="0" smtClean="0"/>
              <a:t>Heading 7</a:t>
            </a:r>
            <a:endParaRPr lang="en-US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5430536" y="5499963"/>
            <a:ext cx="3265408" cy="246221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rgbClr val="388E3C"/>
                </a:solidFill>
              </a:defRPr>
            </a:lvl1pPr>
          </a:lstStyle>
          <a:p>
            <a:pPr lvl="0"/>
            <a:r>
              <a:rPr lang="en-US" dirty="0" smtClean="0"/>
              <a:t>Heading 8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5430536" y="3259517"/>
            <a:ext cx="3265408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5430536" y="4527310"/>
            <a:ext cx="3265408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5430536" y="5790542"/>
            <a:ext cx="3265408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5430536" y="1927971"/>
            <a:ext cx="3265408" cy="533400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4687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6344" y="416477"/>
            <a:ext cx="8229600" cy="1088473"/>
          </a:xfrm>
        </p:spPr>
        <p:txBody>
          <a:bodyPr tIns="0" bIns="0" anchor="t"/>
          <a:lstStyle>
            <a:lvl1pPr algn="l"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Contents</a:t>
            </a: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4558284" y="-3745070"/>
            <a:ext cx="45720" cy="822960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66725" y="1691640"/>
            <a:ext cx="8229600" cy="3660775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 lang="en-US" sz="1800" b="0" i="0" u="none" strike="noStrike" cap="none" spc="0" baseline="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 3" panose="05040102010807070707" pitchFamily="18" charset="2"/>
              </a:defRPr>
            </a:lvl1pPr>
            <a:lvl2pPr marL="342900" indent="-342900">
              <a:buClr>
                <a:schemeClr val="tx1"/>
              </a:buClr>
              <a:buFont typeface="+mj-lt"/>
              <a:buAutoNum type="arabicPeriod"/>
              <a:defRPr/>
            </a:lvl2pPr>
            <a:lvl3pPr marL="571500" indent="-342900">
              <a:buClr>
                <a:schemeClr val="tx1"/>
              </a:buClr>
              <a:buFont typeface="+mj-lt"/>
              <a:buAutoNum type="arabicPeriod"/>
              <a:defRPr/>
            </a:lvl3pPr>
            <a:lvl4pPr marL="800100" indent="-342900">
              <a:buClr>
                <a:schemeClr val="tx1"/>
              </a:buClr>
              <a:buFont typeface="+mj-lt"/>
              <a:buAutoNum type="arabicPeriod"/>
              <a:defRPr/>
            </a:lvl4pPr>
            <a:lvl5pPr marL="1028700" indent="-342900">
              <a:buClr>
                <a:schemeClr val="tx1"/>
              </a:buClr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Heading 1	01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03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04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06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07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08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09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r>
              <a:rPr lang="en-US" dirty="0" smtClean="0"/>
              <a:t>Heading 1	10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  <a:tabLst>
                <a:tab pos="6858000" algn="l"/>
              </a:tabLs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53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7966" y="3453421"/>
            <a:ext cx="3779689" cy="1197504"/>
          </a:xfrm>
        </p:spPr>
        <p:txBody>
          <a:bodyPr lIns="91440">
            <a:noAutofit/>
          </a:bodyPr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793259" y="2227157"/>
            <a:ext cx="45720" cy="2403686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97966" y="2206624"/>
            <a:ext cx="1488698" cy="1234440"/>
          </a:xfrm>
        </p:spPr>
        <p:txBody>
          <a:bodyPr lIns="91440" anchor="ctr">
            <a:noAutofit/>
          </a:bodyPr>
          <a:lstStyle>
            <a:lvl1pPr marL="0" indent="0" algn="l">
              <a:buNone/>
              <a:defRPr lang="en-US" sz="8000" b="1" i="0" u="none" strike="noStrike" cap="none" spc="0" baseline="0" dirty="0" smtClean="0">
                <a:solidFill>
                  <a:srgbClr val="F4511E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tabLst/>
            </a:pPr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42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049" y="4903946"/>
            <a:ext cx="8118275" cy="1197504"/>
          </a:xfrm>
        </p:spPr>
        <p:txBody>
          <a:bodyPr lIns="91440">
            <a:noAutofit/>
          </a:bodyPr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"/>
            <a:ext cx="9144000" cy="3429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0" y="3657600"/>
            <a:ext cx="45719" cy="2443850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8050" y="3657600"/>
            <a:ext cx="1508313" cy="1234440"/>
          </a:xfrm>
        </p:spPr>
        <p:txBody>
          <a:bodyPr lIns="91440" anchor="ctr">
            <a:noAutofit/>
          </a:bodyPr>
          <a:lstStyle>
            <a:lvl1pPr marL="0" indent="0" algn="l">
              <a:buNone/>
              <a:defRPr lang="en-US" sz="8000" b="1" i="0" u="none" strike="noStrike" cap="none" spc="0" baseline="0" dirty="0" smtClean="0">
                <a:solidFill>
                  <a:srgbClr val="F4511E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tabLst/>
            </a:pPr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22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24350" y="2453640"/>
            <a:ext cx="4348163" cy="289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Phenomenon whereby something new and somehow valuable is formed the created item may be intangible such as an idea or a physical object such as an invention, a literary work or a painting scholarly interest in creativity involves many definitions and concepts pertaining to a number of disciplines in a summary.</a:t>
            </a:r>
          </a:p>
          <a:p>
            <a:pPr lvl="0"/>
            <a:r>
              <a:rPr lang="en-US" dirty="0" smtClean="0"/>
              <a:t>Scientific research into creativity over the course of the last decade, however, we seem to have reached a general agreement that creativity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24990" y="1428244"/>
            <a:ext cx="4346973" cy="1027725"/>
          </a:xfrm>
        </p:spPr>
        <p:txBody>
          <a:bodyPr tIns="0" bIns="0" anchor="t"/>
          <a:lstStyle>
            <a:lvl1pPr>
              <a:defRPr cap="none" baseline="0"/>
            </a:lvl1pPr>
          </a:lstStyle>
          <a:p>
            <a:r>
              <a:rPr lang="en-US" dirty="0" smtClean="0"/>
              <a:t>Page Title</a:t>
            </a:r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4825938" y="772553"/>
            <a:ext cx="84966" cy="1088136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70351" cy="6334125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27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47800"/>
            <a:ext cx="8215313" cy="869323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Phenomenon whereby something new and somehow valuable is formed the created item may be intangible such as an idea or a physical object such as an invention, a literary work or a painting scholarly interest in creativity involves many definitions and concepts pertaining to a number of disciplines in a summary.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98514" y="416477"/>
            <a:ext cx="4346973" cy="421723"/>
          </a:xfrm>
        </p:spPr>
        <p:txBody>
          <a:bodyPr tIns="0" bIns="0" anchor="t"/>
          <a:lstStyle>
            <a:lvl1pPr algn="ctr"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About Us</a:t>
            </a:r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4529517" y="666719"/>
            <a:ext cx="84966" cy="1088136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2832101"/>
            <a:ext cx="9144000" cy="40259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398713" y="855132"/>
            <a:ext cx="4346575" cy="228600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F451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Your great subtitle in this line</a:t>
            </a:r>
            <a:endParaRPr lang="en-US" dirty="0"/>
          </a:p>
        </p:txBody>
      </p:sp>
      <p:sp>
        <p:nvSpPr>
          <p:cNvPr id="10" name="Rectangle"/>
          <p:cNvSpPr/>
          <p:nvPr userDrawn="1"/>
        </p:nvSpPr>
        <p:spPr>
          <a:xfrm>
            <a:off x="3765466" y="2362200"/>
            <a:ext cx="1613068" cy="365760"/>
          </a:xfrm>
          <a:prstGeom prst="rect">
            <a:avLst/>
          </a:prstGeom>
          <a:ln w="3175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acuitykp.com</a:t>
            </a:r>
            <a:endParaRPr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Divi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0"/>
            <a:ext cx="4857749" cy="1088136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"/>
            <a:ext cx="9144000" cy="3429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0" y="3657600"/>
            <a:ext cx="84966" cy="1088136"/>
          </a:xfrm>
          <a:prstGeom prst="rect">
            <a:avLst/>
          </a:prstGeom>
          <a:gradFill>
            <a:gsLst>
              <a:gs pos="33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1828433"/>
            <a:endParaRPr lang="en-US" sz="360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5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66344" y="414338"/>
            <a:ext cx="8229600" cy="11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/>
          <a:p>
            <a:r>
              <a:rPr lang="en-US" dirty="0" smtClean="0"/>
              <a:t>Page </a:t>
            </a:r>
            <a:r>
              <a:rPr dirty="0" smtClean="0"/>
              <a:t>Title</a:t>
            </a:r>
            <a:endParaRPr dirty="0"/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66344" y="1673676"/>
            <a:ext cx="8229600" cy="466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lvl="0"/>
            <a:r>
              <a:rPr dirty="0" smtClean="0"/>
              <a:t>Body </a:t>
            </a:r>
            <a:r>
              <a:rPr dirty="0"/>
              <a:t>Level </a:t>
            </a:r>
            <a:r>
              <a:rPr dirty="0" smtClean="0"/>
              <a:t>One</a:t>
            </a:r>
            <a:endParaRPr lang="en-US" dirty="0" smtClean="0"/>
          </a:p>
          <a:p>
            <a:pPr lvl="1"/>
            <a:r>
              <a:rPr lang="en-US" dirty="0" smtClean="0"/>
              <a:t>First level [Wingdings: 110, Size 75%]  </a:t>
            </a:r>
          </a:p>
          <a:p>
            <a:pPr lvl="2"/>
            <a:r>
              <a:rPr lang="en-US" dirty="0" smtClean="0"/>
              <a:t>Second level [Arial: 2013, Size 100%]</a:t>
            </a:r>
          </a:p>
          <a:p>
            <a:pPr lvl="3"/>
            <a:r>
              <a:rPr lang="en-US" dirty="0" smtClean="0"/>
              <a:t>Third level [Wingdings 3: 134, Size 75%] </a:t>
            </a:r>
          </a:p>
          <a:p>
            <a:pPr lvl="4"/>
            <a:r>
              <a:rPr lang="en-US" dirty="0" smtClean="0"/>
              <a:t>Fourth level [Wingdings 2: 151, Size 100%] 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8" y="6447972"/>
            <a:ext cx="923544" cy="230886"/>
          </a:xfrm>
          <a:prstGeom prst="rect">
            <a:avLst/>
          </a:prstGeom>
        </p:spPr>
      </p:pic>
      <p:sp>
        <p:nvSpPr>
          <p:cNvPr id="33" name="Slide Number"/>
          <p:cNvSpPr txBox="1">
            <a:spLocks/>
          </p:cNvSpPr>
          <p:nvPr userDrawn="1"/>
        </p:nvSpPr>
        <p:spPr>
          <a:xfrm>
            <a:off x="4488747" y="6453056"/>
            <a:ext cx="184794" cy="209288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0" bIns="27432">
            <a:spAutoFit/>
          </a:bodyPr>
          <a:lstStyle>
            <a:defPPr marL="0" marR="0" indent="0" algn="l" defTabSz="457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ato Bold"/>
              </a:defRPr>
            </a:lvl1pPr>
            <a:lvl2pPr marL="0" marR="0" indent="457078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156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236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314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5393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2472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199549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6628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-1417960" y="-37734"/>
            <a:ext cx="1307447" cy="6933467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794014" y="6480756"/>
            <a:ext cx="901930" cy="1538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 marL="0" marR="0" indent="0" algn="l" defTabSz="457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marL="0" marR="0" indent="457078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156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236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314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5393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2472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199549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6628" algn="l" defTabSz="91415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1000" dirty="0" smtClean="0"/>
              <a:t>acuitykp.com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0" r:id="rId2"/>
    <p:sldLayoutId id="2147483693" r:id="rId3"/>
    <p:sldLayoutId id="2147483704" r:id="rId4"/>
    <p:sldLayoutId id="2147483671" r:id="rId5"/>
    <p:sldLayoutId id="2147483672" r:id="rId6"/>
    <p:sldLayoutId id="2147483688" r:id="rId7"/>
    <p:sldLayoutId id="2147483689" r:id="rId8"/>
    <p:sldLayoutId id="2147483695" r:id="rId9"/>
    <p:sldLayoutId id="2147483674" r:id="rId10"/>
    <p:sldLayoutId id="2147483670" r:id="rId11"/>
    <p:sldLayoutId id="2147483698" r:id="rId12"/>
    <p:sldLayoutId id="2147483699" r:id="rId13"/>
    <p:sldLayoutId id="2147483694" r:id="rId14"/>
    <p:sldLayoutId id="2147483669" r:id="rId15"/>
    <p:sldLayoutId id="2147483696" r:id="rId16"/>
    <p:sldLayoutId id="2147483703" r:id="rId17"/>
    <p:sldLayoutId id="2147483697" r:id="rId18"/>
    <p:sldLayoutId id="2147483691" r:id="rId19"/>
    <p:sldLayoutId id="2147483708" r:id="rId20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A237E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Helvetic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Wingdings 3" panose="05040102010807070707" pitchFamily="18" charset="2"/>
        </a:defRPr>
      </a:lvl1pPr>
      <a:lvl2pPr marL="228600" marR="0" indent="-228600" algn="l" defTabSz="914400" rtl="0" latinLnBrk="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75000"/>
        <a:buFont typeface="Wingdings" panose="05000000000000000000" pitchFamily="2" charset="2"/>
        <a:buChar char="n"/>
        <a:tabLst/>
        <a:defRPr sz="1400" b="0" i="0" u="none" strike="noStrike" cap="none" spc="0" baseline="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Wingdings" panose="05000000000000000000" pitchFamily="2" charset="2"/>
        </a:defRPr>
      </a:lvl2pPr>
      <a:lvl3pPr marL="457200" marR="0" indent="-228600" algn="l" defTabSz="914400" rtl="0" latinLnBrk="0">
        <a:lnSpc>
          <a:spcPct val="100000"/>
        </a:lnSpc>
        <a:spcBef>
          <a:spcPts val="0"/>
        </a:spcBef>
        <a:spcAft>
          <a:spcPts val="600"/>
        </a:spcAft>
        <a:buClr>
          <a:srgbClr val="1A237E"/>
        </a:buClr>
        <a:buSzPct val="100000"/>
        <a:buFont typeface="Arial" panose="020B0604020202020204" pitchFamily="34" charset="0"/>
        <a:buChar char="–"/>
        <a:tabLst/>
        <a:defRPr sz="1400" b="0" i="0" u="none" strike="noStrike" cap="none" spc="0" baseline="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Helvetica"/>
        </a:defRPr>
      </a:lvl3pPr>
      <a:lvl4pPr marL="685800" marR="0" indent="-228600" algn="l" defTabSz="914400" rtl="0" latinLnBrk="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75000"/>
        <a:buFont typeface="Wingdings 3" panose="05040102010807070707" pitchFamily="18" charset="2"/>
        <a:buChar char=""/>
        <a:tabLst/>
        <a:defRPr sz="1400" b="0" i="0" u="none" strike="noStrike" cap="none" spc="0" baseline="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Helvetica"/>
        </a:defRPr>
      </a:lvl4pPr>
      <a:lvl5pPr marL="914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 2" panose="05020102010507070707" pitchFamily="18" charset="2"/>
        <a:buChar char=""/>
        <a:tabLst/>
        <a:defRPr sz="1400" b="0" i="0" u="none" strike="noStrike" cap="none" spc="0" baseline="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Helvetica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chemeClr val="accent5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1pPr>
      <a:lvl2pPr marL="0" marR="0" indent="457108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2pPr>
      <a:lvl3pPr marL="0" marR="0" indent="914217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3pPr>
      <a:lvl4pPr marL="0" marR="0" indent="1371326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4pPr>
      <a:lvl5pPr marL="0" marR="0" indent="1828434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5pPr>
      <a:lvl6pPr marL="0" marR="0" indent="2285543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6pPr>
      <a:lvl7pPr marL="0" marR="0" indent="2742652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7pPr>
      <a:lvl8pPr marL="0" marR="0" indent="3199760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8pPr>
      <a:lvl9pPr marL="0" marR="0" indent="3656869" algn="ctr" defTabSz="9142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Bold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61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5478" userDrawn="1">
          <p15:clr>
            <a:srgbClr val="F26B43"/>
          </p15:clr>
        </p15:guide>
        <p15:guide id="4" orient="horz" pos="4059" userDrawn="1">
          <p15:clr>
            <a:srgbClr val="F26B43"/>
          </p15:clr>
        </p15:guide>
        <p15:guide id="5" orient="horz" pos="3990" userDrawn="1">
          <p15:clr>
            <a:srgbClr val="F26B43"/>
          </p15:clr>
        </p15:guide>
        <p15:guide id="6" orient="horz" pos="972" userDrawn="1">
          <p15:clr>
            <a:srgbClr val="F26B43"/>
          </p15:clr>
        </p15:guide>
        <p15:guide id="7" orient="horz" pos="10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stxnext.com/python-vs-other-programming-languag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python_basic_syntax.htm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Learning Python From Home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324599" y="6032499"/>
            <a:ext cx="2354263" cy="238125"/>
          </a:xfrm>
        </p:spPr>
        <p:txBody>
          <a:bodyPr/>
          <a:lstStyle/>
          <a:p>
            <a:r>
              <a:rPr lang="en-US" dirty="0" smtClean="0"/>
              <a:t>May 2020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18970" y="6032499"/>
            <a:ext cx="4410230" cy="673101"/>
          </a:xfrm>
        </p:spPr>
        <p:txBody>
          <a:bodyPr/>
          <a:lstStyle/>
          <a:p>
            <a:r>
              <a:rPr lang="en-US" dirty="0" smtClean="0"/>
              <a:t>Investment Research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3892" y="4280694"/>
            <a:ext cx="7844308" cy="1198800"/>
          </a:xfrm>
        </p:spPr>
        <p:txBody>
          <a:bodyPr/>
          <a:lstStyle/>
          <a:p>
            <a:r>
              <a:rPr lang="en-GB" sz="1800" dirty="0" smtClean="0"/>
              <a:t>Becoming the Next-Gen Equity Analyst</a:t>
            </a:r>
          </a:p>
        </p:txBody>
      </p:sp>
    </p:spTree>
    <p:extLst>
      <p:ext uri="{BB962C8B-B14F-4D97-AF65-F5344CB8AC3E}">
        <p14:creationId xmlns:p14="http://schemas.microsoft.com/office/powerpoint/2010/main" val="504917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8"/>
            <a:ext cx="8229600" cy="2252662"/>
          </a:xfrm>
        </p:spPr>
        <p:txBody>
          <a:bodyPr/>
          <a:lstStyle/>
          <a:p>
            <a:r>
              <a:rPr lang="en-US" dirty="0" smtClean="0"/>
              <a:t>Python: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6344" y="1066800"/>
            <a:ext cx="8229600" cy="4663567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US" sz="1600" dirty="0" smtClean="0">
                <a:sym typeface="Wingdings 3" panose="05040102010807070707" pitchFamily="18" charset="2"/>
              </a:rPr>
              <a:t>Not a replacement for Excel, or Word or any Office Suite Application</a:t>
            </a:r>
          </a:p>
          <a:p>
            <a:pPr lvl="1">
              <a:buFontTx/>
              <a:buChar char="-"/>
            </a:pPr>
            <a:r>
              <a:rPr lang="en-US" sz="1600" dirty="0" smtClean="0">
                <a:sym typeface="Wingdings 3" panose="05040102010807070707" pitchFamily="18" charset="2"/>
              </a:rPr>
              <a:t>For simple charts Excel is much easier than Python</a:t>
            </a:r>
          </a:p>
          <a:p>
            <a:pPr lvl="1">
              <a:buFontTx/>
              <a:buChar char="-"/>
            </a:pPr>
            <a:r>
              <a:rPr lang="en-US" sz="1600" dirty="0" smtClean="0">
                <a:sym typeface="Wingdings 3" panose="05040102010807070707" pitchFamily="18" charset="2"/>
              </a:rPr>
              <a:t>For </a:t>
            </a:r>
            <a:r>
              <a:rPr lang="en-US" sz="1600" dirty="0">
                <a:sym typeface="Wingdings 3" panose="05040102010807070707" pitchFamily="18" charset="2"/>
              </a:rPr>
              <a:t>c</a:t>
            </a:r>
            <a:r>
              <a:rPr lang="en-US" sz="1600" dirty="0" smtClean="0">
                <a:sym typeface="Wingdings 3" panose="05040102010807070707" pitchFamily="18" charset="2"/>
              </a:rPr>
              <a:t>omputationally intensive applications (ML/AI) comparatively slower (e.g. vs. C++)</a:t>
            </a:r>
            <a:endParaRPr lang="en-US" sz="1600" dirty="0">
              <a:sym typeface="Wingdings 3" panose="05040102010807070707" pitchFamily="18" charset="2"/>
            </a:endParaRPr>
          </a:p>
          <a:p>
            <a:pPr marL="0" lvl="1" indent="0">
              <a:buNone/>
            </a:pPr>
            <a:endParaRPr lang="en-US" sz="1600" dirty="0" smtClean="0">
              <a:sym typeface="Wingdings 3" panose="05040102010807070707" pitchFamily="18" charset="2"/>
            </a:endParaRPr>
          </a:p>
          <a:p>
            <a:pPr marL="0" lvl="1" indent="0">
              <a:buNone/>
            </a:pPr>
            <a:endParaRPr lang="en-US" sz="1600" b="0" kern="1200" dirty="0" smtClean="0">
              <a:solidFill>
                <a:schemeClr val="accent1"/>
              </a:solidFill>
              <a:latin typeface="Arial"/>
              <a:cs typeface="+mn-cs"/>
            </a:endParaRPr>
          </a:p>
          <a:p>
            <a:pPr marL="0" lvl="1" indent="0">
              <a:buNone/>
            </a:pPr>
            <a:endParaRPr lang="en-US" sz="1600" kern="1200" dirty="0">
              <a:solidFill>
                <a:schemeClr val="accent1"/>
              </a:solidFill>
              <a:latin typeface="Arial"/>
              <a:cs typeface="+mn-cs"/>
            </a:endParaRPr>
          </a:p>
          <a:p>
            <a:pPr marL="0" lvl="1" indent="0">
              <a:buNone/>
            </a:pPr>
            <a:endParaRPr lang="en-US" sz="1600" b="0" kern="1200" dirty="0" smtClean="0">
              <a:solidFill>
                <a:schemeClr val="accent1"/>
              </a:solidFill>
              <a:latin typeface="Arial"/>
              <a:cs typeface="+mn-cs"/>
            </a:endParaRPr>
          </a:p>
          <a:p>
            <a:pPr marL="0" lvl="1" indent="0">
              <a:buSzPct val="100000"/>
              <a:buNone/>
            </a:pPr>
            <a:endParaRPr lang="en-US" sz="1600" kern="1200" dirty="0">
              <a:solidFill>
                <a:schemeClr val="accent1"/>
              </a:solidFill>
              <a:latin typeface="Arial"/>
              <a:cs typeface="+mn-cs"/>
              <a:sym typeface="Wingdings 3" panose="05040102010807070707" pitchFamily="18" charset="2"/>
            </a:endParaRPr>
          </a:p>
        </p:txBody>
      </p:sp>
      <p:pic>
        <p:nvPicPr>
          <p:cNvPr id="1026" name="Picture 2" descr="Is Python Really Scalable? - Bobby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22" y="2667000"/>
            <a:ext cx="3435378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754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Testimony </a:t>
            </a:r>
            <a:r>
              <a:rPr lang="en-US" dirty="0" smtClean="0"/>
              <a:t>from Colleagues - </a:t>
            </a:r>
            <a:r>
              <a:rPr lang="en-US" dirty="0" err="1" smtClean="0"/>
              <a:t>Sasitha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6344" y="1066800"/>
            <a:ext cx="8229600" cy="4663567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/>
              <a:t>“Coming from a finance background, python was the ideal choice because it is a relatively easier programming language to learn…</a:t>
            </a:r>
          </a:p>
          <a:p>
            <a:pPr marL="0" lvl="1" indent="0">
              <a:buNone/>
            </a:pPr>
            <a:r>
              <a:rPr lang="en-US" i="1" dirty="0" smtClean="0"/>
              <a:t>…Accessibility to a large number of </a:t>
            </a:r>
            <a:r>
              <a:rPr lang="en-US" b="1" i="1" dirty="0" smtClean="0"/>
              <a:t>free resources </a:t>
            </a:r>
            <a:r>
              <a:rPr lang="en-US" i="1" dirty="0" smtClean="0"/>
              <a:t>online…</a:t>
            </a:r>
          </a:p>
          <a:p>
            <a:pPr marL="0" lvl="1" indent="0">
              <a:buNone/>
            </a:pPr>
            <a:r>
              <a:rPr lang="en-US" i="1" dirty="0" smtClean="0"/>
              <a:t>…</a:t>
            </a:r>
            <a:r>
              <a:rPr lang="en-US" b="1" i="1" dirty="0" smtClean="0"/>
              <a:t>Readymade tools </a:t>
            </a:r>
            <a:r>
              <a:rPr lang="en-US" i="1" dirty="0" smtClean="0"/>
              <a:t>for current hot technologies like data science, machine learning, AI and robotics...</a:t>
            </a:r>
          </a:p>
          <a:p>
            <a:pPr marL="0" lvl="1" indent="0">
              <a:buNone/>
            </a:pPr>
            <a:r>
              <a:rPr lang="en-US" i="1" dirty="0" smtClean="0"/>
              <a:t>…Before you jump into learning, its worth asking </a:t>
            </a:r>
            <a:r>
              <a:rPr lang="en-US" b="1" i="1" dirty="0" smtClean="0"/>
              <a:t>why you want to learn it and what areas</a:t>
            </a:r>
            <a:r>
              <a:rPr lang="en-US" i="1" dirty="0" smtClean="0"/>
              <a:t> you are interested in...</a:t>
            </a:r>
          </a:p>
          <a:p>
            <a:pPr marL="0" lvl="1" indent="0">
              <a:buNone/>
            </a:pPr>
            <a:r>
              <a:rPr lang="en-US" i="1" dirty="0" smtClean="0"/>
              <a:t> </a:t>
            </a:r>
          </a:p>
          <a:p>
            <a:pPr marL="0" lvl="1" indent="0">
              <a:buNone/>
            </a:pPr>
            <a:r>
              <a:rPr lang="en-US" sz="1600" dirty="0" smtClean="0">
                <a:sym typeface="Wingdings 3" panose="05040102010807070707" pitchFamily="18" charset="2"/>
              </a:rPr>
              <a:t>- </a:t>
            </a:r>
            <a:r>
              <a:rPr lang="en-US" sz="1600" b="1" dirty="0" smtClean="0">
                <a:sym typeface="Wingdings 3" panose="05040102010807070707" pitchFamily="18" charset="2"/>
              </a:rPr>
              <a:t>Preferred method </a:t>
            </a:r>
            <a:r>
              <a:rPr lang="en-US" sz="1600" b="1" dirty="0">
                <a:sym typeface="Wingdings 3" panose="05040102010807070707" pitchFamily="18" charset="2"/>
              </a:rPr>
              <a:t>of </a:t>
            </a:r>
            <a:r>
              <a:rPr lang="en-US" sz="1600" b="1" dirty="0" smtClean="0">
                <a:sym typeface="Wingdings 3" panose="05040102010807070707" pitchFamily="18" charset="2"/>
              </a:rPr>
              <a:t>learning: </a:t>
            </a:r>
            <a:r>
              <a:rPr lang="en-US" sz="1600" dirty="0" smtClean="0">
                <a:sym typeface="Wingdings 3" panose="05040102010807070707" pitchFamily="18" charset="2"/>
              </a:rPr>
              <a:t>YouTube, E-books</a:t>
            </a:r>
            <a:r>
              <a:rPr lang="en-US" sz="1600" dirty="0">
                <a:sym typeface="Wingdings 3" panose="05040102010807070707" pitchFamily="18" charset="2"/>
              </a:rPr>
              <a:t>, video lectures with </a:t>
            </a:r>
            <a:r>
              <a:rPr lang="en-US" sz="1600" dirty="0" err="1">
                <a:sym typeface="Wingdings 3" panose="05040102010807070707" pitchFamily="18" charset="2"/>
              </a:rPr>
              <a:t>Jupyter</a:t>
            </a:r>
            <a:r>
              <a:rPr lang="en-US" sz="1600" dirty="0">
                <a:sym typeface="Wingdings 3" panose="05040102010807070707" pitchFamily="18" charset="2"/>
              </a:rPr>
              <a:t> notebooks as </a:t>
            </a:r>
            <a:r>
              <a:rPr lang="en-US" sz="1600" dirty="0" smtClean="0">
                <a:sym typeface="Wingdings 3" panose="05040102010807070707" pitchFamily="18" charset="2"/>
              </a:rPr>
              <a:t>assignments</a:t>
            </a:r>
          </a:p>
          <a:p>
            <a:pPr marL="0" lvl="1" indent="0">
              <a:buNone/>
            </a:pPr>
            <a:endParaRPr lang="en-US" sz="1600" dirty="0" smtClean="0">
              <a:sym typeface="Wingdings 3" panose="05040102010807070707" pitchFamily="18" charset="2"/>
            </a:endParaRPr>
          </a:p>
          <a:p>
            <a:pPr marL="0" lvl="1" indent="0">
              <a:buNone/>
            </a:pPr>
            <a:r>
              <a:rPr lang="en-US" sz="1600" dirty="0" smtClean="0">
                <a:sym typeface="Wingdings 3" panose="05040102010807070707" pitchFamily="18" charset="2"/>
              </a:rPr>
              <a:t>- </a:t>
            </a:r>
            <a:r>
              <a:rPr lang="en-US" sz="1600" b="1" dirty="0" smtClean="0">
                <a:sym typeface="Wingdings 3" panose="05040102010807070707" pitchFamily="18" charset="2"/>
              </a:rPr>
              <a:t>Starting </a:t>
            </a:r>
            <a:r>
              <a:rPr lang="en-US" sz="1600" b="1" dirty="0">
                <a:sym typeface="Wingdings 3" panose="05040102010807070707" pitchFamily="18" charset="2"/>
              </a:rPr>
              <a:t>material</a:t>
            </a:r>
            <a:r>
              <a:rPr lang="en-US" sz="1600" b="1" dirty="0" smtClean="0">
                <a:sym typeface="Wingdings 3" panose="05040102010807070707" pitchFamily="18" charset="2"/>
              </a:rPr>
              <a:t>: </a:t>
            </a:r>
            <a:r>
              <a:rPr lang="en-US" sz="1600" dirty="0" err="1">
                <a:sym typeface="Wingdings 3" panose="05040102010807070707" pitchFamily="18" charset="2"/>
              </a:rPr>
              <a:t>Udemy</a:t>
            </a:r>
            <a:r>
              <a:rPr lang="en-US" sz="1600" dirty="0">
                <a:sym typeface="Wingdings 3" panose="05040102010807070707" pitchFamily="18" charset="2"/>
              </a:rPr>
              <a:t> Python </a:t>
            </a:r>
            <a:r>
              <a:rPr lang="en-US" sz="1600" dirty="0" smtClean="0">
                <a:sym typeface="Wingdings 3" panose="05040102010807070707" pitchFamily="18" charset="2"/>
              </a:rPr>
              <a:t>Bootcamp, </a:t>
            </a:r>
            <a:r>
              <a:rPr lang="en-US" sz="1600" dirty="0" err="1">
                <a:sym typeface="Wingdings 3" panose="05040102010807070707" pitchFamily="18" charset="2"/>
              </a:rPr>
              <a:t>Edx</a:t>
            </a:r>
            <a:r>
              <a:rPr lang="en-US" sz="1600" dirty="0">
                <a:sym typeface="Wingdings 3" panose="05040102010807070707" pitchFamily="18" charset="2"/>
              </a:rPr>
              <a:t>, CS </a:t>
            </a:r>
            <a:r>
              <a:rPr lang="en-US" sz="1600" dirty="0" smtClean="0">
                <a:sym typeface="Wingdings 3" panose="05040102010807070707" pitchFamily="18" charset="2"/>
              </a:rPr>
              <a:t>Dojo, IDE and learn the basics</a:t>
            </a:r>
          </a:p>
          <a:p>
            <a:pPr marL="0" lvl="1" indent="0">
              <a:buNone/>
            </a:pPr>
            <a:endParaRPr lang="en-US" sz="1600" dirty="0" smtClean="0">
              <a:sym typeface="Wingdings 3" panose="05040102010807070707" pitchFamily="18" charset="2"/>
            </a:endParaRPr>
          </a:p>
          <a:p>
            <a:pPr marL="0" lvl="1" indent="0">
              <a:buNone/>
            </a:pPr>
            <a:r>
              <a:rPr lang="en-US" sz="1600" dirty="0" smtClean="0">
                <a:sym typeface="Wingdings 3" panose="05040102010807070707" pitchFamily="18" charset="2"/>
              </a:rPr>
              <a:t>- </a:t>
            </a:r>
            <a:r>
              <a:rPr lang="en-US" sz="1600" b="1" dirty="0" smtClean="0">
                <a:sym typeface="Wingdings 3" panose="05040102010807070707" pitchFamily="18" charset="2"/>
              </a:rPr>
              <a:t>IDE:</a:t>
            </a:r>
            <a:r>
              <a:rPr lang="en-US" sz="1600" dirty="0" smtClean="0">
                <a:sym typeface="Wingdings 3" panose="05040102010807070707" pitchFamily="18" charset="2"/>
              </a:rPr>
              <a:t> </a:t>
            </a:r>
            <a:r>
              <a:rPr lang="en-US" sz="1600" dirty="0" err="1">
                <a:sym typeface="Wingdings 3" panose="05040102010807070707" pitchFamily="18" charset="2"/>
              </a:rPr>
              <a:t>Spyder</a:t>
            </a:r>
            <a:r>
              <a:rPr lang="en-US" sz="1600" dirty="0">
                <a:sym typeface="Wingdings 3" panose="05040102010807070707" pitchFamily="18" charset="2"/>
              </a:rPr>
              <a:t>, </a:t>
            </a:r>
            <a:r>
              <a:rPr lang="en-US" sz="1600" dirty="0" smtClean="0">
                <a:sym typeface="Wingdings 3" panose="05040102010807070707" pitchFamily="18" charset="2"/>
              </a:rPr>
              <a:t>I prefer this IDE because it allows you to see your variables clearly and much easier in terms of running and debugging scripts</a:t>
            </a:r>
          </a:p>
          <a:p>
            <a:pPr marL="0" lvl="1" indent="0">
              <a:buNone/>
            </a:pPr>
            <a:endParaRPr lang="en-US" sz="1600" dirty="0"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673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Testimony from Colleagues - </a:t>
            </a:r>
            <a:r>
              <a:rPr lang="en-US" dirty="0" err="1" smtClean="0"/>
              <a:t>Randula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6344" y="1066800"/>
            <a:ext cx="8229600" cy="4663567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/>
              <a:t>“Opportunity to learn from Acuity Python training course and realized its far easier to learn compare to other languages...”</a:t>
            </a:r>
          </a:p>
          <a:p>
            <a:pPr marL="0" lvl="1" indent="0">
              <a:buNone/>
            </a:pPr>
            <a:endParaRPr lang="en-US" i="1" dirty="0"/>
          </a:p>
          <a:p>
            <a:pPr marL="0" lvl="1" indent="0">
              <a:buNone/>
            </a:pPr>
            <a:r>
              <a:rPr lang="en-US" i="1" dirty="0" smtClean="0"/>
              <a:t>“Apply the learnt Python to improve efficiency and quality of my day-to-day computer related work. I created main objectives and broke them into small problems until I could solve them by using Python basics..” </a:t>
            </a:r>
          </a:p>
          <a:p>
            <a:pPr marL="0" lvl="1" indent="0">
              <a:buNone/>
            </a:pPr>
            <a:endParaRPr lang="en-US" i="1" dirty="0"/>
          </a:p>
          <a:p>
            <a:pPr marL="0" lvl="1" indent="0">
              <a:buNone/>
            </a:pPr>
            <a:r>
              <a:rPr lang="en-US" i="1" dirty="0" smtClean="0"/>
              <a:t>“I always got the answers, because support for Python is readily available in many places (</a:t>
            </a:r>
            <a:r>
              <a:rPr lang="en-US" i="1" dirty="0" err="1" smtClean="0"/>
              <a:t>eg</a:t>
            </a:r>
            <a:r>
              <a:rPr lang="en-US" i="1" dirty="0" smtClean="0"/>
              <a:t>, </a:t>
            </a:r>
            <a:r>
              <a:rPr lang="en-US" i="1" dirty="0" err="1" smtClean="0"/>
              <a:t>Github</a:t>
            </a:r>
            <a:r>
              <a:rPr lang="en-US" i="1" dirty="0" smtClean="0"/>
              <a:t>, </a:t>
            </a:r>
            <a:r>
              <a:rPr lang="en-US" i="1" dirty="0" err="1" smtClean="0"/>
              <a:t>Youtube</a:t>
            </a:r>
            <a:r>
              <a:rPr lang="en-US" i="1" dirty="0" smtClean="0"/>
              <a:t>, etc.), and learned something new every time.”</a:t>
            </a:r>
            <a:endParaRPr lang="en-US" i="1" dirty="0"/>
          </a:p>
          <a:p>
            <a:pPr marL="0" lvl="1" indent="0">
              <a:buNone/>
            </a:pPr>
            <a:endParaRPr lang="en-US" sz="1600" dirty="0" smtClean="0">
              <a:sym typeface="Wingdings 3" panose="05040102010807070707" pitchFamily="18" charset="2"/>
            </a:endParaRPr>
          </a:p>
          <a:p>
            <a:pPr marL="0" lvl="1" indent="0">
              <a:buNone/>
            </a:pPr>
            <a:r>
              <a:rPr lang="en-US" sz="1600" dirty="0">
                <a:sym typeface="Wingdings 3" panose="05040102010807070707" pitchFamily="18" charset="2"/>
              </a:rPr>
              <a:t>- </a:t>
            </a:r>
            <a:r>
              <a:rPr lang="en-US" sz="1600" b="1" dirty="0">
                <a:sym typeface="Wingdings 3" panose="05040102010807070707" pitchFamily="18" charset="2"/>
              </a:rPr>
              <a:t>Preferred method of learning:</a:t>
            </a:r>
            <a:r>
              <a:rPr lang="en-US" sz="1600" dirty="0" smtClean="0">
                <a:sym typeface="Wingdings 3" panose="05040102010807070707" pitchFamily="18" charset="2"/>
              </a:rPr>
              <a:t> Recommend to learn basics through a structured course. Use </a:t>
            </a:r>
            <a:r>
              <a:rPr lang="en-US" sz="1600" dirty="0" err="1" smtClean="0">
                <a:sym typeface="Wingdings 3" panose="05040102010807070707" pitchFamily="18" charset="2"/>
              </a:rPr>
              <a:t>Github</a:t>
            </a:r>
            <a:r>
              <a:rPr lang="en-US" sz="1600" dirty="0" smtClean="0">
                <a:sym typeface="Wingdings 3" panose="05040102010807070707" pitchFamily="18" charset="2"/>
              </a:rPr>
              <a:t>, </a:t>
            </a:r>
            <a:r>
              <a:rPr lang="en-US" sz="1600" dirty="0" err="1" smtClean="0">
                <a:sym typeface="Wingdings 3" panose="05040102010807070707" pitchFamily="18" charset="2"/>
              </a:rPr>
              <a:t>Youtube</a:t>
            </a:r>
            <a:r>
              <a:rPr lang="en-US" sz="1600" dirty="0" smtClean="0">
                <a:sym typeface="Wingdings 3" panose="05040102010807070707" pitchFamily="18" charset="2"/>
              </a:rPr>
              <a:t> and other web source for ongoing learning.</a:t>
            </a:r>
          </a:p>
          <a:p>
            <a:pPr marL="0" lvl="1" indent="0">
              <a:buNone/>
            </a:pPr>
            <a:endParaRPr lang="en-US" sz="1600" dirty="0">
              <a:sym typeface="Wingdings 3" panose="05040102010807070707" pitchFamily="18" charset="2"/>
            </a:endParaRPr>
          </a:p>
          <a:p>
            <a:pPr marL="0" lvl="1" indent="0">
              <a:buNone/>
            </a:pPr>
            <a:r>
              <a:rPr lang="en-US" sz="1600" dirty="0" smtClean="0">
                <a:sym typeface="Wingdings 3" panose="05040102010807070707" pitchFamily="18" charset="2"/>
              </a:rPr>
              <a:t>-</a:t>
            </a:r>
            <a:r>
              <a:rPr lang="en-US" sz="1600" b="1" dirty="0" smtClean="0">
                <a:sym typeface="Wingdings 3" panose="05040102010807070707" pitchFamily="18" charset="2"/>
              </a:rPr>
              <a:t> Starting material: </a:t>
            </a:r>
            <a:r>
              <a:rPr lang="en-US" sz="1600" dirty="0" smtClean="0">
                <a:sym typeface="Wingdings 3" panose="05040102010807070707" pitchFamily="18" charset="2"/>
              </a:rPr>
              <a:t>Acuity Python training course, </a:t>
            </a:r>
            <a:r>
              <a:rPr lang="en-US" sz="1600" dirty="0" err="1" smtClean="0">
                <a:sym typeface="Wingdings 3" panose="05040102010807070707" pitchFamily="18" charset="2"/>
              </a:rPr>
              <a:t>Udemy</a:t>
            </a:r>
            <a:r>
              <a:rPr lang="en-US" sz="1600" dirty="0" smtClean="0">
                <a:sym typeface="Wingdings 3" panose="05040102010807070707" pitchFamily="18" charset="2"/>
              </a:rPr>
              <a:t> Python Bootcamp</a:t>
            </a:r>
          </a:p>
          <a:p>
            <a:pPr marL="0" lvl="1" indent="0">
              <a:buNone/>
            </a:pPr>
            <a:endParaRPr lang="en-US" sz="1600" dirty="0">
              <a:sym typeface="Wingdings 3" panose="05040102010807070707" pitchFamily="18" charset="2"/>
            </a:endParaRPr>
          </a:p>
          <a:p>
            <a:pPr marL="0" lvl="1" indent="0">
              <a:buNone/>
            </a:pPr>
            <a:r>
              <a:rPr lang="en-US" sz="1600" dirty="0" smtClean="0">
                <a:sym typeface="Wingdings 3" panose="05040102010807070707" pitchFamily="18" charset="2"/>
              </a:rPr>
              <a:t>-</a:t>
            </a:r>
            <a:r>
              <a:rPr lang="en-US" sz="1600" b="1" dirty="0" smtClean="0">
                <a:sym typeface="Wingdings 3" panose="05040102010807070707" pitchFamily="18" charset="2"/>
              </a:rPr>
              <a:t> IDE</a:t>
            </a:r>
            <a:r>
              <a:rPr lang="en-US" sz="1600" dirty="0" smtClean="0">
                <a:sym typeface="Wingdings 3" panose="05040102010807070707" pitchFamily="18" charset="2"/>
              </a:rPr>
              <a:t>: </a:t>
            </a:r>
            <a:r>
              <a:rPr lang="en-US" sz="1600" dirty="0" err="1" smtClean="0">
                <a:sym typeface="Wingdings 3" panose="05040102010807070707" pitchFamily="18" charset="2"/>
              </a:rPr>
              <a:t>Spyder</a:t>
            </a:r>
            <a:r>
              <a:rPr lang="en-US" sz="1600" dirty="0" smtClean="0">
                <a:sym typeface="Wingdings 3" panose="05040102010807070707" pitchFamily="18" charset="2"/>
              </a:rPr>
              <a:t>. It has lots of useful functions such as variable explorer, and easier to debug and execute the codes.  </a:t>
            </a:r>
          </a:p>
          <a:p>
            <a:pPr marL="0" lvl="1" indent="0">
              <a:buNone/>
            </a:pPr>
            <a:endParaRPr lang="en-US" sz="1600" dirty="0">
              <a:sym typeface="Wingdings 3" panose="05040102010807070707" pitchFamily="18" charset="2"/>
            </a:endParaRPr>
          </a:p>
          <a:p>
            <a:pPr marL="0" lvl="1" indent="0">
              <a:buNone/>
            </a:pPr>
            <a:endParaRPr lang="en-US" sz="1600" dirty="0"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0622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Devin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sz="1050" dirty="0" err="1" smtClean="0"/>
              <a:t>Gamika</a:t>
            </a:r>
            <a:r>
              <a:rPr lang="en-US" sz="1050" dirty="0" smtClean="0"/>
              <a:t> </a:t>
            </a:r>
            <a:r>
              <a:rPr lang="en-US" sz="1050" dirty="0" err="1" smtClean="0"/>
              <a:t>Seneviratne</a:t>
            </a:r>
            <a:endParaRPr lang="en-US" sz="1050" dirty="0" smtClean="0"/>
          </a:p>
          <a:p>
            <a:pPr>
              <a:spcAft>
                <a:spcPts val="0"/>
              </a:spcAft>
            </a:pPr>
            <a:endParaRPr lang="en-US" sz="1050" dirty="0"/>
          </a:p>
          <a:p>
            <a:pPr>
              <a:spcAft>
                <a:spcPts val="0"/>
              </a:spcAft>
            </a:pPr>
            <a:r>
              <a:rPr lang="en-US" sz="1050" dirty="0" smtClean="0"/>
              <a:t>Gamika.seneviratne@acuitykp.com</a:t>
            </a:r>
            <a:endParaRPr lang="en-US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Randula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46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9"/>
            <a:ext cx="8229600" cy="576262"/>
          </a:xfrm>
        </p:spPr>
        <p:txBody>
          <a:bodyPr/>
          <a:lstStyle/>
          <a:p>
            <a:r>
              <a:rPr lang="en-US" dirty="0" smtClean="0"/>
              <a:t>Table of 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6344" y="1066800"/>
            <a:ext cx="8229600" cy="4114800"/>
          </a:xfrm>
        </p:spPr>
        <p:txBody>
          <a:bodyPr/>
          <a:lstStyle/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800" b="0" kern="1200" dirty="0" smtClean="0">
                <a:latin typeface="Arial"/>
              </a:rPr>
              <a:t>Programming: A High-Demand Skill </a:t>
            </a:r>
          </a:p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800" b="0" dirty="0" smtClean="0"/>
              <a:t>Python: General </a:t>
            </a:r>
            <a:r>
              <a:rPr lang="en-US" sz="1800" b="0" dirty="0"/>
              <a:t>Purpose, High-Level Language</a:t>
            </a:r>
            <a:endParaRPr lang="en-US" sz="1800" b="0" kern="1200" dirty="0" smtClean="0">
              <a:latin typeface="Arial"/>
            </a:endParaRPr>
          </a:p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800" b="0" dirty="0"/>
              <a:t>Python: Scripting, Data Science, and Web </a:t>
            </a:r>
            <a:r>
              <a:rPr lang="en-US" sz="1800" b="0" dirty="0" smtClean="0"/>
              <a:t>Development</a:t>
            </a:r>
          </a:p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800" b="0" dirty="0"/>
              <a:t>Python: Learning </a:t>
            </a:r>
            <a:r>
              <a:rPr lang="en-US" sz="1800" b="0" dirty="0" smtClean="0"/>
              <a:t>Flowchart</a:t>
            </a:r>
          </a:p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800" b="0" dirty="0"/>
              <a:t>Python: </a:t>
            </a:r>
            <a:r>
              <a:rPr lang="en-US" sz="1800" b="0" dirty="0" smtClean="0"/>
              <a:t>Frequent </a:t>
            </a:r>
            <a:r>
              <a:rPr lang="en-US" sz="1800" b="0" dirty="0"/>
              <a:t>Practice is </a:t>
            </a:r>
            <a:r>
              <a:rPr lang="en-US" sz="1800" b="0" dirty="0" smtClean="0"/>
              <a:t>Crucial</a:t>
            </a:r>
          </a:p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800" b="0" dirty="0"/>
              <a:t>Python: Choosing Your Learning </a:t>
            </a:r>
            <a:r>
              <a:rPr lang="en-US" sz="1800" b="0" dirty="0" smtClean="0"/>
              <a:t>Style</a:t>
            </a:r>
          </a:p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800" b="0" dirty="0"/>
              <a:t>Python IDEs</a:t>
            </a:r>
            <a:r>
              <a:rPr lang="en-GB" sz="1800" b="0" kern="1200" dirty="0">
                <a:latin typeface="Arial"/>
              </a:rPr>
              <a:t>: </a:t>
            </a:r>
            <a:r>
              <a:rPr lang="en-US" sz="1800" b="0" dirty="0"/>
              <a:t>‘MS Office’ for </a:t>
            </a:r>
            <a:r>
              <a:rPr lang="en-US" sz="1800" b="0" dirty="0" smtClean="0"/>
              <a:t>Python</a:t>
            </a:r>
          </a:p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800" b="0" dirty="0"/>
              <a:t>Python: </a:t>
            </a:r>
            <a:r>
              <a:rPr lang="en-US" sz="1800" b="0" dirty="0" smtClean="0"/>
              <a:t>Limitations</a:t>
            </a:r>
          </a:p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800" b="0" dirty="0" smtClean="0">
                <a:solidFill>
                  <a:srgbClr val="FF0000"/>
                </a:solidFill>
              </a:rPr>
              <a:t>Testimonials from </a:t>
            </a:r>
            <a:r>
              <a:rPr lang="en-US" sz="1800" b="0" dirty="0" smtClean="0">
                <a:solidFill>
                  <a:srgbClr val="FF0000"/>
                </a:solidFill>
              </a:rPr>
              <a:t>Colleagues</a:t>
            </a:r>
          </a:p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endParaRPr lang="en-US" sz="1800" b="0" dirty="0"/>
          </a:p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800" b="0" dirty="0" smtClean="0">
                <a:solidFill>
                  <a:srgbClr val="FF0000"/>
                </a:solidFill>
              </a:rPr>
              <a:t>Why do we need to learn programming</a:t>
            </a:r>
          </a:p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800" b="0" dirty="0" err="1" smtClean="0">
                <a:solidFill>
                  <a:srgbClr val="FF0000"/>
                </a:solidFill>
              </a:rPr>
              <a:t>Colab</a:t>
            </a:r>
            <a:r>
              <a:rPr lang="en-US" sz="1800" b="0" dirty="0" smtClean="0">
                <a:solidFill>
                  <a:srgbClr val="FF0000"/>
                </a:solidFill>
              </a:rPr>
              <a:t> sessions</a:t>
            </a:r>
            <a:endParaRPr lang="en-US" sz="1800" b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28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9"/>
            <a:ext cx="8229600" cy="576262"/>
          </a:xfrm>
        </p:spPr>
        <p:txBody>
          <a:bodyPr/>
          <a:lstStyle/>
          <a:p>
            <a:r>
              <a:rPr lang="en-US" dirty="0" smtClean="0"/>
              <a:t>Programming: A High-Demand Skill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6344" y="1752600"/>
            <a:ext cx="8229600" cy="4419600"/>
          </a:xfrm>
        </p:spPr>
        <p:txBody>
          <a:bodyPr/>
          <a:lstStyle/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600" kern="1200" dirty="0" smtClean="0">
                <a:latin typeface="Arial"/>
              </a:rPr>
              <a:t>Increasingly demanded skill by employers. Learning it will help;</a:t>
            </a:r>
          </a:p>
          <a:p>
            <a:pPr marL="514350" lvl="1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600" b="0" kern="1200" dirty="0" smtClean="0">
                <a:latin typeface="Arial"/>
              </a:rPr>
              <a:t>Understand where and how we </a:t>
            </a:r>
            <a:r>
              <a:rPr lang="en-US" sz="1600" kern="1200" dirty="0" smtClean="0">
                <a:latin typeface="Arial"/>
              </a:rPr>
              <a:t>can</a:t>
            </a:r>
            <a:r>
              <a:rPr lang="en-US" sz="1600" b="0" kern="1200" dirty="0" smtClean="0">
                <a:latin typeface="Arial"/>
              </a:rPr>
              <a:t> apply it</a:t>
            </a:r>
          </a:p>
          <a:p>
            <a:pPr marL="514350" lvl="1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600" kern="1200" dirty="0" smtClean="0">
                <a:latin typeface="Arial"/>
                <a:cs typeface="+mn-cs"/>
              </a:rPr>
              <a:t>Understand its limitations</a:t>
            </a:r>
            <a:endParaRPr lang="en-US" b="0" kern="1200" dirty="0" smtClean="0">
              <a:latin typeface="Arial"/>
              <a:cs typeface="+mn-cs"/>
            </a:endParaRPr>
          </a:p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600" kern="1200" dirty="0" smtClean="0">
                <a:latin typeface="Arial"/>
                <a:cs typeface="+mn-cs"/>
              </a:rPr>
              <a:t>Consequences of programming illiteracy?</a:t>
            </a:r>
          </a:p>
          <a:p>
            <a:pPr marL="514350" lvl="1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600" kern="1200" smtClean="0">
                <a:latin typeface="Arial"/>
                <a:cs typeface="+mn-cs"/>
              </a:rPr>
              <a:t>Underestimate implementation </a:t>
            </a:r>
            <a:r>
              <a:rPr lang="en-US" sz="1600" kern="1200" dirty="0" smtClean="0">
                <a:latin typeface="Arial"/>
                <a:cs typeface="+mn-cs"/>
              </a:rPr>
              <a:t>time</a:t>
            </a:r>
          </a:p>
          <a:p>
            <a:pPr marL="514350" lvl="1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600" b="0" kern="1200" dirty="0" smtClean="0">
                <a:latin typeface="Arial"/>
                <a:cs typeface="+mn-cs"/>
              </a:rPr>
              <a:t>Overestimate scope</a:t>
            </a:r>
          </a:p>
          <a:p>
            <a:pPr marL="514350" lvl="1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600" kern="1200" dirty="0" smtClean="0">
                <a:latin typeface="Arial"/>
                <a:cs typeface="+mn-cs"/>
              </a:rPr>
              <a:t>Underestimate required skill levels</a:t>
            </a:r>
          </a:p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600" b="0" kern="1200" dirty="0" smtClean="0">
                <a:latin typeface="Arial"/>
              </a:rPr>
              <a:t>Learn even basic programming will help you have more informed conversation with software </a:t>
            </a:r>
            <a:r>
              <a:rPr lang="en-US" sz="1600" b="0" kern="1200" dirty="0" err="1" smtClean="0">
                <a:latin typeface="Arial"/>
              </a:rPr>
              <a:t>devs</a:t>
            </a:r>
            <a:r>
              <a:rPr lang="en-US" sz="1600" b="0" kern="1200" dirty="0" smtClean="0">
                <a:latin typeface="Arial"/>
              </a:rPr>
              <a:t>, algorithm designers, etc.</a:t>
            </a:r>
          </a:p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endParaRPr lang="en-US" sz="1600" b="0" kern="1200" dirty="0"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90600"/>
            <a:ext cx="8229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tabLst/>
              <a:defRPr sz="1400" b="1" i="0" u="none" strike="noStrike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 3" panose="05040102010807070707" pitchFamily="18" charset="2"/>
              </a:defRPr>
            </a:lvl1pPr>
            <a:lvl2pPr marL="228600" marR="0" indent="-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/>
              <a:defRPr sz="1400" b="0" i="0" u="none" strike="noStrike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defRPr>
            </a:lvl2pPr>
            <a:lvl3pPr marL="457200" marR="0" indent="-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1A237E"/>
              </a:buClr>
              <a:buSzPct val="100000"/>
              <a:buFont typeface="Arial" panose="020B0604020202020204" pitchFamily="34" charset="0"/>
              <a:buChar char="–"/>
              <a:tabLst/>
              <a:defRPr sz="1400" b="0" i="0" u="none" strike="noStrike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3pPr>
            <a:lvl4pPr marL="685800" marR="0" indent="-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"/>
              <a:tabLst/>
              <a:defRPr sz="1400" b="0" i="0" u="none" strike="noStrike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4pPr>
            <a:lvl5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  <a:tabLst/>
              <a:defRPr sz="1400" b="0" i="0" u="none" strike="noStrike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600" b="0" dirty="0" smtClean="0"/>
              <a:t>Programming is the </a:t>
            </a:r>
            <a:r>
              <a:rPr lang="en-US" sz="1600" dirty="0" smtClean="0"/>
              <a:t>implementation of logic to facilitate specified computing functionality</a:t>
            </a:r>
            <a:endParaRPr lang="en-US" sz="1600" b="0" kern="1200" dirty="0" smtClean="0"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334" t="69259" r="18333" b="18889"/>
          <a:stretch/>
        </p:blipFill>
        <p:spPr>
          <a:xfrm>
            <a:off x="685800" y="4953000"/>
            <a:ext cx="7427168" cy="92839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9962" y="5984033"/>
            <a:ext cx="532603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tabLst/>
              <a:defRPr sz="1400" b="1" i="0" u="none" strike="noStrike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 3" panose="05040102010807070707" pitchFamily="18" charset="2"/>
              </a:defRPr>
            </a:lvl1pPr>
            <a:lvl2pPr marL="228600" marR="0" indent="-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/>
              <a:defRPr sz="1400" b="0" i="0" u="none" strike="noStrike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defRPr>
            </a:lvl2pPr>
            <a:lvl3pPr marL="457200" marR="0" indent="-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1A237E"/>
              </a:buClr>
              <a:buSzPct val="100000"/>
              <a:buFont typeface="Arial" panose="020B0604020202020204" pitchFamily="34" charset="0"/>
              <a:buChar char="–"/>
              <a:tabLst/>
              <a:defRPr sz="1400" b="0" i="0" u="none" strike="noStrike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3pPr>
            <a:lvl4pPr marL="685800" marR="0" indent="-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"/>
              <a:tabLst/>
              <a:defRPr sz="1400" b="0" i="0" u="none" strike="noStrike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4pPr>
            <a:lvl5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  <a:tabLst/>
              <a:defRPr sz="1400" b="0" i="0" u="none" strike="noStrike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eaLnBrk="0" hangingPunct="0">
              <a:spcBef>
                <a:spcPts val="600"/>
              </a:spcBef>
              <a:buClr>
                <a:srgbClr val="009FDF"/>
              </a:buClr>
            </a:pPr>
            <a:r>
              <a:rPr lang="en-US" sz="1100" i="1" kern="1200" dirty="0" smtClean="0">
                <a:latin typeface="Arial"/>
              </a:rPr>
              <a:t>Source: Head of J.P. Morgan asset management</a:t>
            </a:r>
            <a:endParaRPr lang="en-US" sz="1100" i="1" kern="12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605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66344" y="453929"/>
            <a:ext cx="8229600" cy="536671"/>
          </a:xfrm>
        </p:spPr>
        <p:txBody>
          <a:bodyPr/>
          <a:lstStyle/>
          <a:p>
            <a:r>
              <a:rPr lang="en-US" dirty="0" smtClean="0"/>
              <a:t>Python: General Purpose</a:t>
            </a:r>
            <a:r>
              <a:rPr lang="en-US" dirty="0"/>
              <a:t>, </a:t>
            </a:r>
            <a:r>
              <a:rPr lang="en-US" dirty="0" smtClean="0"/>
              <a:t>High-Level </a:t>
            </a:r>
            <a:r>
              <a:rPr lang="en-US" dirty="0"/>
              <a:t>L</a:t>
            </a:r>
            <a:r>
              <a:rPr lang="en-US" dirty="0" smtClean="0"/>
              <a:t>anguage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466344" y="1051433"/>
            <a:ext cx="8229600" cy="2510613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US" sz="1600" kern="1200" dirty="0">
                <a:latin typeface="Arial"/>
              </a:rPr>
              <a:t>Python is a </a:t>
            </a:r>
            <a:r>
              <a:rPr lang="en-US" sz="1600" b="1" kern="1200" dirty="0">
                <a:latin typeface="Arial"/>
              </a:rPr>
              <a:t>general purpose, high-level </a:t>
            </a:r>
            <a:r>
              <a:rPr lang="en-US" sz="1600" b="1" kern="1200" dirty="0" smtClean="0">
                <a:latin typeface="Arial"/>
              </a:rPr>
              <a:t>language</a:t>
            </a:r>
          </a:p>
          <a:p>
            <a:pPr lvl="1">
              <a:buFontTx/>
              <a:buChar char="-"/>
            </a:pPr>
            <a:r>
              <a:rPr lang="en-US" sz="1600" kern="1200" dirty="0" smtClean="0">
                <a:latin typeface="Arial"/>
              </a:rPr>
              <a:t>Core advantages include:</a:t>
            </a:r>
            <a:endParaRPr lang="en-US" sz="1600" dirty="0" smtClean="0"/>
          </a:p>
          <a:p>
            <a:pPr lvl="2">
              <a:buFontTx/>
              <a:buChar char="-"/>
            </a:pPr>
            <a:r>
              <a:rPr lang="en-US" sz="1600" dirty="0" smtClean="0"/>
              <a:t>Ease </a:t>
            </a:r>
            <a:r>
              <a:rPr lang="en-US" sz="1600" dirty="0"/>
              <a:t>of </a:t>
            </a:r>
            <a:r>
              <a:rPr lang="en-US" sz="1600" dirty="0" smtClean="0"/>
              <a:t>learning/readable code</a:t>
            </a:r>
          </a:p>
          <a:p>
            <a:pPr lvl="2">
              <a:buFontTx/>
              <a:buChar char="-"/>
            </a:pPr>
            <a:r>
              <a:rPr lang="en-US" sz="1600" dirty="0"/>
              <a:t>Wide developer and support community</a:t>
            </a:r>
            <a:endParaRPr lang="en-US" sz="1600" dirty="0" smtClean="0"/>
          </a:p>
          <a:p>
            <a:pPr lvl="2">
              <a:buFontTx/>
              <a:buChar char="-"/>
            </a:pPr>
            <a:r>
              <a:rPr lang="en-US" sz="1600" dirty="0" smtClean="0"/>
              <a:t>Robust standard libraries</a:t>
            </a:r>
          </a:p>
          <a:p>
            <a:pPr lvl="2">
              <a:buFontTx/>
              <a:buChar char="-"/>
            </a:pPr>
            <a:r>
              <a:rPr lang="en-US" sz="1600" dirty="0" smtClean="0"/>
              <a:t>Multiple open source frameworks</a:t>
            </a:r>
          </a:p>
          <a:p>
            <a:pPr lvl="2">
              <a:buFontTx/>
              <a:buChar char="-"/>
            </a:pPr>
            <a:r>
              <a:rPr lang="en-US" sz="1600" dirty="0" smtClean="0"/>
              <a:t>Compatible across multiple platforms </a:t>
            </a:r>
            <a:endParaRPr lang="en-US" sz="1600" dirty="0"/>
          </a:p>
          <a:p>
            <a:pPr lvl="1">
              <a:buFontTx/>
              <a:buChar char="-"/>
            </a:pP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290" b="10051"/>
          <a:stretch/>
        </p:blipFill>
        <p:spPr>
          <a:xfrm>
            <a:off x="2394670" y="3562046"/>
            <a:ext cx="4372947" cy="26101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6172200"/>
            <a:ext cx="419100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1828433"/>
            <a:r>
              <a:rPr kumimoji="0" lang="en-US" sz="11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libri"/>
              </a:rPr>
              <a:t>Source: </a:t>
            </a:r>
            <a:r>
              <a:rPr lang="en-US" sz="1100" i="1" dirty="0" smtClean="0">
                <a:solidFill>
                  <a:schemeClr val="tx1"/>
                </a:solidFill>
                <a:hlinkClick r:id="rId4"/>
              </a:rPr>
              <a:t>https://stxnext.com</a:t>
            </a:r>
            <a:endParaRPr kumimoji="0" lang="en-US" sz="11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739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Scripting, Data Science, and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6344" y="1524000"/>
            <a:ext cx="8229600" cy="4206367"/>
          </a:xfrm>
        </p:spPr>
        <p:txBody>
          <a:bodyPr/>
          <a:lstStyle/>
          <a:p>
            <a:pPr eaLnBrk="0" hangingPunct="0">
              <a:spcBef>
                <a:spcPts val="600"/>
              </a:spcBef>
              <a:buClr>
                <a:srgbClr val="009FDF"/>
              </a:buClr>
            </a:pPr>
            <a:r>
              <a:rPr lang="en-US" sz="1600" kern="1200" dirty="0" smtClean="0">
                <a:latin typeface="Arial"/>
              </a:rPr>
              <a:t>Scripting</a:t>
            </a:r>
          </a:p>
          <a:p>
            <a:pPr marL="514350" lvl="1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600" dirty="0" smtClean="0"/>
              <a:t>Web-scraping</a:t>
            </a:r>
          </a:p>
          <a:p>
            <a:pPr marL="514350" lvl="1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600" dirty="0" smtClean="0"/>
              <a:t>Rules </a:t>
            </a:r>
            <a:r>
              <a:rPr lang="en-US" sz="1600" dirty="0"/>
              <a:t>based </a:t>
            </a:r>
            <a:r>
              <a:rPr lang="en-US" sz="1600" dirty="0" smtClean="0"/>
              <a:t>automation</a:t>
            </a:r>
          </a:p>
          <a:p>
            <a:pPr eaLnBrk="0" hangingPunct="0">
              <a:spcBef>
                <a:spcPts val="600"/>
              </a:spcBef>
              <a:buClr>
                <a:srgbClr val="009FDF"/>
              </a:buClr>
            </a:pPr>
            <a:r>
              <a:rPr lang="en-US" sz="1600" kern="1200" dirty="0" smtClean="0">
                <a:latin typeface="Arial"/>
              </a:rPr>
              <a:t>Data Science</a:t>
            </a:r>
          </a:p>
          <a:p>
            <a:pPr marL="514350" lvl="1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600" dirty="0" smtClean="0"/>
              <a:t>Visualizations led analysis</a:t>
            </a:r>
            <a:endParaRPr lang="en-US" sz="1600" b="0" dirty="0" smtClean="0"/>
          </a:p>
          <a:p>
            <a:pPr marL="514350" lvl="1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600" b="0" dirty="0" smtClean="0"/>
              <a:t>Statistical analysis, Machine Learning, and Artificial Intelligence</a:t>
            </a:r>
            <a:endParaRPr lang="en-US" sz="1600" dirty="0" smtClean="0"/>
          </a:p>
          <a:p>
            <a:pPr eaLnBrk="0" hangingPunct="0">
              <a:spcBef>
                <a:spcPts val="600"/>
              </a:spcBef>
              <a:buClr>
                <a:srgbClr val="009FDF"/>
              </a:buClr>
            </a:pPr>
            <a:r>
              <a:rPr lang="en-US" sz="1600" kern="1200" dirty="0" smtClean="0">
                <a:latin typeface="Arial"/>
              </a:rPr>
              <a:t>Web Development</a:t>
            </a:r>
            <a:endParaRPr lang="en-US" sz="1600" dirty="0" smtClean="0"/>
          </a:p>
          <a:p>
            <a:pPr lvl="2">
              <a:buFontTx/>
              <a:buChar char="-"/>
            </a:pPr>
            <a:r>
              <a:rPr lang="en-US" sz="1600" dirty="0" smtClean="0"/>
              <a:t>Building APIs using web frameworks</a:t>
            </a:r>
          </a:p>
          <a:p>
            <a:pPr lvl="2">
              <a:buFontTx/>
              <a:buChar char="-"/>
            </a:pPr>
            <a:r>
              <a:rPr lang="en-US" sz="1600" dirty="0"/>
              <a:t>Building dashboards</a:t>
            </a:r>
            <a:endParaRPr lang="en-US" sz="1600" kern="1200" dirty="0">
              <a:latin typeface="Arial"/>
            </a:endParaRPr>
          </a:p>
          <a:p>
            <a:pPr lvl="2">
              <a:buFontTx/>
              <a:buChar char="-"/>
            </a:pPr>
            <a:endParaRPr lang="en-US" sz="1600" dirty="0" smtClean="0"/>
          </a:p>
          <a:p>
            <a:pPr eaLnBrk="0" hangingPunct="0">
              <a:spcBef>
                <a:spcPts val="600"/>
              </a:spcBef>
              <a:buClr>
                <a:srgbClr val="009FDF"/>
              </a:buClr>
            </a:pPr>
            <a:r>
              <a:rPr lang="en-US" sz="1600" b="0" kern="1200" dirty="0" smtClean="0">
                <a:latin typeface="Arial"/>
                <a:cs typeface="+mn-cs"/>
              </a:rPr>
              <a:t>Of course there is much more, but this is a decent starting point</a:t>
            </a:r>
            <a:endParaRPr lang="en-US" sz="1600" b="0" kern="1200" dirty="0"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342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414339"/>
            <a:ext cx="8229600" cy="500062"/>
          </a:xfrm>
        </p:spPr>
        <p:txBody>
          <a:bodyPr/>
          <a:lstStyle/>
          <a:p>
            <a:r>
              <a:rPr lang="en-US" dirty="0" smtClean="0"/>
              <a:t>Python: Learning Flowchart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09800"/>
            <a:ext cx="434340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 algn="ctr"/>
            <a:r>
              <a:rPr lang="en-US" sz="1600" dirty="0" smtClean="0">
                <a:solidFill>
                  <a:schemeClr val="tx1"/>
                </a:solidFill>
              </a:rPr>
              <a:t>Understand basics e.g. tutorials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smtClean="0">
                <a:solidFill>
                  <a:schemeClr val="tx1"/>
                </a:solidFill>
              </a:rPr>
              <a:t>YouTube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642648"/>
            <a:ext cx="434340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 algn="ctr"/>
            <a:r>
              <a:rPr lang="en-US" sz="1600" dirty="0">
                <a:solidFill>
                  <a:schemeClr val="tx1"/>
                </a:solidFill>
              </a:rPr>
              <a:t>Learn the capabilities of </a:t>
            </a:r>
            <a:r>
              <a:rPr lang="en-US" sz="1600" dirty="0" smtClean="0">
                <a:solidFill>
                  <a:schemeClr val="tx1"/>
                </a:solidFill>
              </a:rPr>
              <a:t>your language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819400"/>
            <a:ext cx="43434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 algn="ctr"/>
            <a:r>
              <a:rPr lang="en-US" sz="1600" dirty="0" smtClean="0">
                <a:solidFill>
                  <a:schemeClr val="tx1"/>
                </a:solidFill>
              </a:rPr>
              <a:t>Install an Integrated Development Environment (IDE) - copy pasting code form the tutorials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749702"/>
            <a:ext cx="45720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 algn="ctr"/>
            <a:r>
              <a:rPr lang="en-US" sz="1600" dirty="0" smtClean="0">
                <a:solidFill>
                  <a:schemeClr val="tx1"/>
                </a:solidFill>
              </a:rPr>
              <a:t>Tinker around with parameters on your copy/pasted code. Get a feel for formatting and parameters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614448"/>
            <a:ext cx="43434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 algn="ctr"/>
            <a:r>
              <a:rPr lang="en-US" sz="1600" dirty="0">
                <a:solidFill>
                  <a:schemeClr val="tx1"/>
                </a:solidFill>
              </a:rPr>
              <a:t>Identify </a:t>
            </a:r>
            <a:r>
              <a:rPr lang="en-US" sz="1600" dirty="0" smtClean="0">
                <a:solidFill>
                  <a:schemeClr val="tx1"/>
                </a:solidFill>
              </a:rPr>
              <a:t>more specific </a:t>
            </a:r>
            <a:r>
              <a:rPr lang="en-US" sz="1600" dirty="0">
                <a:solidFill>
                  <a:schemeClr val="tx1"/>
                </a:solidFill>
              </a:rPr>
              <a:t>areas of interest and begin more complex projects</a:t>
            </a:r>
          </a:p>
          <a:p>
            <a:pPr lvl="1" indent="0" algn="ctr"/>
            <a:r>
              <a:rPr lang="en-US" sz="1600" dirty="0">
                <a:solidFill>
                  <a:schemeClr val="tx1"/>
                </a:solidFill>
              </a:rPr>
              <a:t>E.g. Data cleaning, web scraping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5833648"/>
            <a:ext cx="434340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 algn="ctr"/>
            <a:r>
              <a:rPr lang="en-US" sz="1600" dirty="0" smtClean="0">
                <a:solidFill>
                  <a:schemeClr val="tx1"/>
                </a:solidFill>
              </a:rPr>
              <a:t>Rinse and repeat. Record and version your work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3495531"/>
            <a:ext cx="3276600" cy="523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sz="1400" dirty="0" smtClean="0">
                <a:solidFill>
                  <a:schemeClr val="tx1"/>
                </a:solidFill>
              </a:rPr>
              <a:t>Code from Courses, Classes, Books, Google, </a:t>
            </a:r>
            <a:r>
              <a:rPr lang="en-US" sz="1400" dirty="0" err="1" smtClean="0">
                <a:solidFill>
                  <a:schemeClr val="tx1"/>
                </a:solidFill>
              </a:rPr>
              <a:t>etc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8" idx="3"/>
            <a:endCxn id="13" idx="1"/>
          </p:cNvCxnSpPr>
          <p:nvPr/>
        </p:nvCxnSpPr>
        <p:spPr>
          <a:xfrm flipV="1">
            <a:off x="5105400" y="3757140"/>
            <a:ext cx="381000" cy="28494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5486400" y="4157248"/>
            <a:ext cx="3276600" cy="307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sz="1400" dirty="0" smtClean="0">
                <a:solidFill>
                  <a:schemeClr val="tx1"/>
                </a:solidFill>
              </a:rPr>
              <a:t>Understand types of errors, debug</a:t>
            </a:r>
          </a:p>
        </p:txBody>
      </p:sp>
      <p:cxnSp>
        <p:nvCxnSpPr>
          <p:cNvPr id="15" name="Straight Arrow Connector 14"/>
          <p:cNvCxnSpPr>
            <a:stCxn id="8" idx="3"/>
            <a:endCxn id="14" idx="1"/>
          </p:cNvCxnSpPr>
          <p:nvPr/>
        </p:nvCxnSpPr>
        <p:spPr>
          <a:xfrm>
            <a:off x="5105400" y="4042089"/>
            <a:ext cx="381000" cy="26904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wn Arrow 17"/>
          <p:cNvSpPr/>
          <p:nvPr/>
        </p:nvSpPr>
        <p:spPr>
          <a:xfrm>
            <a:off x="2743200" y="1981200"/>
            <a:ext cx="228600" cy="19326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2743200" y="2631387"/>
            <a:ext cx="228600" cy="19326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743200" y="3540536"/>
            <a:ext cx="228600" cy="19326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2743200" y="4410675"/>
            <a:ext cx="228600" cy="19326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743200" y="5605048"/>
            <a:ext cx="228600" cy="19326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5740" y="5849036"/>
            <a:ext cx="3124200" cy="307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sz="1400" dirty="0" smtClean="0">
                <a:solidFill>
                  <a:schemeClr val="tx1"/>
                </a:solidFill>
              </a:rPr>
              <a:t>Version control and testing</a:t>
            </a:r>
          </a:p>
        </p:txBody>
      </p:sp>
      <p:cxnSp>
        <p:nvCxnSpPr>
          <p:cNvPr id="26" name="Straight Arrow Connector 25"/>
          <p:cNvCxnSpPr>
            <a:stCxn id="11" idx="3"/>
            <a:endCxn id="25" idx="1"/>
          </p:cNvCxnSpPr>
          <p:nvPr/>
        </p:nvCxnSpPr>
        <p:spPr>
          <a:xfrm>
            <a:off x="5029200" y="6002924"/>
            <a:ext cx="55654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762000" y="990600"/>
            <a:ext cx="434340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 algn="ctr"/>
            <a:r>
              <a:rPr lang="en-US" sz="1600" dirty="0" smtClean="0">
                <a:solidFill>
                  <a:schemeClr val="tx1"/>
                </a:solidFill>
              </a:rPr>
              <a:t>Envision what you’d like to achieve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2743200" y="1406936"/>
            <a:ext cx="228600" cy="19326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86400" y="886410"/>
            <a:ext cx="3276600" cy="523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sz="1400" dirty="0" smtClean="0">
                <a:solidFill>
                  <a:schemeClr val="tx1"/>
                </a:solidFill>
              </a:rPr>
              <a:t>Scraping data sources, automate templates, </a:t>
            </a:r>
            <a:r>
              <a:rPr lang="en-US" sz="1400" dirty="0" err="1" smtClean="0">
                <a:solidFill>
                  <a:schemeClr val="tx1"/>
                </a:solidFill>
              </a:rPr>
              <a:t>etc</a:t>
            </a:r>
            <a:r>
              <a:rPr lang="en-US" sz="1400" dirty="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28" name="Straight Arrow Connector 27"/>
          <p:cNvCxnSpPr>
            <a:stCxn id="22" idx="3"/>
            <a:endCxn id="27" idx="1"/>
          </p:cNvCxnSpPr>
          <p:nvPr/>
        </p:nvCxnSpPr>
        <p:spPr>
          <a:xfrm flipV="1">
            <a:off x="5105400" y="1148019"/>
            <a:ext cx="381000" cy="1185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5486400" y="2117467"/>
            <a:ext cx="3276600" cy="523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sz="1400" dirty="0" smtClean="0">
                <a:solidFill>
                  <a:schemeClr val="tx1"/>
                </a:solidFill>
              </a:rPr>
              <a:t>What are variables, libraries, loops, </a:t>
            </a:r>
            <a:r>
              <a:rPr lang="en-US" sz="1400" dirty="0" err="1" smtClean="0">
                <a:solidFill>
                  <a:schemeClr val="tx1"/>
                </a:solidFill>
              </a:rPr>
              <a:t>etc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 indent="0"/>
            <a:r>
              <a:rPr lang="en-US" sz="1400" dirty="0" smtClean="0">
                <a:solidFill>
                  <a:schemeClr val="tx1"/>
                </a:solidFill>
              </a:rPr>
              <a:t>e.g. </a:t>
            </a:r>
            <a:r>
              <a:rPr lang="en-US" sz="1400" dirty="0" smtClean="0">
                <a:hlinkClick r:id="rId2"/>
              </a:rPr>
              <a:t>https://www.tutorialspoint.com</a:t>
            </a:r>
            <a:r>
              <a:rPr lang="en-US" sz="1400" dirty="0" smtClean="0"/>
              <a:t> 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5" idx="3"/>
            <a:endCxn id="29" idx="1"/>
          </p:cNvCxnSpPr>
          <p:nvPr/>
        </p:nvCxnSpPr>
        <p:spPr>
          <a:xfrm>
            <a:off x="5029200" y="2379076"/>
            <a:ext cx="45720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99440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75" y="414338"/>
            <a:ext cx="8229600" cy="871009"/>
          </a:xfrm>
        </p:spPr>
        <p:txBody>
          <a:bodyPr/>
          <a:lstStyle/>
          <a:p>
            <a:r>
              <a:rPr lang="en-US" dirty="0" smtClean="0"/>
              <a:t>Python: Choosing Your Learning Style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6344" y="1066801"/>
            <a:ext cx="8229600" cy="762000"/>
          </a:xfrm>
        </p:spPr>
        <p:txBody>
          <a:bodyPr/>
          <a:lstStyle/>
          <a:p>
            <a:r>
              <a:rPr lang="en-US" sz="1600" b="0" kern="1200" dirty="0" smtClean="0">
                <a:latin typeface="Arial"/>
                <a:cs typeface="+mn-cs"/>
              </a:rPr>
              <a:t>Multiple methods </a:t>
            </a:r>
            <a:r>
              <a:rPr lang="en-US" sz="1600" b="0" kern="1200" dirty="0">
                <a:latin typeface="Arial"/>
                <a:cs typeface="+mn-cs"/>
              </a:rPr>
              <a:t>of </a:t>
            </a:r>
            <a:r>
              <a:rPr lang="en-US" sz="1600" b="0" kern="1200" dirty="0" smtClean="0">
                <a:latin typeface="Arial"/>
                <a:cs typeface="+mn-cs"/>
              </a:rPr>
              <a:t>learning including, each with its benefits and compromises</a:t>
            </a:r>
          </a:p>
          <a:p>
            <a:endParaRPr lang="en-US" sz="1600" b="0" kern="1200" dirty="0" smtClean="0">
              <a:latin typeface="Arial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3760"/>
              </p:ext>
            </p:extLst>
          </p:nvPr>
        </p:nvGraphicFramePr>
        <p:xfrm>
          <a:off x="381000" y="1447800"/>
          <a:ext cx="82296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baseline="0" dirty="0" smtClean="0"/>
                        <a:t>Method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Advantages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Disadvantages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Who does it suit?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Courses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- Structured</a:t>
                      </a:r>
                    </a:p>
                    <a:p>
                      <a:pPr algn="l"/>
                      <a:r>
                        <a:rPr lang="en-US" sz="1200" b="0" dirty="0" smtClean="0"/>
                        <a:t>- Some flexibility</a:t>
                      </a:r>
                    </a:p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- Breadth of choice</a:t>
                      </a:r>
                      <a:endParaRPr lang="en-US" sz="1200" b="0" baseline="0" dirty="0" smtClean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200" b="0" baseline="0" dirty="0" smtClean="0"/>
                        <a:t>- Automated feedback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b="0" baseline="0" dirty="0" smtClean="0"/>
                        <a:t>- Can be restrictively narrow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200" b="0" baseline="0" dirty="0" smtClean="0"/>
                        <a:t>- Can get bored/not enticing to explorers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b="0" baseline="0" dirty="0" smtClean="0"/>
                        <a:t>- Great if smaller attention span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200" b="0" baseline="0" dirty="0" smtClean="0"/>
                        <a:t>- Can help facilitate some discipline…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sz="1200" b="0" baseline="0" dirty="0" smtClean="0"/>
                    </a:p>
                    <a:p>
                      <a:pPr marL="171450" indent="-171450" algn="l">
                        <a:buFontTx/>
                        <a:buChar char="-"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Classes (incl. degrees, online)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- Structured</a:t>
                      </a:r>
                    </a:p>
                    <a:p>
                      <a:pPr algn="l"/>
                      <a:r>
                        <a:rPr lang="en-US" sz="1200" b="0" dirty="0" smtClean="0"/>
                        <a:t>- Reinforces dedication</a:t>
                      </a:r>
                    </a:p>
                    <a:p>
                      <a:pPr algn="l"/>
                      <a:r>
                        <a:rPr lang="en-US" sz="1200" b="0" dirty="0" smtClean="0"/>
                        <a:t>- Broad depth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- Requires physical effort</a:t>
                      </a:r>
                    </a:p>
                    <a:p>
                      <a:pPr algn="l"/>
                      <a:r>
                        <a:rPr lang="en-US" sz="1200" b="0" dirty="0" smtClean="0"/>
                        <a:t>- Not flexible</a:t>
                      </a:r>
                    </a:p>
                    <a:p>
                      <a:pPr algn="l"/>
                      <a:r>
                        <a:rPr lang="en-US" sz="1200" b="0" dirty="0" smtClean="0"/>
                        <a:t>- Costly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-</a:t>
                      </a:r>
                      <a:r>
                        <a:rPr lang="en-US" sz="1200" b="0" baseline="0" dirty="0" smtClean="0"/>
                        <a:t> Ideal if you lack discipline 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Books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- Structured</a:t>
                      </a:r>
                    </a:p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- Easy</a:t>
                      </a:r>
                      <a:r>
                        <a:rPr lang="en-US" sz="1200" b="0" baseline="0" dirty="0" smtClean="0"/>
                        <a:t> to use/can be used anywhere</a:t>
                      </a:r>
                      <a:endParaRPr lang="en-US" sz="1200" b="0" dirty="0" smtClean="0"/>
                    </a:p>
                    <a:p>
                      <a:pPr algn="l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- </a:t>
                      </a:r>
                      <a:r>
                        <a:rPr lang="en-US" sz="1200" b="0" baseline="0" dirty="0" smtClean="0"/>
                        <a:t>Can be restrictively narrow</a:t>
                      </a:r>
                    </a:p>
                    <a:p>
                      <a:pPr algn="l"/>
                      <a:r>
                        <a:rPr lang="en-US" sz="1200" b="0" dirty="0" smtClean="0"/>
                        <a:t>-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dirty="0" smtClean="0"/>
                        <a:t>Not flexible</a:t>
                      </a:r>
                    </a:p>
                    <a:p>
                      <a:pPr algn="l"/>
                      <a:r>
                        <a:rPr lang="en-US" sz="1200" b="0" dirty="0" smtClean="0"/>
                        <a:t>- No feedback</a:t>
                      </a:r>
                    </a:p>
                    <a:p>
                      <a:pPr algn="l"/>
                      <a:r>
                        <a:rPr lang="en-US" sz="1200" b="0" dirty="0" smtClean="0"/>
                        <a:t>- Practice still requires a PC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- Ideal for when starting out</a:t>
                      </a:r>
                    </a:p>
                    <a:p>
                      <a:pPr algn="l"/>
                      <a:r>
                        <a:rPr lang="en-US" sz="1200" b="0" dirty="0" smtClean="0"/>
                        <a:t>-</a:t>
                      </a:r>
                      <a:r>
                        <a:rPr lang="en-US" sz="1200" b="0" baseline="0" dirty="0" smtClean="0"/>
                        <a:t> Supplementary input</a:t>
                      </a:r>
                      <a:r>
                        <a:rPr lang="en-US" sz="1200" b="0" baseline="0" dirty="0"/>
                        <a:t> </a:t>
                      </a:r>
                      <a:r>
                        <a:rPr lang="en-US" sz="1200" b="0" i="1" baseline="0" dirty="0" smtClean="0"/>
                        <a:t>only</a:t>
                      </a:r>
                      <a:endParaRPr lang="en-US" sz="1200" b="0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Goal-based self</a:t>
                      </a:r>
                      <a:r>
                        <a:rPr lang="en-US" sz="1200" b="0" baseline="0" dirty="0" smtClean="0"/>
                        <a:t> learning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- Can rapidly accomplish specific tasks</a:t>
                      </a:r>
                    </a:p>
                    <a:p>
                      <a:pPr algn="l"/>
                      <a:r>
                        <a:rPr lang="en-US" sz="1200" b="0" dirty="0" smtClean="0"/>
                        <a:t>- Highly</a:t>
                      </a:r>
                      <a:r>
                        <a:rPr lang="en-US" sz="1200" b="0" baseline="0" dirty="0" smtClean="0"/>
                        <a:t> explorative technique</a:t>
                      </a:r>
                    </a:p>
                    <a:p>
                      <a:pPr algn="l"/>
                      <a:r>
                        <a:rPr lang="en-US" sz="1200" b="0" dirty="0" smtClean="0"/>
                        <a:t>- Maximum flexibility</a:t>
                      </a:r>
                    </a:p>
                    <a:p>
                      <a:pPr algn="l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- Highly unstructured</a:t>
                      </a:r>
                      <a:r>
                        <a:rPr lang="en-US" sz="1200" b="0" baseline="0" dirty="0" smtClean="0"/>
                        <a:t> </a:t>
                      </a:r>
                    </a:p>
                    <a:p>
                      <a:pPr algn="l"/>
                      <a:r>
                        <a:rPr lang="en-US" sz="1200" b="0" dirty="0" smtClean="0"/>
                        <a:t>- Easy to </a:t>
                      </a:r>
                      <a:r>
                        <a:rPr lang="en-US" sz="1200" b="0" baseline="0" dirty="0" smtClean="0"/>
                        <a:t>loose focus/track</a:t>
                      </a:r>
                    </a:p>
                    <a:p>
                      <a:pPr algn="l"/>
                      <a:r>
                        <a:rPr lang="en-US" sz="1200" b="0" dirty="0" smtClean="0"/>
                        <a:t>- No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- Need to set succinct goals</a:t>
                      </a:r>
                    </a:p>
                    <a:p>
                      <a:pPr algn="l"/>
                      <a:r>
                        <a:rPr lang="en-US" sz="1200" b="0" dirty="0" smtClean="0"/>
                        <a:t>- Best</a:t>
                      </a:r>
                      <a:r>
                        <a:rPr lang="en-US" sz="1200" b="0" baseline="0" dirty="0" smtClean="0"/>
                        <a:t> suited for motivated individuals with a specific focus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638800"/>
            <a:ext cx="82296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tabLst/>
              <a:defRPr sz="1400" b="1" i="0" u="none" strike="noStrike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 3" panose="05040102010807070707" pitchFamily="18" charset="2"/>
              </a:defRPr>
            </a:lvl1pPr>
            <a:lvl2pPr marL="228600" marR="0" indent="-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/>
              <a:defRPr sz="1400" b="0" i="0" u="none" strike="noStrike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defRPr>
            </a:lvl2pPr>
            <a:lvl3pPr marL="457200" marR="0" indent="-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1A237E"/>
              </a:buClr>
              <a:buSzPct val="100000"/>
              <a:buFont typeface="Arial" panose="020B0604020202020204" pitchFamily="34" charset="0"/>
              <a:buChar char="–"/>
              <a:tabLst/>
              <a:defRPr sz="1400" b="0" i="0" u="none" strike="noStrike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3pPr>
            <a:lvl4pPr marL="685800" marR="0" indent="-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"/>
              <a:tabLst/>
              <a:defRPr sz="1400" b="0" i="0" u="none" strike="noStrike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4pPr>
            <a:lvl5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  <a:tabLst/>
              <a:defRPr sz="1400" b="0" i="0" u="none" strike="noStrike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1600" b="0" kern="1200" dirty="0" smtClean="0">
                <a:latin typeface="Arial"/>
                <a:cs typeface="+mn-cs"/>
              </a:rPr>
              <a:t>In practice, we employ a mix of different techniques from above, but have usually one dominant trait</a:t>
            </a:r>
          </a:p>
        </p:txBody>
      </p:sp>
    </p:spTree>
    <p:extLst>
      <p:ext uri="{BB962C8B-B14F-4D97-AF65-F5344CB8AC3E}">
        <p14:creationId xmlns:p14="http://schemas.microsoft.com/office/powerpoint/2010/main" val="4132513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66344" y="453929"/>
            <a:ext cx="8229600" cy="689071"/>
          </a:xfrm>
        </p:spPr>
        <p:txBody>
          <a:bodyPr/>
          <a:lstStyle/>
          <a:p>
            <a:r>
              <a:rPr lang="en-US" dirty="0" smtClean="0"/>
              <a:t>Python: Frequent Practice is Crucial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466344" y="1210921"/>
            <a:ext cx="8229600" cy="4663567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US" sz="1600" dirty="0" smtClean="0"/>
              <a:t>Practice </a:t>
            </a:r>
            <a:r>
              <a:rPr lang="en-US" sz="1600" b="1" dirty="0" smtClean="0"/>
              <a:t>frequently</a:t>
            </a:r>
          </a:p>
          <a:p>
            <a:pPr lvl="1">
              <a:buFontTx/>
              <a:buChar char="-"/>
            </a:pPr>
            <a:r>
              <a:rPr lang="en-US" sz="1600" b="1" dirty="0" smtClean="0"/>
              <a:t>Organize</a:t>
            </a:r>
          </a:p>
          <a:p>
            <a:pPr lvl="2">
              <a:buFontTx/>
              <a:buChar char="-"/>
            </a:pPr>
            <a:r>
              <a:rPr lang="en-US" sz="1600" dirty="0" smtClean="0"/>
              <a:t>Concentrate on one concept</a:t>
            </a:r>
          </a:p>
          <a:p>
            <a:pPr lvl="2">
              <a:buFontTx/>
              <a:buChar char="-"/>
            </a:pPr>
            <a:r>
              <a:rPr lang="en-US" sz="1600" dirty="0" smtClean="0"/>
              <a:t>Organize your research</a:t>
            </a:r>
          </a:p>
          <a:p>
            <a:pPr lvl="2">
              <a:buFontTx/>
              <a:buChar char="-"/>
            </a:pPr>
            <a:r>
              <a:rPr lang="en-US" sz="1600" dirty="0" smtClean="0"/>
              <a:t>Comment your code and save modules/versions with descriptions</a:t>
            </a:r>
          </a:p>
          <a:p>
            <a:pPr lvl="1">
              <a:buFontTx/>
              <a:buChar char="-"/>
            </a:pPr>
            <a:r>
              <a:rPr lang="en-US" sz="1600" b="1" dirty="0" smtClean="0"/>
              <a:t>Collaborate </a:t>
            </a:r>
            <a:r>
              <a:rPr lang="en-US" sz="1600" dirty="0" smtClean="0"/>
              <a:t>with fellow colleagues learning as well</a:t>
            </a:r>
          </a:p>
          <a:p>
            <a:pPr lvl="1">
              <a:buFontTx/>
              <a:buChar char="-"/>
            </a:pPr>
            <a:r>
              <a:rPr lang="en-US" sz="1600" dirty="0" smtClean="0"/>
              <a:t>Build your </a:t>
            </a:r>
            <a:r>
              <a:rPr lang="en-US" sz="1600" b="1" dirty="0" smtClean="0"/>
              <a:t>own project</a:t>
            </a:r>
            <a:endParaRPr lang="en-US" sz="1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729959"/>
              </p:ext>
            </p:extLst>
          </p:nvPr>
        </p:nvGraphicFramePr>
        <p:xfrm>
          <a:off x="2133600" y="3657600"/>
          <a:ext cx="5305044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6108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IDEs</a:t>
            </a:r>
            <a:r>
              <a:rPr lang="en-GB" kern="1200" dirty="0" smtClean="0">
                <a:latin typeface="Arial"/>
              </a:rPr>
              <a:t>: </a:t>
            </a:r>
            <a:r>
              <a:rPr lang="en-US" dirty="0" smtClean="0"/>
              <a:t>‘MS Office’ for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6344" y="1229968"/>
            <a:ext cx="8229600" cy="692806"/>
          </a:xfrm>
        </p:spPr>
        <p:txBody>
          <a:bodyPr/>
          <a:lstStyle/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600" b="0" kern="1200" dirty="0" err="1" smtClean="0">
                <a:latin typeface="Arial"/>
                <a:cs typeface="+mn-cs"/>
              </a:rPr>
              <a:t>Spyder</a:t>
            </a:r>
            <a:r>
              <a:rPr lang="en-US" sz="1600" b="0" kern="1200" dirty="0" smtClean="0">
                <a:latin typeface="Arial"/>
                <a:cs typeface="+mn-cs"/>
              </a:rPr>
              <a:t>, </a:t>
            </a:r>
            <a:r>
              <a:rPr lang="en-US" sz="1600" b="0" kern="1200" dirty="0" err="1" smtClean="0">
                <a:latin typeface="Arial"/>
                <a:cs typeface="+mn-cs"/>
              </a:rPr>
              <a:t>PyCharm</a:t>
            </a:r>
            <a:r>
              <a:rPr lang="en-US" sz="1600" b="0" kern="1200" dirty="0" smtClean="0">
                <a:latin typeface="Arial"/>
                <a:cs typeface="+mn-cs"/>
              </a:rPr>
              <a:t>, </a:t>
            </a:r>
            <a:r>
              <a:rPr lang="en-US" sz="1600" b="0" kern="1200" dirty="0" err="1" smtClean="0">
                <a:latin typeface="Arial"/>
                <a:cs typeface="+mn-cs"/>
              </a:rPr>
              <a:t>Jupyter</a:t>
            </a:r>
            <a:r>
              <a:rPr lang="en-US" sz="1600" b="0" kern="1200" dirty="0" smtClean="0">
                <a:latin typeface="Arial"/>
                <a:cs typeface="+mn-cs"/>
              </a:rPr>
              <a:t>, are Integrated Developments Environment</a:t>
            </a:r>
          </a:p>
          <a:p>
            <a:pPr marL="285750" indent="-285750" eaLnBrk="0" hangingPunct="0">
              <a:spcBef>
                <a:spcPts val="600"/>
              </a:spcBef>
              <a:buClr>
                <a:srgbClr val="009FDF"/>
              </a:buClr>
              <a:buFontTx/>
              <a:buChar char="-"/>
            </a:pPr>
            <a:r>
              <a:rPr lang="en-US" sz="1600" b="0" kern="1200" dirty="0" smtClean="0">
                <a:latin typeface="Arial"/>
                <a:cs typeface="+mn-cs"/>
              </a:rPr>
              <a:t>Used to write, evaluate, comment, and debug code</a:t>
            </a:r>
            <a:endParaRPr lang="en-US" sz="1600" b="0" kern="1200" dirty="0">
              <a:latin typeface="Arial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1294" y="3101244"/>
            <a:ext cx="20574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Spyder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8" y="2457658"/>
            <a:ext cx="3122036" cy="2000615"/>
          </a:xfrm>
          <a:prstGeom prst="rect">
            <a:avLst/>
          </a:prstGeom>
          <a:effectLst>
            <a:reflection stA="96000" endPos="46000" dist="508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1371600" y="2057400"/>
            <a:ext cx="20574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Jupyter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3976259"/>
            <a:ext cx="20574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PyCharm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88" y="3535604"/>
            <a:ext cx="3333257" cy="2301534"/>
          </a:xfrm>
          <a:prstGeom prst="rect">
            <a:avLst/>
          </a:prstGeom>
          <a:effectLst>
            <a:reflection stA="99000" endPos="17000" dist="508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4" y="4345641"/>
            <a:ext cx="3390512" cy="2084211"/>
          </a:xfrm>
          <a:prstGeom prst="rect">
            <a:avLst/>
          </a:prstGeom>
          <a:effectLst>
            <a:reflection stA="82000" endPos="6000" dist="508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4271916" y="2419469"/>
            <a:ext cx="2322650" cy="338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Walkthrough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7820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8">
      <a:dk1>
        <a:srgbClr val="212121"/>
      </a:dk1>
      <a:lt1>
        <a:srgbClr val="F5F5F5"/>
      </a:lt1>
      <a:dk2>
        <a:srgbClr val="616161"/>
      </a:dk2>
      <a:lt2>
        <a:srgbClr val="FFFFFF"/>
      </a:lt2>
      <a:accent1>
        <a:srgbClr val="3949AB"/>
      </a:accent1>
      <a:accent2>
        <a:srgbClr val="26C6DA"/>
      </a:accent2>
      <a:accent3>
        <a:srgbClr val="FF7043"/>
      </a:accent3>
      <a:accent4>
        <a:srgbClr val="FFC107"/>
      </a:accent4>
      <a:accent5>
        <a:srgbClr val="4CAF50"/>
      </a:accent5>
      <a:accent6>
        <a:srgbClr val="E91E63"/>
      </a:accent6>
      <a:hlink>
        <a:srgbClr val="1A237E"/>
      </a:hlink>
      <a:folHlink>
        <a:srgbClr val="E0511E"/>
      </a:folHlink>
    </a:clrScheme>
    <a:fontScheme name="ACUI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262F3B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1044</Words>
  <Application>Microsoft Office PowerPoint</Application>
  <PresentationFormat>On-screen Show (4:3)</PresentationFormat>
  <Paragraphs>162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Helvetica</vt:lpstr>
      <vt:lpstr>Lato Bold</vt:lpstr>
      <vt:lpstr>Lato Heavy</vt:lpstr>
      <vt:lpstr>Wingdings</vt:lpstr>
      <vt:lpstr>Wingdings 2</vt:lpstr>
      <vt:lpstr>Wingdings 3</vt:lpstr>
      <vt:lpstr>Default Theme</vt:lpstr>
      <vt:lpstr>PowerPoint Presentation</vt:lpstr>
      <vt:lpstr>Table of Contents </vt:lpstr>
      <vt:lpstr>Programming: A High-Demand Skill</vt:lpstr>
      <vt:lpstr>Python: General Purpose, High-Level Language</vt:lpstr>
      <vt:lpstr>Python: Scripting, Data Science, and Web Development</vt:lpstr>
      <vt:lpstr>Python: Learning Flowchart</vt:lpstr>
      <vt:lpstr>Python: Choosing Your Learning Style </vt:lpstr>
      <vt:lpstr>Python: Frequent Practice is Crucial</vt:lpstr>
      <vt:lpstr>Python IDEs: ‘MS Office’ for Python</vt:lpstr>
      <vt:lpstr>Python: Limitations</vt:lpstr>
      <vt:lpstr>Testimony from Colleagues - Sasitha</vt:lpstr>
      <vt:lpstr>Testimony from Colleagues - Randula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Siddhesh Desai</dc:creator>
  <cp:lastModifiedBy>Gamika Seneviratne</cp:lastModifiedBy>
  <cp:revision>1137</cp:revision>
  <dcterms:modified xsi:type="dcterms:W3CDTF">2021-09-01T09:04:39Z</dcterms:modified>
</cp:coreProperties>
</file>