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8" r:id="rId5"/>
    <p:sldId id="269" r:id="rId6"/>
    <p:sldId id="262" r:id="rId7"/>
    <p:sldId id="270" r:id="rId8"/>
    <p:sldId id="259" r:id="rId9"/>
    <p:sldId id="267" r:id="rId10"/>
    <p:sldId id="260" r:id="rId11"/>
    <p:sldId id="261" r:id="rId12"/>
    <p:sldId id="263" r:id="rId13"/>
    <p:sldId id="265"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1" d="100"/>
          <a:sy n="91" d="100"/>
        </p:scale>
        <p:origin x="370" y="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07D89-12EF-4A88-9474-CF0F788825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3AC2705-BB7A-6CB0-F844-E13494EBEF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6501DF9-CF10-D0D7-A98B-3045C53D98C2}"/>
              </a:ext>
            </a:extLst>
          </p:cNvPr>
          <p:cNvSpPr>
            <a:spLocks noGrp="1"/>
          </p:cNvSpPr>
          <p:nvPr>
            <p:ph type="dt" sz="half" idx="10"/>
          </p:nvPr>
        </p:nvSpPr>
        <p:spPr/>
        <p:txBody>
          <a:bodyPr/>
          <a:lstStyle/>
          <a:p>
            <a:fld id="{1A1B2654-DBBF-4283-83B0-F02564192104}" type="datetimeFigureOut">
              <a:rPr lang="en-IN" smtClean="0"/>
              <a:t>14-05-2024</a:t>
            </a:fld>
            <a:endParaRPr lang="en-IN"/>
          </a:p>
        </p:txBody>
      </p:sp>
      <p:sp>
        <p:nvSpPr>
          <p:cNvPr id="5" name="Footer Placeholder 4">
            <a:extLst>
              <a:ext uri="{FF2B5EF4-FFF2-40B4-BE49-F238E27FC236}">
                <a16:creationId xmlns:a16="http://schemas.microsoft.com/office/drawing/2014/main" id="{6B0E60B9-F8DF-7B57-56B6-7F0AE2680F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98F4B6-A2C3-CD13-C461-B0CD05749F7C}"/>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1492556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9E0B2-6C11-D361-32B9-A7CD4BAA612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9B2425-0D6D-5B46-65DB-8138A45BDC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B57833-8C8B-E926-4314-E4B3AE9DC895}"/>
              </a:ext>
            </a:extLst>
          </p:cNvPr>
          <p:cNvSpPr>
            <a:spLocks noGrp="1"/>
          </p:cNvSpPr>
          <p:nvPr>
            <p:ph type="dt" sz="half" idx="10"/>
          </p:nvPr>
        </p:nvSpPr>
        <p:spPr/>
        <p:txBody>
          <a:bodyPr/>
          <a:lstStyle/>
          <a:p>
            <a:fld id="{1A1B2654-DBBF-4283-83B0-F02564192104}" type="datetimeFigureOut">
              <a:rPr lang="en-IN" smtClean="0"/>
              <a:t>14-05-2024</a:t>
            </a:fld>
            <a:endParaRPr lang="en-IN"/>
          </a:p>
        </p:txBody>
      </p:sp>
      <p:sp>
        <p:nvSpPr>
          <p:cNvPr id="5" name="Footer Placeholder 4">
            <a:extLst>
              <a:ext uri="{FF2B5EF4-FFF2-40B4-BE49-F238E27FC236}">
                <a16:creationId xmlns:a16="http://schemas.microsoft.com/office/drawing/2014/main" id="{8FC3771E-E4EA-9EE1-0A6F-BCD576028F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67DC1A-8A3F-1273-839F-1457FBBB879A}"/>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527091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FA7A5C-6C7C-68AA-0EA0-DA400BAEC0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452FF81-F482-313C-8E7F-AD21E59962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0180CD-70F6-6AAE-7EF6-ACF049A4149F}"/>
              </a:ext>
            </a:extLst>
          </p:cNvPr>
          <p:cNvSpPr>
            <a:spLocks noGrp="1"/>
          </p:cNvSpPr>
          <p:nvPr>
            <p:ph type="dt" sz="half" idx="10"/>
          </p:nvPr>
        </p:nvSpPr>
        <p:spPr/>
        <p:txBody>
          <a:bodyPr/>
          <a:lstStyle/>
          <a:p>
            <a:fld id="{1A1B2654-DBBF-4283-83B0-F02564192104}" type="datetimeFigureOut">
              <a:rPr lang="en-IN" smtClean="0"/>
              <a:t>14-05-2024</a:t>
            </a:fld>
            <a:endParaRPr lang="en-IN"/>
          </a:p>
        </p:txBody>
      </p:sp>
      <p:sp>
        <p:nvSpPr>
          <p:cNvPr id="5" name="Footer Placeholder 4">
            <a:extLst>
              <a:ext uri="{FF2B5EF4-FFF2-40B4-BE49-F238E27FC236}">
                <a16:creationId xmlns:a16="http://schemas.microsoft.com/office/drawing/2014/main" id="{248F6501-347E-60F1-5FF2-E16278E566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ECE24F-37F4-CC5F-928C-CFA15CD00918}"/>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64957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6E347-1394-A876-4BC7-123C16B67E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F587BCC-99E1-8700-FCCE-90C513103B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BBE3C7-9B9B-A5DE-F191-629EF88C3670}"/>
              </a:ext>
            </a:extLst>
          </p:cNvPr>
          <p:cNvSpPr>
            <a:spLocks noGrp="1"/>
          </p:cNvSpPr>
          <p:nvPr>
            <p:ph type="dt" sz="half" idx="10"/>
          </p:nvPr>
        </p:nvSpPr>
        <p:spPr/>
        <p:txBody>
          <a:bodyPr/>
          <a:lstStyle/>
          <a:p>
            <a:fld id="{1A1B2654-DBBF-4283-83B0-F02564192104}" type="datetimeFigureOut">
              <a:rPr lang="en-IN" smtClean="0"/>
              <a:t>14-05-2024</a:t>
            </a:fld>
            <a:endParaRPr lang="en-IN"/>
          </a:p>
        </p:txBody>
      </p:sp>
      <p:sp>
        <p:nvSpPr>
          <p:cNvPr id="5" name="Footer Placeholder 4">
            <a:extLst>
              <a:ext uri="{FF2B5EF4-FFF2-40B4-BE49-F238E27FC236}">
                <a16:creationId xmlns:a16="http://schemas.microsoft.com/office/drawing/2014/main" id="{5FAAE068-8EF2-D115-8A37-654B37E8FF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68C282-D682-9411-D462-C90D6BB05CE7}"/>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329431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3DD44-6369-E630-0FAA-50D1012B79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7B3C918-DD78-55C6-D37F-D978E6F9F1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DFD11B-9BD6-7D8A-6E18-9EAB42B14CF2}"/>
              </a:ext>
            </a:extLst>
          </p:cNvPr>
          <p:cNvSpPr>
            <a:spLocks noGrp="1"/>
          </p:cNvSpPr>
          <p:nvPr>
            <p:ph type="dt" sz="half" idx="10"/>
          </p:nvPr>
        </p:nvSpPr>
        <p:spPr/>
        <p:txBody>
          <a:bodyPr/>
          <a:lstStyle/>
          <a:p>
            <a:fld id="{1A1B2654-DBBF-4283-83B0-F02564192104}" type="datetimeFigureOut">
              <a:rPr lang="en-IN" smtClean="0"/>
              <a:t>14-05-2024</a:t>
            </a:fld>
            <a:endParaRPr lang="en-IN"/>
          </a:p>
        </p:txBody>
      </p:sp>
      <p:sp>
        <p:nvSpPr>
          <p:cNvPr id="5" name="Footer Placeholder 4">
            <a:extLst>
              <a:ext uri="{FF2B5EF4-FFF2-40B4-BE49-F238E27FC236}">
                <a16:creationId xmlns:a16="http://schemas.microsoft.com/office/drawing/2014/main" id="{DC698023-0128-1EF2-1990-1A70468475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A6F183-2334-B2C7-BA2E-9FC503147140}"/>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2613410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BD68-BBB0-2BD7-2150-91C8518C5A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83DE814-374D-74EB-9D99-A89BC74D96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7D44C98-4C81-7EDB-641C-734C773280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3898225-5908-B1BB-132F-23CEE9A61BEA}"/>
              </a:ext>
            </a:extLst>
          </p:cNvPr>
          <p:cNvSpPr>
            <a:spLocks noGrp="1"/>
          </p:cNvSpPr>
          <p:nvPr>
            <p:ph type="dt" sz="half" idx="10"/>
          </p:nvPr>
        </p:nvSpPr>
        <p:spPr/>
        <p:txBody>
          <a:bodyPr/>
          <a:lstStyle/>
          <a:p>
            <a:fld id="{1A1B2654-DBBF-4283-83B0-F02564192104}" type="datetimeFigureOut">
              <a:rPr lang="en-IN" smtClean="0"/>
              <a:t>14-05-2024</a:t>
            </a:fld>
            <a:endParaRPr lang="en-IN"/>
          </a:p>
        </p:txBody>
      </p:sp>
      <p:sp>
        <p:nvSpPr>
          <p:cNvPr id="6" name="Footer Placeholder 5">
            <a:extLst>
              <a:ext uri="{FF2B5EF4-FFF2-40B4-BE49-F238E27FC236}">
                <a16:creationId xmlns:a16="http://schemas.microsoft.com/office/drawing/2014/main" id="{C9C5DFD6-C575-86BC-21E0-D9D03A7C3F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64AD6C-A19A-65FC-C207-AF91F2AFB35F}"/>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2668178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99038-B151-A2DF-2B5E-83649843BE4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89F33A-A109-E359-6779-357B734135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C058C1-3217-D519-4049-4234E6AD05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C7AE63C-4109-4537-6D7D-92EECA562D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1864E1-F9E8-7228-F58D-617C02B92B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9D0023A-C6FB-E6C0-294C-C697E21923D7}"/>
              </a:ext>
            </a:extLst>
          </p:cNvPr>
          <p:cNvSpPr>
            <a:spLocks noGrp="1"/>
          </p:cNvSpPr>
          <p:nvPr>
            <p:ph type="dt" sz="half" idx="10"/>
          </p:nvPr>
        </p:nvSpPr>
        <p:spPr/>
        <p:txBody>
          <a:bodyPr/>
          <a:lstStyle/>
          <a:p>
            <a:fld id="{1A1B2654-DBBF-4283-83B0-F02564192104}" type="datetimeFigureOut">
              <a:rPr lang="en-IN" smtClean="0"/>
              <a:t>14-05-2024</a:t>
            </a:fld>
            <a:endParaRPr lang="en-IN"/>
          </a:p>
        </p:txBody>
      </p:sp>
      <p:sp>
        <p:nvSpPr>
          <p:cNvPr id="8" name="Footer Placeholder 7">
            <a:extLst>
              <a:ext uri="{FF2B5EF4-FFF2-40B4-BE49-F238E27FC236}">
                <a16:creationId xmlns:a16="http://schemas.microsoft.com/office/drawing/2014/main" id="{3E6576FE-9582-573A-F3B6-6AF40C696B8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DF07AB4-0A8F-CF15-BD2F-F65F1E85258A}"/>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4223139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B9E33-4515-BAEE-8A6B-F9A27BC7960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78EA3EE-4B03-750C-9961-369E049ABAAC}"/>
              </a:ext>
            </a:extLst>
          </p:cNvPr>
          <p:cNvSpPr>
            <a:spLocks noGrp="1"/>
          </p:cNvSpPr>
          <p:nvPr>
            <p:ph type="dt" sz="half" idx="10"/>
          </p:nvPr>
        </p:nvSpPr>
        <p:spPr/>
        <p:txBody>
          <a:bodyPr/>
          <a:lstStyle/>
          <a:p>
            <a:fld id="{1A1B2654-DBBF-4283-83B0-F02564192104}" type="datetimeFigureOut">
              <a:rPr lang="en-IN" smtClean="0"/>
              <a:t>14-05-2024</a:t>
            </a:fld>
            <a:endParaRPr lang="en-IN"/>
          </a:p>
        </p:txBody>
      </p:sp>
      <p:sp>
        <p:nvSpPr>
          <p:cNvPr id="4" name="Footer Placeholder 3">
            <a:extLst>
              <a:ext uri="{FF2B5EF4-FFF2-40B4-BE49-F238E27FC236}">
                <a16:creationId xmlns:a16="http://schemas.microsoft.com/office/drawing/2014/main" id="{B90BD97D-0288-603B-4492-BC5373B8848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55F7EC0-6C0B-3926-3F95-4FFA5C2A688B}"/>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1928123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B694C6-A610-D6A0-4C4F-EDDCAF77CA91}"/>
              </a:ext>
            </a:extLst>
          </p:cNvPr>
          <p:cNvSpPr>
            <a:spLocks noGrp="1"/>
          </p:cNvSpPr>
          <p:nvPr>
            <p:ph type="dt" sz="half" idx="10"/>
          </p:nvPr>
        </p:nvSpPr>
        <p:spPr/>
        <p:txBody>
          <a:bodyPr/>
          <a:lstStyle/>
          <a:p>
            <a:fld id="{1A1B2654-DBBF-4283-83B0-F02564192104}" type="datetimeFigureOut">
              <a:rPr lang="en-IN" smtClean="0"/>
              <a:t>14-05-2024</a:t>
            </a:fld>
            <a:endParaRPr lang="en-IN"/>
          </a:p>
        </p:txBody>
      </p:sp>
      <p:sp>
        <p:nvSpPr>
          <p:cNvPr id="3" name="Footer Placeholder 2">
            <a:extLst>
              <a:ext uri="{FF2B5EF4-FFF2-40B4-BE49-F238E27FC236}">
                <a16:creationId xmlns:a16="http://schemas.microsoft.com/office/drawing/2014/main" id="{6D72B19B-AE54-5171-C000-DDC4C967D01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49AC4FA-6BBF-941F-44A9-D29B73E90168}"/>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2838008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D4E6B-5FB5-4E3C-EDE6-FA8188A607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5D2585-6F84-BD29-3173-85AC684671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D47FE35-CE6A-DB10-67AA-143E5F3976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CA63A2-FAFB-4FC3-1713-402DC1C77F14}"/>
              </a:ext>
            </a:extLst>
          </p:cNvPr>
          <p:cNvSpPr>
            <a:spLocks noGrp="1"/>
          </p:cNvSpPr>
          <p:nvPr>
            <p:ph type="dt" sz="half" idx="10"/>
          </p:nvPr>
        </p:nvSpPr>
        <p:spPr/>
        <p:txBody>
          <a:bodyPr/>
          <a:lstStyle/>
          <a:p>
            <a:fld id="{1A1B2654-DBBF-4283-83B0-F02564192104}" type="datetimeFigureOut">
              <a:rPr lang="en-IN" smtClean="0"/>
              <a:t>14-05-2024</a:t>
            </a:fld>
            <a:endParaRPr lang="en-IN"/>
          </a:p>
        </p:txBody>
      </p:sp>
      <p:sp>
        <p:nvSpPr>
          <p:cNvPr id="6" name="Footer Placeholder 5">
            <a:extLst>
              <a:ext uri="{FF2B5EF4-FFF2-40B4-BE49-F238E27FC236}">
                <a16:creationId xmlns:a16="http://schemas.microsoft.com/office/drawing/2014/main" id="{A505ECBC-8CB5-E58C-11EA-EC2F03C492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C61355-F657-46C1-40B6-20E0489BB543}"/>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160725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F06FC-F7D0-5648-819A-3E47902B7E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2866570-5B00-A154-6A6C-03BD18990A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E1C5E4E-7229-2AC7-F14B-F00D580B90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C63CFC-DE03-873C-C4FA-3FC83004B76A}"/>
              </a:ext>
            </a:extLst>
          </p:cNvPr>
          <p:cNvSpPr>
            <a:spLocks noGrp="1"/>
          </p:cNvSpPr>
          <p:nvPr>
            <p:ph type="dt" sz="half" idx="10"/>
          </p:nvPr>
        </p:nvSpPr>
        <p:spPr/>
        <p:txBody>
          <a:bodyPr/>
          <a:lstStyle/>
          <a:p>
            <a:fld id="{1A1B2654-DBBF-4283-83B0-F02564192104}" type="datetimeFigureOut">
              <a:rPr lang="en-IN" smtClean="0"/>
              <a:t>14-05-2024</a:t>
            </a:fld>
            <a:endParaRPr lang="en-IN"/>
          </a:p>
        </p:txBody>
      </p:sp>
      <p:sp>
        <p:nvSpPr>
          <p:cNvPr id="6" name="Footer Placeholder 5">
            <a:extLst>
              <a:ext uri="{FF2B5EF4-FFF2-40B4-BE49-F238E27FC236}">
                <a16:creationId xmlns:a16="http://schemas.microsoft.com/office/drawing/2014/main" id="{6FE22FCE-D79E-317D-44C4-E8E6463158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CF764A-96B5-D0BE-3C76-EB6C8479F4E7}"/>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2760720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AFD56F-5A0F-5FD6-B987-A64C53CBFD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F5DD7D-6DB7-2715-58AD-599B98BCD2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9363BC-6C98-EB31-EC69-82298128D3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1B2654-DBBF-4283-83B0-F02564192104}" type="datetimeFigureOut">
              <a:rPr lang="en-IN" smtClean="0"/>
              <a:t>14-05-2024</a:t>
            </a:fld>
            <a:endParaRPr lang="en-IN"/>
          </a:p>
        </p:txBody>
      </p:sp>
      <p:sp>
        <p:nvSpPr>
          <p:cNvPr id="5" name="Footer Placeholder 4">
            <a:extLst>
              <a:ext uri="{FF2B5EF4-FFF2-40B4-BE49-F238E27FC236}">
                <a16:creationId xmlns:a16="http://schemas.microsoft.com/office/drawing/2014/main" id="{D4D0F1F5-C01E-DA21-95F6-ADF0667B56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6F71DC3-EE04-E4F2-C1B5-E7C3EDDDD9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53E76F-530F-4A86-912E-A939F95123F8}" type="slidenum">
              <a:rPr lang="en-IN" smtClean="0"/>
              <a:t>‹#›</a:t>
            </a:fld>
            <a:endParaRPr lang="en-IN"/>
          </a:p>
        </p:txBody>
      </p:sp>
    </p:spTree>
    <p:extLst>
      <p:ext uri="{BB962C8B-B14F-4D97-AF65-F5344CB8AC3E}">
        <p14:creationId xmlns:p14="http://schemas.microsoft.com/office/powerpoint/2010/main" val="150357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8BC58-9ED8-CEBF-89E3-350F83F58ACF}"/>
              </a:ext>
            </a:extLst>
          </p:cNvPr>
          <p:cNvSpPr>
            <a:spLocks noGrp="1"/>
          </p:cNvSpPr>
          <p:nvPr>
            <p:ph type="ctrTitle"/>
          </p:nvPr>
        </p:nvSpPr>
        <p:spPr>
          <a:xfrm>
            <a:off x="1783977" y="2575100"/>
            <a:ext cx="8821271" cy="1362418"/>
          </a:xfrm>
        </p:spPr>
        <p:txBody>
          <a:bodyPr>
            <a:normAutofit fontScale="90000"/>
          </a:bodyPr>
          <a:lstStyle/>
          <a:p>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r>
              <a:rPr lang="en-IN" sz="4400" dirty="0">
                <a:latin typeface="Times New Roman" panose="02020603050405020304" pitchFamily="18" charset="0"/>
                <a:cs typeface="Times New Roman" panose="02020603050405020304" pitchFamily="18" charset="0"/>
              </a:rPr>
              <a:t>Cancer Cell Detection and Analysis </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F26E54D-9B1D-5020-BA5C-5C089594F3C3}"/>
              </a:ext>
            </a:extLst>
          </p:cNvPr>
          <p:cNvSpPr>
            <a:spLocks noGrp="1"/>
          </p:cNvSpPr>
          <p:nvPr>
            <p:ph type="subTitle" idx="1"/>
          </p:nvPr>
        </p:nvSpPr>
        <p:spPr>
          <a:xfrm>
            <a:off x="1586752" y="3743266"/>
            <a:ext cx="9144000" cy="1655762"/>
          </a:xfrm>
        </p:spPr>
        <p:txBody>
          <a:bodyPr>
            <a:normAutofit/>
          </a:bodyPr>
          <a:lstStyle/>
          <a:p>
            <a:r>
              <a:rPr lang="en-IN" dirty="0">
                <a:latin typeface="Times New Roman" panose="02020603050405020304" pitchFamily="18" charset="0"/>
                <a:cs typeface="Times New Roman" panose="02020603050405020304" pitchFamily="18" charset="0"/>
              </a:rPr>
              <a:t>Team Members</a:t>
            </a:r>
          </a:p>
          <a:p>
            <a:pPr marL="457200" indent="-457200">
              <a:buAutoNum type="arabicPeriod"/>
            </a:pPr>
            <a:r>
              <a:rPr lang="en-IN" dirty="0">
                <a:latin typeface="Times New Roman" panose="02020603050405020304" pitchFamily="18" charset="0"/>
                <a:cs typeface="Times New Roman" panose="02020603050405020304" pitchFamily="18" charset="0"/>
              </a:rPr>
              <a:t>RA2111030010162 Gaurav singh karnot </a:t>
            </a:r>
          </a:p>
          <a:p>
            <a:pPr marL="457200" indent="-457200">
              <a:buFont typeface="Arial" panose="020B0604020202020204" pitchFamily="34" charset="0"/>
              <a:buAutoNum type="arabicPeriod"/>
            </a:pPr>
            <a:r>
              <a:rPr lang="en-IN" dirty="0">
                <a:latin typeface="Times New Roman" panose="02020603050405020304" pitchFamily="18" charset="0"/>
                <a:cs typeface="Times New Roman" panose="02020603050405020304" pitchFamily="18" charset="0"/>
              </a:rPr>
              <a:t>RA2111030010169 Yash </a:t>
            </a:r>
            <a:r>
              <a:rPr lang="en-IN" dirty="0" err="1">
                <a:latin typeface="Times New Roman" panose="02020603050405020304" pitchFamily="18" charset="0"/>
                <a:cs typeface="Times New Roman" panose="02020603050405020304" pitchFamily="18" charset="0"/>
              </a:rPr>
              <a:t>joshi</a:t>
            </a:r>
            <a:r>
              <a:rPr lang="en-IN" dirty="0">
                <a:latin typeface="Times New Roman" panose="02020603050405020304" pitchFamily="18" charset="0"/>
                <a:cs typeface="Times New Roman" panose="02020603050405020304" pitchFamily="18" charset="0"/>
              </a:rPr>
              <a:t> </a:t>
            </a:r>
          </a:p>
          <a:p>
            <a:pPr marL="457200" indent="-457200">
              <a:buFont typeface="Arial" panose="020B0604020202020204" pitchFamily="34" charset="0"/>
              <a:buAutoNum type="arabicPeriod"/>
            </a:pPr>
            <a:endParaRPr lang="en-IN" dirty="0"/>
          </a:p>
          <a:p>
            <a:pPr marL="457200" indent="-457200">
              <a:buAutoNum type="arabicPeriod"/>
            </a:pPr>
            <a:endParaRPr lang="en-IN" dirty="0"/>
          </a:p>
        </p:txBody>
      </p:sp>
      <p:pic>
        <p:nvPicPr>
          <p:cNvPr id="6" name="Picture 5">
            <a:extLst>
              <a:ext uri="{FF2B5EF4-FFF2-40B4-BE49-F238E27FC236}">
                <a16:creationId xmlns:a16="http://schemas.microsoft.com/office/drawing/2014/main" id="{51D13F9A-1D23-F3BA-BE23-B83DD2E65B04}"/>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
        <p:nvSpPr>
          <p:cNvPr id="10" name="TextBox 9">
            <a:extLst>
              <a:ext uri="{FF2B5EF4-FFF2-40B4-BE49-F238E27FC236}">
                <a16:creationId xmlns:a16="http://schemas.microsoft.com/office/drawing/2014/main" id="{FF778F1D-0584-9C3F-221B-9EEAF81820CB}"/>
              </a:ext>
            </a:extLst>
          </p:cNvPr>
          <p:cNvSpPr txBox="1"/>
          <p:nvPr/>
        </p:nvSpPr>
        <p:spPr>
          <a:xfrm>
            <a:off x="3110753" y="161646"/>
            <a:ext cx="7826188" cy="1015663"/>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SRM Institute of Science and Technology</a:t>
            </a:r>
          </a:p>
          <a:p>
            <a:r>
              <a:rPr lang="en-IN" sz="2000" dirty="0">
                <a:latin typeface="Times New Roman" panose="02020603050405020304" pitchFamily="18" charset="0"/>
                <a:cs typeface="Times New Roman" panose="02020603050405020304" pitchFamily="18" charset="0"/>
              </a:rPr>
              <a:t>College of Engineering &amp; Technology | School of Computing </a:t>
            </a:r>
          </a:p>
          <a:p>
            <a:r>
              <a:rPr lang="en-IN" sz="2000" dirty="0">
                <a:latin typeface="Times New Roman" panose="02020603050405020304" pitchFamily="18" charset="0"/>
                <a:cs typeface="Times New Roman" panose="02020603050405020304" pitchFamily="18" charset="0"/>
              </a:rPr>
              <a:t>Department of Computing Technologies</a:t>
            </a:r>
          </a:p>
        </p:txBody>
      </p:sp>
      <p:sp>
        <p:nvSpPr>
          <p:cNvPr id="12" name="TextBox 11">
            <a:extLst>
              <a:ext uri="{FF2B5EF4-FFF2-40B4-BE49-F238E27FC236}">
                <a16:creationId xmlns:a16="http://schemas.microsoft.com/office/drawing/2014/main" id="{3A8D8FBE-097C-1EBA-E7A5-0CD09DFD9F6C}"/>
              </a:ext>
            </a:extLst>
          </p:cNvPr>
          <p:cNvSpPr txBox="1"/>
          <p:nvPr/>
        </p:nvSpPr>
        <p:spPr>
          <a:xfrm>
            <a:off x="3343835" y="1591201"/>
            <a:ext cx="6096000"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18CSC305J Artificial Intelligence – Mini Project </a:t>
            </a:r>
          </a:p>
        </p:txBody>
      </p:sp>
    </p:spTree>
    <p:extLst>
      <p:ext uri="{BB962C8B-B14F-4D97-AF65-F5344CB8AC3E}">
        <p14:creationId xmlns:p14="http://schemas.microsoft.com/office/powerpoint/2010/main" val="1287072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70841-ACDE-E9DE-DA4E-D06E6C5D8D45}"/>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Existing System / Work</a:t>
            </a:r>
          </a:p>
        </p:txBody>
      </p:sp>
      <p:sp>
        <p:nvSpPr>
          <p:cNvPr id="3" name="Content Placeholder 2">
            <a:extLst>
              <a:ext uri="{FF2B5EF4-FFF2-40B4-BE49-F238E27FC236}">
                <a16:creationId xmlns:a16="http://schemas.microsoft.com/office/drawing/2014/main" id="{775EF0F8-39E4-4D6C-B9A4-540A9EF08C38}"/>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Existing Dataset</a:t>
            </a:r>
          </a:p>
          <a:p>
            <a:r>
              <a:rPr lang="en-IN" dirty="0">
                <a:latin typeface="Times New Roman" panose="02020603050405020304" pitchFamily="18" charset="0"/>
                <a:cs typeface="Times New Roman" panose="02020603050405020304" pitchFamily="18" charset="0"/>
              </a:rPr>
              <a:t>Existing Methodology</a:t>
            </a:r>
          </a:p>
          <a:p>
            <a:r>
              <a:rPr lang="en-IN" dirty="0">
                <a:latin typeface="Times New Roman" panose="02020603050405020304" pitchFamily="18" charset="0"/>
                <a:cs typeface="Times New Roman" panose="02020603050405020304" pitchFamily="18" charset="0"/>
              </a:rPr>
              <a:t>Performance &amp; Evaluation Metrics of Existing Methodology</a:t>
            </a:r>
          </a:p>
          <a:p>
            <a:endParaRPr lang="en-IN" dirty="0">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8488CD15-03EF-D1C6-039A-9CB9967953DD}"/>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1579229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87495-DB12-DE4D-54B2-6BADE4F57CBA}"/>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Proposed System / Work</a:t>
            </a:r>
            <a:endParaRPr lang="en-IN" dirty="0"/>
          </a:p>
        </p:txBody>
      </p:sp>
      <p:sp>
        <p:nvSpPr>
          <p:cNvPr id="3" name="Content Placeholder 2">
            <a:extLst>
              <a:ext uri="{FF2B5EF4-FFF2-40B4-BE49-F238E27FC236}">
                <a16:creationId xmlns:a16="http://schemas.microsoft.com/office/drawing/2014/main" id="{29E99CFD-9507-0B1E-21EE-7CFF053E455A}"/>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Brief or Explain on How to overcome existing methodology</a:t>
            </a:r>
          </a:p>
          <a:p>
            <a:r>
              <a:rPr lang="en-IN" dirty="0">
                <a:latin typeface="Times New Roman" panose="02020603050405020304" pitchFamily="18" charset="0"/>
                <a:cs typeface="Times New Roman" panose="02020603050405020304" pitchFamily="18" charset="0"/>
              </a:rPr>
              <a:t>How many modules are being used?</a:t>
            </a:r>
          </a:p>
          <a:p>
            <a:r>
              <a:rPr lang="en-IN" dirty="0">
                <a:latin typeface="Times New Roman" panose="02020603050405020304" pitchFamily="18" charset="0"/>
                <a:cs typeface="Times New Roman" panose="02020603050405020304" pitchFamily="18" charset="0"/>
              </a:rPr>
              <a:t>Each modules should be described briefly.</a:t>
            </a:r>
          </a:p>
          <a:p>
            <a:r>
              <a:rPr lang="en-IN" dirty="0">
                <a:latin typeface="Times New Roman" panose="02020603050405020304" pitchFamily="18" charset="0"/>
                <a:cs typeface="Times New Roman" panose="02020603050405020304" pitchFamily="18" charset="0"/>
              </a:rPr>
              <a:t>Explain about your existing system’s improved version</a:t>
            </a:r>
          </a:p>
        </p:txBody>
      </p:sp>
      <p:pic>
        <p:nvPicPr>
          <p:cNvPr id="4" name="Picture 3">
            <a:extLst>
              <a:ext uri="{FF2B5EF4-FFF2-40B4-BE49-F238E27FC236}">
                <a16:creationId xmlns:a16="http://schemas.microsoft.com/office/drawing/2014/main" id="{9FF8A456-741A-439A-803B-4B2AC42E488E}"/>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688496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E4348-6440-6780-4F24-37FD9E1914EA}"/>
              </a:ext>
            </a:extLst>
          </p:cNvPr>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Architecture / Data Flow Diagram</a:t>
            </a:r>
          </a:p>
        </p:txBody>
      </p:sp>
      <p:pic>
        <p:nvPicPr>
          <p:cNvPr id="6" name="Content Placeholder 5">
            <a:extLst>
              <a:ext uri="{FF2B5EF4-FFF2-40B4-BE49-F238E27FC236}">
                <a16:creationId xmlns:a16="http://schemas.microsoft.com/office/drawing/2014/main" id="{5472DFC3-7D22-64B7-EDE0-FA00612AD627}"/>
              </a:ext>
            </a:extLst>
          </p:cNvPr>
          <p:cNvPicPr>
            <a:picLocks noGrp="1" noChangeAspect="1"/>
          </p:cNvPicPr>
          <p:nvPr>
            <p:ph idx="1"/>
          </p:nvPr>
        </p:nvPicPr>
        <p:blipFill>
          <a:blip r:embed="rId2"/>
          <a:stretch>
            <a:fillRect/>
          </a:stretch>
        </p:blipFill>
        <p:spPr>
          <a:xfrm>
            <a:off x="1658471" y="1804011"/>
            <a:ext cx="7996517" cy="3959547"/>
          </a:xfrm>
        </p:spPr>
      </p:pic>
      <p:pic>
        <p:nvPicPr>
          <p:cNvPr id="4" name="Picture 3">
            <a:extLst>
              <a:ext uri="{FF2B5EF4-FFF2-40B4-BE49-F238E27FC236}">
                <a16:creationId xmlns:a16="http://schemas.microsoft.com/office/drawing/2014/main" id="{8CED6483-0F33-EF81-ACF2-23D2CC74DF87}"/>
              </a:ext>
            </a:extLst>
          </p:cNvPr>
          <p:cNvPicPr>
            <a:picLocks noChangeAspect="1"/>
          </p:cNvPicPr>
          <p:nvPr/>
        </p:nvPicPr>
        <p:blipFill rotWithShape="1">
          <a:blip r:embed="rId3">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
        <p:nvSpPr>
          <p:cNvPr id="7" name="TextBox 6">
            <a:extLst>
              <a:ext uri="{FF2B5EF4-FFF2-40B4-BE49-F238E27FC236}">
                <a16:creationId xmlns:a16="http://schemas.microsoft.com/office/drawing/2014/main" id="{19EA2406-3449-08EF-53D7-CA8438447AB4}"/>
              </a:ext>
            </a:extLst>
          </p:cNvPr>
          <p:cNvSpPr txBox="1"/>
          <p:nvPr/>
        </p:nvSpPr>
        <p:spPr>
          <a:xfrm>
            <a:off x="1039906" y="6127234"/>
            <a:ext cx="6096000" cy="369332"/>
          </a:xfrm>
          <a:prstGeom prst="rect">
            <a:avLst/>
          </a:prstGeom>
          <a:noFill/>
        </p:spPr>
        <p:txBody>
          <a:bodyPr wrap="square">
            <a:spAutoFit/>
          </a:bodyPr>
          <a:lstStyle/>
          <a:p>
            <a:r>
              <a:rPr lang="en-IN" dirty="0">
                <a:solidFill>
                  <a:srgbClr val="FF0000"/>
                </a:solidFill>
                <a:latin typeface="Times New Roman" panose="02020603050405020304" pitchFamily="18" charset="0"/>
                <a:cs typeface="Times New Roman" panose="02020603050405020304" pitchFamily="18" charset="0"/>
              </a:rPr>
              <a:t>Sample has been provided in the above space</a:t>
            </a:r>
          </a:p>
        </p:txBody>
      </p:sp>
    </p:spTree>
    <p:extLst>
      <p:ext uri="{BB962C8B-B14F-4D97-AF65-F5344CB8AC3E}">
        <p14:creationId xmlns:p14="http://schemas.microsoft.com/office/powerpoint/2010/main" val="3804611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EF8A-5D94-4F42-5B3B-D65ADD628D68}"/>
              </a:ext>
            </a:extLst>
          </p:cNvPr>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Prototype / Application Developed</a:t>
            </a:r>
          </a:p>
        </p:txBody>
      </p:sp>
      <p:sp>
        <p:nvSpPr>
          <p:cNvPr id="3" name="Content Placeholder 2">
            <a:extLst>
              <a:ext uri="{FF2B5EF4-FFF2-40B4-BE49-F238E27FC236}">
                <a16:creationId xmlns:a16="http://schemas.microsoft.com/office/drawing/2014/main" id="{AAED2429-88DC-F691-0100-7547FF04DA1B}"/>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Phase 1 – Work Flow &amp; Algorithm Used (Minimum 3 Slides)</a:t>
            </a:r>
          </a:p>
          <a:p>
            <a:r>
              <a:rPr lang="en-IN" dirty="0">
                <a:latin typeface="Times New Roman" panose="02020603050405020304" pitchFamily="18" charset="0"/>
                <a:cs typeface="Times New Roman" panose="02020603050405020304" pitchFamily="18" charset="0"/>
              </a:rPr>
              <a:t>Phase 2 – Evaluation metrics &amp; Performance Analysis (1 Slide)</a:t>
            </a:r>
          </a:p>
          <a:p>
            <a:r>
              <a:rPr lang="en-IN" dirty="0">
                <a:latin typeface="Times New Roman" panose="02020603050405020304" pitchFamily="18" charset="0"/>
                <a:cs typeface="Times New Roman" panose="02020603050405020304" pitchFamily="18" charset="0"/>
              </a:rPr>
              <a:t>Phase 3 – Results &amp; Discussion (3 Slides)</a:t>
            </a:r>
          </a:p>
          <a:p>
            <a:r>
              <a:rPr lang="en-IN" dirty="0">
                <a:latin typeface="Times New Roman" panose="02020603050405020304" pitchFamily="18" charset="0"/>
                <a:cs typeface="Times New Roman" panose="02020603050405020304" pitchFamily="18" charset="0"/>
              </a:rPr>
              <a:t>Phase 4 – Conclusion &amp; Future Enhancement (1 Slide)</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FC355AD-D3B2-EE6C-85F4-8A3CF8161631}"/>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1052844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8EACB-A902-561A-99C2-69845807FB14}"/>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1525034B-2530-B92C-F4EC-76F883CF04D6}"/>
              </a:ext>
            </a:extLst>
          </p:cNvPr>
          <p:cNvSpPr>
            <a:spLocks noGrp="1"/>
          </p:cNvSpPr>
          <p:nvPr>
            <p:ph idx="1"/>
          </p:nvPr>
        </p:nvSpPr>
        <p:spPr/>
        <p:txBody>
          <a:bodyPr>
            <a:normAutofit fontScale="70000" lnSpcReduction="20000"/>
          </a:bodyPr>
          <a:lstStyle/>
          <a:p>
            <a:r>
              <a:rPr lang="en-US" altLang="en-US" sz="2800" dirty="0">
                <a:latin typeface="Times New Roman" panose="02020603050405020304" pitchFamily="18" charset="0"/>
                <a:cs typeface="Times New Roman" panose="02020603050405020304" pitchFamily="18" charset="0"/>
              </a:rPr>
              <a:t>Bhuvan </a:t>
            </a:r>
            <a:r>
              <a:rPr lang="en-US" altLang="en-US" sz="2800" dirty="0" err="1">
                <a:latin typeface="Times New Roman" panose="02020603050405020304" pitchFamily="18" charset="0"/>
                <a:cs typeface="Times New Roman" panose="02020603050405020304" pitchFamily="18" charset="0"/>
              </a:rPr>
              <a:t>Middha</a:t>
            </a:r>
            <a:r>
              <a:rPr lang="en-US" altLang="en-US" sz="2800" dirty="0">
                <a:latin typeface="Times New Roman" panose="02020603050405020304" pitchFamily="18" charset="0"/>
                <a:cs typeface="Times New Roman" panose="02020603050405020304" pitchFamily="18" charset="0"/>
              </a:rPr>
              <a:t>, Varun Raj, Anup </a:t>
            </a:r>
            <a:r>
              <a:rPr lang="en-US" altLang="en-US" sz="2800" dirty="0" err="1">
                <a:latin typeface="Times New Roman" panose="02020603050405020304" pitchFamily="18" charset="0"/>
                <a:cs typeface="Times New Roman" panose="02020603050405020304" pitchFamily="18" charset="0"/>
              </a:rPr>
              <a:t>Gangwar</a:t>
            </a:r>
            <a:r>
              <a:rPr lang="en-US" altLang="en-US" sz="2800" dirty="0">
                <a:latin typeface="Times New Roman" panose="02020603050405020304" pitchFamily="18" charset="0"/>
                <a:cs typeface="Times New Roman" panose="02020603050405020304" pitchFamily="18" charset="0"/>
              </a:rPr>
              <a:t>, M. Balakrishnan, Anshul Kumar and Paolo </a:t>
            </a:r>
            <a:r>
              <a:rPr lang="en-US" altLang="en-US" sz="2800" dirty="0" err="1">
                <a:latin typeface="Times New Roman" panose="02020603050405020304" pitchFamily="18" charset="0"/>
                <a:cs typeface="Times New Roman" panose="02020603050405020304" pitchFamily="18" charset="0"/>
              </a:rPr>
              <a:t>Ienne</a:t>
            </a:r>
            <a:r>
              <a:rPr lang="en-US" altLang="en-US" sz="2800" dirty="0">
                <a:latin typeface="Times New Roman" panose="02020603050405020304" pitchFamily="18" charset="0"/>
                <a:cs typeface="Times New Roman" panose="02020603050405020304" pitchFamily="18" charset="0"/>
              </a:rPr>
              <a:t>, “A Trimaran based framework for exploring design space of VLIW ASIPs with coarse grain FUs”, ISSS-2002.</a:t>
            </a:r>
          </a:p>
          <a:p>
            <a:r>
              <a:rPr lang="en-US" altLang="en-US" sz="2800" dirty="0">
                <a:latin typeface="Times New Roman" panose="02020603050405020304" pitchFamily="18" charset="0"/>
                <a:cs typeface="Times New Roman" panose="02020603050405020304" pitchFamily="18" charset="0"/>
              </a:rPr>
              <a:t>Anup </a:t>
            </a:r>
            <a:r>
              <a:rPr lang="en-US" altLang="en-US" sz="2800" dirty="0" err="1">
                <a:latin typeface="Times New Roman" panose="02020603050405020304" pitchFamily="18" charset="0"/>
                <a:cs typeface="Times New Roman" panose="02020603050405020304" pitchFamily="18" charset="0"/>
              </a:rPr>
              <a:t>Gangwar</a:t>
            </a:r>
            <a:r>
              <a:rPr lang="en-US" altLang="en-US" sz="2800" dirty="0">
                <a:latin typeface="Times New Roman" panose="02020603050405020304" pitchFamily="18" charset="0"/>
                <a:cs typeface="Times New Roman" panose="02020603050405020304" pitchFamily="18" charset="0"/>
              </a:rPr>
              <a:t>, M. Balakrishnan and Anshul Kumar, “A framework for studying the effect of VLIW processor instruction encoding and decoding schemes”, Mini Project, Dept. of CSE.</a:t>
            </a:r>
          </a:p>
          <a:p>
            <a:r>
              <a:rPr lang="en-US" altLang="en-US" sz="2800" dirty="0">
                <a:latin typeface="Times New Roman" panose="02020603050405020304" pitchFamily="18" charset="0"/>
                <a:cs typeface="Times New Roman" panose="02020603050405020304" pitchFamily="18" charset="0"/>
              </a:rPr>
              <a:t>M. Jacome and G. de. </a:t>
            </a:r>
            <a:r>
              <a:rPr lang="en-US" altLang="en-US" sz="2800" dirty="0" err="1">
                <a:latin typeface="Times New Roman" panose="02020603050405020304" pitchFamily="18" charset="0"/>
                <a:cs typeface="Times New Roman" panose="02020603050405020304" pitchFamily="18" charset="0"/>
              </a:rPr>
              <a:t>Veciana</a:t>
            </a:r>
            <a:r>
              <a:rPr lang="en-US" altLang="en-US" sz="2800" dirty="0">
                <a:latin typeface="Times New Roman" panose="02020603050405020304" pitchFamily="18" charset="0"/>
                <a:cs typeface="Times New Roman" panose="02020603050405020304" pitchFamily="18" charset="0"/>
              </a:rPr>
              <a:t>, “Design challenges for new application specific processors”, IEEE Design and Test of Computers-2000.</a:t>
            </a:r>
          </a:p>
          <a:p>
            <a:r>
              <a:rPr lang="en-US" altLang="en-US" sz="2800" dirty="0">
                <a:latin typeface="Times New Roman" panose="02020603050405020304" pitchFamily="18" charset="0"/>
                <a:cs typeface="Times New Roman" panose="02020603050405020304" pitchFamily="18" charset="0"/>
              </a:rPr>
              <a:t>B. Ramakrishna Rau and Michael S. </a:t>
            </a:r>
            <a:r>
              <a:rPr lang="en-US" altLang="en-US" sz="2800" dirty="0" err="1">
                <a:latin typeface="Times New Roman" panose="02020603050405020304" pitchFamily="18" charset="0"/>
                <a:cs typeface="Times New Roman" panose="02020603050405020304" pitchFamily="18" charset="0"/>
              </a:rPr>
              <a:t>Schlansker</a:t>
            </a:r>
            <a:r>
              <a:rPr lang="en-US" altLang="en-US" sz="2800" dirty="0">
                <a:latin typeface="Times New Roman" panose="02020603050405020304" pitchFamily="18" charset="0"/>
                <a:cs typeface="Times New Roman" panose="02020603050405020304" pitchFamily="18" charset="0"/>
              </a:rPr>
              <a:t>, “Embedded computer architecture and automation”, IEEE Computer-2001</a:t>
            </a:r>
          </a:p>
          <a:p>
            <a:r>
              <a:rPr lang="en-US" altLang="en-US" sz="2800" dirty="0">
                <a:latin typeface="Times New Roman" panose="02020603050405020304" pitchFamily="18" charset="0"/>
                <a:cs typeface="Times New Roman" panose="02020603050405020304" pitchFamily="18" charset="0"/>
              </a:rPr>
              <a:t>Michael S. </a:t>
            </a:r>
            <a:r>
              <a:rPr lang="en-US" altLang="en-US" sz="2800" dirty="0" err="1">
                <a:latin typeface="Times New Roman" panose="02020603050405020304" pitchFamily="18" charset="0"/>
                <a:cs typeface="Times New Roman" panose="02020603050405020304" pitchFamily="18" charset="0"/>
              </a:rPr>
              <a:t>Schlansker</a:t>
            </a:r>
            <a:r>
              <a:rPr lang="en-US" altLang="en-US" sz="2800" dirty="0">
                <a:latin typeface="Times New Roman" panose="02020603050405020304" pitchFamily="18" charset="0"/>
                <a:cs typeface="Times New Roman" panose="02020603050405020304" pitchFamily="18" charset="0"/>
              </a:rPr>
              <a:t> and B. Ramakrishna Rau, “EPIC: An architecture for instruction-level parallel processors”, HPCA-2000.</a:t>
            </a:r>
          </a:p>
          <a:p>
            <a:r>
              <a:rPr lang="en-US" altLang="en-US" sz="2800" dirty="0">
                <a:latin typeface="Times New Roman" panose="02020603050405020304" pitchFamily="18" charset="0"/>
                <a:cs typeface="Times New Roman" panose="02020603050405020304" pitchFamily="18" charset="0"/>
              </a:rPr>
              <a:t>N. G. </a:t>
            </a:r>
            <a:r>
              <a:rPr lang="en-US" altLang="en-US" sz="2800" dirty="0" err="1">
                <a:latin typeface="Times New Roman" panose="02020603050405020304" pitchFamily="18" charset="0"/>
                <a:cs typeface="Times New Roman" panose="02020603050405020304" pitchFamily="18" charset="0"/>
              </a:rPr>
              <a:t>Busa</a:t>
            </a:r>
            <a:r>
              <a:rPr lang="en-US" altLang="en-US" sz="2800" dirty="0">
                <a:latin typeface="Times New Roman" panose="02020603050405020304" pitchFamily="18" charset="0"/>
                <a:cs typeface="Times New Roman" panose="02020603050405020304" pitchFamily="18" charset="0"/>
              </a:rPr>
              <a:t>, A. van der Werf and M. </a:t>
            </a:r>
            <a:r>
              <a:rPr lang="en-US" altLang="en-US" sz="2800" dirty="0" err="1">
                <a:latin typeface="Times New Roman" panose="02020603050405020304" pitchFamily="18" charset="0"/>
                <a:cs typeface="Times New Roman" panose="02020603050405020304" pitchFamily="18" charset="0"/>
              </a:rPr>
              <a:t>Bekooij</a:t>
            </a:r>
            <a:r>
              <a:rPr lang="en-US" altLang="en-US" sz="2800" dirty="0">
                <a:latin typeface="Times New Roman" panose="02020603050405020304" pitchFamily="18" charset="0"/>
                <a:cs typeface="Times New Roman" panose="02020603050405020304" pitchFamily="18" charset="0"/>
              </a:rPr>
              <a:t>, “Scheduling coarse grain operations for VLIW processors”, ASPDAC-1998.</a:t>
            </a:r>
          </a:p>
          <a:p>
            <a:r>
              <a:rPr lang="en-US" altLang="en-US" sz="2800" dirty="0" err="1">
                <a:latin typeface="Times New Roman" panose="02020603050405020304" pitchFamily="18" charset="0"/>
                <a:cs typeface="Times New Roman" panose="02020603050405020304" pitchFamily="18" charset="0"/>
              </a:rPr>
              <a:t>Shail</a:t>
            </a:r>
            <a:r>
              <a:rPr lang="en-US" altLang="en-US" sz="2800" dirty="0">
                <a:latin typeface="Times New Roman" panose="02020603050405020304" pitchFamily="18" charset="0"/>
                <a:cs typeface="Times New Roman" panose="02020603050405020304" pitchFamily="18" charset="0"/>
              </a:rPr>
              <a:t> Aditya, Scott A. </a:t>
            </a:r>
            <a:r>
              <a:rPr lang="en-US" altLang="en-US" sz="2800" dirty="0" err="1">
                <a:latin typeface="Times New Roman" panose="02020603050405020304" pitchFamily="18" charset="0"/>
                <a:cs typeface="Times New Roman" panose="02020603050405020304" pitchFamily="18" charset="0"/>
              </a:rPr>
              <a:t>Mahlke</a:t>
            </a:r>
            <a:r>
              <a:rPr lang="en-US" altLang="en-US" sz="2800" dirty="0">
                <a:latin typeface="Times New Roman" panose="02020603050405020304" pitchFamily="18" charset="0"/>
                <a:cs typeface="Times New Roman" panose="02020603050405020304" pitchFamily="18" charset="0"/>
              </a:rPr>
              <a:t> and B. Ramakrishna Rau, “Code size minimization and retargetable assembly for custom EPIC and VLIW processors”, ISSS-1999</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1572E26-0498-48F9-E6B3-BBC7DD1BF5AF}"/>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
        <p:nvSpPr>
          <p:cNvPr id="6" name="TextBox 5">
            <a:extLst>
              <a:ext uri="{FF2B5EF4-FFF2-40B4-BE49-F238E27FC236}">
                <a16:creationId xmlns:a16="http://schemas.microsoft.com/office/drawing/2014/main" id="{6E27E2F6-505A-6916-5C6D-01298A20F909}"/>
              </a:ext>
            </a:extLst>
          </p:cNvPr>
          <p:cNvSpPr txBox="1"/>
          <p:nvPr/>
        </p:nvSpPr>
        <p:spPr>
          <a:xfrm>
            <a:off x="1039906" y="6127234"/>
            <a:ext cx="6096000" cy="369332"/>
          </a:xfrm>
          <a:prstGeom prst="rect">
            <a:avLst/>
          </a:prstGeom>
          <a:noFill/>
        </p:spPr>
        <p:txBody>
          <a:bodyPr wrap="square">
            <a:spAutoFit/>
          </a:bodyPr>
          <a:lstStyle/>
          <a:p>
            <a:r>
              <a:rPr lang="en-IN" dirty="0">
                <a:solidFill>
                  <a:srgbClr val="FF0000"/>
                </a:solidFill>
                <a:latin typeface="Times New Roman" panose="02020603050405020304" pitchFamily="18" charset="0"/>
                <a:cs typeface="Times New Roman" panose="02020603050405020304" pitchFamily="18" charset="0"/>
              </a:rPr>
              <a:t>Sample has been provided in the above</a:t>
            </a:r>
          </a:p>
        </p:txBody>
      </p:sp>
      <p:sp>
        <p:nvSpPr>
          <p:cNvPr id="8" name="TextBox 7">
            <a:extLst>
              <a:ext uri="{FF2B5EF4-FFF2-40B4-BE49-F238E27FC236}">
                <a16:creationId xmlns:a16="http://schemas.microsoft.com/office/drawing/2014/main" id="{22004F2D-0961-02DC-085F-A849CF461C23}"/>
              </a:ext>
            </a:extLst>
          </p:cNvPr>
          <p:cNvSpPr txBox="1"/>
          <p:nvPr/>
        </p:nvSpPr>
        <p:spPr>
          <a:xfrm>
            <a:off x="4984376" y="6031210"/>
            <a:ext cx="6096000" cy="923330"/>
          </a:xfrm>
          <a:prstGeom prst="rect">
            <a:avLst/>
          </a:prstGeom>
          <a:noFill/>
        </p:spPr>
        <p:txBody>
          <a:bodyPr wrap="square">
            <a:spAutoFit/>
          </a:bodyPr>
          <a:lstStyle/>
          <a:p>
            <a:r>
              <a:rPr lang="en-IN" b="1" dirty="0">
                <a:solidFill>
                  <a:srgbClr val="0070C0"/>
                </a:solidFill>
                <a:latin typeface="Times New Roman" panose="02020603050405020304" pitchFamily="18" charset="0"/>
                <a:cs typeface="Times New Roman" panose="02020603050405020304" pitchFamily="18" charset="0"/>
              </a:rPr>
              <a:t>Add minimum 25 Research papers</a:t>
            </a:r>
          </a:p>
          <a:p>
            <a:r>
              <a:rPr lang="en-IN" b="1" dirty="0">
                <a:solidFill>
                  <a:srgbClr val="0070C0"/>
                </a:solidFill>
                <a:latin typeface="Times New Roman" panose="02020603050405020304" pitchFamily="18" charset="0"/>
                <a:cs typeface="Times New Roman" panose="02020603050405020304" pitchFamily="18" charset="0"/>
              </a:rPr>
              <a:t>Research papers should be fetched from the year 2024, 2023, 2022</a:t>
            </a:r>
          </a:p>
        </p:txBody>
      </p:sp>
    </p:spTree>
    <p:extLst>
      <p:ext uri="{BB962C8B-B14F-4D97-AF65-F5344CB8AC3E}">
        <p14:creationId xmlns:p14="http://schemas.microsoft.com/office/powerpoint/2010/main" val="2017700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54119-E46A-EECB-2FD4-2EEAE644291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1ACC354A-0110-F0A1-8457-4E9F7B4DD477}"/>
              </a:ext>
            </a:extLst>
          </p:cNvPr>
          <p:cNvSpPr>
            <a:spLocks noGrp="1"/>
          </p:cNvSpPr>
          <p:nvPr>
            <p:ph idx="1"/>
          </p:nvPr>
        </p:nvSpPr>
        <p:spPr>
          <a:xfrm>
            <a:off x="632927" y="1435824"/>
            <a:ext cx="10515600" cy="5032375"/>
          </a:xfrm>
        </p:spPr>
        <p:txBody>
          <a:bodyPr>
            <a:normAutofit fontScale="92500" lnSpcReduction="10000"/>
          </a:bodyPr>
          <a:lstStyle/>
          <a:p>
            <a:pPr>
              <a:lnSpc>
                <a:spcPct val="100000"/>
              </a:lnSpc>
            </a:pPr>
            <a:r>
              <a:rPr lang="en-US" sz="1600" b="0" i="0" dirty="0">
                <a:solidFill>
                  <a:schemeClr val="tx1">
                    <a:lumMod val="95000"/>
                    <a:lumOff val="5000"/>
                  </a:schemeClr>
                </a:solidFill>
                <a:effectLst/>
                <a:latin typeface="Söhne"/>
              </a:rPr>
              <a:t>Introduction : </a:t>
            </a:r>
          </a:p>
          <a:p>
            <a:pPr marL="0" indent="0">
              <a:lnSpc>
                <a:spcPct val="100000"/>
              </a:lnSpc>
              <a:buNone/>
            </a:pPr>
            <a:r>
              <a:rPr lang="en-US" sz="1600" dirty="0">
                <a:solidFill>
                  <a:schemeClr val="tx1">
                    <a:lumMod val="95000"/>
                    <a:lumOff val="5000"/>
                  </a:schemeClr>
                </a:solidFill>
                <a:latin typeface="Söhne"/>
              </a:rPr>
              <a:t>          Breast cancer is a significant health concern worldwide, with early detection being crucial for effective </a:t>
            </a:r>
            <a:r>
              <a:rPr lang="en-US" sz="1600" dirty="0" err="1">
                <a:solidFill>
                  <a:schemeClr val="tx1">
                    <a:lumMod val="95000"/>
                    <a:lumOff val="5000"/>
                  </a:schemeClr>
                </a:solidFill>
                <a:latin typeface="Söhne"/>
              </a:rPr>
              <a:t>treatmen</a:t>
            </a:r>
            <a:endParaRPr lang="en-US" sz="1600" dirty="0">
              <a:solidFill>
                <a:schemeClr val="tx1">
                  <a:lumMod val="95000"/>
                  <a:lumOff val="5000"/>
                </a:schemeClr>
              </a:solidFill>
              <a:latin typeface="Söhne"/>
            </a:endParaRPr>
          </a:p>
          <a:p>
            <a:r>
              <a:rPr lang="en-US" sz="1600" b="0" i="0" dirty="0">
                <a:solidFill>
                  <a:schemeClr val="tx1">
                    <a:lumMod val="95000"/>
                    <a:lumOff val="5000"/>
                  </a:schemeClr>
                </a:solidFill>
                <a:effectLst/>
                <a:latin typeface="Söhne"/>
              </a:rPr>
              <a:t>Dataset:</a:t>
            </a:r>
          </a:p>
          <a:p>
            <a:pPr marL="457200" lvl="1" indent="0">
              <a:buNone/>
            </a:pPr>
            <a:r>
              <a:rPr lang="en-US" sz="1400" b="0" i="0" dirty="0">
                <a:solidFill>
                  <a:schemeClr val="tx1">
                    <a:lumMod val="95000"/>
                    <a:lumOff val="5000"/>
                  </a:schemeClr>
                </a:solidFill>
                <a:effectLst/>
                <a:latin typeface="Söhne"/>
              </a:rPr>
              <a:t>Utilizing a histopathological dataset containing digitized images of breast tissue samples obtained through biopsy.</a:t>
            </a:r>
          </a:p>
          <a:p>
            <a:r>
              <a:rPr lang="en-US" sz="1600" b="0" i="0" dirty="0">
                <a:solidFill>
                  <a:schemeClr val="tx1">
                    <a:lumMod val="95000"/>
                    <a:lumOff val="5000"/>
                  </a:schemeClr>
                </a:solidFill>
                <a:effectLst/>
                <a:latin typeface="Söhne"/>
              </a:rPr>
              <a:t>Preprocessing:</a:t>
            </a:r>
          </a:p>
          <a:p>
            <a:pPr marL="457200" lvl="1" indent="0">
              <a:buNone/>
            </a:pPr>
            <a:r>
              <a:rPr lang="en-US" sz="1400" b="0" i="0" dirty="0">
                <a:solidFill>
                  <a:schemeClr val="tx1">
                    <a:lumMod val="95000"/>
                    <a:lumOff val="5000"/>
                  </a:schemeClr>
                </a:solidFill>
                <a:effectLst/>
                <a:latin typeface="Söhne"/>
              </a:rPr>
              <a:t>Preprocessing the images to enhance features and remove noise, including resizing, normalization, and color space conversion.</a:t>
            </a:r>
          </a:p>
          <a:p>
            <a:r>
              <a:rPr lang="en-US" sz="1600" b="0" i="0" dirty="0">
                <a:solidFill>
                  <a:schemeClr val="tx1">
                    <a:lumMod val="95000"/>
                    <a:lumOff val="5000"/>
                  </a:schemeClr>
                </a:solidFill>
                <a:effectLst/>
                <a:latin typeface="Söhne"/>
              </a:rPr>
              <a:t>Feature Extraction:</a:t>
            </a:r>
          </a:p>
          <a:p>
            <a:pPr marL="457200" lvl="1" indent="0">
              <a:buNone/>
            </a:pPr>
            <a:r>
              <a:rPr lang="en-US" sz="1400" b="0" i="0" dirty="0">
                <a:solidFill>
                  <a:schemeClr val="tx1">
                    <a:lumMod val="95000"/>
                    <a:lumOff val="5000"/>
                  </a:schemeClr>
                </a:solidFill>
                <a:effectLst/>
                <a:latin typeface="Söhne"/>
              </a:rPr>
              <a:t>Extracting relevant features from the preprocessed images using techniques like convolutional neural networks (CNNs) and feature selection methods.</a:t>
            </a:r>
          </a:p>
          <a:p>
            <a:r>
              <a:rPr lang="en-US" sz="1600" b="0" i="0" dirty="0">
                <a:solidFill>
                  <a:schemeClr val="tx1">
                    <a:lumMod val="95000"/>
                    <a:lumOff val="5000"/>
                  </a:schemeClr>
                </a:solidFill>
                <a:effectLst/>
                <a:latin typeface="Söhne"/>
              </a:rPr>
              <a:t>Machine Learning Models:</a:t>
            </a:r>
          </a:p>
          <a:p>
            <a:pPr marL="457200" lvl="1" indent="0">
              <a:buNone/>
            </a:pPr>
            <a:r>
              <a:rPr lang="en-US" sz="1400" b="0" i="0" dirty="0">
                <a:solidFill>
                  <a:schemeClr val="tx1">
                    <a:lumMod val="95000"/>
                    <a:lumOff val="5000"/>
                  </a:schemeClr>
                </a:solidFill>
                <a:effectLst/>
                <a:latin typeface="Söhne"/>
              </a:rPr>
              <a:t>Training and evaluating various machine learning models such as support vector machines (SVM), random forests, and deep learning models like CNNs.</a:t>
            </a:r>
          </a:p>
          <a:p>
            <a:r>
              <a:rPr lang="en-US" sz="1600" b="0" i="0" dirty="0">
                <a:solidFill>
                  <a:schemeClr val="tx1">
                    <a:lumMod val="95000"/>
                    <a:lumOff val="5000"/>
                  </a:schemeClr>
                </a:solidFill>
                <a:effectLst/>
                <a:latin typeface="Söhne"/>
              </a:rPr>
              <a:t>Performance Evaluation:</a:t>
            </a:r>
          </a:p>
          <a:p>
            <a:pPr marL="457200" lvl="1" indent="0">
              <a:buNone/>
            </a:pPr>
            <a:r>
              <a:rPr lang="en-US" sz="1400" b="0" i="0" dirty="0">
                <a:solidFill>
                  <a:schemeClr val="tx1">
                    <a:lumMod val="95000"/>
                    <a:lumOff val="5000"/>
                  </a:schemeClr>
                </a:solidFill>
                <a:effectLst/>
                <a:latin typeface="Söhne"/>
              </a:rPr>
              <a:t>Evaluating the performance of the models based on metrics like accuracy, precision, recall, and F1-score to assess their effectiveness in breast cancer detection.</a:t>
            </a:r>
          </a:p>
          <a:p>
            <a:r>
              <a:rPr lang="en-US" sz="1600" b="0" i="0" dirty="0">
                <a:solidFill>
                  <a:schemeClr val="tx1">
                    <a:lumMod val="95000"/>
                    <a:lumOff val="5000"/>
                  </a:schemeClr>
                </a:solidFill>
                <a:effectLst/>
                <a:latin typeface="Söhne"/>
              </a:rPr>
              <a:t>Results:</a:t>
            </a:r>
          </a:p>
          <a:p>
            <a:pPr marL="457200" lvl="1" indent="0">
              <a:buNone/>
            </a:pPr>
            <a:r>
              <a:rPr lang="en-US" sz="1400" b="0" i="0" dirty="0">
                <a:solidFill>
                  <a:schemeClr val="tx1">
                    <a:lumMod val="95000"/>
                    <a:lumOff val="5000"/>
                  </a:schemeClr>
                </a:solidFill>
                <a:effectLst/>
                <a:latin typeface="Söhne"/>
              </a:rPr>
              <a:t>Presenting the results of the experiments, showcasing the model(s) with the highest performance in terms of accuracy and efficiency.</a:t>
            </a:r>
          </a:p>
          <a:p>
            <a:r>
              <a:rPr lang="en-US" sz="1600" b="0" i="0" dirty="0">
                <a:solidFill>
                  <a:schemeClr val="tx1">
                    <a:lumMod val="95000"/>
                    <a:lumOff val="5000"/>
                  </a:schemeClr>
                </a:solidFill>
                <a:effectLst/>
                <a:latin typeface="Söhne"/>
              </a:rPr>
              <a:t>Conclusion:</a:t>
            </a:r>
          </a:p>
          <a:p>
            <a:pPr marL="457200" lvl="1" indent="0">
              <a:buNone/>
            </a:pPr>
            <a:r>
              <a:rPr lang="en-US" sz="1400" b="0" i="0" dirty="0">
                <a:solidFill>
                  <a:schemeClr val="tx1">
                    <a:lumMod val="95000"/>
                    <a:lumOff val="5000"/>
                  </a:schemeClr>
                </a:solidFill>
                <a:effectLst/>
                <a:latin typeface="Söhne"/>
              </a:rPr>
              <a:t>Concluding the project with insights into the effectiveness of machine learning methods in histopathological image analysis for breast cancer detection and discussing potential future improvements and applications.</a:t>
            </a:r>
          </a:p>
          <a:p>
            <a:endParaRPr lang="en-IN" sz="1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3FC54D8-4A2F-36C0-B1A5-8021B939617F}"/>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1071998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4260D-4EE7-9850-601A-15EECD333B2A}"/>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5E67C111-B467-CF11-DE8A-84D6F9A6C6B2}"/>
              </a:ext>
            </a:extLst>
          </p:cNvPr>
          <p:cNvSpPr>
            <a:spLocks noGrp="1"/>
          </p:cNvSpPr>
          <p:nvPr>
            <p:ph idx="1"/>
          </p:nvPr>
        </p:nvSpPr>
        <p:spPr>
          <a:xfrm>
            <a:off x="838200" y="1435824"/>
            <a:ext cx="10515600" cy="4741139"/>
          </a:xfrm>
        </p:spPr>
        <p:txBody>
          <a:bodyPr>
            <a:normAutofit fontScale="55000" lnSpcReduction="20000"/>
          </a:bodyPr>
          <a:lstStyle/>
          <a:p>
            <a:pPr marL="0"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Breast cancer is one of the most prevalent forms of cancer among women globally, affecting millions of lives every year. Early detection plays a pivotal role in improving survival rates and treatment outcomes for patients. Histopathological analysis, which involves examining tissue samples under a microscope, is a critical method for diagnosing breast cancer.</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 this project, we aim to leverage machine learning techniques to enhance the efficiency and accuracy of breast cancer detection through histopathological data. The dataset comprises digitized images of breast tissue samples obtained from biopsies, providing a rich source of information for analysis.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By preprocessing the images to enhance features and reduce noise, extracting relevant features using advanced methods like convolutional neural networks (CNNs), and employing machine learning models such as support vector machines (SVM), random forests, and deep learning models, we seek to develop a robust system for automated breast cancer detection.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project's use case involves developing a tool that can assist pathologists and healthcare professionals in accurately identifying and diagnosing breast cancer from histopathological images, thereby contributing to early intervention and improved patient outcomes.</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4470091-7157-46C4-7EBC-9E193342F26B}"/>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1091478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67C111-B467-CF11-DE8A-84D6F9A6C6B2}"/>
              </a:ext>
            </a:extLst>
          </p:cNvPr>
          <p:cNvSpPr>
            <a:spLocks noGrp="1"/>
          </p:cNvSpPr>
          <p:nvPr>
            <p:ph idx="1"/>
          </p:nvPr>
        </p:nvSpPr>
        <p:spPr>
          <a:xfrm>
            <a:off x="382555" y="1129004"/>
            <a:ext cx="10971245" cy="5728996"/>
          </a:xfrm>
        </p:spPr>
        <p:txBody>
          <a:bodyPr>
            <a:normAutofit fontScale="55000" lnSpcReduction="20000"/>
          </a:bodyPr>
          <a:lstStyle/>
          <a:p>
            <a:pPr marL="0" indent="0">
              <a:buNone/>
            </a:pPr>
            <a:r>
              <a:rPr lang="en-US" dirty="0">
                <a:latin typeface="Times New Roman" panose="02020603050405020304" pitchFamily="18" charset="0"/>
                <a:cs typeface="Times New Roman" panose="02020603050405020304" pitchFamily="18" charset="0"/>
              </a:rPr>
              <a:t>Use Case: Automated Breast Cancer Diagnosis System with SVM and Random Forest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Scenario:</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A pathology lab receives a batch of histopathological images of breast tissue samples from biopsy procedures.</a:t>
            </a:r>
          </a:p>
          <a:p>
            <a:pPr marL="0" indent="0">
              <a:buNone/>
            </a:pPr>
            <a:r>
              <a:rPr lang="en-US" dirty="0">
                <a:latin typeface="Times New Roman" panose="02020603050405020304" pitchFamily="18" charset="0"/>
                <a:cs typeface="Times New Roman" panose="02020603050405020304" pitchFamily="18" charset="0"/>
              </a:rPr>
              <a:t>Problem Statement: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Pathologists need to accurately and efficiently analyze these images to detect the presence of breast cancer cells and determine the cancer's severity.</a:t>
            </a:r>
          </a:p>
          <a:p>
            <a:pPr marL="0" indent="0">
              <a:buNone/>
            </a:pPr>
            <a:r>
              <a:rPr lang="en-US" dirty="0">
                <a:latin typeface="Times New Roman" panose="02020603050405020304" pitchFamily="18" charset="0"/>
                <a:cs typeface="Times New Roman" panose="02020603050405020304" pitchFamily="18" charset="0"/>
              </a:rPr>
              <a:t>Solution:</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Implementing an automated breast cancer diagnosis system using Support Vector Machines (SVM) and Random Forest algorithms.</a:t>
            </a:r>
          </a:p>
          <a:p>
            <a:pPr marL="0" indent="0">
              <a:buNone/>
            </a:pPr>
            <a:r>
              <a:rPr lang="en-US" dirty="0">
                <a:latin typeface="Times New Roman" panose="02020603050405020304" pitchFamily="18" charset="0"/>
                <a:cs typeface="Times New Roman" panose="02020603050405020304" pitchFamily="18" charset="0"/>
              </a:rPr>
              <a:t>Workflow:</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Preprocessing: The system preprocesses the images by resizing, normalizing, and enhancing features to improve analysis accuracy.</a:t>
            </a:r>
          </a:p>
          <a:p>
            <a:pPr marL="0" indent="0">
              <a:buNone/>
            </a:pPr>
            <a:r>
              <a:rPr lang="en-US" dirty="0">
                <a:latin typeface="Times New Roman" panose="02020603050405020304" pitchFamily="18" charset="0"/>
                <a:cs typeface="Times New Roman" panose="02020603050405020304" pitchFamily="18" charset="0"/>
              </a:rPr>
              <a:t>Feature Extraction: Extracting relevant features from the preprocessed images using advanced techniques like convolutional neural networks (CNNs) or handcrafted features.</a:t>
            </a:r>
          </a:p>
          <a:p>
            <a:pPr marL="0" indent="0">
              <a:buNone/>
            </a:pPr>
            <a:r>
              <a:rPr lang="en-US" dirty="0">
                <a:latin typeface="Times New Roman" panose="02020603050405020304" pitchFamily="18" charset="0"/>
                <a:cs typeface="Times New Roman" panose="02020603050405020304" pitchFamily="18" charset="0"/>
              </a:rPr>
              <a:t>Model Training:</a:t>
            </a:r>
          </a:p>
          <a:p>
            <a:pPr marL="0" indent="0">
              <a:buNone/>
            </a:pPr>
            <a:r>
              <a:rPr lang="en-US" dirty="0">
                <a:latin typeface="Times New Roman" panose="02020603050405020304" pitchFamily="18" charset="0"/>
                <a:cs typeface="Times New Roman" panose="02020603050405020304" pitchFamily="18" charset="0"/>
              </a:rPr>
              <a:t>SVM Model: Training a Support Vector Machine (SVM) model using the extracted features to classify the images into benign or malignant categories.</a:t>
            </a:r>
          </a:p>
          <a:p>
            <a:pPr marL="0" indent="0">
              <a:buNone/>
            </a:pPr>
            <a:r>
              <a:rPr lang="en-US" dirty="0">
                <a:latin typeface="Times New Roman" panose="02020603050405020304" pitchFamily="18" charset="0"/>
                <a:cs typeface="Times New Roman" panose="02020603050405020304" pitchFamily="18" charset="0"/>
              </a:rPr>
              <a:t>Random Forest Model: Training a Random Forest model to complement the SVM for improved accuracy in breast cancer detection.</a:t>
            </a:r>
          </a:p>
          <a:p>
            <a:pPr marL="0" indent="0">
              <a:buNone/>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4470091-7157-46C4-7EBC-9E193342F26B}"/>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133053" y="58305"/>
            <a:ext cx="2595282" cy="1070699"/>
          </a:xfrm>
          <a:prstGeom prst="rect">
            <a:avLst/>
          </a:prstGeom>
        </p:spPr>
      </p:pic>
    </p:spTree>
    <p:extLst>
      <p:ext uri="{BB962C8B-B14F-4D97-AF65-F5344CB8AC3E}">
        <p14:creationId xmlns:p14="http://schemas.microsoft.com/office/powerpoint/2010/main" val="786869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6BE5D7-C05B-3AE9-6564-26D60773E415}"/>
              </a:ext>
            </a:extLst>
          </p:cNvPr>
          <p:cNvSpPr>
            <a:spLocks noGrp="1"/>
          </p:cNvSpPr>
          <p:nvPr>
            <p:ph idx="1"/>
          </p:nvPr>
        </p:nvSpPr>
        <p:spPr>
          <a:xfrm>
            <a:off x="838200" y="849086"/>
            <a:ext cx="10515600" cy="5719665"/>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Evaluation:</a:t>
            </a:r>
          </a:p>
          <a:p>
            <a:pPr marL="0" indent="0">
              <a:buNone/>
            </a:pPr>
            <a:r>
              <a:rPr lang="en-US" sz="2200" dirty="0">
                <a:latin typeface="Times New Roman" panose="02020603050405020304" pitchFamily="18" charset="0"/>
                <a:cs typeface="Times New Roman" panose="02020603050405020304" pitchFamily="18" charset="0"/>
              </a:rPr>
              <a:t>Cross-validation and hyperparameter tuning are performed to optimize the SVM and Random Forest models' performance.</a:t>
            </a:r>
          </a:p>
          <a:p>
            <a:pPr marL="0" indent="0">
              <a:buNone/>
            </a:pPr>
            <a:r>
              <a:rPr lang="en-US" sz="2200" dirty="0">
                <a:latin typeface="Times New Roman" panose="02020603050405020304" pitchFamily="18" charset="0"/>
                <a:cs typeface="Times New Roman" panose="02020603050405020304" pitchFamily="18" charset="0"/>
              </a:rPr>
              <a:t>The models are evaluated using metrics such as accuracy, precision, recall, and F1-score to assess their effectiveness in breast cancer detection.</a:t>
            </a:r>
          </a:p>
          <a:p>
            <a:pPr marL="0" indent="0">
              <a:buNone/>
            </a:pPr>
            <a:r>
              <a:rPr lang="en-US" sz="2200" dirty="0">
                <a:latin typeface="Times New Roman" panose="02020603050405020304" pitchFamily="18" charset="0"/>
                <a:cs typeface="Times New Roman" panose="02020603050405020304" pitchFamily="18" charset="0"/>
              </a:rPr>
              <a:t>Deployment: Deploying the optimized SVM and Random Forest models into a production environment for automated diagnosis.</a:t>
            </a:r>
          </a:p>
          <a:p>
            <a:pPr marL="0" indent="0">
              <a:buNone/>
            </a:pPr>
            <a:r>
              <a:rPr lang="en-US" sz="2200" dirty="0">
                <a:latin typeface="Times New Roman" panose="02020603050405020304" pitchFamily="18" charset="0"/>
                <a:cs typeface="Times New Roman" panose="02020603050405020304" pitchFamily="18" charset="0"/>
              </a:rPr>
              <a:t>Benefits:</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Enhanced Accuracy: Leveraging the combined power of SVM and Random Forest improves the system's accuracy in detecting breast cancer cells.</a:t>
            </a:r>
          </a:p>
          <a:p>
            <a:pPr marL="0" indent="0">
              <a:buNone/>
            </a:pPr>
            <a:r>
              <a:rPr lang="en-US" sz="2200" dirty="0">
                <a:latin typeface="Times New Roman" panose="02020603050405020304" pitchFamily="18" charset="0"/>
                <a:cs typeface="Times New Roman" panose="02020603050405020304" pitchFamily="18" charset="0"/>
              </a:rPr>
              <a:t>Faster Diagnosis: The automated system speeds up the diagnosis process compared to manual examination, aiding in timely interventions.</a:t>
            </a:r>
          </a:p>
          <a:p>
            <a:pPr marL="0" indent="0">
              <a:buNone/>
            </a:pPr>
            <a:r>
              <a:rPr lang="en-US" sz="2200" dirty="0">
                <a:latin typeface="Times New Roman" panose="02020603050405020304" pitchFamily="18" charset="0"/>
                <a:cs typeface="Times New Roman" panose="02020603050405020304" pitchFamily="18" charset="0"/>
              </a:rPr>
              <a:t>Decision Support: Provides valuable insights and decision support for healthcare professionals, aiding in treatment planning and patient management.</a:t>
            </a:r>
          </a:p>
          <a:p>
            <a:endParaRPr lang="en-IN" dirty="0"/>
          </a:p>
        </p:txBody>
      </p:sp>
      <p:pic>
        <p:nvPicPr>
          <p:cNvPr id="4" name="Picture 3">
            <a:extLst>
              <a:ext uri="{FF2B5EF4-FFF2-40B4-BE49-F238E27FC236}">
                <a16:creationId xmlns:a16="http://schemas.microsoft.com/office/drawing/2014/main" id="{CD45290D-0C00-7C54-F57D-3E636AF2760A}"/>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07698" y="133654"/>
            <a:ext cx="2595282" cy="1070699"/>
          </a:xfrm>
          <a:prstGeom prst="rect">
            <a:avLst/>
          </a:prstGeom>
        </p:spPr>
      </p:pic>
    </p:spTree>
    <p:extLst>
      <p:ext uri="{BB962C8B-B14F-4D97-AF65-F5344CB8AC3E}">
        <p14:creationId xmlns:p14="http://schemas.microsoft.com/office/powerpoint/2010/main" val="1711131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F30A4-3C3B-A216-83BB-91219312244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Challenges / Motivation</a:t>
            </a:r>
          </a:p>
        </p:txBody>
      </p:sp>
      <p:sp>
        <p:nvSpPr>
          <p:cNvPr id="3" name="Content Placeholder 2">
            <a:extLst>
              <a:ext uri="{FF2B5EF4-FFF2-40B4-BE49-F238E27FC236}">
                <a16:creationId xmlns:a16="http://schemas.microsoft.com/office/drawing/2014/main" id="{AD50BAFB-4921-1D00-2ACB-E826221FDCE2}"/>
              </a:ext>
            </a:extLst>
          </p:cNvPr>
          <p:cNvSpPr>
            <a:spLocks noGrp="1"/>
          </p:cNvSpPr>
          <p:nvPr>
            <p:ph idx="1"/>
          </p:nvPr>
        </p:nvSpPr>
        <p:spPr>
          <a:xfrm>
            <a:off x="838200" y="1548881"/>
            <a:ext cx="10515600" cy="4628081"/>
          </a:xfrm>
        </p:spPr>
        <p:txBody>
          <a:bodyPr>
            <a:normAutofit fontScale="70000" lnSpcReduction="20000"/>
          </a:bodyPr>
          <a:lstStyle/>
          <a:p>
            <a:pPr marL="0" indent="0">
              <a:buNone/>
            </a:pPr>
            <a:r>
              <a:rPr lang="en-US" dirty="0">
                <a:latin typeface="Times New Roman" panose="02020603050405020304" pitchFamily="18" charset="0"/>
                <a:cs typeface="Times New Roman" panose="02020603050405020304" pitchFamily="18" charset="0"/>
              </a:rPr>
              <a:t>Challenges and Motivation:</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1. Complexity of Histopathological Images:</a:t>
            </a:r>
          </a:p>
          <a:p>
            <a:pPr marL="0" indent="0">
              <a:buNone/>
            </a:pPr>
            <a:r>
              <a:rPr lang="en-US" dirty="0">
                <a:latin typeface="Times New Roman" panose="02020603050405020304" pitchFamily="18" charset="0"/>
                <a:cs typeface="Times New Roman" panose="02020603050405020304" pitchFamily="18" charset="0"/>
              </a:rPr>
              <a:t>   - Histopathological images can be complex and contain subtle patterns that are challenging to interpret accurately, requiring advanced image processing and feature extraction techniques.</a:t>
            </a:r>
          </a:p>
          <a:p>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2. Class Imbalance:</a:t>
            </a:r>
          </a:p>
          <a:p>
            <a:pPr marL="0" indent="0">
              <a:buNone/>
            </a:pPr>
            <a:r>
              <a:rPr lang="en-US" dirty="0">
                <a:latin typeface="Times New Roman" panose="02020603050405020304" pitchFamily="18" charset="0"/>
                <a:cs typeface="Times New Roman" panose="02020603050405020304" pitchFamily="18" charset="0"/>
              </a:rPr>
              <a:t>   - Imbalance between benign and malignant samples in the dataset can affect the performance of machine learning models, requiring strategies like data augmentation or class weighting.</a:t>
            </a:r>
          </a:p>
          <a:p>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3. Feature Selection:</a:t>
            </a:r>
          </a:p>
          <a:p>
            <a:pPr marL="0" indent="0">
              <a:buNone/>
            </a:pPr>
            <a:r>
              <a:rPr lang="en-US" dirty="0">
                <a:latin typeface="Times New Roman" panose="02020603050405020304" pitchFamily="18" charset="0"/>
                <a:cs typeface="Times New Roman" panose="02020603050405020304" pitchFamily="18" charset="0"/>
              </a:rPr>
              <a:t>   - Identifying relevant features from histopathological images and selecting the most informative ones for model training can be a non-trivial task, requiring domain expertise and feature engineering.</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6DE28F4-9147-27AE-E539-BA356AADB696}"/>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196759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1FC0D2-E255-0CA4-3CB4-58A4BF79382E}"/>
              </a:ext>
            </a:extLst>
          </p:cNvPr>
          <p:cNvSpPr>
            <a:spLocks noGrp="1"/>
          </p:cNvSpPr>
          <p:nvPr>
            <p:ph idx="1"/>
          </p:nvPr>
        </p:nvSpPr>
        <p:spPr>
          <a:xfrm>
            <a:off x="158620" y="998376"/>
            <a:ext cx="11195180" cy="5682342"/>
          </a:xfrm>
        </p:spPr>
        <p:txBody>
          <a:bodyPr>
            <a:normAutofit fontScale="55000" lnSpcReduction="20000"/>
          </a:bodyPr>
          <a:lstStyle/>
          <a:p>
            <a:pPr marL="0" indent="0">
              <a:buNone/>
            </a:pPr>
            <a:r>
              <a:rPr lang="en-US" b="1" dirty="0">
                <a:latin typeface="Times New Roman" panose="02020603050405020304" pitchFamily="18" charset="0"/>
                <a:cs typeface="Times New Roman" panose="02020603050405020304" pitchFamily="18" charset="0"/>
              </a:rPr>
              <a:t>Motivation: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 Improving Early Detection</a:t>
            </a:r>
          </a:p>
          <a:p>
            <a:pPr marL="0" indent="0">
              <a:buNone/>
            </a:pPr>
            <a:r>
              <a:rPr lang="en-US" dirty="0">
                <a:latin typeface="Times New Roman" panose="02020603050405020304" pitchFamily="18" charset="0"/>
                <a:cs typeface="Times New Roman" panose="02020603050405020304" pitchFamily="18" charset="0"/>
              </a:rPr>
              <a:t> - Early detection of breast cancer significantly improves treatment outcomes and patient survival rates, motivating the development of accurate and efficient diagnostic systems.</a:t>
            </a:r>
          </a:p>
          <a:p>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2. Reducing Diagnostic Errors:</a:t>
            </a:r>
          </a:p>
          <a:p>
            <a:r>
              <a:rPr lang="en-US" dirty="0">
                <a:latin typeface="Times New Roman" panose="02020603050405020304" pitchFamily="18" charset="0"/>
                <a:cs typeface="Times New Roman" panose="02020603050405020304" pitchFamily="18" charset="0"/>
              </a:rPr>
              <a:t>   - Automated systems can help reduce human errors and variability in diagnosis, leading to more consistent and reliable results in detecting breast cancer.</a:t>
            </a:r>
          </a:p>
          <a:p>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3. Enhancing Healthcare Efficiency:</a:t>
            </a:r>
          </a:p>
          <a:p>
            <a:r>
              <a:rPr lang="en-US" dirty="0">
                <a:latin typeface="Times New Roman" panose="02020603050405020304" pitchFamily="18" charset="0"/>
                <a:cs typeface="Times New Roman" panose="02020603050405020304" pitchFamily="18" charset="0"/>
              </a:rPr>
              <a:t>   - Automating the breast cancer diagnosis process can save time for healthcare professionals, allowing them to focus on patient care and treatment planning.</a:t>
            </a:r>
          </a:p>
          <a:p>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4. Advancing Technology in Healthcare:</a:t>
            </a:r>
          </a:p>
          <a:p>
            <a:r>
              <a:rPr lang="en-US" dirty="0">
                <a:latin typeface="Times New Roman" panose="02020603050405020304" pitchFamily="18" charset="0"/>
                <a:cs typeface="Times New Roman" panose="02020603050405020304" pitchFamily="18" charset="0"/>
              </a:rPr>
              <a:t>   - Leveraging machine learning and advanced technologies in healthcare can lead to innovation, research advancements, and improved healthcare delivery for breast cancer patients.</a:t>
            </a:r>
          </a:p>
          <a:p>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5. Impact on Public Health:</a:t>
            </a:r>
          </a:p>
          <a:p>
            <a:r>
              <a:rPr lang="en-US" dirty="0">
                <a:latin typeface="Times New Roman" panose="02020603050405020304" pitchFamily="18" charset="0"/>
                <a:cs typeface="Times New Roman" panose="02020603050405020304" pitchFamily="18" charset="0"/>
              </a:rPr>
              <a:t>   - By developing effective automated diagnosis systems, we can contribute to public health initiatives aimed at early detection and prevention of breast cancer, benefiting society as a whole.</a:t>
            </a:r>
            <a:endParaRPr lang="en-IN" dirty="0">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F0B6B4F3-AD78-10AE-F7C7-58118FEF35A8}"/>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07698" y="133655"/>
            <a:ext cx="2414204" cy="864722"/>
          </a:xfrm>
          <a:prstGeom prst="rect">
            <a:avLst/>
          </a:prstGeom>
        </p:spPr>
      </p:pic>
    </p:spTree>
    <p:extLst>
      <p:ext uri="{BB962C8B-B14F-4D97-AF65-F5344CB8AC3E}">
        <p14:creationId xmlns:p14="http://schemas.microsoft.com/office/powerpoint/2010/main" val="805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71B73-F4C1-C090-D2BB-EE26846097E7}"/>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8C102C45-4C35-14B6-4F6C-CD0964917B64}"/>
              </a:ext>
            </a:extLst>
          </p:cNvPr>
          <p:cNvSpPr>
            <a:spLocks noGrp="1"/>
          </p:cNvSpPr>
          <p:nvPr>
            <p:ph idx="1"/>
          </p:nvPr>
        </p:nvSpPr>
        <p:spPr/>
        <p:txBody>
          <a:bodyPr>
            <a:normAutofit fontScale="85000" lnSpcReduction="10000"/>
          </a:bodyPr>
          <a:lstStyle/>
          <a:p>
            <a:pPr marL="0" indent="0">
              <a:buNone/>
            </a:pPr>
            <a:r>
              <a:rPr lang="en-US" b="0" i="0" dirty="0">
                <a:effectLst/>
                <a:latin typeface="Times New Roman" panose="02020603050405020304" pitchFamily="18" charset="0"/>
                <a:cs typeface="Times New Roman" panose="02020603050405020304" pitchFamily="18" charset="0"/>
              </a:rPr>
              <a:t>Statement: Software Tool for Breast Cancer Detection Using Machine Learning</a:t>
            </a:r>
          </a:p>
          <a:p>
            <a:pPr marL="0" indent="0">
              <a:buNone/>
            </a:pPr>
            <a:endParaRPr lang="en-US" b="0" i="0" dirty="0">
              <a:effectLst/>
              <a:latin typeface="Times New Roman" panose="02020603050405020304" pitchFamily="18" charset="0"/>
              <a:cs typeface="Times New Roman" panose="02020603050405020304" pitchFamily="18" charset="0"/>
            </a:endParaRPr>
          </a:p>
          <a:p>
            <a:pPr marL="0" indent="0">
              <a:buNone/>
            </a:pPr>
            <a:r>
              <a:rPr lang="en-US" b="0" i="0" dirty="0">
                <a:effectLst/>
                <a:latin typeface="Times New Roman" panose="02020603050405020304" pitchFamily="18" charset="0"/>
                <a:cs typeface="Times New Roman" panose="02020603050405020304" pitchFamily="18" charset="0"/>
              </a:rPr>
              <a:t>Description:</a:t>
            </a:r>
          </a:p>
          <a:p>
            <a:pPr marL="0" indent="0">
              <a:buNone/>
            </a:pPr>
            <a:r>
              <a:rPr lang="en-US" b="0" i="0" dirty="0">
                <a:effectLst/>
                <a:latin typeface="Times New Roman" panose="02020603050405020304" pitchFamily="18" charset="0"/>
                <a:cs typeface="Times New Roman" panose="02020603050405020304" pitchFamily="18" charset="0"/>
              </a:rPr>
              <a:t>Breast cancer is a significant health concern, and early detection plays a crucial role in improving patient outcomes. However, accurately diagnosing breast cancer from histopathological images can be challenging due to the complexity of the data and the need for precise analysis.</a:t>
            </a:r>
          </a:p>
          <a:p>
            <a:pPr marL="0" indent="0">
              <a:buNone/>
            </a:pPr>
            <a:endParaRPr lang="en-US" b="0" i="0" dirty="0">
              <a:effectLst/>
              <a:latin typeface="Times New Roman" panose="02020603050405020304" pitchFamily="18" charset="0"/>
              <a:cs typeface="Times New Roman" panose="02020603050405020304" pitchFamily="18" charset="0"/>
            </a:endParaRPr>
          </a:p>
          <a:p>
            <a:pPr marL="0" indent="0">
              <a:buNone/>
            </a:pPr>
            <a:r>
              <a:rPr lang="en-US" b="0" i="0" dirty="0">
                <a:effectLst/>
                <a:latin typeface="Times New Roman" panose="02020603050405020304" pitchFamily="18" charset="0"/>
                <a:cs typeface="Times New Roman" panose="02020603050405020304" pitchFamily="18" charset="0"/>
              </a:rPr>
              <a:t>The project focuses on developing a sophisticated software tool utilizing machine learning techniques to aid in the early detection of breast cancer. This tool aims to enhance the efficiency and accuracy of diagnosing breast cancer from histopathological images, ultimately improving patient care and treatment outcomes.</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D9D86B2-780C-2FE7-AA50-31B7D73F91E1}"/>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
        <p:nvSpPr>
          <p:cNvPr id="5" name="TextBox 4">
            <a:extLst>
              <a:ext uri="{FF2B5EF4-FFF2-40B4-BE49-F238E27FC236}">
                <a16:creationId xmlns:a16="http://schemas.microsoft.com/office/drawing/2014/main" id="{03D98BCA-FBF2-F5D4-C41E-5416423E5A18}"/>
              </a:ext>
            </a:extLst>
          </p:cNvPr>
          <p:cNvSpPr txBox="1"/>
          <p:nvPr/>
        </p:nvSpPr>
        <p:spPr>
          <a:xfrm>
            <a:off x="1039906" y="6127234"/>
            <a:ext cx="6096000" cy="369332"/>
          </a:xfrm>
          <a:prstGeom prst="rect">
            <a:avLst/>
          </a:prstGeom>
          <a:noFill/>
        </p:spPr>
        <p:txBody>
          <a:bodyPr wrap="square">
            <a:spAutoFit/>
          </a:bodyPr>
          <a:lstStyle/>
          <a:p>
            <a:r>
              <a:rPr lang="en-IN" dirty="0">
                <a:solidFill>
                  <a:srgbClr val="FF0000"/>
                </a:solidFill>
                <a:latin typeface="Times New Roman" panose="02020603050405020304" pitchFamily="18" charset="0"/>
                <a:cs typeface="Times New Roman" panose="02020603050405020304" pitchFamily="18" charset="0"/>
              </a:rPr>
              <a:t>Sample has been provided in the above space</a:t>
            </a:r>
          </a:p>
        </p:txBody>
      </p:sp>
    </p:spTree>
    <p:extLst>
      <p:ext uri="{BB962C8B-B14F-4D97-AF65-F5344CB8AC3E}">
        <p14:creationId xmlns:p14="http://schemas.microsoft.com/office/powerpoint/2010/main" val="441177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71B73-F4C1-C090-D2BB-EE26846097E7}"/>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Literature Survey</a:t>
            </a:r>
          </a:p>
        </p:txBody>
      </p:sp>
      <p:pic>
        <p:nvPicPr>
          <p:cNvPr id="4" name="Picture 3">
            <a:extLst>
              <a:ext uri="{FF2B5EF4-FFF2-40B4-BE49-F238E27FC236}">
                <a16:creationId xmlns:a16="http://schemas.microsoft.com/office/drawing/2014/main" id="{7D9D86B2-780C-2FE7-AA50-31B7D73F91E1}"/>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
        <p:nvSpPr>
          <p:cNvPr id="7" name="TextBox 6">
            <a:extLst>
              <a:ext uri="{FF2B5EF4-FFF2-40B4-BE49-F238E27FC236}">
                <a16:creationId xmlns:a16="http://schemas.microsoft.com/office/drawing/2014/main" id="{A6D96789-8F7C-1483-51F4-6EE02A6EB082}"/>
              </a:ext>
            </a:extLst>
          </p:cNvPr>
          <p:cNvSpPr txBox="1"/>
          <p:nvPr/>
        </p:nvSpPr>
        <p:spPr>
          <a:xfrm>
            <a:off x="1039906" y="6127234"/>
            <a:ext cx="6096000" cy="369332"/>
          </a:xfrm>
          <a:prstGeom prst="rect">
            <a:avLst/>
          </a:prstGeom>
          <a:noFill/>
        </p:spPr>
        <p:txBody>
          <a:bodyPr wrap="square">
            <a:spAutoFit/>
          </a:bodyPr>
          <a:lstStyle/>
          <a:p>
            <a:r>
              <a:rPr lang="en-IN" dirty="0">
                <a:solidFill>
                  <a:srgbClr val="FF0000"/>
                </a:solidFill>
                <a:latin typeface="Times New Roman" panose="02020603050405020304" pitchFamily="18" charset="0"/>
                <a:cs typeface="Times New Roman" panose="02020603050405020304" pitchFamily="18" charset="0"/>
              </a:rPr>
              <a:t>Sample has been provided in the above space</a:t>
            </a:r>
          </a:p>
        </p:txBody>
      </p:sp>
      <p:sp>
        <p:nvSpPr>
          <p:cNvPr id="9" name="TextBox 8">
            <a:extLst>
              <a:ext uri="{FF2B5EF4-FFF2-40B4-BE49-F238E27FC236}">
                <a16:creationId xmlns:a16="http://schemas.microsoft.com/office/drawing/2014/main" id="{660EAB67-D57A-14D2-1AD0-BBF2850AA61D}"/>
              </a:ext>
            </a:extLst>
          </p:cNvPr>
          <p:cNvSpPr txBox="1"/>
          <p:nvPr/>
        </p:nvSpPr>
        <p:spPr>
          <a:xfrm>
            <a:off x="5257800" y="6365412"/>
            <a:ext cx="6096000" cy="369332"/>
          </a:xfrm>
          <a:prstGeom prst="rect">
            <a:avLst/>
          </a:prstGeom>
          <a:noFill/>
        </p:spPr>
        <p:txBody>
          <a:bodyPr wrap="square">
            <a:spAutoFit/>
          </a:bodyPr>
          <a:lstStyle/>
          <a:p>
            <a:r>
              <a:rPr lang="en-IN" b="1" dirty="0">
                <a:solidFill>
                  <a:srgbClr val="0070C0"/>
                </a:solidFill>
                <a:latin typeface="Times New Roman" panose="02020603050405020304" pitchFamily="18" charset="0"/>
                <a:cs typeface="Times New Roman" panose="02020603050405020304" pitchFamily="18" charset="0"/>
              </a:rPr>
              <a:t>Methods can be replaced with methodology / algorithm</a:t>
            </a:r>
          </a:p>
        </p:txBody>
      </p:sp>
      <p:pic>
        <p:nvPicPr>
          <p:cNvPr id="13" name="Picture 12">
            <a:extLst>
              <a:ext uri="{FF2B5EF4-FFF2-40B4-BE49-F238E27FC236}">
                <a16:creationId xmlns:a16="http://schemas.microsoft.com/office/drawing/2014/main" id="{BA34F5A6-F9FD-25B1-78C2-C979ED7A89C3}"/>
              </a:ext>
            </a:extLst>
          </p:cNvPr>
          <p:cNvPicPr>
            <a:picLocks noChangeAspect="1"/>
          </p:cNvPicPr>
          <p:nvPr/>
        </p:nvPicPr>
        <p:blipFill>
          <a:blip r:embed="rId3"/>
          <a:stretch>
            <a:fillRect/>
          </a:stretch>
        </p:blipFill>
        <p:spPr>
          <a:xfrm>
            <a:off x="2025396" y="1284732"/>
            <a:ext cx="8141208" cy="4288536"/>
          </a:xfrm>
          <a:prstGeom prst="rect">
            <a:avLst/>
          </a:prstGeom>
        </p:spPr>
      </p:pic>
    </p:spTree>
    <p:extLst>
      <p:ext uri="{BB962C8B-B14F-4D97-AF65-F5344CB8AC3E}">
        <p14:creationId xmlns:p14="http://schemas.microsoft.com/office/powerpoint/2010/main" val="22763815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392</TotalTime>
  <Words>1492</Words>
  <Application>Microsoft Office PowerPoint</Application>
  <PresentationFormat>Widescreen</PresentationFormat>
  <Paragraphs>128</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Söhne</vt:lpstr>
      <vt:lpstr>Times New Roman</vt:lpstr>
      <vt:lpstr>Office Theme</vt:lpstr>
      <vt:lpstr>  Cancer Cell Detection and Analysis  </vt:lpstr>
      <vt:lpstr>Abstract</vt:lpstr>
      <vt:lpstr>Introduction</vt:lpstr>
      <vt:lpstr>PowerPoint Presentation</vt:lpstr>
      <vt:lpstr>PowerPoint Presentation</vt:lpstr>
      <vt:lpstr>Challenges / Motivation</vt:lpstr>
      <vt:lpstr>PowerPoint Presentation</vt:lpstr>
      <vt:lpstr>Problem Statement</vt:lpstr>
      <vt:lpstr>Literature Survey</vt:lpstr>
      <vt:lpstr>Existing System / Work</vt:lpstr>
      <vt:lpstr>Proposed System / Work</vt:lpstr>
      <vt:lpstr>Architecture / Data Flow Diagram</vt:lpstr>
      <vt:lpstr>Prototype / Application Developed</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Title of the Project(Imprecise your title) </dc:title>
  <dc:creator>Karthikeyan Udaichi</dc:creator>
  <cp:lastModifiedBy>Surendra singh</cp:lastModifiedBy>
  <cp:revision>22</cp:revision>
  <dcterms:created xsi:type="dcterms:W3CDTF">2024-03-13T02:51:36Z</dcterms:created>
  <dcterms:modified xsi:type="dcterms:W3CDTF">2024-05-14T15:19:47Z</dcterms:modified>
</cp:coreProperties>
</file>