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72" r:id="rId15"/>
    <p:sldId id="274" r:id="rId16"/>
    <p:sldId id="275" r:id="rId17"/>
    <p:sldId id="276" r:id="rId18"/>
    <p:sldId id="277" r:id="rId19"/>
    <p:sldId id="278" r:id="rId20"/>
    <p:sldId id="279" r:id="rId21"/>
    <p:sldId id="280" r:id="rId22"/>
    <p:sldId id="281" r:id="rId23"/>
    <p:sldId id="282" r:id="rId24"/>
    <p:sldId id="283" r:id="rId25"/>
    <p:sldId id="295" r:id="rId26"/>
    <p:sldId id="284" r:id="rId27"/>
    <p:sldId id="286" r:id="rId28"/>
    <p:sldId id="294" r:id="rId29"/>
    <p:sldId id="287" r:id="rId30"/>
    <p:sldId id="288" r:id="rId31"/>
    <p:sldId id="296" r:id="rId32"/>
    <p:sldId id="289" r:id="rId33"/>
    <p:sldId id="290" r:id="rId34"/>
    <p:sldId id="291" r:id="rId35"/>
    <p:sldId id="292" r:id="rId36"/>
    <p:sldId id="293" r:id="rId3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40096E0-692A-44BE-B55B-11F1E9039FB1}" type="datetimeFigureOut">
              <a:rPr lang="en-US" smtClean="0"/>
              <a:pPr/>
              <a:t>6/2/2022</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ACC72C0-D54C-4AE1-B67C-E92C069E3D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CC72C0-D54C-4AE1-B67C-E92C069E3D3B}"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C23127-A139-4A31-91D0-1CE5901944B8}" type="datetime1">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FC876-636F-4B14-8926-20CF257B6F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6BC99-690F-4816-84BE-1CCD9785A268}" type="datetime1">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FC876-636F-4B14-8926-20CF257B6F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677294-1E8C-48B4-8427-D7D25E924B6E}" type="datetime1">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FC876-636F-4B14-8926-20CF257B6F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030251-E781-4B24-B5B3-D332BDD89D37}" type="datetime1">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FC876-636F-4B14-8926-20CF257B6F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4E7776-4D08-4E84-BF1B-8F44BBBC4335}" type="datetime1">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FC876-636F-4B14-8926-20CF257B6FA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61E1D4-62A5-40E5-8182-03BCA98DCB5C}" type="datetime1">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FC876-636F-4B14-8926-20CF257B6F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A5359A-545D-4C88-98BF-E2378733F7B3}" type="datetime1">
              <a:rPr lang="en-US" smtClean="0"/>
              <a:pPr/>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AFC876-636F-4B14-8926-20CF257B6F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3F2D7D-2950-4298-A7FF-D75B755CCF4E}" type="datetime1">
              <a:rPr lang="en-US" smtClean="0"/>
              <a:pPr/>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AFC876-636F-4B14-8926-20CF257B6F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5B3FC-EB2E-4757-9764-C67E90DC09E2}" type="datetime1">
              <a:rPr lang="en-US" smtClean="0"/>
              <a:pPr/>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AFC876-636F-4B14-8926-20CF257B6F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5A7C77-C28D-4B2D-8DCC-845AE6DD7EE3}" type="datetime1">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FC876-636F-4B14-8926-20CF257B6F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389E4-4BA6-44F0-84DD-BDED5902DAC9}" type="datetime1">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FC876-636F-4B14-8926-20CF257B6F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2F2A3-1020-48EE-8C3E-323C12E99897}" type="datetime1">
              <a:rPr lang="en-US" smtClean="0"/>
              <a:pPr/>
              <a:t>6/2/2022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FC876-636F-4B14-8926-20CF257B6F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ciencedirect.com/topics/engineering/numerical-predi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kaggle.com/anmolkumar/house-price-prediction-challenge" TargetMode="External"/><Relationship Id="rId2" Type="http://schemas.openxmlformats.org/officeDocument/2006/relationships/hyperlink" Target="https://datasetsearch.research.google.com/search?query=house%20price%20%20pridiction&amp;docid=L2cvMTFxbDFxMjVxaw==" TargetMode="External"/><Relationship Id="rId1" Type="http://schemas.openxmlformats.org/officeDocument/2006/relationships/slideLayout" Target="../slideLayouts/slideLayout2.xml"/><Relationship Id="rId6" Type="http://schemas.openxmlformats.org/officeDocument/2006/relationships/hyperlink" Target="https://www.geeksforgeeks.org/machine-learning/" TargetMode="External"/><Relationship Id="rId5" Type="http://schemas.openxmlformats.org/officeDocument/2006/relationships/hyperlink" Target="https://www.geeksforgeeks.org/regression-classification-supervised-machine-learning/" TargetMode="External"/><Relationship Id="rId4" Type="http://schemas.openxmlformats.org/officeDocument/2006/relationships/hyperlink" Target="https://towardsdatascience.com/tagged/house-price-prediction?p=dea265cc315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1"/>
            <a:ext cx="8534400" cy="685799"/>
          </a:xfrm>
        </p:spPr>
        <p:txBody>
          <a:bodyPr>
            <a:normAutofit fontScale="90000"/>
          </a:bodyPr>
          <a:lstStyle/>
          <a:p>
            <a:r>
              <a:rPr lang="en-US" b="1" dirty="0" smtClean="0">
                <a:latin typeface="Times New Roman" pitchFamily="18" charset="0"/>
                <a:cs typeface="Times New Roman" pitchFamily="18" charset="0"/>
              </a:rPr>
              <a:t>HOUSE PRICE PREDICTION</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228600" y="914400"/>
            <a:ext cx="8686800" cy="5791200"/>
          </a:xfrm>
        </p:spPr>
        <p:txBody>
          <a:bodyPr>
            <a:normAutofit/>
          </a:bodyPr>
          <a:lstStyle/>
          <a:p>
            <a:pPr algn="l"/>
            <a:endParaRPr lang="en-US" sz="2000" baseline="0" dirty="0" smtClean="0">
              <a:solidFill>
                <a:srgbClr val="000000"/>
              </a:solidFill>
              <a:latin typeface="Times New Roman"/>
            </a:endParaRPr>
          </a:p>
          <a:p>
            <a:r>
              <a:rPr lang="en-US" sz="1400" baseline="0" dirty="0" smtClean="0">
                <a:solidFill>
                  <a:srgbClr val="000000"/>
                </a:solidFill>
                <a:latin typeface="Times New Roman"/>
              </a:rPr>
              <a:t> </a:t>
            </a:r>
            <a:r>
              <a:rPr lang="en-US" sz="1400" b="1" baseline="0" dirty="0" smtClean="0">
                <a:solidFill>
                  <a:srgbClr val="000000"/>
                </a:solidFill>
                <a:latin typeface="Times New Roman"/>
              </a:rPr>
              <a:t>A Report </a:t>
            </a:r>
          </a:p>
          <a:p>
            <a:r>
              <a:rPr lang="en-US" sz="1400" b="1" baseline="0" dirty="0" smtClean="0">
                <a:solidFill>
                  <a:srgbClr val="000000"/>
                </a:solidFill>
                <a:latin typeface="Times New Roman"/>
              </a:rPr>
              <a:t>Submitted in partial fulfillment of the requirements for the Final Year Project of HOUSE PRICE PRIDICTION USING MACHINE LEARNING</a:t>
            </a:r>
          </a:p>
          <a:p>
            <a:endParaRPr lang="en-US" sz="1400" b="1" dirty="0">
              <a:solidFill>
                <a:srgbClr val="000000"/>
              </a:solidFill>
              <a:latin typeface="Times New Roman"/>
            </a:endParaRPr>
          </a:p>
          <a:p>
            <a:endParaRPr lang="en-US" sz="1400" b="1" dirty="0" smtClean="0">
              <a:solidFill>
                <a:srgbClr val="000000"/>
              </a:solidFill>
              <a:latin typeface="Times New Roman"/>
            </a:endParaRPr>
          </a:p>
          <a:p>
            <a:pPr>
              <a:lnSpc>
                <a:spcPct val="115000"/>
              </a:lnSpc>
              <a:spcBef>
                <a:spcPts val="0"/>
              </a:spcBef>
              <a:spcAft>
                <a:spcPts val="1000"/>
              </a:spcAft>
            </a:pPr>
            <a:r>
              <a:rPr lang="en-US" sz="1400" b="1" dirty="0" smtClean="0">
                <a:solidFill>
                  <a:schemeClr val="tx1"/>
                </a:solidFill>
                <a:latin typeface="Times New Roman" pitchFamily="18" charset="0"/>
                <a:ea typeface="Book Antiqua"/>
                <a:cs typeface="Times New Roman" pitchFamily="18" charset="0"/>
              </a:rPr>
              <a:t>By</a:t>
            </a:r>
            <a:endParaRPr lang="en-US" sz="1400" dirty="0" smtClean="0">
              <a:solidFill>
                <a:schemeClr val="tx1"/>
              </a:solidFill>
              <a:latin typeface="Times New Roman" pitchFamily="18" charset="0"/>
              <a:ea typeface="Book Antiqua"/>
              <a:cs typeface="Times New Roman" pitchFamily="18" charset="0"/>
            </a:endParaRPr>
          </a:p>
          <a:p>
            <a:pPr>
              <a:lnSpc>
                <a:spcPct val="115000"/>
              </a:lnSpc>
              <a:spcBef>
                <a:spcPts val="0"/>
              </a:spcBef>
              <a:spcAft>
                <a:spcPts val="1000"/>
              </a:spcAft>
            </a:pPr>
            <a:r>
              <a:rPr lang="en-US" sz="1400" b="1" dirty="0" smtClean="0">
                <a:solidFill>
                  <a:schemeClr val="tx1"/>
                </a:solidFill>
                <a:latin typeface="Times New Roman" pitchFamily="18" charset="0"/>
                <a:ea typeface="Book Antiqua"/>
                <a:cs typeface="Times New Roman" pitchFamily="18" charset="0"/>
              </a:rPr>
              <a:t>Gaurav Soni                 (Roll no.: 0204696  Sec: B)</a:t>
            </a:r>
            <a:endParaRPr lang="en-US" sz="1400" dirty="0" smtClean="0">
              <a:solidFill>
                <a:schemeClr val="tx1"/>
              </a:solidFill>
              <a:latin typeface="Times New Roman" pitchFamily="18" charset="0"/>
              <a:ea typeface="Book Antiqua"/>
              <a:cs typeface="Times New Roman" pitchFamily="18" charset="0"/>
            </a:endParaRPr>
          </a:p>
          <a:p>
            <a:pPr>
              <a:lnSpc>
                <a:spcPct val="115000"/>
              </a:lnSpc>
              <a:spcBef>
                <a:spcPts val="0"/>
              </a:spcBef>
              <a:spcAft>
                <a:spcPts val="1000"/>
              </a:spcAft>
            </a:pPr>
            <a:r>
              <a:rPr lang="en-US" sz="1400" b="1" dirty="0" smtClean="0">
                <a:solidFill>
                  <a:schemeClr val="tx1"/>
                </a:solidFill>
                <a:latin typeface="Times New Roman" pitchFamily="18" charset="0"/>
                <a:ea typeface="Book Antiqua"/>
                <a:cs typeface="Times New Roman" pitchFamily="18" charset="0"/>
              </a:rPr>
              <a:t>Gyanendra Kumar     (Roll no.: 0204698  Sec: B)</a:t>
            </a:r>
            <a:endParaRPr lang="en-US" sz="1400" dirty="0" smtClean="0">
              <a:solidFill>
                <a:schemeClr val="tx1"/>
              </a:solidFill>
              <a:latin typeface="Times New Roman" pitchFamily="18" charset="0"/>
              <a:ea typeface="Book Antiqua"/>
              <a:cs typeface="Times New Roman" pitchFamily="18" charset="0"/>
            </a:endParaRPr>
          </a:p>
          <a:p>
            <a:pPr>
              <a:lnSpc>
                <a:spcPct val="115000"/>
              </a:lnSpc>
              <a:spcBef>
                <a:spcPts val="0"/>
              </a:spcBef>
              <a:spcAft>
                <a:spcPts val="1000"/>
              </a:spcAft>
            </a:pPr>
            <a:r>
              <a:rPr lang="en-US" sz="1400" b="1" dirty="0" smtClean="0">
                <a:solidFill>
                  <a:schemeClr val="tx1"/>
                </a:solidFill>
                <a:latin typeface="Times New Roman" pitchFamily="18" charset="0"/>
                <a:ea typeface="Book Antiqua"/>
                <a:cs typeface="Times New Roman" pitchFamily="18" charset="0"/>
              </a:rPr>
              <a:t>Harshit Shukla            (Roll no.: 0204708  Sec: B)</a:t>
            </a:r>
            <a:endParaRPr lang="en-US" sz="1400" dirty="0" smtClean="0">
              <a:solidFill>
                <a:schemeClr val="tx1"/>
              </a:solidFill>
              <a:latin typeface="Times New Roman" pitchFamily="18" charset="0"/>
              <a:ea typeface="Book Antiqua"/>
              <a:cs typeface="Times New Roman" pitchFamily="18" charset="0"/>
            </a:endParaRPr>
          </a:p>
          <a:p>
            <a:pPr>
              <a:lnSpc>
                <a:spcPct val="115000"/>
              </a:lnSpc>
              <a:spcBef>
                <a:spcPts val="0"/>
              </a:spcBef>
              <a:spcAft>
                <a:spcPts val="1000"/>
              </a:spcAft>
            </a:pPr>
            <a:r>
              <a:rPr lang="en-US" sz="1400" dirty="0" smtClean="0">
                <a:solidFill>
                  <a:schemeClr val="tx1"/>
                </a:solidFill>
                <a:latin typeface="Times New Roman"/>
                <a:ea typeface="Book Antiqua"/>
                <a:cs typeface="Times New Roman"/>
              </a:rPr>
              <a:t>Under Guidance Of</a:t>
            </a:r>
            <a:endParaRPr lang="en-US" sz="1400" dirty="0" smtClean="0">
              <a:solidFill>
                <a:schemeClr val="tx1"/>
              </a:solidFill>
              <a:latin typeface="Book Antiqua"/>
              <a:ea typeface="Book Antiqua"/>
              <a:cs typeface="Times New Roman"/>
            </a:endParaRPr>
          </a:p>
          <a:p>
            <a:pPr>
              <a:lnSpc>
                <a:spcPct val="115000"/>
              </a:lnSpc>
              <a:spcBef>
                <a:spcPts val="0"/>
              </a:spcBef>
              <a:spcAft>
                <a:spcPts val="1000"/>
              </a:spcAft>
            </a:pPr>
            <a:r>
              <a:rPr lang="en-US" sz="1400" dirty="0" smtClean="0">
                <a:solidFill>
                  <a:schemeClr val="tx1"/>
                </a:solidFill>
                <a:latin typeface="Times New Roman"/>
                <a:ea typeface="Book Antiqua"/>
                <a:cs typeface="Times New Roman"/>
              </a:rPr>
              <a:t>Dr. </a:t>
            </a:r>
            <a:r>
              <a:rPr lang="en-US" sz="1400" b="1" dirty="0" err="1" smtClean="0">
                <a:solidFill>
                  <a:schemeClr val="tx1"/>
                </a:solidFill>
                <a:latin typeface="Times New Roman"/>
                <a:ea typeface="Book Antiqua"/>
                <a:cs typeface="Times New Roman"/>
              </a:rPr>
              <a:t>Mayur</a:t>
            </a:r>
            <a:r>
              <a:rPr lang="en-US" sz="1400" b="1" dirty="0" smtClean="0">
                <a:solidFill>
                  <a:schemeClr val="tx1"/>
                </a:solidFill>
                <a:latin typeface="Times New Roman"/>
                <a:ea typeface="Book Antiqua"/>
                <a:cs typeface="Times New Roman"/>
              </a:rPr>
              <a:t> </a:t>
            </a:r>
            <a:r>
              <a:rPr lang="en-US" sz="1400" b="1" dirty="0" err="1" smtClean="0">
                <a:solidFill>
                  <a:schemeClr val="tx1"/>
                </a:solidFill>
                <a:latin typeface="Times New Roman"/>
                <a:ea typeface="Book Antiqua"/>
                <a:cs typeface="Times New Roman"/>
              </a:rPr>
              <a:t>Rahul</a:t>
            </a:r>
            <a:r>
              <a:rPr lang="en-US" sz="1400" b="1" dirty="0" smtClean="0">
                <a:solidFill>
                  <a:schemeClr val="tx1"/>
                </a:solidFill>
                <a:latin typeface="Times New Roman"/>
                <a:ea typeface="Book Antiqua"/>
                <a:cs typeface="Times New Roman"/>
              </a:rPr>
              <a:t> Sir</a:t>
            </a:r>
            <a:endParaRPr lang="en-US" sz="1400" dirty="0" smtClean="0">
              <a:solidFill>
                <a:schemeClr val="tx1"/>
              </a:solidFill>
              <a:latin typeface="Book Antiqua"/>
              <a:ea typeface="Book Antiqua"/>
              <a:cs typeface="Times New Roman"/>
            </a:endParaRPr>
          </a:p>
          <a:p>
            <a:pPr>
              <a:lnSpc>
                <a:spcPct val="115000"/>
              </a:lnSpc>
              <a:spcBef>
                <a:spcPts val="0"/>
              </a:spcBef>
              <a:spcAft>
                <a:spcPts val="1000"/>
              </a:spcAft>
            </a:pPr>
            <a:r>
              <a:rPr lang="en-US" sz="1400" b="1" dirty="0" smtClean="0">
                <a:solidFill>
                  <a:schemeClr val="tx1"/>
                </a:solidFill>
                <a:latin typeface="Times New Roman"/>
                <a:ea typeface="Book Antiqua"/>
                <a:cs typeface="Times New Roman"/>
              </a:rPr>
              <a:t> </a:t>
            </a:r>
            <a:endParaRPr lang="en-US" sz="1400" dirty="0" smtClean="0">
              <a:solidFill>
                <a:schemeClr val="tx1"/>
              </a:solidFill>
              <a:latin typeface="Book Antiqua"/>
              <a:ea typeface="Book Antiqua"/>
              <a:cs typeface="Times New Roman"/>
            </a:endParaRPr>
          </a:p>
          <a:p>
            <a:pPr>
              <a:lnSpc>
                <a:spcPct val="115000"/>
              </a:lnSpc>
              <a:spcBef>
                <a:spcPts val="0"/>
              </a:spcBef>
              <a:spcAft>
                <a:spcPts val="1000"/>
              </a:spcAft>
            </a:pPr>
            <a:r>
              <a:rPr lang="en-US" sz="1400" dirty="0" smtClean="0">
                <a:solidFill>
                  <a:schemeClr val="tx1"/>
                </a:solidFill>
                <a:latin typeface="Times New Roman"/>
                <a:ea typeface="Book Antiqua"/>
                <a:cs typeface="Times New Roman"/>
              </a:rPr>
              <a:t>Department Of Computer Application</a:t>
            </a:r>
            <a:endParaRPr lang="en-US" sz="1400" dirty="0" smtClean="0">
              <a:solidFill>
                <a:schemeClr val="tx1"/>
              </a:solidFill>
              <a:latin typeface="Book Antiqua"/>
              <a:ea typeface="Book Antiqua"/>
              <a:cs typeface="Times New Roman"/>
            </a:endParaRPr>
          </a:p>
          <a:p>
            <a:pPr>
              <a:lnSpc>
                <a:spcPct val="115000"/>
              </a:lnSpc>
              <a:spcBef>
                <a:spcPts val="0"/>
              </a:spcBef>
              <a:spcAft>
                <a:spcPts val="1000"/>
              </a:spcAft>
            </a:pPr>
            <a:r>
              <a:rPr lang="en-US" sz="1400" dirty="0" smtClean="0">
                <a:solidFill>
                  <a:schemeClr val="tx1"/>
                </a:solidFill>
                <a:latin typeface="Times New Roman"/>
                <a:ea typeface="Book Antiqua"/>
                <a:cs typeface="Times New Roman"/>
              </a:rPr>
              <a:t>UIET</a:t>
            </a:r>
            <a:endParaRPr lang="en-US" sz="1400" dirty="0" smtClean="0">
              <a:solidFill>
                <a:schemeClr val="tx1"/>
              </a:solidFill>
              <a:latin typeface="Book Antiqua"/>
              <a:ea typeface="Book Antiqua"/>
              <a:cs typeface="Times New Roman"/>
            </a:endParaRPr>
          </a:p>
          <a:p>
            <a:pPr>
              <a:lnSpc>
                <a:spcPct val="115000"/>
              </a:lnSpc>
              <a:spcBef>
                <a:spcPts val="0"/>
              </a:spcBef>
              <a:spcAft>
                <a:spcPts val="1000"/>
              </a:spcAft>
            </a:pPr>
            <a:r>
              <a:rPr lang="en-US" sz="1400" dirty="0" smtClean="0">
                <a:solidFill>
                  <a:schemeClr val="tx1"/>
                </a:solidFill>
                <a:latin typeface="Times New Roman"/>
                <a:ea typeface="Book Antiqua"/>
                <a:cs typeface="Times New Roman"/>
              </a:rPr>
              <a:t>CSJM UNIVERSITY Kanpur</a:t>
            </a:r>
            <a:endParaRPr lang="en-US" sz="1400" dirty="0" smtClean="0">
              <a:solidFill>
                <a:schemeClr val="tx1"/>
              </a:solidFill>
              <a:latin typeface="Book Antiqua"/>
              <a:ea typeface="Book Antiqua"/>
              <a:cs typeface="Times New Roman"/>
            </a:endParaRPr>
          </a:p>
          <a:p>
            <a:pPr>
              <a:lnSpc>
                <a:spcPct val="115000"/>
              </a:lnSpc>
              <a:spcBef>
                <a:spcPts val="0"/>
              </a:spcBef>
              <a:spcAft>
                <a:spcPts val="1000"/>
              </a:spcAft>
            </a:pPr>
            <a:r>
              <a:rPr lang="en-US" sz="1400" dirty="0" smtClean="0">
                <a:solidFill>
                  <a:schemeClr val="tx1"/>
                </a:solidFill>
                <a:latin typeface="Times New Roman"/>
                <a:ea typeface="Book Antiqua"/>
                <a:cs typeface="Times New Roman"/>
              </a:rPr>
              <a:t>2019-2022</a:t>
            </a:r>
            <a:endParaRPr lang="en-US" sz="1400" dirty="0" smtClean="0">
              <a:solidFill>
                <a:schemeClr val="tx1"/>
              </a:solidFill>
              <a:latin typeface="Book Antiqua"/>
              <a:ea typeface="Book Antiqua"/>
              <a:cs typeface="Times New Roman"/>
            </a:endParaRPr>
          </a:p>
          <a:p>
            <a:endParaRPr lang="en-US" sz="2000" dirty="0"/>
          </a:p>
        </p:txBody>
      </p:sp>
      <p:sp>
        <p:nvSpPr>
          <p:cNvPr id="4" name="Rectangle 3"/>
          <p:cNvSpPr/>
          <p:nvPr/>
        </p:nvSpPr>
        <p:spPr>
          <a:xfrm>
            <a:off x="2362200" y="2057400"/>
            <a:ext cx="4572000" cy="523220"/>
          </a:xfrm>
          <a:prstGeom prst="rect">
            <a:avLst/>
          </a:prstGeom>
        </p:spPr>
        <p:txBody>
          <a:bodyPr wrap="square">
            <a:spAutoFit/>
          </a:bodyPr>
          <a:lstStyle/>
          <a:p>
            <a:endParaRPr lang="en-US" sz="1400" baseline="0" dirty="0" smtClean="0">
              <a:solidFill>
                <a:srgbClr val="000000"/>
              </a:solidFill>
              <a:latin typeface="Times New Roman"/>
            </a:endParaRPr>
          </a:p>
          <a:p>
            <a:pPr algn="ctr"/>
            <a:r>
              <a:rPr lang="en-US" sz="1400" baseline="0" dirty="0" smtClean="0">
                <a:solidFill>
                  <a:srgbClr val="000000"/>
                </a:solidFill>
                <a:latin typeface="Times New Roman"/>
              </a:rPr>
              <a:t> </a:t>
            </a:r>
            <a:r>
              <a:rPr lang="en-US" sz="1400" b="1" baseline="0" dirty="0" smtClean="0">
                <a:solidFill>
                  <a:srgbClr val="000000"/>
                </a:solidFill>
                <a:latin typeface="Times New Roman"/>
              </a:rPr>
              <a:t>Bachelor of Computer Application </a:t>
            </a:r>
            <a:endParaRPr lang="en-US" sz="1400" dirty="0"/>
          </a:p>
        </p:txBody>
      </p:sp>
      <p:pic>
        <p:nvPicPr>
          <p:cNvPr id="5" name="Picture 4" descr="C:\Users\z\Desktop\g.jpg"/>
          <p:cNvPicPr/>
          <p:nvPr/>
        </p:nvPicPr>
        <p:blipFill>
          <a:blip r:embed="rId2" cstate="print"/>
          <a:srcRect/>
          <a:stretch>
            <a:fillRect/>
          </a:stretch>
        </p:blipFill>
        <p:spPr bwMode="auto">
          <a:xfrm>
            <a:off x="3810000" y="4648200"/>
            <a:ext cx="1447800" cy="381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2CAFC876-636F-4B14-8926-20CF257B6FAF}"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rmAutofit/>
          </a:bodyPr>
          <a:lstStyle/>
          <a:p>
            <a:pPr>
              <a:buNone/>
            </a:pPr>
            <a:r>
              <a:rPr lang="en-US" sz="2000" dirty="0" smtClean="0">
                <a:latin typeface="Times New Roman" pitchFamily="18" charset="0"/>
                <a:cs typeface="Times New Roman" pitchFamily="18" charset="0"/>
              </a:rPr>
              <a:t>It is a website at which you have to enter required input to get price.</a:t>
            </a:r>
          </a:p>
          <a:p>
            <a:pPr>
              <a:buNone/>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10</a:t>
            </a:fld>
            <a:endParaRPr lang="en-US"/>
          </a:p>
        </p:txBody>
      </p:sp>
      <p:pic>
        <p:nvPicPr>
          <p:cNvPr id="5" name="Picture 4" descr="C:\Users\z\Desktop\House-Price-Prediction-using-Machine-Learning.png"/>
          <p:cNvPicPr/>
          <p:nvPr/>
        </p:nvPicPr>
        <p:blipFill>
          <a:blip r:embed="rId2" cstate="print"/>
          <a:srcRect/>
          <a:stretch>
            <a:fillRect/>
          </a:stretch>
        </p:blipFill>
        <p:spPr bwMode="auto">
          <a:xfrm>
            <a:off x="1705927" y="2514600"/>
            <a:ext cx="5732145" cy="3429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PROJECT PLAN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763000" cy="5105400"/>
          </a:xfrm>
        </p:spPr>
        <p:txBody>
          <a:bodyPr>
            <a:normAutofit/>
          </a:bodyPr>
          <a:lstStyle/>
          <a:p>
            <a:pPr marL="514350" indent="-514350">
              <a:buFont typeface="+mj-lt"/>
              <a:buAutoNum type="arabicPeriod"/>
            </a:pPr>
            <a:r>
              <a:rPr lang="en-US" sz="2000" b="1" u="sng" dirty="0" smtClean="0">
                <a:latin typeface="Times New Roman" pitchFamily="18" charset="0"/>
                <a:cs typeface="Times New Roman" pitchFamily="18" charset="0"/>
              </a:rPr>
              <a:t>Data Collection</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We take appropriate database from online data repository site for our House Prediction project process.</a:t>
            </a:r>
          </a:p>
          <a:p>
            <a:pPr marL="514350" indent="-514350">
              <a:buFont typeface="+mj-lt"/>
              <a:buAutoNum type="arabicPeriod"/>
            </a:pPr>
            <a:r>
              <a:rPr lang="en-US" sz="2000" b="1" u="sng" dirty="0" smtClean="0">
                <a:latin typeface="Times New Roman" pitchFamily="18" charset="0"/>
                <a:cs typeface="Times New Roman" pitchFamily="18" charset="0"/>
              </a:rPr>
              <a:t>Data Analysis: </a:t>
            </a:r>
            <a:r>
              <a:rPr lang="en-US" sz="2000" dirty="0" smtClean="0">
                <a:latin typeface="Times New Roman" pitchFamily="18" charset="0"/>
                <a:cs typeface="Times New Roman" pitchFamily="18" charset="0"/>
              </a:rPr>
              <a:t> We analyze the data by making graphs, checking missing  data points and removing outliers. Following  are step to analyze data.</a:t>
            </a:r>
          </a:p>
          <a:p>
            <a:pPr marL="514350" indent="-514350">
              <a:buFont typeface="+mj-lt"/>
              <a:buAutoNum type="arabicPeriod"/>
            </a:pPr>
            <a:r>
              <a:rPr lang="en-US" sz="2000" b="1" dirty="0" smtClean="0"/>
              <a:t> </a:t>
            </a:r>
            <a:r>
              <a:rPr lang="en-US" sz="2000" b="1" dirty="0" smtClean="0">
                <a:latin typeface="Times New Roman" pitchFamily="18" charset="0"/>
                <a:cs typeface="Times New Roman" pitchFamily="18" charset="0"/>
              </a:rPr>
              <a:t>We use different regression model to know which model predict best price.</a:t>
            </a:r>
          </a:p>
          <a:p>
            <a:pPr lvl="0"/>
            <a:r>
              <a:rPr lang="en-US" sz="2000" b="1"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Linear Regression</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Linear regression is a supervised learning technique. It is responsible for predicting the value of a dependent variable (Y) based on a given independent variable (X). It is the connection between the input (X) and the output (Y). It is one of the most well-known and well-understood machine learning algorithms. Simple linear regression, ordinary least squares, Gradient Descent, and Regularization are the linear regression models.</a:t>
            </a:r>
          </a:p>
          <a:p>
            <a:pPr>
              <a:buNone/>
            </a:pPr>
            <a:r>
              <a:rPr lang="en-US" sz="2000" dirty="0" smtClean="0"/>
              <a:t> </a:t>
            </a:r>
          </a:p>
          <a:p>
            <a:pPr marL="514350" indent="-514350">
              <a:buNone/>
            </a:pPr>
            <a:endParaRPr lang="en-US" sz="2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228600" y="457200"/>
            <a:ext cx="8763000" cy="6096000"/>
          </a:xfrm>
        </p:spPr>
        <p:txBody>
          <a:bodyPr>
            <a:normAutofit/>
          </a:bodyPr>
          <a:lstStyle/>
          <a:p>
            <a:pPr lvl="0"/>
            <a:r>
              <a:rPr lang="en-US" sz="2000" b="1" u="sng" dirty="0" smtClean="0">
                <a:latin typeface="Times New Roman" pitchFamily="18" charset="0"/>
                <a:cs typeface="Times New Roman" pitchFamily="18" charset="0"/>
              </a:rPr>
              <a:t> Decision Tree Regression</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It is an object that trains a tree-structured model to predict data in the future in order to provide meaning </a:t>
            </a:r>
            <a:r>
              <a:rPr lang="en-US" sz="2000" dirty="0" err="1" smtClean="0">
                <a:latin typeface="Times New Roman" pitchFamily="18" charset="0"/>
                <a:cs typeface="Times New Roman" pitchFamily="18" charset="0"/>
              </a:rPr>
              <a:t>ful</a:t>
            </a:r>
            <a:r>
              <a:rPr lang="en-US" sz="2000" dirty="0" smtClean="0">
                <a:latin typeface="Times New Roman" pitchFamily="18" charset="0"/>
                <a:cs typeface="Times New Roman" pitchFamily="18" charset="0"/>
              </a:rPr>
              <a:t> continuous output. The core principles of decision trees, Maximizing Information Gain, Classification trees, and Regression trees are the processes involved in decision tree regression. The essential notion of decision trees is that they are built via recursive partitioning. Each node can be divided into child nodes, beginning with the root node, which is known as the parent node. These nodes have the potential to become the parent nodes of their resulting offspring nodes. The nodes at the informative features are specified as the maximizing information gain, to establish an objective function that is to optimize the tree learning method.</a:t>
            </a:r>
          </a:p>
          <a:p>
            <a:r>
              <a:rPr lang="en-US" sz="2000" b="1" u="sng" dirty="0" smtClean="0">
                <a:latin typeface="Times New Roman" pitchFamily="18" charset="0"/>
                <a:cs typeface="Times New Roman" pitchFamily="18" charset="0"/>
              </a:rPr>
              <a:t>Random Forest Regression</a:t>
            </a:r>
            <a:r>
              <a:rPr lang="en-US" sz="2000" dirty="0" smtClean="0">
                <a:latin typeface="Times New Roman" pitchFamily="18" charset="0"/>
                <a:cs typeface="Times New Roman" pitchFamily="18" charset="0"/>
              </a:rPr>
              <a:t> It is an essential learning approach for classification and regression to create a large number of decision trees. Preliminaries of decision trees are common approaches for a variety of machine learning problems. Tree learning is required for serving n off the self-produce for data mining since it is invariant despite scaling and several other changes. The trees are grown very deep in order to learn a high regular pattern. Random forest is a method of averaging several deep decision trees trained on various portions of the same training set. This comes at the price of a slight increase in bias and some interoperability</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228600" y="457200"/>
            <a:ext cx="8686800" cy="6172200"/>
          </a:xfrm>
        </p:spPr>
        <p:txBody>
          <a:bodyPr>
            <a:noAutofit/>
          </a:bodyPr>
          <a:lstStyle/>
          <a:p>
            <a:pPr lvl="0">
              <a:buNone/>
            </a:pPr>
            <a:r>
              <a:rPr lang="en-US" sz="2000" b="1" dirty="0" smtClean="0">
                <a:latin typeface="Times New Roman" pitchFamily="18" charset="0"/>
                <a:cs typeface="Times New Roman" pitchFamily="18" charset="0"/>
              </a:rPr>
              <a:t>3. </a:t>
            </a:r>
            <a:r>
              <a:rPr lang="en-US" sz="2000" b="1" u="sng" dirty="0" smtClean="0">
                <a:latin typeface="Times New Roman" pitchFamily="18" charset="0"/>
                <a:cs typeface="Times New Roman" pitchFamily="18" charset="0"/>
              </a:rPr>
              <a:t>Performance evaluation</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We evaluate performance using following method. </a:t>
            </a:r>
          </a:p>
          <a:p>
            <a:pPr lvl="0"/>
            <a:r>
              <a:rPr lang="en-US" sz="2000" b="1" u="sng" dirty="0" smtClean="0">
                <a:latin typeface="Times New Roman" pitchFamily="18" charset="0"/>
                <a:cs typeface="Times New Roman" pitchFamily="18" charset="0"/>
              </a:rPr>
              <a:t>Mean Square Error</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Mean Square Error is a measure for how close the estimation is relative to the actual data. It measures the average of the square of the errors deviation of the estimated values with respect to the actual values. It is measured by: </a:t>
            </a:r>
          </a:p>
          <a:p>
            <a:pPr>
              <a:buNone/>
            </a:pPr>
            <a:r>
              <a:rPr lang="en-US" sz="2000" dirty="0" smtClean="0">
                <a:latin typeface="Times New Roman" pitchFamily="18" charset="0"/>
                <a:cs typeface="Times New Roman" pitchFamily="18" charset="0"/>
              </a:rPr>
              <a:t>       MSE = (1 /n) ∑</a:t>
            </a:r>
            <a:r>
              <a:rPr lang="en-US" sz="2000" baseline="30000" dirty="0" err="1" smtClean="0">
                <a:latin typeface="Times New Roman" pitchFamily="18" charset="0"/>
                <a:cs typeface="Times New Roman" pitchFamily="18" charset="0"/>
              </a:rPr>
              <a:t>n</a:t>
            </a:r>
            <a:r>
              <a:rPr lang="en-US" sz="2000" baseline="-25000" dirty="0" err="1" smtClean="0">
                <a:latin typeface="Times New Roman" pitchFamily="18" charset="0"/>
                <a:cs typeface="Times New Roman" pitchFamily="18" charset="0"/>
              </a:rPr>
              <a:t>i</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(y1−y) </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Where y1 is the estimated value from the regression and y is the actual value. The lower       the MSE, the better the estimation model.</a:t>
            </a:r>
          </a:p>
          <a:p>
            <a:pPr lvl="0"/>
            <a:r>
              <a:rPr lang="en-US" sz="2000" b="1" u="sng" dirty="0" smtClean="0">
                <a:latin typeface="Times New Roman" pitchFamily="18" charset="0"/>
                <a:cs typeface="Times New Roman" pitchFamily="18" charset="0"/>
              </a:rPr>
              <a:t>Root Mean Squared Error</a:t>
            </a:r>
            <a:endParaRPr lang="en-US" sz="2000" b="1"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Root mean squared error (RMSE) is the square root of the mean of the square of all of the error. The use of RMSE is very common, and it is considered an excellent general-purpose error metric for </a:t>
            </a:r>
            <a:r>
              <a:rPr lang="en-US" sz="2000" u="sng" dirty="0" smtClean="0">
                <a:latin typeface="Times New Roman" pitchFamily="18" charset="0"/>
                <a:cs typeface="Times New Roman" pitchFamily="18" charset="0"/>
                <a:hlinkClick r:id="rId2" tooltip="Learn more about Numerical Prediction from ScienceDirect's AI-generated Topic Pages"/>
              </a:rPr>
              <a:t>numerical predictions</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RMSE=(1/n(∑</a:t>
            </a:r>
            <a:r>
              <a:rPr lang="en-US" sz="2000" baseline="-25000" dirty="0" err="1" smtClean="0">
                <a:latin typeface="Times New Roman" pitchFamily="18" charset="0"/>
                <a:cs typeface="Times New Roman" pitchFamily="18" charset="0"/>
              </a:rPr>
              <a:t>i</a:t>
            </a:r>
            <a:r>
              <a:rPr lang="en-US" sz="2000" baseline="-25000" dirty="0" smtClean="0">
                <a:latin typeface="Times New Roman" pitchFamily="18" charset="0"/>
                <a:cs typeface="Times New Roman" pitchFamily="18" charset="0"/>
              </a:rPr>
              <a:t>=1</a:t>
            </a:r>
            <a:r>
              <a:rPr lang="en-US" sz="2000" baseline="30000"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O</a:t>
            </a:r>
            <a:r>
              <a:rPr lang="en-US" sz="2000" baseline="-25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a:t>
            </a:r>
            <a:r>
              <a:rPr lang="en-US" sz="2000" baseline="30000" dirty="0" smtClean="0">
                <a:latin typeface="Times New Roman" pitchFamily="18" charset="0"/>
                <a:cs typeface="Times New Roman" pitchFamily="18" charset="0"/>
              </a:rPr>
              <a:t>1/2</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where </a:t>
            </a:r>
            <a:r>
              <a:rPr lang="en-US" sz="2000" i="1" dirty="0" err="1" smtClean="0">
                <a:latin typeface="Times New Roman" pitchFamily="18" charset="0"/>
                <a:cs typeface="Times New Roman" pitchFamily="18" charset="0"/>
              </a:rPr>
              <a:t>O</a:t>
            </a:r>
            <a:r>
              <a:rPr lang="en-US" sz="2000" i="1" baseline="-25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are the observations, </a:t>
            </a:r>
            <a:r>
              <a:rPr lang="en-US" sz="2000" i="1" dirty="0" smtClean="0">
                <a:latin typeface="Times New Roman" pitchFamily="18" charset="0"/>
                <a:cs typeface="Times New Roman" pitchFamily="18" charset="0"/>
              </a:rPr>
              <a:t>S</a:t>
            </a:r>
            <a:r>
              <a:rPr lang="en-US" sz="2000" i="1"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predicted values of a variable, and </a:t>
            </a:r>
            <a:r>
              <a:rPr lang="en-US" sz="2000" i="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 the number of     observations available for analysis. RMSE is a good measure of accuracy, but only to compare prediction errors of different models or model configurations for a particular variable and not between variables, as it is scale-dependent.</a:t>
            </a: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b="1" u="sng" dirty="0" smtClean="0">
                <a:latin typeface="Times New Roman" pitchFamily="18" charset="0"/>
                <a:cs typeface="Times New Roman" pitchFamily="18" charset="0"/>
              </a:rPr>
              <a:t>The Existing System </a:t>
            </a:r>
            <a:br>
              <a:rPr lang="en-US" sz="3600" b="1" u="sng" dirty="0" smtClean="0">
                <a:latin typeface="Times New Roman" pitchFamily="18" charset="0"/>
                <a:cs typeface="Times New Roman" pitchFamily="18" charset="0"/>
              </a:rPr>
            </a:b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dirty="0" smtClean="0">
                <a:latin typeface="Times New Roman" pitchFamily="18" charset="0"/>
                <a:cs typeface="Times New Roman" pitchFamily="18" charset="0"/>
              </a:rPr>
              <a:t>The present system is not dunce proof and has certain drawbacks. Being a manual system the possible limitations and loopholes in the present system is large. Some of them are:- </a:t>
            </a:r>
          </a:p>
          <a:p>
            <a:pPr lvl="0"/>
            <a:r>
              <a:rPr lang="en-US" sz="2000" b="1" dirty="0" smtClean="0">
                <a:latin typeface="Times New Roman" pitchFamily="18" charset="0"/>
                <a:cs typeface="Times New Roman" pitchFamily="18" charset="0"/>
              </a:rPr>
              <a:t>HUMAN resource: -</a:t>
            </a:r>
            <a:r>
              <a:rPr lang="en-US" sz="2000" dirty="0" smtClean="0">
                <a:latin typeface="Times New Roman" pitchFamily="18" charset="0"/>
                <a:cs typeface="Times New Roman" pitchFamily="18" charset="0"/>
              </a:rPr>
              <a:t> The current system has too much manual work from filling a form to filing a document, delivering manifesto. This increases burden on workers but does not yield the results it should. </a:t>
            </a:r>
          </a:p>
          <a:p>
            <a:pPr lvl="0"/>
            <a:r>
              <a:rPr lang="en-US" sz="2000" b="1" dirty="0" smtClean="0">
                <a:latin typeface="Times New Roman" pitchFamily="18" charset="0"/>
                <a:cs typeface="Times New Roman" pitchFamily="18" charset="0"/>
              </a:rPr>
              <a:t>THORNY Job: -</a:t>
            </a:r>
            <a:r>
              <a:rPr lang="en-US" sz="2000" dirty="0" smtClean="0">
                <a:latin typeface="Times New Roman" pitchFamily="18" charset="0"/>
                <a:cs typeface="Times New Roman" pitchFamily="18" charset="0"/>
              </a:rPr>
              <a:t> In current system if any modification is to be made it increases manual work and is error prone. </a:t>
            </a:r>
          </a:p>
          <a:p>
            <a:r>
              <a:rPr lang="en-US" sz="2000" b="1" dirty="0" smtClean="0">
                <a:latin typeface="Times New Roman" pitchFamily="18" charset="0"/>
                <a:cs typeface="Times New Roman" pitchFamily="18" charset="0"/>
              </a:rPr>
              <a:t>ERROR: -</a:t>
            </a:r>
            <a:r>
              <a:rPr lang="en-US" sz="2000" dirty="0" smtClean="0">
                <a:latin typeface="Times New Roman" pitchFamily="18" charset="0"/>
                <a:cs typeface="Times New Roman" pitchFamily="18" charset="0"/>
              </a:rPr>
              <a:t> As the system is managed and maintained by workers errors are some of the possibilities.</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latin typeface="Times New Roman" pitchFamily="18" charset="0"/>
                <a:cs typeface="Times New Roman" pitchFamily="18" charset="0"/>
              </a:rPr>
              <a:t>Current Problems </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2438400"/>
            <a:ext cx="8229600" cy="3687763"/>
          </a:xfrm>
        </p:spPr>
        <p:txBody>
          <a:bodyPr/>
          <a:lstStyle/>
          <a:p>
            <a:pPr>
              <a:buNone/>
            </a:pPr>
            <a:r>
              <a:rPr lang="en-US" b="1" dirty="0" smtClean="0"/>
              <a:t>   </a:t>
            </a:r>
            <a:r>
              <a:rPr lang="en-US" sz="2000" dirty="0" smtClean="0">
                <a:latin typeface="Times New Roman" pitchFamily="18" charset="0"/>
                <a:cs typeface="Times New Roman" pitchFamily="18" charset="0"/>
              </a:rPr>
              <a:t>The Existing System cannot predict the exact price of house that is why sometime many company faces loss.</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latin typeface="Times New Roman" pitchFamily="18" charset="0"/>
                <a:cs typeface="Times New Roman" pitchFamily="18" charset="0"/>
              </a:rPr>
              <a:t>Areas For Improvement </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533400" y="2362200"/>
            <a:ext cx="8229600" cy="3459163"/>
          </a:xfrm>
        </p:spPr>
        <p:txBody>
          <a:bodyPr/>
          <a:lstStyle/>
          <a:p>
            <a:pPr>
              <a:buNone/>
            </a:pPr>
            <a:r>
              <a:rPr lang="en-US" b="1" dirty="0" smtClean="0"/>
              <a:t> </a:t>
            </a:r>
            <a:r>
              <a:rPr lang="en-US" sz="2000" dirty="0" smtClean="0">
                <a:latin typeface="Times New Roman" pitchFamily="18" charset="0"/>
                <a:cs typeface="Times New Roman" pitchFamily="18" charset="0"/>
              </a:rPr>
              <a:t>There are following areas for improvement.</a:t>
            </a:r>
          </a:p>
          <a:p>
            <a:pPr lvl="0"/>
            <a:r>
              <a:rPr lang="en-US" sz="2000" dirty="0" smtClean="0">
                <a:latin typeface="Times New Roman" pitchFamily="18" charset="0"/>
                <a:cs typeface="Times New Roman" pitchFamily="18" charset="0"/>
              </a:rPr>
              <a:t>Minimize the difference between predicted and actual rating.</a:t>
            </a:r>
          </a:p>
          <a:p>
            <a:pPr lvl="0"/>
            <a:r>
              <a:rPr lang="en-US" sz="2000" dirty="0" smtClean="0">
                <a:latin typeface="Times New Roman" pitchFamily="18" charset="0"/>
                <a:cs typeface="Times New Roman" pitchFamily="18" charset="0"/>
              </a:rPr>
              <a:t>Design such model to predict best price of house .</a:t>
            </a:r>
          </a:p>
          <a:p>
            <a:pPr>
              <a:buNone/>
            </a:pPr>
            <a:endParaRPr lang="en-US" dirty="0"/>
          </a:p>
        </p:txBody>
      </p:sp>
      <p:sp>
        <p:nvSpPr>
          <p:cNvPr id="4" name="Slide Number Placeholder 3"/>
          <p:cNvSpPr>
            <a:spLocks noGrp="1"/>
          </p:cNvSpPr>
          <p:nvPr>
            <p:ph type="sldNum" sz="quarter" idx="12"/>
          </p:nvPr>
        </p:nvSpPr>
        <p:spPr/>
        <p:txBody>
          <a:bodyPr/>
          <a:lstStyle/>
          <a:p>
            <a:fld id="{2CAFC876-636F-4B14-8926-20CF257B6FAF}"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38400"/>
            <a:ext cx="8229600" cy="3687763"/>
          </a:xfrm>
        </p:spPr>
        <p:txBody>
          <a:bodyPr/>
          <a:lstStyle/>
          <a:p>
            <a:pPr lvl="0"/>
            <a:r>
              <a:rPr lang="en-US" sz="2000" dirty="0" smtClean="0">
                <a:latin typeface="Times New Roman" pitchFamily="18" charset="0"/>
                <a:cs typeface="Times New Roman" pitchFamily="18" charset="0"/>
              </a:rPr>
              <a:t>Proposed system is an website.</a:t>
            </a:r>
          </a:p>
          <a:p>
            <a:pPr lvl="0"/>
            <a:r>
              <a:rPr lang="en-US" sz="2000" dirty="0" smtClean="0">
                <a:latin typeface="Times New Roman" pitchFamily="18" charset="0"/>
                <a:cs typeface="Times New Roman" pitchFamily="18" charset="0"/>
              </a:rPr>
              <a:t>Proposed system uses the parameters such as BHK_NO, size of the property, location and other parameters for house price prediction.</a:t>
            </a:r>
          </a:p>
          <a:p>
            <a:pPr lvl="0"/>
            <a:r>
              <a:rPr lang="en-US" sz="2000" dirty="0" smtClean="0">
                <a:latin typeface="Times New Roman" pitchFamily="18" charset="0"/>
                <a:cs typeface="Times New Roman" pitchFamily="18" charset="0"/>
              </a:rPr>
              <a:t>Proposed system is built using visual studio as front-end technology. </a:t>
            </a:r>
          </a:p>
          <a:p>
            <a:pPr>
              <a:buNone/>
            </a:pPr>
            <a:endParaRPr lang="en-US" dirty="0"/>
          </a:p>
        </p:txBody>
      </p:sp>
      <p:sp>
        <p:nvSpPr>
          <p:cNvPr id="4" name="Slide Number Placeholder 3"/>
          <p:cNvSpPr>
            <a:spLocks noGrp="1"/>
          </p:cNvSpPr>
          <p:nvPr>
            <p:ph type="sldNum" sz="quarter" idx="12"/>
          </p:nvPr>
        </p:nvSpPr>
        <p:spPr/>
        <p:txBody>
          <a:bodyPr/>
          <a:lstStyle/>
          <a:p>
            <a:fld id="{2CAFC876-636F-4B14-8926-20CF257B6FAF}" type="slidenum">
              <a:rPr lang="en-US" smtClean="0"/>
              <a:pPr/>
              <a:t>17</a:t>
            </a:fld>
            <a:endParaRPr lang="en-US"/>
          </a:p>
        </p:txBody>
      </p:sp>
      <p:sp>
        <p:nvSpPr>
          <p:cNvPr id="5" name="Title 4"/>
          <p:cNvSpPr>
            <a:spLocks noGrp="1"/>
          </p:cNvSpPr>
          <p:nvPr>
            <p:ph type="title"/>
          </p:nvPr>
        </p:nvSpPr>
        <p:spPr/>
        <p:txBody>
          <a:bodyPr>
            <a:normAutofit/>
          </a:bodyPr>
          <a:lstStyle/>
          <a:p>
            <a:r>
              <a:rPr lang="en-US" sz="3200" b="1" u="sng" dirty="0" smtClean="0">
                <a:latin typeface="Times New Roman" pitchFamily="18" charset="0"/>
                <a:cs typeface="Times New Roman" pitchFamily="18" charset="0"/>
              </a:rPr>
              <a:t>Proposed System </a:t>
            </a:r>
            <a:endParaRPr lang="en-US" sz="3200" b="1" u="sng"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Input/Output</a:t>
            </a:r>
            <a:r>
              <a:rPr lang="en-US" b="1" u="sng" dirty="0" smtClean="0"/>
              <a:t> Requirement</a:t>
            </a:r>
            <a:r>
              <a:rPr lang="en-US" dirty="0" smtClean="0"/>
              <a:t> </a:t>
            </a:r>
            <a:endParaRPr lang="en-US" dirty="0"/>
          </a:p>
        </p:txBody>
      </p:sp>
      <p:sp>
        <p:nvSpPr>
          <p:cNvPr id="3" name="Content Placeholder 2"/>
          <p:cNvSpPr>
            <a:spLocks noGrp="1"/>
          </p:cNvSpPr>
          <p:nvPr>
            <p:ph idx="1"/>
          </p:nvPr>
        </p:nvSpPr>
        <p:spPr>
          <a:xfrm>
            <a:off x="457200" y="1600200"/>
            <a:ext cx="8229600" cy="4876800"/>
          </a:xfrm>
        </p:spPr>
        <p:txBody>
          <a:bodyPr>
            <a:noAutofit/>
          </a:bodyPr>
          <a:lstStyle/>
          <a:p>
            <a:pPr>
              <a:buNone/>
            </a:pPr>
            <a:r>
              <a:rPr lang="en-US" sz="2000" b="1" dirty="0" smtClean="0">
                <a:latin typeface="Times New Roman" pitchFamily="18" charset="0"/>
                <a:cs typeface="Times New Roman" pitchFamily="18" charset="0"/>
              </a:rPr>
              <a:t>Input: </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0"/>
            <a:r>
              <a:rPr lang="en-US" sz="2000" dirty="0" err="1" smtClean="0">
                <a:latin typeface="Times New Roman" pitchFamily="18" charset="0"/>
                <a:cs typeface="Times New Roman" pitchFamily="18" charset="0"/>
              </a:rPr>
              <a:t>Rera</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Real Estate Regulatory Authority</a:t>
            </a:r>
            <a:r>
              <a:rPr lang="en-US" sz="2000" dirty="0" smtClean="0">
                <a:latin typeface="Times New Roman" pitchFamily="18" charset="0"/>
                <a:cs typeface="Times New Roman" pitchFamily="18" charset="0"/>
              </a:rPr>
              <a:t>) approved or Not</a:t>
            </a:r>
          </a:p>
          <a:p>
            <a:pPr lvl="0"/>
            <a:r>
              <a:rPr lang="en-US" sz="2000" dirty="0" smtClean="0">
                <a:latin typeface="Times New Roman" pitchFamily="18" charset="0"/>
                <a:cs typeface="Times New Roman" pitchFamily="18" charset="0"/>
              </a:rPr>
              <a:t> BHK _No</a:t>
            </a:r>
          </a:p>
          <a:p>
            <a:pPr lvl="0"/>
            <a:r>
              <a:rPr lang="en-US" sz="2000" dirty="0" smtClean="0">
                <a:latin typeface="Times New Roman" pitchFamily="18" charset="0"/>
                <a:cs typeface="Times New Roman" pitchFamily="18" charset="0"/>
              </a:rPr>
              <a:t>Total Square Feet - size of the property in square feet </a:t>
            </a:r>
          </a:p>
          <a:p>
            <a:pPr lvl="0"/>
            <a:r>
              <a:rPr lang="en-US" sz="2000" dirty="0" smtClean="0">
                <a:latin typeface="Times New Roman" pitchFamily="18" charset="0"/>
                <a:cs typeface="Times New Roman" pitchFamily="18" charset="0"/>
              </a:rPr>
              <a:t>Address of the property</a:t>
            </a:r>
          </a:p>
          <a:p>
            <a:pPr lvl="0"/>
            <a:r>
              <a:rPr lang="en-US" sz="2000" dirty="0" smtClean="0">
                <a:latin typeface="Times New Roman" pitchFamily="18" charset="0"/>
                <a:cs typeface="Times New Roman" pitchFamily="18" charset="0"/>
              </a:rPr>
              <a:t>Under Construction or </a:t>
            </a:r>
            <a:r>
              <a:rPr lang="en-US" sz="2000" dirty="0" smtClean="0">
                <a:latin typeface="Times New Roman" pitchFamily="18" charset="0"/>
                <a:cs typeface="Times New Roman" pitchFamily="18" charset="0"/>
              </a:rPr>
              <a:t>Not</a:t>
            </a:r>
            <a:endParaRPr lang="en-US" sz="2000" dirty="0" smtClean="0">
              <a:latin typeface="Times New Roman" pitchFamily="18" charset="0"/>
              <a:cs typeface="Times New Roman" pitchFamily="18" charset="0"/>
            </a:endParaRPr>
          </a:p>
          <a:p>
            <a:pPr lvl="0">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Output: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House price prediction using ML supervised learning technique.</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latin typeface="Times New Roman" pitchFamily="18" charset="0"/>
                <a:cs typeface="Times New Roman" pitchFamily="18" charset="0"/>
              </a:rPr>
              <a:t>Hardware And Software Requirement</a:t>
            </a:r>
            <a:r>
              <a:rPr lang="en-US" dirty="0" smtClean="0"/>
              <a:t> </a:t>
            </a:r>
            <a:endParaRPr lang="en-US" dirty="0"/>
          </a:p>
        </p:txBody>
      </p:sp>
      <p:sp>
        <p:nvSpPr>
          <p:cNvPr id="3" name="Content Placeholder 2"/>
          <p:cNvSpPr>
            <a:spLocks noGrp="1"/>
          </p:cNvSpPr>
          <p:nvPr>
            <p:ph idx="1"/>
          </p:nvPr>
        </p:nvSpPr>
        <p:spPr/>
        <p:txBody>
          <a:bodyPr/>
          <a:lstStyle/>
          <a:p>
            <a:r>
              <a:rPr lang="en-US" sz="2000" b="1" u="sng" dirty="0" smtClean="0">
                <a:latin typeface="Times New Roman" pitchFamily="18" charset="0"/>
                <a:cs typeface="Times New Roman" pitchFamily="18" charset="0"/>
              </a:rPr>
              <a:t>Hardware Requirement</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 computer system or laptop with internet and </a:t>
            </a:r>
            <a:r>
              <a:rPr lang="en-US" sz="2000" dirty="0" err="1" smtClean="0">
                <a:latin typeface="Times New Roman" pitchFamily="18" charset="0"/>
                <a:cs typeface="Times New Roman" pitchFamily="18" charset="0"/>
              </a:rPr>
              <a:t>wifi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facilitiy</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Operating system: </a:t>
            </a:r>
            <a:r>
              <a:rPr lang="en-US" sz="2000" dirty="0" smtClean="0">
                <a:latin typeface="Times New Roman" pitchFamily="18" charset="0"/>
                <a:cs typeface="Times New Roman" pitchFamily="18" charset="0"/>
              </a:rPr>
              <a:t>Window 8 or greater</a:t>
            </a:r>
          </a:p>
          <a:p>
            <a:r>
              <a:rPr lang="en-US" sz="2000" b="1" u="sng" dirty="0" smtClean="0">
                <a:latin typeface="Times New Roman" pitchFamily="18" charset="0"/>
                <a:cs typeface="Times New Roman" pitchFamily="18" charset="0"/>
              </a:rPr>
              <a:t>Software Requirement</a:t>
            </a:r>
            <a:r>
              <a:rPr lang="en-US" sz="2000" dirty="0" smtClean="0"/>
              <a:t> :</a:t>
            </a:r>
          </a:p>
          <a:p>
            <a:pPr>
              <a:buNone/>
            </a:pPr>
            <a:r>
              <a:rPr lang="en-US" sz="2000" dirty="0" smtClean="0">
                <a:latin typeface="Times New Roman" pitchFamily="18" charset="0"/>
                <a:cs typeface="Times New Roman" pitchFamily="18" charset="0"/>
              </a:rPr>
              <a:t>We use following software to develop our project</a:t>
            </a:r>
          </a:p>
          <a:p>
            <a:pPr lvl="0"/>
            <a:r>
              <a:rPr lang="en-US" sz="2000" dirty="0" smtClean="0">
                <a:latin typeface="Times New Roman" pitchFamily="18" charset="0"/>
                <a:cs typeface="Times New Roman" pitchFamily="18" charset="0"/>
              </a:rPr>
              <a:t>Python interpreter</a:t>
            </a:r>
          </a:p>
          <a:p>
            <a:pPr lvl="0"/>
            <a:r>
              <a:rPr lang="en-US" sz="2000" dirty="0" smtClean="0">
                <a:latin typeface="Times New Roman" pitchFamily="18" charset="0"/>
                <a:cs typeface="Times New Roman" pitchFamily="18" charset="0"/>
              </a:rPr>
              <a:t>Visual Studio/</a:t>
            </a:r>
            <a:r>
              <a:rPr lang="en-US" sz="2000" dirty="0" err="1" smtClean="0">
                <a:latin typeface="Times New Roman" pitchFamily="18" charset="0"/>
                <a:cs typeface="Times New Roman" pitchFamily="18" charset="0"/>
              </a:rPr>
              <a:t>Jupyter</a:t>
            </a:r>
            <a:r>
              <a:rPr lang="en-US" sz="2000" dirty="0" smtClean="0">
                <a:latin typeface="Times New Roman" pitchFamily="18" charset="0"/>
                <a:cs typeface="Times New Roman" pitchFamily="18" charset="0"/>
              </a:rPr>
              <a:t> Notebook</a:t>
            </a:r>
          </a:p>
          <a:p>
            <a:pPr lvl="0"/>
            <a:r>
              <a:rPr lang="en-US" sz="2000" dirty="0" smtClean="0">
                <a:latin typeface="Times New Roman" pitchFamily="18" charset="0"/>
                <a:cs typeface="Times New Roman" pitchFamily="18" charset="0"/>
              </a:rPr>
              <a:t>A web browser such as chrome</a:t>
            </a:r>
          </a:p>
        </p:txBody>
      </p:sp>
      <p:sp>
        <p:nvSpPr>
          <p:cNvPr id="4" name="Slide Number Placeholder 3"/>
          <p:cNvSpPr>
            <a:spLocks noGrp="1"/>
          </p:cNvSpPr>
          <p:nvPr>
            <p:ph type="sldNum" sz="quarter" idx="12"/>
          </p:nvPr>
        </p:nvSpPr>
        <p:spPr/>
        <p:txBody>
          <a:bodyPr/>
          <a:lstStyle/>
          <a:p>
            <a:fld id="{2CAFC876-636F-4B14-8926-20CF257B6FAF}"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r>
              <a:rPr lang="en-US" sz="1600" dirty="0" smtClean="0">
                <a:latin typeface="Times New Roman" pitchFamily="18" charset="0"/>
                <a:cs typeface="Times New Roman" pitchFamily="18" charset="0"/>
              </a:rPr>
              <a:t>UIET</a:t>
            </a:r>
            <a:br>
              <a:rPr lang="en-US" sz="16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CSJM university Kanpur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400" b="1" dirty="0" smtClean="0">
                <a:latin typeface="Georgia" pitchFamily="18" charset="0"/>
                <a:cs typeface="Times New Roman" pitchFamily="18" charset="0"/>
              </a:rPr>
              <a:t>Department of Computer Applications </a:t>
            </a:r>
            <a:r>
              <a:rPr lang="en-US" sz="1600" b="1" dirty="0" smtClean="0">
                <a:latin typeface="Times New Roman" pitchFamily="18" charset="0"/>
                <a:cs typeface="Times New Roman" pitchFamily="18" charset="0"/>
              </a:rPr>
              <a:t/>
            </a:r>
            <a:br>
              <a:rPr lang="en-US" sz="1600" b="1" dirty="0" smtClean="0">
                <a:latin typeface="Times New Roman" pitchFamily="18" charset="0"/>
                <a:cs typeface="Times New Roman" pitchFamily="18" charset="0"/>
              </a:rPr>
            </a:br>
            <a:r>
              <a:rPr lang="en-US" sz="1400" b="1" dirty="0" smtClean="0">
                <a:latin typeface="Times New Roman" pitchFamily="18" charset="0"/>
                <a:cs typeface="Times New Roman" pitchFamily="18" charset="0"/>
              </a:rPr>
              <a:t>CERTIFICATE</a:t>
            </a:r>
            <a:r>
              <a:rPr lang="en-US" sz="1600" b="1" dirty="0" smtClean="0">
                <a:latin typeface="Times New Roman" pitchFamily="18" charset="0"/>
                <a:cs typeface="Times New Roman" pitchFamily="18" charset="0"/>
              </a:rPr>
              <a:t> </a:t>
            </a:r>
            <a:br>
              <a:rPr lang="en-US" sz="1600" b="1"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05400"/>
          </a:xfrm>
        </p:spPr>
        <p:txBody>
          <a:bodyPr>
            <a:normAutofit fontScale="62500" lnSpcReduction="20000"/>
          </a:bodyPr>
          <a:lstStyle/>
          <a:p>
            <a:pPr>
              <a:buNone/>
            </a:pPr>
            <a:r>
              <a:rPr lang="en-US" dirty="0" smtClean="0"/>
              <a:t>                                                                                     </a:t>
            </a:r>
            <a:r>
              <a:rPr lang="en-US" dirty="0" smtClean="0">
                <a:latin typeface="Times New Roman" pitchFamily="18" charset="0"/>
                <a:cs typeface="Times New Roman" pitchFamily="18" charset="0"/>
              </a:rPr>
              <a:t>Date:__/__/ 2022 </a:t>
            </a:r>
            <a:endParaRPr lang="en-US" dirty="0">
              <a:latin typeface="Times New Roman" pitchFamily="18" charset="0"/>
              <a:cs typeface="Times New Roman" pitchFamily="18" charset="0"/>
            </a:endParaRPr>
          </a:p>
          <a:p>
            <a:pPr>
              <a:buNone/>
            </a:pPr>
            <a:r>
              <a:rPr lang="en-US" i="1" dirty="0" smtClean="0">
                <a:latin typeface="Times New Roman" pitchFamily="18" charset="0"/>
                <a:cs typeface="Times New Roman" pitchFamily="18" charset="0"/>
              </a:rPr>
              <a:t>           This </a:t>
            </a:r>
            <a:r>
              <a:rPr lang="en-US" i="1" dirty="0">
                <a:latin typeface="Times New Roman" pitchFamily="18" charset="0"/>
                <a:cs typeface="Times New Roman" pitchFamily="18" charset="0"/>
              </a:rPr>
              <a:t>is to certify that the report of project work entitled </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HOUSE PRICE PRIDICTION USING MACHINE LEARNING</a:t>
            </a:r>
            <a:r>
              <a:rPr lang="en-US" i="1" dirty="0" smtClean="0">
                <a:latin typeface="Times New Roman" pitchFamily="18" charset="0"/>
                <a:cs typeface="Times New Roman" pitchFamily="18" charset="0"/>
              </a:rPr>
              <a:t> is </a:t>
            </a:r>
            <a:r>
              <a:rPr lang="en-US" i="1" dirty="0">
                <a:latin typeface="Times New Roman" pitchFamily="18" charset="0"/>
                <a:cs typeface="Times New Roman" pitchFamily="18" charset="0"/>
              </a:rPr>
              <a:t>being submitted </a:t>
            </a:r>
            <a:r>
              <a:rPr lang="en-US" i="1" dirty="0" smtClean="0">
                <a:latin typeface="Times New Roman" pitchFamily="18" charset="0"/>
                <a:cs typeface="Times New Roman" pitchFamily="18" charset="0"/>
              </a:rPr>
              <a:t>by  </a:t>
            </a:r>
            <a:r>
              <a:rPr lang="en-US" b="1" dirty="0" smtClean="0">
                <a:latin typeface="Times New Roman" pitchFamily="18" charset="0"/>
                <a:cs typeface="Times New Roman" pitchFamily="18" charset="0"/>
              </a:rPr>
              <a:t>Gaurav </a:t>
            </a:r>
            <a:r>
              <a:rPr lang="en-US" b="1" dirty="0">
                <a:latin typeface="Times New Roman" pitchFamily="18" charset="0"/>
                <a:cs typeface="Times New Roman" pitchFamily="18" charset="0"/>
              </a:rPr>
              <a:t>Soni </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(Roll no.: 0204696  Sec: </a:t>
            </a:r>
            <a:r>
              <a:rPr lang="en-US" b="1" dirty="0" smtClean="0">
                <a:latin typeface="Times New Roman" pitchFamily="18" charset="0"/>
                <a:cs typeface="Times New Roman" pitchFamily="18" charset="0"/>
              </a:rPr>
              <a:t>B), Gyanendra Kumar </a:t>
            </a:r>
            <a:r>
              <a:rPr lang="en-US" b="1" dirty="0">
                <a:latin typeface="Times New Roman" pitchFamily="18" charset="0"/>
                <a:cs typeface="Times New Roman" pitchFamily="18" charset="0"/>
              </a:rPr>
              <a:t>(Roll no.: 0204698  Sec: </a:t>
            </a:r>
            <a:r>
              <a:rPr lang="en-US" b="1" dirty="0" smtClean="0">
                <a:latin typeface="Times New Roman" pitchFamily="18" charset="0"/>
                <a:cs typeface="Times New Roman" pitchFamily="18" charset="0"/>
              </a:rPr>
              <a:t>B) and Harshit Shukla (</a:t>
            </a:r>
            <a:r>
              <a:rPr lang="en-US" b="1" dirty="0">
                <a:latin typeface="Times New Roman" pitchFamily="18" charset="0"/>
                <a:cs typeface="Times New Roman" pitchFamily="18" charset="0"/>
              </a:rPr>
              <a:t>Roll no.: 0204708  Sec: </a:t>
            </a:r>
            <a:r>
              <a:rPr lang="en-US" b="1" dirty="0" smtClean="0">
                <a:latin typeface="Times New Roman" pitchFamily="18" charset="0"/>
                <a:cs typeface="Times New Roman" pitchFamily="18" charset="0"/>
              </a:rPr>
              <a:t>B)</a:t>
            </a:r>
            <a:r>
              <a:rPr lang="en-US" i="1" dirty="0" smtClean="0">
                <a:latin typeface="Times New Roman" pitchFamily="18" charset="0"/>
                <a:cs typeface="Times New Roman" pitchFamily="18" charset="0"/>
              </a:rPr>
              <a:t>in </a:t>
            </a:r>
            <a:r>
              <a:rPr lang="en-US" i="1" dirty="0">
                <a:latin typeface="Times New Roman" pitchFamily="18" charset="0"/>
                <a:cs typeface="Times New Roman" pitchFamily="18" charset="0"/>
              </a:rPr>
              <a:t>partial fulfillment of the requirements for the Final Year Project of (department name) to the University </a:t>
            </a:r>
            <a:r>
              <a:rPr lang="en-US" i="1" dirty="0" smtClean="0">
                <a:latin typeface="Times New Roman" pitchFamily="18" charset="0"/>
                <a:cs typeface="Times New Roman" pitchFamily="18" charset="0"/>
              </a:rPr>
              <a:t>Institute of </a:t>
            </a:r>
            <a:r>
              <a:rPr lang="en-US" i="1" dirty="0">
                <a:latin typeface="Times New Roman" pitchFamily="18" charset="0"/>
                <a:cs typeface="Times New Roman" pitchFamily="18" charset="0"/>
              </a:rPr>
              <a:t>Engineering &amp; Technology, CSJM University, Kanpur during the academic year 2019-22 is a record of </a:t>
            </a:r>
            <a:r>
              <a:rPr lang="en-US" i="1" dirty="0" smtClean="0">
                <a:latin typeface="Times New Roman" pitchFamily="18" charset="0"/>
                <a:cs typeface="Times New Roman" pitchFamily="18" charset="0"/>
              </a:rPr>
              <a:t>bona fide </a:t>
            </a:r>
            <a:r>
              <a:rPr lang="en-US" i="1" dirty="0">
                <a:latin typeface="Times New Roman" pitchFamily="18" charset="0"/>
                <a:cs typeface="Times New Roman" pitchFamily="18" charset="0"/>
              </a:rPr>
              <a:t>work carried out by him under our guidance and supervision . </a:t>
            </a:r>
          </a:p>
          <a:p>
            <a:pPr>
              <a:buNone/>
            </a:pPr>
            <a:r>
              <a:rPr lang="en-US" i="1" dirty="0">
                <a:latin typeface="Times New Roman" pitchFamily="18" charset="0"/>
                <a:cs typeface="Times New Roman" pitchFamily="18" charset="0"/>
              </a:rPr>
              <a:t>	</a:t>
            </a:r>
            <a:r>
              <a:rPr lang="en-US" i="1" dirty="0" smtClean="0">
                <a:latin typeface="Times New Roman" pitchFamily="18" charset="0"/>
                <a:cs typeface="Times New Roman" pitchFamily="18" charset="0"/>
              </a:rPr>
              <a:t>	The </a:t>
            </a:r>
            <a:r>
              <a:rPr lang="en-US" i="1" dirty="0">
                <a:latin typeface="Times New Roman" pitchFamily="18" charset="0"/>
                <a:cs typeface="Times New Roman" pitchFamily="18" charset="0"/>
              </a:rPr>
              <a:t>results embodied in this report have not been submitted by the student(s) to any other University or </a:t>
            </a:r>
            <a:r>
              <a:rPr lang="en-US" i="1" dirty="0" smtClean="0">
                <a:latin typeface="Times New Roman" pitchFamily="18" charset="0"/>
                <a:cs typeface="Times New Roman" pitchFamily="18" charset="0"/>
              </a:rPr>
              <a:t>Institution for </a:t>
            </a:r>
            <a:r>
              <a:rPr lang="en-US" i="1" dirty="0">
                <a:latin typeface="Times New Roman" pitchFamily="18" charset="0"/>
                <a:cs typeface="Times New Roman" pitchFamily="18" charset="0"/>
              </a:rPr>
              <a:t>the award of any degree or diploma</a:t>
            </a:r>
            <a:r>
              <a:rPr lang="en-US" i="1" dirty="0"/>
              <a:t>. </a:t>
            </a:r>
          </a:p>
          <a:p>
            <a:pPr>
              <a:buNone/>
            </a:pPr>
            <a:endParaRPr lang="en-US" b="1" dirty="0" smtClean="0"/>
          </a:p>
          <a:p>
            <a:pPr>
              <a:buNone/>
            </a:pPr>
            <a:endParaRPr lang="en-US" b="1" dirty="0"/>
          </a:p>
          <a:p>
            <a:pPr>
              <a:buNone/>
            </a:pPr>
            <a:r>
              <a:rPr lang="en-US" b="1" dirty="0" smtClean="0">
                <a:latin typeface="Times New Roman" pitchFamily="18" charset="0"/>
                <a:cs typeface="Times New Roman" pitchFamily="18" charset="0"/>
              </a:rPr>
              <a:t>Internal Guide                                                      Head </a:t>
            </a:r>
            <a:r>
              <a:rPr lang="en-US" b="1" dirty="0">
                <a:latin typeface="Times New Roman" pitchFamily="18" charset="0"/>
                <a:cs typeface="Times New Roman" pitchFamily="18" charset="0"/>
              </a:rPr>
              <a:t>of </a:t>
            </a:r>
            <a:r>
              <a:rPr lang="en-US" b="1" dirty="0" smtClean="0">
                <a:latin typeface="Times New Roman" pitchFamily="18" charset="0"/>
                <a:cs typeface="Times New Roman" pitchFamily="18" charset="0"/>
              </a:rPr>
              <a:t>Department</a:t>
            </a:r>
          </a:p>
          <a:p>
            <a:pPr>
              <a:buNone/>
            </a:pPr>
            <a:r>
              <a:rPr lang="en-US" b="1" dirty="0" smtClean="0">
                <a:latin typeface="Times New Roman" pitchFamily="18" charset="0"/>
                <a:cs typeface="Times New Roman" pitchFamily="18" charset="0"/>
              </a:rPr>
              <a:t>DR. MAYUR RAHUL SIR                                  AMIT VIRMANI SIR </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latin typeface="Times New Roman" pitchFamily="18" charset="0"/>
                <a:cs typeface="Times New Roman" pitchFamily="18" charset="0"/>
              </a:rPr>
              <a:t>Database Requirement</a:t>
            </a:r>
            <a:r>
              <a:rPr lang="en-US" dirty="0" smtClean="0"/>
              <a:t> </a:t>
            </a:r>
            <a:endParaRPr lang="en-US" dirty="0"/>
          </a:p>
        </p:txBody>
      </p:sp>
      <p:sp>
        <p:nvSpPr>
          <p:cNvPr id="3" name="Content Placeholder 2"/>
          <p:cNvSpPr>
            <a:spLocks noGrp="1"/>
          </p:cNvSpPr>
          <p:nvPr>
            <p:ph idx="1"/>
          </p:nvPr>
        </p:nvSpPr>
        <p:spPr>
          <a:xfrm>
            <a:off x="457200" y="3047999"/>
            <a:ext cx="8229600" cy="1981201"/>
          </a:xfrm>
        </p:spPr>
        <p:txBody>
          <a:bodyPr/>
          <a:lstStyle/>
          <a:p>
            <a:pPr>
              <a:buNone/>
            </a:pPr>
            <a:r>
              <a:rPr lang="en-US" dirty="0" smtClean="0"/>
              <a:t>   </a:t>
            </a:r>
            <a:r>
              <a:rPr lang="en-US" sz="2000" dirty="0" smtClean="0">
                <a:latin typeface="Times New Roman" pitchFamily="18" charset="0"/>
                <a:cs typeface="Times New Roman" pitchFamily="18" charset="0"/>
              </a:rPr>
              <a:t>Dataset should contain large number of entities so that it will increase the accuracy of the predicted price and suggest a better property.</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Times New Roman" pitchFamily="18" charset="0"/>
                <a:cs typeface="Times New Roman" pitchFamily="18" charset="0"/>
              </a:rPr>
              <a:t>Software </a:t>
            </a:r>
            <a:r>
              <a:rPr lang="en-US" sz="3600" b="1" u="sng" dirty="0" err="1" smtClean="0">
                <a:latin typeface="Times New Roman" pitchFamily="18" charset="0"/>
                <a:cs typeface="Times New Roman" pitchFamily="18" charset="0"/>
              </a:rPr>
              <a:t>Requirment</a:t>
            </a:r>
            <a:r>
              <a:rPr lang="en-US" sz="3600" b="1" u="sng" dirty="0" smtClean="0">
                <a:latin typeface="Times New Roman" pitchFamily="18" charset="0"/>
                <a:cs typeface="Times New Roman" pitchFamily="18" charset="0"/>
              </a:rPr>
              <a:t> Specification</a:t>
            </a:r>
            <a:r>
              <a:rPr lang="en-US" dirty="0" smtClean="0"/>
              <a:t> </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b="1" u="sng" dirty="0" smtClean="0">
                <a:latin typeface="Times New Roman" pitchFamily="18" charset="0"/>
                <a:cs typeface="Times New Roman" pitchFamily="18" charset="0"/>
              </a:rPr>
              <a:t>Functional Requirements</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 Functional Requirement  is a description of the service that the software must offer. It describes a software system or its component. A function is nothing but inputs to the software system, its behavior, and outputs.</a:t>
            </a:r>
            <a:endParaRPr lang="en-US" sz="2000" u="sng"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USER INTERFACE</a:t>
            </a:r>
            <a:r>
              <a:rPr lang="en-US" sz="2000" dirty="0" smtClean="0">
                <a:latin typeface="Times New Roman" pitchFamily="18" charset="0"/>
                <a:cs typeface="Times New Roman" pitchFamily="18" charset="0"/>
              </a:rPr>
              <a:t>: The user interface will be a website. The user has to enter all the attributes correctly and in the required format. </a:t>
            </a:r>
          </a:p>
          <a:p>
            <a:r>
              <a:rPr lang="en-US" sz="2000" b="1" dirty="0" smtClean="0">
                <a:latin typeface="Times New Roman" pitchFamily="18" charset="0"/>
                <a:cs typeface="Times New Roman" pitchFamily="18" charset="0"/>
              </a:rPr>
              <a:t>PROPER FORECASTING</a:t>
            </a:r>
            <a:r>
              <a:rPr lang="en-US" sz="2000" dirty="0" smtClean="0">
                <a:latin typeface="Times New Roman" pitchFamily="18" charset="0"/>
                <a:cs typeface="Times New Roman" pitchFamily="18" charset="0"/>
              </a:rPr>
              <a:t>: The system has to properly predict the price of the house according to the input given by the user. </a:t>
            </a:r>
          </a:p>
          <a:p>
            <a:r>
              <a:rPr lang="en-US" sz="2000" b="1" dirty="0" smtClean="0">
                <a:latin typeface="Times New Roman" pitchFamily="18" charset="0"/>
                <a:cs typeface="Times New Roman" pitchFamily="18" charset="0"/>
              </a:rPr>
              <a:t>RECOMMENDATION SYSTEM</a:t>
            </a:r>
            <a:r>
              <a:rPr lang="en-US" sz="2000" dirty="0" smtClean="0">
                <a:latin typeface="Times New Roman" pitchFamily="18" charset="0"/>
                <a:cs typeface="Times New Roman" pitchFamily="18" charset="0"/>
              </a:rPr>
              <a:t>: According to the input given by the user, the recommendation system will recommend the best property. </a:t>
            </a:r>
          </a:p>
          <a:p>
            <a:r>
              <a:rPr lang="en-US" sz="2000" b="1" dirty="0" smtClean="0">
                <a:latin typeface="Times New Roman" pitchFamily="18" charset="0"/>
                <a:cs typeface="Times New Roman" pitchFamily="18" charset="0"/>
              </a:rPr>
              <a:t>DATABASE</a:t>
            </a:r>
            <a:r>
              <a:rPr lang="en-US" sz="2000" dirty="0" smtClean="0">
                <a:latin typeface="Times New Roman" pitchFamily="18" charset="0"/>
                <a:cs typeface="Times New Roman" pitchFamily="18" charset="0"/>
              </a:rPr>
              <a:t>: Dataset should contain large number of entities so that it will increase the accuracy of the predicted price and suggest a better property.</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52400" y="1600200"/>
            <a:ext cx="8763000" cy="4525963"/>
          </a:xfrm>
        </p:spPr>
        <p:txBody>
          <a:bodyPr>
            <a:normAutofit/>
          </a:bodyPr>
          <a:lstStyle/>
          <a:p>
            <a:pPr>
              <a:buNone/>
            </a:pPr>
            <a:r>
              <a:rPr lang="en-US" sz="2000" b="1" dirty="0" smtClean="0">
                <a:latin typeface="Times New Roman" pitchFamily="18" charset="0"/>
                <a:cs typeface="Times New Roman" pitchFamily="18" charset="0"/>
              </a:rPr>
              <a:t>2. </a:t>
            </a:r>
            <a:r>
              <a:rPr lang="en-US" sz="2000" b="1" u="sng" dirty="0" smtClean="0">
                <a:latin typeface="Times New Roman" pitchFamily="18" charset="0"/>
                <a:cs typeface="Times New Roman" pitchFamily="18" charset="0"/>
              </a:rPr>
              <a:t>Non-Functional Requirements</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Non Functional Requirements are the constraints or the requirements imposed on the system. They specify the quality attribute of the software. Non-Functional Requirements deal with issues like scalability, maintainability, performance, portability, security, reliability, and many more</a:t>
            </a:r>
          </a:p>
          <a:p>
            <a:pPr>
              <a:buNone/>
            </a:pPr>
            <a:r>
              <a:rPr lang="en-US" sz="2000" dirty="0" smtClean="0">
                <a:latin typeface="Times New Roman" pitchFamily="18" charset="0"/>
                <a:cs typeface="Times New Roman" pitchFamily="18" charset="0"/>
              </a:rPr>
              <a:t>Platform Independent: The application would be platform independent if all the requirements are installed in the device.</a:t>
            </a:r>
          </a:p>
          <a:p>
            <a:pPr>
              <a:buNone/>
            </a:pPr>
            <a:r>
              <a:rPr lang="en-US" sz="2000" dirty="0" smtClean="0">
                <a:latin typeface="Times New Roman" pitchFamily="18" charset="0"/>
                <a:cs typeface="Times New Roman" pitchFamily="18" charset="0"/>
              </a:rPr>
              <a:t> Performance: The application should have better accuracy and should provide the information in less time. </a:t>
            </a:r>
          </a:p>
          <a:p>
            <a:pPr>
              <a:buNone/>
            </a:pPr>
            <a:r>
              <a:rPr lang="en-US" sz="2000" dirty="0" smtClean="0">
                <a:latin typeface="Times New Roman" pitchFamily="18" charset="0"/>
                <a:cs typeface="Times New Roman" pitchFamily="18" charset="0"/>
              </a:rPr>
              <a:t> Capacity: The capacity of the storage should be high so that large amount of data can be stored in order to train the model. </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latin typeface="Times New Roman" pitchFamily="18" charset="0"/>
                <a:cs typeface="Times New Roman" pitchFamily="18" charset="0"/>
              </a:rPr>
              <a:t>Tables And Fields For Database </a:t>
            </a:r>
            <a:endParaRPr lang="en-US" sz="3200" b="1"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23</a:t>
            </a:fld>
            <a:endParaRPr lang="en-US"/>
          </a:p>
        </p:txBody>
      </p:sp>
      <p:pic>
        <p:nvPicPr>
          <p:cNvPr id="1029" name="Picture 5" descr="C:\Users\GAURAV SONI\Pictures\hpp.png"/>
          <p:cNvPicPr>
            <a:picLocks noGrp="1" noChangeAspect="1" noChangeArrowheads="1"/>
          </p:cNvPicPr>
          <p:nvPr>
            <p:ph idx="1"/>
          </p:nvPr>
        </p:nvPicPr>
        <p:blipFill>
          <a:blip r:embed="rId2" cstate="print"/>
          <a:srcRect/>
          <a:stretch>
            <a:fillRect/>
          </a:stretch>
        </p:blipFill>
        <p:spPr bwMode="auto">
          <a:xfrm>
            <a:off x="228600" y="1371600"/>
            <a:ext cx="8610600" cy="5257801"/>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latin typeface="Times New Roman" pitchFamily="18" charset="0"/>
                <a:cs typeface="Times New Roman" pitchFamily="18" charset="0"/>
              </a:rPr>
              <a:t>Database Dictionary </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2CAFC876-636F-4B14-8926-20CF257B6FAF}" type="slidenum">
              <a:rPr lang="en-US" smtClean="0"/>
              <a:pPr/>
              <a:t>24</a:t>
            </a:fld>
            <a:endParaRPr lang="en-US"/>
          </a:p>
        </p:txBody>
      </p:sp>
      <p:graphicFrame>
        <p:nvGraphicFramePr>
          <p:cNvPr id="5" name="Table 4"/>
          <p:cNvGraphicFramePr>
            <a:graphicFrameLocks noGrp="1"/>
          </p:cNvGraphicFramePr>
          <p:nvPr/>
        </p:nvGraphicFramePr>
        <p:xfrm>
          <a:off x="1143000" y="1371600"/>
          <a:ext cx="7010400" cy="4905022"/>
        </p:xfrm>
        <a:graphic>
          <a:graphicData uri="http://schemas.openxmlformats.org/drawingml/2006/table">
            <a:tbl>
              <a:tblPr firstRow="1" bandRow="1">
                <a:tableStyleId>{5C22544A-7EE6-4342-B048-85BDC9FD1C3A}</a:tableStyleId>
              </a:tblPr>
              <a:tblGrid>
                <a:gridCol w="2514600"/>
                <a:gridCol w="1828800"/>
                <a:gridCol w="2667000"/>
              </a:tblGrid>
              <a:tr h="409219">
                <a:tc>
                  <a:txBody>
                    <a:bodyPr/>
                    <a:lstStyle/>
                    <a:p>
                      <a:r>
                        <a:rPr lang="en-US" dirty="0" smtClean="0">
                          <a:latin typeface="Times New Roman" pitchFamily="18" charset="0"/>
                          <a:cs typeface="Times New Roman" pitchFamily="18" charset="0"/>
                        </a:rPr>
                        <a:t>COLUMN</a:t>
                      </a:r>
                      <a:endParaRPr lang="en-US" dirty="0"/>
                    </a:p>
                  </a:txBody>
                  <a:tcPr/>
                </a:tc>
                <a:tc>
                  <a:txBody>
                    <a:bodyPr/>
                    <a:lstStyle/>
                    <a:p>
                      <a:r>
                        <a:rPr lang="en-US" dirty="0" smtClean="0">
                          <a:latin typeface="Times New Roman" pitchFamily="18" charset="0"/>
                          <a:cs typeface="Times New Roman" pitchFamily="18" charset="0"/>
                        </a:rPr>
                        <a:t>DATA TYPE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SIZE OF DATA</a:t>
                      </a:r>
                      <a:endParaRPr lang="en-US" dirty="0">
                        <a:latin typeface="Times New Roman" pitchFamily="18" charset="0"/>
                        <a:cs typeface="Times New Roman" pitchFamily="18" charset="0"/>
                      </a:endParaRPr>
                    </a:p>
                  </a:txBody>
                  <a:tcPr/>
                </a:tc>
              </a:tr>
              <a:tr h="409219">
                <a:tc>
                  <a:txBody>
                    <a:bodyPr/>
                    <a:lstStyle/>
                    <a:p>
                      <a:r>
                        <a:rPr lang="en-US" sz="1800" b="0" i="0" kern="1200" dirty="0" smtClean="0">
                          <a:solidFill>
                            <a:schemeClr val="dk1"/>
                          </a:solidFill>
                          <a:latin typeface="+mn-lt"/>
                          <a:ea typeface="+mn-ea"/>
                          <a:cs typeface="+mn-cs"/>
                        </a:rPr>
                        <a:t>POSTED_BY</a:t>
                      </a:r>
                      <a:endParaRPr lang="en-US" dirty="0">
                        <a:latin typeface="Times New Roman" pitchFamily="18" charset="0"/>
                        <a:cs typeface="Times New Roman" pitchFamily="18" charset="0"/>
                      </a:endParaRPr>
                    </a:p>
                  </a:txBody>
                  <a:tcPr/>
                </a:tc>
                <a:tc>
                  <a:txBody>
                    <a:bodyPr/>
                    <a:lstStyle/>
                    <a:p>
                      <a:r>
                        <a:rPr lang="en-US" dirty="0" smtClean="0"/>
                        <a:t>Object(string)</a:t>
                      </a:r>
                      <a:endParaRPr lang="en-US" dirty="0"/>
                    </a:p>
                  </a:txBody>
                  <a:tcPr/>
                </a:tc>
                <a:tc>
                  <a:txBody>
                    <a:bodyPr/>
                    <a:lstStyle/>
                    <a:p>
                      <a:r>
                        <a:rPr lang="en-US" sz="1800" b="0" i="0" kern="1200" dirty="0" smtClean="0">
                          <a:solidFill>
                            <a:schemeClr val="dk1"/>
                          </a:solidFill>
                          <a:latin typeface="+mn-lt"/>
                          <a:ea typeface="+mn-ea"/>
                          <a:cs typeface="+mn-cs"/>
                        </a:rPr>
                        <a:t>29460</a:t>
                      </a:r>
                      <a:endParaRPr lang="en-US" dirty="0"/>
                    </a:p>
                  </a:txBody>
                  <a:tcPr/>
                </a:tc>
              </a:tr>
              <a:tr h="409219">
                <a:tc>
                  <a:txBody>
                    <a:bodyPr/>
                    <a:lstStyle/>
                    <a:p>
                      <a:r>
                        <a:rPr lang="en-US" sz="1800" b="0" i="0" kern="1200" dirty="0" smtClean="0">
                          <a:solidFill>
                            <a:schemeClr val="dk1"/>
                          </a:solidFill>
                          <a:latin typeface="+mn-lt"/>
                          <a:ea typeface="+mn-ea"/>
                          <a:cs typeface="+mn-cs"/>
                        </a:rPr>
                        <a:t>UNDER_CONSTRUCTION</a:t>
                      </a:r>
                      <a:endParaRPr lang="en-US" dirty="0"/>
                    </a:p>
                  </a:txBody>
                  <a:tcPr/>
                </a:tc>
                <a:tc>
                  <a:txBody>
                    <a:bodyPr/>
                    <a:lstStyle/>
                    <a:p>
                      <a:r>
                        <a:rPr lang="en-US" sz="1800" b="0" i="0" kern="1200" dirty="0" smtClean="0">
                          <a:solidFill>
                            <a:schemeClr val="dk1"/>
                          </a:solidFill>
                          <a:latin typeface="+mn-lt"/>
                          <a:ea typeface="+mn-ea"/>
                          <a:cs typeface="+mn-cs"/>
                        </a:rPr>
                        <a:t>int</a:t>
                      </a:r>
                      <a:endParaRPr lang="en-US" dirty="0"/>
                    </a:p>
                  </a:txBody>
                  <a:tcPr/>
                </a:tc>
                <a:tc>
                  <a:txBody>
                    <a:bodyPr/>
                    <a:lstStyle/>
                    <a:p>
                      <a:r>
                        <a:rPr lang="en-US" sz="1800" b="0" i="0" kern="1200" dirty="0" smtClean="0">
                          <a:solidFill>
                            <a:schemeClr val="dk1"/>
                          </a:solidFill>
                          <a:latin typeface="+mn-lt"/>
                          <a:ea typeface="+mn-ea"/>
                          <a:cs typeface="+mn-cs"/>
                        </a:rPr>
                        <a:t>29460</a:t>
                      </a:r>
                      <a:endParaRPr lang="en-US" dirty="0"/>
                    </a:p>
                  </a:txBody>
                  <a:tcPr/>
                </a:tc>
              </a:tr>
              <a:tr h="403613">
                <a:tc>
                  <a:txBody>
                    <a:bodyPr/>
                    <a:lstStyle/>
                    <a:p>
                      <a:r>
                        <a:rPr lang="en-US" dirty="0" smtClean="0"/>
                        <a:t>RERA</a:t>
                      </a:r>
                      <a:endParaRPr lang="en-US" dirty="0"/>
                    </a:p>
                  </a:txBody>
                  <a:tcPr/>
                </a:tc>
                <a:tc>
                  <a:txBody>
                    <a:bodyPr/>
                    <a:lstStyle/>
                    <a:p>
                      <a:r>
                        <a:rPr lang="en-US" sz="1800" b="0" i="0" kern="1200" dirty="0" smtClean="0">
                          <a:solidFill>
                            <a:schemeClr val="dk1"/>
                          </a:solidFill>
                          <a:latin typeface="+mn-lt"/>
                          <a:ea typeface="+mn-ea"/>
                          <a:cs typeface="+mn-cs"/>
                        </a:rPr>
                        <a:t>int</a:t>
                      </a:r>
                      <a:endParaRPr lang="en-US" dirty="0"/>
                    </a:p>
                  </a:txBody>
                  <a:tcPr/>
                </a:tc>
                <a:tc>
                  <a:txBody>
                    <a:bodyPr/>
                    <a:lstStyle/>
                    <a:p>
                      <a:r>
                        <a:rPr lang="en-US" sz="1800" b="0" i="0" kern="1200" dirty="0" smtClean="0">
                          <a:solidFill>
                            <a:schemeClr val="dk1"/>
                          </a:solidFill>
                          <a:latin typeface="+mn-lt"/>
                          <a:ea typeface="+mn-ea"/>
                          <a:cs typeface="+mn-cs"/>
                        </a:rPr>
                        <a:t>29460</a:t>
                      </a:r>
                      <a:endParaRPr lang="en-US" dirty="0"/>
                    </a:p>
                  </a:txBody>
                  <a:tcPr/>
                </a:tc>
              </a:tr>
              <a:tr h="409219">
                <a:tc>
                  <a:txBody>
                    <a:bodyPr/>
                    <a:lstStyle/>
                    <a:p>
                      <a:r>
                        <a:rPr lang="en-US" dirty="0" smtClean="0"/>
                        <a:t>BHK_NO</a:t>
                      </a:r>
                      <a:endParaRPr lang="en-US" dirty="0"/>
                    </a:p>
                  </a:txBody>
                  <a:tcPr/>
                </a:tc>
                <a:tc>
                  <a:txBody>
                    <a:bodyPr/>
                    <a:lstStyle/>
                    <a:p>
                      <a:r>
                        <a:rPr lang="en-US" sz="1800" b="0" i="0" kern="1200" dirty="0" smtClean="0">
                          <a:solidFill>
                            <a:schemeClr val="dk1"/>
                          </a:solidFill>
                          <a:latin typeface="+mn-lt"/>
                          <a:ea typeface="+mn-ea"/>
                          <a:cs typeface="+mn-cs"/>
                        </a:rPr>
                        <a:t>int</a:t>
                      </a:r>
                      <a:endParaRPr lang="en-US" dirty="0"/>
                    </a:p>
                  </a:txBody>
                  <a:tcPr/>
                </a:tc>
                <a:tc>
                  <a:txBody>
                    <a:bodyPr/>
                    <a:lstStyle/>
                    <a:p>
                      <a:r>
                        <a:rPr lang="en-US" sz="1800" b="0" i="0" kern="1200" dirty="0" smtClean="0">
                          <a:solidFill>
                            <a:schemeClr val="dk1"/>
                          </a:solidFill>
                          <a:latin typeface="+mn-lt"/>
                          <a:ea typeface="+mn-ea"/>
                          <a:cs typeface="+mn-cs"/>
                        </a:rPr>
                        <a:t>29460</a:t>
                      </a:r>
                      <a:endParaRPr lang="en-US" dirty="0"/>
                    </a:p>
                  </a:txBody>
                  <a:tcPr/>
                </a:tc>
              </a:tr>
              <a:tr h="409219">
                <a:tc>
                  <a:txBody>
                    <a:bodyPr/>
                    <a:lstStyle/>
                    <a:p>
                      <a:r>
                        <a:rPr lang="en-US" dirty="0" smtClean="0"/>
                        <a:t>SQUARE_FT</a:t>
                      </a:r>
                      <a:endParaRPr lang="en-US" dirty="0"/>
                    </a:p>
                  </a:txBody>
                  <a:tcPr/>
                </a:tc>
                <a:tc>
                  <a:txBody>
                    <a:bodyPr/>
                    <a:lstStyle/>
                    <a:p>
                      <a:r>
                        <a:rPr lang="en-US" sz="1800" b="0" i="0" kern="1200" dirty="0" smtClean="0">
                          <a:solidFill>
                            <a:schemeClr val="dk1"/>
                          </a:solidFill>
                          <a:latin typeface="+mn-lt"/>
                          <a:ea typeface="+mn-ea"/>
                          <a:cs typeface="+mn-cs"/>
                        </a:rPr>
                        <a:t>float</a:t>
                      </a:r>
                      <a:endParaRPr lang="en-US" dirty="0"/>
                    </a:p>
                  </a:txBody>
                  <a:tcPr/>
                </a:tc>
                <a:tc>
                  <a:txBody>
                    <a:bodyPr/>
                    <a:lstStyle/>
                    <a:p>
                      <a:r>
                        <a:rPr lang="en-US" sz="1800" b="0" i="0" kern="1200" dirty="0" smtClean="0">
                          <a:solidFill>
                            <a:schemeClr val="dk1"/>
                          </a:solidFill>
                          <a:latin typeface="+mn-lt"/>
                          <a:ea typeface="+mn-ea"/>
                          <a:cs typeface="+mn-cs"/>
                        </a:rPr>
                        <a:t>29460</a:t>
                      </a:r>
                      <a:endParaRPr lang="en-US" dirty="0"/>
                    </a:p>
                  </a:txBody>
                  <a:tcPr/>
                </a:tc>
              </a:tr>
              <a:tr h="409219">
                <a:tc>
                  <a:txBody>
                    <a:bodyPr/>
                    <a:lstStyle/>
                    <a:p>
                      <a:r>
                        <a:rPr lang="en-US" dirty="0" smtClean="0"/>
                        <a:t>READY_TO_MOVE</a:t>
                      </a:r>
                      <a:endParaRPr lang="en-US" dirty="0"/>
                    </a:p>
                  </a:txBody>
                  <a:tcPr/>
                </a:tc>
                <a:tc>
                  <a:txBody>
                    <a:bodyPr/>
                    <a:lstStyle/>
                    <a:p>
                      <a:r>
                        <a:rPr lang="en-US" sz="1800" b="0" i="0" kern="1200" dirty="0" smtClean="0">
                          <a:solidFill>
                            <a:schemeClr val="dk1"/>
                          </a:solidFill>
                          <a:latin typeface="+mn-lt"/>
                          <a:ea typeface="+mn-ea"/>
                          <a:cs typeface="+mn-cs"/>
                        </a:rPr>
                        <a:t>int</a:t>
                      </a:r>
                      <a:endParaRPr lang="en-US" dirty="0"/>
                    </a:p>
                  </a:txBody>
                  <a:tcPr/>
                </a:tc>
                <a:tc>
                  <a:txBody>
                    <a:bodyPr/>
                    <a:lstStyle/>
                    <a:p>
                      <a:r>
                        <a:rPr lang="en-US" sz="1800" b="0" i="0" kern="1200" dirty="0" smtClean="0">
                          <a:solidFill>
                            <a:schemeClr val="dk1"/>
                          </a:solidFill>
                          <a:latin typeface="+mn-lt"/>
                          <a:ea typeface="+mn-ea"/>
                          <a:cs typeface="+mn-cs"/>
                        </a:rPr>
                        <a:t>29460</a:t>
                      </a:r>
                      <a:endParaRPr lang="en-US" dirty="0"/>
                    </a:p>
                  </a:txBody>
                  <a:tcPr/>
                </a:tc>
              </a:tr>
              <a:tr h="409219">
                <a:tc>
                  <a:txBody>
                    <a:bodyPr/>
                    <a:lstStyle/>
                    <a:p>
                      <a:r>
                        <a:rPr lang="en-US" dirty="0" smtClean="0"/>
                        <a:t>RESALE</a:t>
                      </a:r>
                      <a:endParaRPr lang="en-US" dirty="0"/>
                    </a:p>
                  </a:txBody>
                  <a:tcPr/>
                </a:tc>
                <a:tc>
                  <a:txBody>
                    <a:bodyPr/>
                    <a:lstStyle/>
                    <a:p>
                      <a:r>
                        <a:rPr lang="en-US" sz="1800" b="0" i="0" kern="1200" dirty="0" smtClean="0">
                          <a:solidFill>
                            <a:schemeClr val="dk1"/>
                          </a:solidFill>
                          <a:latin typeface="+mn-lt"/>
                          <a:ea typeface="+mn-ea"/>
                          <a:cs typeface="+mn-cs"/>
                        </a:rPr>
                        <a:t>int</a:t>
                      </a:r>
                      <a:endParaRPr lang="en-US" dirty="0"/>
                    </a:p>
                  </a:txBody>
                  <a:tcPr/>
                </a:tc>
                <a:tc>
                  <a:txBody>
                    <a:bodyPr/>
                    <a:lstStyle/>
                    <a:p>
                      <a:r>
                        <a:rPr lang="en-US" sz="1800" b="0" i="0" kern="1200" dirty="0" smtClean="0">
                          <a:solidFill>
                            <a:schemeClr val="dk1"/>
                          </a:solidFill>
                          <a:latin typeface="+mn-lt"/>
                          <a:ea typeface="+mn-ea"/>
                          <a:cs typeface="+mn-cs"/>
                        </a:rPr>
                        <a:t>29460</a:t>
                      </a:r>
                      <a:endParaRPr lang="en-US" dirty="0"/>
                    </a:p>
                  </a:txBody>
                  <a:tcPr/>
                </a:tc>
              </a:tr>
              <a:tr h="409219">
                <a:tc>
                  <a:txBody>
                    <a:bodyPr/>
                    <a:lstStyle/>
                    <a:p>
                      <a:r>
                        <a:rPr lang="en-US" dirty="0" smtClean="0"/>
                        <a:t>ADDRESS</a:t>
                      </a:r>
                      <a:endParaRPr lang="en-US" dirty="0"/>
                    </a:p>
                  </a:txBody>
                  <a:tcPr/>
                </a:tc>
                <a:tc>
                  <a:txBody>
                    <a:bodyPr/>
                    <a:lstStyle/>
                    <a:p>
                      <a:r>
                        <a:rPr lang="en-US" dirty="0" smtClean="0"/>
                        <a:t>Object(string)</a:t>
                      </a:r>
                      <a:endParaRPr lang="en-US" dirty="0"/>
                    </a:p>
                  </a:txBody>
                  <a:tcPr/>
                </a:tc>
                <a:tc>
                  <a:txBody>
                    <a:bodyPr/>
                    <a:lstStyle/>
                    <a:p>
                      <a:r>
                        <a:rPr lang="en-US" sz="1800" b="0" i="0" kern="1200" dirty="0" smtClean="0">
                          <a:solidFill>
                            <a:schemeClr val="dk1"/>
                          </a:solidFill>
                          <a:latin typeface="+mn-lt"/>
                          <a:ea typeface="+mn-ea"/>
                          <a:cs typeface="+mn-cs"/>
                        </a:rPr>
                        <a:t>29460</a:t>
                      </a:r>
                      <a:endParaRPr lang="en-US" dirty="0"/>
                    </a:p>
                  </a:txBody>
                  <a:tcPr/>
                </a:tc>
              </a:tr>
              <a:tr h="409219">
                <a:tc>
                  <a:txBody>
                    <a:bodyPr/>
                    <a:lstStyle/>
                    <a:p>
                      <a:r>
                        <a:rPr lang="en-US" dirty="0" smtClean="0"/>
                        <a:t>LONGITUDE</a:t>
                      </a:r>
                      <a:endParaRPr lang="en-US" dirty="0"/>
                    </a:p>
                  </a:txBody>
                  <a:tcPr/>
                </a:tc>
                <a:tc>
                  <a:txBody>
                    <a:bodyPr/>
                    <a:lstStyle/>
                    <a:p>
                      <a:r>
                        <a:rPr lang="en-US" sz="1800" b="0" i="0" kern="1200" dirty="0" smtClean="0">
                          <a:solidFill>
                            <a:schemeClr val="dk1"/>
                          </a:solidFill>
                          <a:latin typeface="+mn-lt"/>
                          <a:ea typeface="+mn-ea"/>
                          <a:cs typeface="+mn-cs"/>
                        </a:rPr>
                        <a:t>float</a:t>
                      </a:r>
                      <a:endParaRPr lang="en-US" dirty="0"/>
                    </a:p>
                  </a:txBody>
                  <a:tcPr/>
                </a:tc>
                <a:tc>
                  <a:txBody>
                    <a:bodyPr/>
                    <a:lstStyle/>
                    <a:p>
                      <a:r>
                        <a:rPr lang="en-US" sz="1800" b="0" i="0" kern="1200" dirty="0" smtClean="0">
                          <a:solidFill>
                            <a:schemeClr val="dk1"/>
                          </a:solidFill>
                          <a:latin typeface="+mn-lt"/>
                          <a:ea typeface="+mn-ea"/>
                          <a:cs typeface="+mn-cs"/>
                        </a:rPr>
                        <a:t>29460</a:t>
                      </a:r>
                      <a:endParaRPr lang="en-US" dirty="0"/>
                    </a:p>
                  </a:txBody>
                  <a:tcPr/>
                </a:tc>
              </a:tr>
              <a:tr h="409219">
                <a:tc>
                  <a:txBody>
                    <a:bodyPr/>
                    <a:lstStyle/>
                    <a:p>
                      <a:r>
                        <a:rPr lang="en-US" dirty="0" smtClean="0"/>
                        <a:t>LANGITUDE</a:t>
                      </a:r>
                      <a:endParaRPr lang="en-US" dirty="0"/>
                    </a:p>
                  </a:txBody>
                  <a:tcPr/>
                </a:tc>
                <a:tc>
                  <a:txBody>
                    <a:bodyPr/>
                    <a:lstStyle/>
                    <a:p>
                      <a:r>
                        <a:rPr lang="en-US" sz="1800" b="0" i="0" kern="1200" dirty="0" smtClean="0">
                          <a:solidFill>
                            <a:schemeClr val="dk1"/>
                          </a:solidFill>
                          <a:latin typeface="+mn-lt"/>
                          <a:ea typeface="+mn-ea"/>
                          <a:cs typeface="+mn-cs"/>
                        </a:rPr>
                        <a:t>float</a:t>
                      </a:r>
                      <a:endParaRPr lang="en-US" dirty="0"/>
                    </a:p>
                  </a:txBody>
                  <a:tcPr/>
                </a:tc>
                <a:tc>
                  <a:txBody>
                    <a:bodyPr/>
                    <a:lstStyle/>
                    <a:p>
                      <a:r>
                        <a:rPr lang="en-US" sz="1800" b="0" i="0" kern="1200" dirty="0" smtClean="0">
                          <a:solidFill>
                            <a:schemeClr val="dk1"/>
                          </a:solidFill>
                          <a:latin typeface="+mn-lt"/>
                          <a:ea typeface="+mn-ea"/>
                          <a:cs typeface="+mn-cs"/>
                        </a:rPr>
                        <a:t>29460</a:t>
                      </a:r>
                      <a:endParaRPr lang="en-US" dirty="0"/>
                    </a:p>
                  </a:txBody>
                  <a:tcPr/>
                </a:tc>
              </a:tr>
              <a:tr h="409219">
                <a:tc>
                  <a:txBody>
                    <a:bodyPr/>
                    <a:lstStyle/>
                    <a:p>
                      <a:r>
                        <a:rPr lang="en-US" dirty="0" smtClean="0"/>
                        <a:t>TARGET(PRICE</a:t>
                      </a:r>
                      <a:r>
                        <a:rPr lang="en-US" baseline="0" dirty="0" smtClean="0"/>
                        <a:t> IN LACS)</a:t>
                      </a:r>
                      <a:endParaRPr lang="en-US" dirty="0"/>
                    </a:p>
                  </a:txBody>
                  <a:tcPr/>
                </a:tc>
                <a:tc>
                  <a:txBody>
                    <a:bodyPr/>
                    <a:lstStyle/>
                    <a:p>
                      <a:r>
                        <a:rPr lang="en-US" sz="1800" b="0" i="0" kern="1200" dirty="0" smtClean="0">
                          <a:solidFill>
                            <a:schemeClr val="dk1"/>
                          </a:solidFill>
                          <a:latin typeface="+mn-lt"/>
                          <a:ea typeface="+mn-ea"/>
                          <a:cs typeface="+mn-cs"/>
                        </a:rPr>
                        <a:t>float</a:t>
                      </a:r>
                      <a:endParaRPr lang="en-US" dirty="0"/>
                    </a:p>
                  </a:txBody>
                  <a:tcPr/>
                </a:tc>
                <a:tc>
                  <a:txBody>
                    <a:bodyPr/>
                    <a:lstStyle/>
                    <a:p>
                      <a:r>
                        <a:rPr lang="en-US" sz="1800" b="0" i="0" kern="1200" dirty="0" smtClean="0">
                          <a:solidFill>
                            <a:schemeClr val="dk1"/>
                          </a:solidFill>
                          <a:latin typeface="+mn-lt"/>
                          <a:ea typeface="+mn-ea"/>
                          <a:cs typeface="+mn-cs"/>
                        </a:rPr>
                        <a:t>29460</a:t>
                      </a:r>
                      <a:endParaRPr lang="en-US"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2CAFC876-636F-4B14-8926-20CF257B6FAF}" type="slidenum">
              <a:rPr lang="en-US" smtClean="0"/>
              <a:pPr/>
              <a:t>25</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685800" y="1828800"/>
            <a:ext cx="7239000" cy="41148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b="1" u="sng" dirty="0" smtClean="0">
                <a:latin typeface="Times New Roman" pitchFamily="18" charset="0"/>
                <a:cs typeface="Times New Roman" pitchFamily="18" charset="0"/>
              </a:rPr>
              <a:t>E-R Diagram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endParaRPr lang="en-US" dirty="0"/>
          </a:p>
        </p:txBody>
      </p:sp>
      <p:sp>
        <p:nvSpPr>
          <p:cNvPr id="4" name="Slide Number Placeholder 3"/>
          <p:cNvSpPr>
            <a:spLocks noGrp="1"/>
          </p:cNvSpPr>
          <p:nvPr>
            <p:ph type="sldNum" sz="quarter" idx="12"/>
          </p:nvPr>
        </p:nvSpPr>
        <p:spPr/>
        <p:txBody>
          <a:bodyPr/>
          <a:lstStyle/>
          <a:p>
            <a:fld id="{2CAFC876-636F-4B14-8926-20CF257B6FAF}" type="slidenum">
              <a:rPr lang="en-US" smtClean="0"/>
              <a:pPr/>
              <a:t>26</a:t>
            </a:fld>
            <a:endParaRPr lang="en-US"/>
          </a:p>
        </p:txBody>
      </p:sp>
      <p:sp>
        <p:nvSpPr>
          <p:cNvPr id="5" name="Rectangle 4"/>
          <p:cNvSpPr/>
          <p:nvPr/>
        </p:nvSpPr>
        <p:spPr>
          <a:xfrm>
            <a:off x="1219200" y="2133600"/>
            <a:ext cx="1676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endParaRPr lang="en-US" dirty="0"/>
          </a:p>
        </p:txBody>
      </p:sp>
      <p:cxnSp>
        <p:nvCxnSpPr>
          <p:cNvPr id="9" name="Straight Connector 8"/>
          <p:cNvCxnSpPr/>
          <p:nvPr/>
        </p:nvCxnSpPr>
        <p:spPr>
          <a:xfrm>
            <a:off x="2895600" y="2743200"/>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Flowchart: Decision 9"/>
          <p:cNvSpPr/>
          <p:nvPr/>
        </p:nvSpPr>
        <p:spPr>
          <a:xfrm>
            <a:off x="3657600" y="1981200"/>
            <a:ext cx="2057400" cy="1524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a:t>
            </a:r>
          </a:p>
          <a:p>
            <a:pPr algn="ctr"/>
            <a:r>
              <a:rPr lang="en-US" dirty="0" smtClean="0"/>
              <a:t>The</a:t>
            </a:r>
          </a:p>
          <a:p>
            <a:pPr algn="ctr"/>
            <a:r>
              <a:rPr lang="en-US" dirty="0" smtClean="0"/>
              <a:t>data</a:t>
            </a:r>
            <a:endParaRPr lang="en-US" dirty="0"/>
          </a:p>
        </p:txBody>
      </p:sp>
      <p:cxnSp>
        <p:nvCxnSpPr>
          <p:cNvPr id="12" name="Straight Connector 11"/>
          <p:cNvCxnSpPr/>
          <p:nvPr/>
        </p:nvCxnSpPr>
        <p:spPr>
          <a:xfrm flipH="1">
            <a:off x="5715000" y="2743200"/>
            <a:ext cx="1219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934200" y="2057400"/>
            <a:ext cx="1600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cxnSp>
        <p:nvCxnSpPr>
          <p:cNvPr id="17" name="Straight Connector 16"/>
          <p:cNvCxnSpPr/>
          <p:nvPr/>
        </p:nvCxnSpPr>
        <p:spPr>
          <a:xfrm>
            <a:off x="1219200" y="3581400"/>
            <a:ext cx="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2"/>
          </p:cNvCxnSpPr>
          <p:nvPr/>
        </p:nvCxnSpPr>
        <p:spPr>
          <a:xfrm>
            <a:off x="2057400" y="3581400"/>
            <a:ext cx="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95600" y="3581400"/>
            <a:ext cx="0"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85800" y="44958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BHK</a:t>
            </a:r>
            <a:endParaRPr lang="en-US" dirty="0"/>
          </a:p>
        </p:txBody>
      </p:sp>
      <p:sp>
        <p:nvSpPr>
          <p:cNvPr id="26" name="Oval 25"/>
          <p:cNvSpPr/>
          <p:nvPr/>
        </p:nvSpPr>
        <p:spPr>
          <a:xfrm>
            <a:off x="1752600" y="4572000"/>
            <a:ext cx="838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Sqft</a:t>
            </a:r>
            <a:endParaRPr lang="en-US" dirty="0"/>
          </a:p>
        </p:txBody>
      </p:sp>
      <p:sp>
        <p:nvSpPr>
          <p:cNvPr id="27" name="Oval 26"/>
          <p:cNvSpPr/>
          <p:nvPr/>
        </p:nvSpPr>
        <p:spPr>
          <a:xfrm>
            <a:off x="2667000" y="4572000"/>
            <a:ext cx="1371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location</a:t>
            </a:r>
            <a:endParaRPr lang="en-US" dirty="0"/>
          </a:p>
        </p:txBody>
      </p:sp>
      <p:cxnSp>
        <p:nvCxnSpPr>
          <p:cNvPr id="29" name="Straight Connector 28"/>
          <p:cNvCxnSpPr/>
          <p:nvPr/>
        </p:nvCxnSpPr>
        <p:spPr>
          <a:xfrm>
            <a:off x="7467600" y="3505200"/>
            <a:ext cx="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858000" y="4648200"/>
            <a:ext cx="1371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price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b="1" u="sng" dirty="0" smtClean="0">
                <a:latin typeface="Times New Roman" pitchFamily="18" charset="0"/>
                <a:cs typeface="Times New Roman" pitchFamily="18" charset="0"/>
              </a:rPr>
              <a:t>Screen Shots </a:t>
            </a:r>
            <a:r>
              <a:rPr lang="en-US" dirty="0" smtClean="0"/>
              <a:t/>
            </a:r>
            <a:br>
              <a:rPr lang="en-US" dirty="0" smtClean="0"/>
            </a:br>
            <a:r>
              <a:rPr lang="en-US" dirty="0" smtClean="0"/>
              <a:t> </a:t>
            </a:r>
            <a:endParaRPr lang="en-US" dirty="0"/>
          </a:p>
        </p:txBody>
      </p:sp>
      <p:sp>
        <p:nvSpPr>
          <p:cNvPr id="4" name="Slide Number Placeholder 3"/>
          <p:cNvSpPr>
            <a:spLocks noGrp="1"/>
          </p:cNvSpPr>
          <p:nvPr>
            <p:ph type="sldNum" sz="quarter" idx="12"/>
          </p:nvPr>
        </p:nvSpPr>
        <p:spPr/>
        <p:txBody>
          <a:bodyPr/>
          <a:lstStyle/>
          <a:p>
            <a:fld id="{2CAFC876-636F-4B14-8926-20CF257B6FAF}" type="slidenum">
              <a:rPr lang="en-US" smtClean="0"/>
              <a:pPr/>
              <a:t>27</a:t>
            </a:fld>
            <a:endParaRPr lang="en-US"/>
          </a:p>
        </p:txBody>
      </p:sp>
      <p:pic>
        <p:nvPicPr>
          <p:cNvPr id="3" name="Content Placeholder 2"/>
          <p:cNvPicPr>
            <a:picLocks noGrp="1" noChangeAspect="1" noChangeArrowheads="1"/>
          </p:cNvPicPr>
          <p:nvPr>
            <p:ph idx="1"/>
          </p:nvPr>
        </p:nvPicPr>
        <p:blipFill>
          <a:blip r:embed="rId2" cstate="print"/>
          <a:srcRect/>
          <a:stretch>
            <a:fillRect/>
          </a:stretch>
        </p:blipFill>
        <p:spPr bwMode="auto">
          <a:xfrm>
            <a:off x="304800" y="1219200"/>
            <a:ext cx="8839200" cy="4953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2CAFC876-636F-4B14-8926-20CF257B6FAF}" type="slidenum">
              <a:rPr lang="en-US" smtClean="0"/>
              <a:pPr/>
              <a:t>28</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381000"/>
            <a:ext cx="8763000" cy="6095999"/>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b="1" u="sng" dirty="0" smtClean="0">
                <a:latin typeface="Times New Roman" pitchFamily="18" charset="0"/>
                <a:cs typeface="Times New Roman" pitchFamily="18" charset="0"/>
              </a:rPr>
              <a:t>Validation Checks </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2CAFC876-636F-4B14-8926-20CF257B6FAF}" type="slidenum">
              <a:rPr lang="en-US" smtClean="0"/>
              <a:pPr/>
              <a:t>29</a:t>
            </a:fld>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381000" y="1600200"/>
            <a:ext cx="8153400" cy="4495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b="1" dirty="0">
                <a:latin typeface="Times New Roman" pitchFamily="18" charset="0"/>
                <a:cs typeface="Times New Roman" pitchFamily="18" charset="0"/>
              </a:rPr>
              <a:t>ACKNOWLEDGEMENT</a:t>
            </a:r>
            <a:r>
              <a:rPr lang="en-US" dirty="0">
                <a:latin typeface="Times New Roman" pitchFamily="18" charset="0"/>
                <a:cs typeface="Times New Roman" pitchFamily="18" charset="0"/>
              </a:rPr>
              <a:t> </a:t>
            </a:r>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dirty="0" smtClean="0"/>
              <a:t>	</a:t>
            </a:r>
            <a:r>
              <a:rPr lang="en-US" sz="2000" dirty="0" smtClean="0">
                <a:latin typeface="Times New Roman" pitchFamily="18" charset="0"/>
                <a:cs typeface="Times New Roman" pitchFamily="18" charset="0"/>
              </a:rPr>
              <a:t>	I </a:t>
            </a:r>
            <a:r>
              <a:rPr lang="en-US" sz="2000" dirty="0">
                <a:latin typeface="Times New Roman" pitchFamily="18" charset="0"/>
                <a:cs typeface="Times New Roman" pitchFamily="18" charset="0"/>
              </a:rPr>
              <a:t>express my deep sense of gratitude to my </a:t>
            </a:r>
            <a:r>
              <a:rPr lang="en-US" sz="2000" b="1" dirty="0">
                <a:latin typeface="Times New Roman" pitchFamily="18" charset="0"/>
                <a:cs typeface="Times New Roman" pitchFamily="18" charset="0"/>
              </a:rPr>
              <a:t>Director (UIET </a:t>
            </a:r>
            <a:r>
              <a:rPr lang="en-US" sz="2000" b="1" dirty="0" smtClean="0">
                <a:latin typeface="Times New Roman" pitchFamily="18" charset="0"/>
                <a:cs typeface="Times New Roman" pitchFamily="18" charset="0"/>
              </a:rPr>
              <a:t>IV) </a:t>
            </a:r>
            <a:r>
              <a:rPr lang="en-US" sz="2000" dirty="0">
                <a:latin typeface="Times New Roman" pitchFamily="18" charset="0"/>
                <a:cs typeface="Times New Roman" pitchFamily="18" charset="0"/>
              </a:rPr>
              <a:t>for the valuable guidance and for permitting us to carry out this project.</a:t>
            </a:r>
            <a:r>
              <a:rPr lang="en-US" sz="2000" b="1" dirty="0">
                <a:latin typeface="Times New Roman" pitchFamily="18" charset="0"/>
                <a:cs typeface="Times New Roman" pitchFamily="18" charset="0"/>
              </a:rPr>
              <a:t> </a:t>
            </a: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With </a:t>
            </a:r>
            <a:r>
              <a:rPr lang="en-US" sz="2000" dirty="0">
                <a:latin typeface="Times New Roman" pitchFamily="18" charset="0"/>
                <a:cs typeface="Times New Roman" pitchFamily="18" charset="0"/>
              </a:rPr>
              <a:t>gratitude,	</a:t>
            </a:r>
          </a:p>
          <a:p>
            <a:pPr lvl="0">
              <a:buNone/>
            </a:pPr>
            <a:r>
              <a:rPr lang="en-US" sz="2000" b="1" dirty="0">
                <a:latin typeface="Times New Roman" pitchFamily="18" charset="0"/>
                <a:cs typeface="Times New Roman" pitchFamily="18" charset="0"/>
              </a:rPr>
              <a:t> Name :       </a:t>
            </a:r>
            <a:r>
              <a:rPr lang="en-US" sz="2000" b="1" i="1" dirty="0">
                <a:latin typeface="Times New Roman" pitchFamily="18" charset="0"/>
                <a:cs typeface="Times New Roman" pitchFamily="18" charset="0"/>
              </a:rPr>
              <a:t>GAURAV  SONI</a:t>
            </a:r>
            <a:r>
              <a:rPr lang="en-US" sz="2000" b="1" dirty="0">
                <a:latin typeface="Times New Roman" pitchFamily="18" charset="0"/>
                <a:cs typeface="Times New Roman" pitchFamily="18" charset="0"/>
              </a:rPr>
              <a:t>(Roll no.: 0204696 Sec: B)</a:t>
            </a:r>
          </a:p>
          <a:p>
            <a:pPr lvl="0">
              <a:buNone/>
            </a:pPr>
            <a:r>
              <a:rPr lang="en-US" sz="2000" b="1" dirty="0">
                <a:latin typeface="Times New Roman" pitchFamily="18" charset="0"/>
                <a:cs typeface="Times New Roman" pitchFamily="18" charset="0"/>
              </a:rPr>
              <a:t> Name :        GYANENDRA KUMAR(Roll no.: 0204698 Sec: B)</a:t>
            </a:r>
          </a:p>
          <a:p>
            <a:pPr lvl="0">
              <a:buNone/>
            </a:pPr>
            <a:r>
              <a:rPr lang="en-US" sz="2000" b="1" dirty="0">
                <a:latin typeface="Times New Roman" pitchFamily="18" charset="0"/>
                <a:cs typeface="Times New Roman" pitchFamily="18" charset="0"/>
              </a:rPr>
              <a:t>Name :         HARSHIT  SHUKLA(Roll no.: 0204708 Sec: B)</a:t>
            </a:r>
          </a:p>
          <a:p>
            <a:pPr>
              <a:buNone/>
            </a:pPr>
            <a:r>
              <a:rPr lang="en-US" sz="2000" dirty="0">
                <a:latin typeface="Times New Roman" pitchFamily="18" charset="0"/>
                <a:cs typeface="Times New Roman" pitchFamily="18" charset="0"/>
              </a:rPr>
              <a:t> </a:t>
            </a:r>
          </a:p>
          <a:p>
            <a:pPr>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b="1" u="sng" dirty="0" smtClean="0">
                <a:latin typeface="Times New Roman" pitchFamily="18" charset="0"/>
                <a:cs typeface="Times New Roman" pitchFamily="18" charset="0"/>
              </a:rPr>
              <a:t>Testing </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2CAFC876-636F-4B14-8926-20CF257B6FAF}" type="slidenum">
              <a:rPr lang="en-US" smtClean="0"/>
              <a:pPr/>
              <a:t>30</a:t>
            </a:fld>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600200"/>
            <a:ext cx="8229600" cy="3810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2CAFC876-636F-4B14-8926-20CF257B6FAF}" type="slidenum">
              <a:rPr lang="en-US" smtClean="0"/>
              <a:pPr/>
              <a:t>31</a:t>
            </a:fld>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533400" y="1143000"/>
            <a:ext cx="8153400" cy="48768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u="sng" dirty="0" smtClean="0">
                <a:latin typeface="Times New Roman" pitchFamily="18" charset="0"/>
                <a:cs typeface="Times New Roman" pitchFamily="18" charset="0"/>
              </a:rPr>
              <a:t/>
            </a:r>
            <a:br>
              <a:rPr lang="en-US" sz="3200" b="1" u="sng" dirty="0" smtClean="0">
                <a:latin typeface="Times New Roman" pitchFamily="18" charset="0"/>
                <a:cs typeface="Times New Roman" pitchFamily="18" charset="0"/>
              </a:rPr>
            </a:br>
            <a:r>
              <a:rPr lang="en-US" sz="3200" b="1" u="sng" dirty="0" smtClean="0">
                <a:latin typeface="Times New Roman" pitchFamily="18" charset="0"/>
                <a:cs typeface="Times New Roman" pitchFamily="18" charset="0"/>
              </a:rPr>
              <a:t>Implementation and Maintenance </a:t>
            </a:r>
            <a:br>
              <a:rPr lang="en-US" sz="3200" b="1" u="sng" dirty="0" smtClean="0">
                <a:latin typeface="Times New Roman" pitchFamily="18" charset="0"/>
                <a:cs typeface="Times New Roman" pitchFamily="18" charset="0"/>
              </a:rPr>
            </a:b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334000"/>
          </a:xfrm>
        </p:spPr>
        <p:txBody>
          <a:bodyPr>
            <a:noAutofit/>
          </a:bodyPr>
          <a:lstStyle/>
          <a:p>
            <a:pPr lvl="0"/>
            <a:r>
              <a:rPr lang="en-US" sz="2000" b="1" dirty="0" smtClean="0">
                <a:latin typeface="Times New Roman" pitchFamily="18" charset="0"/>
                <a:cs typeface="Times New Roman" pitchFamily="18" charset="0"/>
              </a:rPr>
              <a:t>Import Libraries: </a:t>
            </a:r>
            <a:r>
              <a:rPr lang="en-US" sz="2000" dirty="0" smtClean="0">
                <a:latin typeface="Times New Roman" pitchFamily="18" charset="0"/>
                <a:cs typeface="Times New Roman" pitchFamily="18" charset="0"/>
              </a:rPr>
              <a:t>library is a collection of related modules. It contains bundles of code that can be used repeatedly in different programs</a:t>
            </a:r>
            <a:r>
              <a:rPr lang="en-US" sz="2000" b="1"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We use following library in python</a:t>
            </a:r>
          </a:p>
          <a:p>
            <a:pPr marL="514350" indent="-514350">
              <a:buFont typeface="+mj-lt"/>
              <a:buAutoNum type="romanUcPeriod"/>
            </a:pPr>
            <a:r>
              <a:rPr lang="en-US" sz="2000" dirty="0" smtClean="0">
                <a:latin typeface="Times New Roman" pitchFamily="18" charset="0"/>
                <a:cs typeface="Times New Roman" pitchFamily="18" charset="0"/>
              </a:rPr>
              <a:t>Pandas</a:t>
            </a:r>
          </a:p>
          <a:p>
            <a:pPr marL="514350" indent="-514350">
              <a:buFont typeface="+mj-lt"/>
              <a:buAutoNum type="romanUcPeriod"/>
            </a:pPr>
            <a:r>
              <a:rPr lang="en-US" sz="2000" dirty="0" err="1" smtClean="0">
                <a:latin typeface="Times New Roman" pitchFamily="18" charset="0"/>
                <a:cs typeface="Times New Roman" pitchFamily="18" charset="0"/>
              </a:rPr>
              <a:t>Numpy</a:t>
            </a:r>
            <a:endParaRPr lang="en-US" sz="2000" dirty="0" smtClean="0">
              <a:latin typeface="Times New Roman" pitchFamily="18" charset="0"/>
              <a:cs typeface="Times New Roman" pitchFamily="18" charset="0"/>
            </a:endParaRPr>
          </a:p>
          <a:p>
            <a:pPr marL="514350" indent="-514350">
              <a:buFont typeface="+mj-lt"/>
              <a:buAutoNum type="romanUcPeriod"/>
            </a:pPr>
            <a:r>
              <a:rPr lang="en-US" sz="2000" dirty="0" err="1" smtClean="0">
                <a:latin typeface="Times New Roman" pitchFamily="18" charset="0"/>
                <a:cs typeface="Times New Roman" pitchFamily="18" charset="0"/>
              </a:rPr>
              <a:t>Sklearn</a:t>
            </a:r>
            <a:endParaRPr lang="en-US" sz="2000" dirty="0" smtClean="0">
              <a:latin typeface="Times New Roman" pitchFamily="18" charset="0"/>
              <a:cs typeface="Times New Roman" pitchFamily="18" charset="0"/>
            </a:endParaRPr>
          </a:p>
          <a:p>
            <a:pPr marL="514350" indent="-514350">
              <a:buFont typeface="+mj-lt"/>
              <a:buAutoNum type="romanUcPeriod"/>
            </a:pPr>
            <a:r>
              <a:rPr lang="en-US" sz="2000" dirty="0" err="1" smtClean="0">
                <a:latin typeface="Times New Roman" pitchFamily="18" charset="0"/>
                <a:cs typeface="Times New Roman" pitchFamily="18" charset="0"/>
              </a:rPr>
              <a:t>seaborn</a:t>
            </a:r>
            <a:endParaRPr lang="en-US" sz="2000" dirty="0" smtClean="0">
              <a:latin typeface="Times New Roman" pitchFamily="18" charset="0"/>
              <a:cs typeface="Times New Roman" pitchFamily="18" charset="0"/>
            </a:endParaRPr>
          </a:p>
          <a:p>
            <a:pPr lvl="0"/>
            <a:r>
              <a:rPr lang="en-US" sz="2000" b="1" dirty="0" smtClean="0">
                <a:latin typeface="Times New Roman" pitchFamily="18" charset="0"/>
                <a:cs typeface="Times New Roman" pitchFamily="18" charset="0"/>
              </a:rPr>
              <a:t>Load Dataset:</a:t>
            </a:r>
            <a:r>
              <a:rPr lang="en-US" sz="2000" dirty="0" smtClean="0">
                <a:latin typeface="Times New Roman" pitchFamily="18" charset="0"/>
                <a:cs typeface="Times New Roman" pitchFamily="18" charset="0"/>
              </a:rPr>
              <a:t> It is process of reading and loading  of  data from  </a:t>
            </a:r>
            <a:r>
              <a:rPr lang="en-US" sz="2000" dirty="0" err="1" smtClean="0">
                <a:latin typeface="Times New Roman" pitchFamily="18" charset="0"/>
                <a:cs typeface="Times New Roman" pitchFamily="18" charset="0"/>
              </a:rPr>
              <a:t>csv</a:t>
            </a:r>
            <a:r>
              <a:rPr lang="en-US" sz="2000" dirty="0" smtClean="0">
                <a:latin typeface="Times New Roman" pitchFamily="18" charset="0"/>
                <a:cs typeface="Times New Roman" pitchFamily="18" charset="0"/>
              </a:rPr>
              <a:t> file.</a:t>
            </a:r>
          </a:p>
          <a:p>
            <a:pPr lvl="0"/>
            <a:r>
              <a:rPr lang="en-US" sz="2000" b="1" dirty="0" smtClean="0">
                <a:latin typeface="Times New Roman" pitchFamily="18" charset="0"/>
                <a:cs typeface="Times New Roman" pitchFamily="18" charset="0"/>
              </a:rPr>
              <a:t>Exploratory Data Analysis: </a:t>
            </a:r>
            <a:r>
              <a:rPr lang="en-US" sz="2000" dirty="0" smtClean="0">
                <a:latin typeface="Times New Roman" pitchFamily="18" charset="0"/>
                <a:cs typeface="Times New Roman" pitchFamily="18" charset="0"/>
              </a:rPr>
              <a:t>EDA is a phenomenon under data analysis used for gaining a better understanding of data aspects like: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main features of data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variables and relationships that hold between them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identifying which variables are important for our problem </a:t>
            </a:r>
          </a:p>
        </p:txBody>
      </p:sp>
      <p:sp>
        <p:nvSpPr>
          <p:cNvPr id="4" name="Slide Number Placeholder 3"/>
          <p:cNvSpPr>
            <a:spLocks noGrp="1"/>
          </p:cNvSpPr>
          <p:nvPr>
            <p:ph type="sldNum" sz="quarter" idx="12"/>
          </p:nvPr>
        </p:nvSpPr>
        <p:spPr/>
        <p:txBody>
          <a:bodyPr/>
          <a:lstStyle/>
          <a:p>
            <a:fld id="{2CAFC876-636F-4B14-8926-20CF257B6FA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457200"/>
            <a:ext cx="8229600" cy="6096000"/>
          </a:xfrm>
        </p:spPr>
        <p:txBody>
          <a:bodyPr>
            <a:normAutofit fontScale="25000" lnSpcReduction="20000"/>
          </a:bodyPr>
          <a:lstStyle/>
          <a:p>
            <a:pPr lvl="0"/>
            <a:r>
              <a:rPr lang="en-US" sz="8000" b="1" dirty="0" smtClean="0">
                <a:latin typeface="Times New Roman" pitchFamily="18" charset="0"/>
                <a:cs typeface="Times New Roman" pitchFamily="18" charset="0"/>
              </a:rPr>
              <a:t>Data Cleaning: </a:t>
            </a:r>
            <a:r>
              <a:rPr lang="en-US" sz="8000" dirty="0" smtClean="0">
                <a:latin typeface="Times New Roman" pitchFamily="18" charset="0"/>
                <a:cs typeface="Times New Roman" pitchFamily="18" charset="0"/>
              </a:rPr>
              <a:t>Data cleaning is the process of fixing or removing incorrect, corrupted, incorrectly formatted, duplicate, or incomplete data within a dataset. When combining multiple data sources, there are many opportunities for data to be duplicated or mislabeled.</a:t>
            </a:r>
          </a:p>
          <a:p>
            <a:pPr lvl="0"/>
            <a:r>
              <a:rPr lang="en-US" sz="8000" b="1" dirty="0" smtClean="0">
                <a:latin typeface="Times New Roman" pitchFamily="18" charset="0"/>
                <a:cs typeface="Times New Roman" pitchFamily="18" charset="0"/>
              </a:rPr>
              <a:t>Feature Engineering: Feature engineering</a:t>
            </a:r>
            <a:r>
              <a:rPr lang="en-US" sz="8000" dirty="0" smtClean="0">
                <a:latin typeface="Times New Roman" pitchFamily="18" charset="0"/>
                <a:cs typeface="Times New Roman" pitchFamily="18" charset="0"/>
              </a:rPr>
              <a:t> (or </a:t>
            </a:r>
            <a:r>
              <a:rPr lang="en-US" sz="8000" b="1" dirty="0" smtClean="0">
                <a:latin typeface="Times New Roman" pitchFamily="18" charset="0"/>
                <a:cs typeface="Times New Roman" pitchFamily="18" charset="0"/>
              </a:rPr>
              <a:t>feature extraction</a:t>
            </a:r>
            <a:r>
              <a:rPr lang="en-US" sz="8000" dirty="0" smtClean="0">
                <a:latin typeface="Times New Roman" pitchFamily="18" charset="0"/>
                <a:cs typeface="Times New Roman" pitchFamily="18" charset="0"/>
              </a:rPr>
              <a:t>) is the process of using domain knowledge to extract features (characteristics, properties, attributes) from raw data. The motivation is to use these extra features to improve the quality of results from a machine learning process, compared with supplying only the raw data to the machine learning process.</a:t>
            </a:r>
          </a:p>
          <a:p>
            <a:pPr lvl="0"/>
            <a:r>
              <a:rPr lang="en-US" sz="8000" b="1" dirty="0" smtClean="0">
                <a:latin typeface="Times New Roman" pitchFamily="18" charset="0"/>
                <a:cs typeface="Times New Roman" pitchFamily="18" charset="0"/>
              </a:rPr>
              <a:t>Outlier Removal: </a:t>
            </a:r>
            <a:r>
              <a:rPr lang="en-US" sz="8000" dirty="0" smtClean="0">
                <a:latin typeface="Times New Roman" pitchFamily="18" charset="0"/>
                <a:cs typeface="Times New Roman" pitchFamily="18" charset="0"/>
              </a:rPr>
              <a:t>An Outlier is a data-item/object that deviates significantly from the rest of the (so-called normal) objects. They can be caused by measurement or execution errors. The analysis for outlier detection is referred to as outlier mining.</a:t>
            </a:r>
          </a:p>
          <a:p>
            <a:pPr lvl="0"/>
            <a:r>
              <a:rPr lang="en-US" sz="8000" b="1" dirty="0" smtClean="0">
                <a:latin typeface="Times New Roman" pitchFamily="18" charset="0"/>
                <a:cs typeface="Times New Roman" pitchFamily="18" charset="0"/>
              </a:rPr>
              <a:t>Data Visualization: </a:t>
            </a:r>
            <a:r>
              <a:rPr lang="en-US" sz="8000" dirty="0" smtClean="0">
                <a:latin typeface="Times New Roman" pitchFamily="18" charset="0"/>
                <a:cs typeface="Times New Roman" pitchFamily="18" charset="0"/>
              </a:rPr>
              <a:t>Data visualization is the graphical representation of information and data.</a:t>
            </a:r>
          </a:p>
          <a:p>
            <a:pPr lvl="0"/>
            <a:r>
              <a:rPr lang="en-US" sz="8000" b="1" dirty="0" smtClean="0">
                <a:latin typeface="Times New Roman" pitchFamily="18" charset="0"/>
                <a:cs typeface="Times New Roman" pitchFamily="18" charset="0"/>
              </a:rPr>
              <a:t>Building a Model: </a:t>
            </a:r>
            <a:r>
              <a:rPr lang="en-US" sz="8000" dirty="0" smtClean="0">
                <a:latin typeface="Times New Roman" pitchFamily="18" charset="0"/>
                <a:cs typeface="Times New Roman" pitchFamily="18" charset="0"/>
              </a:rPr>
              <a:t>After passing through above steps, we create appropriate model.</a:t>
            </a:r>
          </a:p>
          <a:p>
            <a:pPr lvl="0"/>
            <a:r>
              <a:rPr lang="en-US" sz="8000" b="1" dirty="0" smtClean="0">
                <a:latin typeface="Times New Roman" pitchFamily="18" charset="0"/>
                <a:cs typeface="Times New Roman" pitchFamily="18" charset="0"/>
              </a:rPr>
              <a:t>Test the Model for few properties</a:t>
            </a:r>
            <a:r>
              <a:rPr lang="en-US" sz="8000" dirty="0" smtClean="0">
                <a:latin typeface="Times New Roman" pitchFamily="18" charset="0"/>
                <a:cs typeface="Times New Roman" pitchFamily="18" charset="0"/>
              </a:rPr>
              <a:t>: After building model now we test model and check </a:t>
            </a:r>
            <a:r>
              <a:rPr lang="en-US" sz="8000" dirty="0" err="1" smtClean="0">
                <a:latin typeface="Times New Roman" pitchFamily="18" charset="0"/>
                <a:cs typeface="Times New Roman" pitchFamily="18" charset="0"/>
              </a:rPr>
              <a:t>rmse</a:t>
            </a:r>
            <a:r>
              <a:rPr lang="en-US" sz="8000" dirty="0" smtClean="0">
                <a:latin typeface="Times New Roman" pitchFamily="18" charset="0"/>
                <a:cs typeface="Times New Roman" pitchFamily="18" charset="0"/>
              </a:rPr>
              <a:t>.</a:t>
            </a:r>
          </a:p>
          <a:p>
            <a:pPr lvl="0"/>
            <a:r>
              <a:rPr lang="en-US" sz="8000" b="1" dirty="0" smtClean="0">
                <a:latin typeface="Times New Roman" pitchFamily="18" charset="0"/>
                <a:cs typeface="Times New Roman" pitchFamily="18" charset="0"/>
              </a:rPr>
              <a:t>Export the tested model to a </a:t>
            </a:r>
            <a:r>
              <a:rPr lang="en-US" sz="8000" b="1" dirty="0" err="1" smtClean="0">
                <a:latin typeface="Times New Roman" pitchFamily="18" charset="0"/>
                <a:cs typeface="Times New Roman" pitchFamily="18" charset="0"/>
              </a:rPr>
              <a:t>joblib</a:t>
            </a:r>
            <a:r>
              <a:rPr lang="en-US" sz="8000" b="1" dirty="0" smtClean="0">
                <a:latin typeface="Times New Roman" pitchFamily="18" charset="0"/>
                <a:cs typeface="Times New Roman" pitchFamily="18" charset="0"/>
              </a:rPr>
              <a:t> file:</a:t>
            </a:r>
            <a:r>
              <a:rPr lang="en-US" sz="8000" dirty="0" smtClean="0">
                <a:latin typeface="Times New Roman" pitchFamily="18" charset="0"/>
                <a:cs typeface="Times New Roman" pitchFamily="18" charset="0"/>
              </a:rPr>
              <a:t>Now</a:t>
            </a:r>
            <a:r>
              <a:rPr lang="en-US" sz="8000" b="1" dirty="0" smtClean="0">
                <a:latin typeface="Times New Roman" pitchFamily="18" charset="0"/>
                <a:cs typeface="Times New Roman" pitchFamily="18" charset="0"/>
              </a:rPr>
              <a:t> </a:t>
            </a:r>
            <a:r>
              <a:rPr lang="en-US" sz="8000" dirty="0" smtClean="0">
                <a:latin typeface="Times New Roman" pitchFamily="18" charset="0"/>
                <a:cs typeface="Times New Roman" pitchFamily="18" charset="0"/>
              </a:rPr>
              <a:t> we save tested model using </a:t>
            </a:r>
            <a:r>
              <a:rPr lang="en-US" sz="8000" dirty="0" err="1" smtClean="0">
                <a:latin typeface="Times New Roman" pitchFamily="18" charset="0"/>
                <a:cs typeface="Times New Roman" pitchFamily="18" charset="0"/>
              </a:rPr>
              <a:t>joblib</a:t>
            </a:r>
            <a:r>
              <a:rPr lang="en-US" sz="8000" dirty="0" smtClean="0">
                <a:latin typeface="Times New Roman" pitchFamily="18" charset="0"/>
                <a:cs typeface="Times New Roman" pitchFamily="18" charset="0"/>
              </a:rPr>
              <a:t> library.</a:t>
            </a:r>
          </a:p>
          <a:p>
            <a:pPr>
              <a:buNone/>
            </a:pPr>
            <a:endParaRPr lang="en-US" dirty="0" smtClean="0">
              <a:latin typeface="Times New Roman" pitchFamily="18" charset="0"/>
              <a:cs typeface="Times New Roman" pitchFamily="18" charset="0"/>
            </a:endParaRPr>
          </a:p>
          <a:p>
            <a:pPr>
              <a:buNone/>
            </a:pPr>
            <a:endParaRPr lang="en-US" dirty="0"/>
          </a:p>
        </p:txBody>
      </p:sp>
      <p:sp>
        <p:nvSpPr>
          <p:cNvPr id="4" name="Slide Number Placeholder 3"/>
          <p:cNvSpPr>
            <a:spLocks noGrp="1"/>
          </p:cNvSpPr>
          <p:nvPr>
            <p:ph type="sldNum" sz="quarter" idx="12"/>
          </p:nvPr>
        </p:nvSpPr>
        <p:spPr/>
        <p:txBody>
          <a:bodyPr/>
          <a:lstStyle/>
          <a:p>
            <a:fld id="{2CAFC876-636F-4B14-8926-20CF257B6FAF}"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latin typeface="Times New Roman" pitchFamily="18" charset="0"/>
                <a:cs typeface="Times New Roman" pitchFamily="18" charset="0"/>
              </a:rPr>
              <a:t>Future Scope Of The Project </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dirty="0" smtClean="0">
                <a:latin typeface="Times New Roman" pitchFamily="18" charset="0"/>
                <a:cs typeface="Times New Roman" pitchFamily="18" charset="0"/>
              </a:rPr>
              <a:t>     Our model had a low rise score, but there is room for improvement. In a real world scenario, we can use such a mode to predict house prices. This model should check for new data, once in a month, and incorporate them to expand the dataset and produce better results.</a:t>
            </a:r>
          </a:p>
          <a:p>
            <a:pPr>
              <a:buNone/>
            </a:pPr>
            <a:r>
              <a:rPr lang="en-US" sz="2000" dirty="0" smtClean="0">
                <a:latin typeface="Times New Roman" pitchFamily="18" charset="0"/>
                <a:cs typeface="Times New Roman" pitchFamily="18" charset="0"/>
              </a:rPr>
              <a:t>     We can try out other advanced regression techniques, Random Forest and Bayesian Ridge Algorithm, for prediction. Since the data highly correlated</a:t>
            </a:r>
            <a:r>
              <a:rPr lang="en-US" sz="2000" dirty="0" smtClean="0"/>
              <a:t> </a:t>
            </a:r>
            <a:r>
              <a:rPr lang="en-US" sz="2000" dirty="0" smtClean="0">
                <a:latin typeface="Times New Roman" pitchFamily="18" charset="0"/>
                <a:cs typeface="Times New Roman" pitchFamily="18" charset="0"/>
              </a:rPr>
              <a:t>and improve our </a:t>
            </a:r>
            <a:r>
              <a:rPr lang="en-US" sz="2000" dirty="0" err="1" smtClean="0">
                <a:latin typeface="Times New Roman" pitchFamily="18" charset="0"/>
                <a:cs typeface="Times New Roman" pitchFamily="18" charset="0"/>
              </a:rPr>
              <a:t>proje.ct</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latin typeface="Times New Roman" pitchFamily="18" charset="0"/>
                <a:cs typeface="Times New Roman" pitchFamily="18" charset="0"/>
              </a:rPr>
              <a:t>Conclusion</a:t>
            </a:r>
            <a:r>
              <a:rPr lang="en-US" dirty="0" smtClean="0"/>
              <a:t> </a:t>
            </a:r>
            <a:endParaRPr lang="en-US" dirty="0"/>
          </a:p>
        </p:txBody>
      </p:sp>
      <p:sp>
        <p:nvSpPr>
          <p:cNvPr id="3" name="Content Placeholder 2"/>
          <p:cNvSpPr>
            <a:spLocks noGrp="1"/>
          </p:cNvSpPr>
          <p:nvPr>
            <p:ph idx="1"/>
          </p:nvPr>
        </p:nvSpPr>
        <p:spPr>
          <a:xfrm>
            <a:off x="457200" y="2133600"/>
            <a:ext cx="8229600" cy="3992563"/>
          </a:xfrm>
        </p:spPr>
        <p:txBody>
          <a:bodyPr/>
          <a:lstStyle/>
          <a:p>
            <a:pPr>
              <a:buNone/>
            </a:pPr>
            <a:r>
              <a:rPr lang="en-US" sz="2000" dirty="0" smtClean="0">
                <a:latin typeface="Times New Roman" pitchFamily="18" charset="0"/>
                <a:cs typeface="Times New Roman" pitchFamily="18" charset="0"/>
              </a:rPr>
              <a:t>As we discussed about machine learning and its type briefly and collect information from various online sources. We conclude that Supervised learning is used to design House Price Prediction. Here we have to know real entity i.e. price so use regression to solve this. After a analysis now we start implementation of this project.</a:t>
            </a:r>
          </a:p>
          <a:p>
            <a:pPr>
              <a:buNone/>
            </a:pPr>
            <a:endParaRPr lang="en-US" dirty="0"/>
          </a:p>
        </p:txBody>
      </p:sp>
      <p:sp>
        <p:nvSpPr>
          <p:cNvPr id="4" name="Slide Number Placeholder 3"/>
          <p:cNvSpPr>
            <a:spLocks noGrp="1"/>
          </p:cNvSpPr>
          <p:nvPr>
            <p:ph type="sldNum" sz="quarter" idx="12"/>
          </p:nvPr>
        </p:nvSpPr>
        <p:spPr/>
        <p:txBody>
          <a:bodyPr/>
          <a:lstStyle/>
          <a:p>
            <a:fld id="{2CAFC876-636F-4B14-8926-20CF257B6FAF}"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err="1" smtClean="0">
                <a:latin typeface="Times New Roman" pitchFamily="18" charset="0"/>
                <a:cs typeface="Times New Roman" pitchFamily="18" charset="0"/>
              </a:rPr>
              <a:t>Biblography</a:t>
            </a:r>
            <a:r>
              <a:rPr lang="en-US" dirty="0" smtClean="0"/>
              <a:t> </a:t>
            </a:r>
            <a:endParaRPr lang="en-US" dirty="0"/>
          </a:p>
        </p:txBody>
      </p:sp>
      <p:sp>
        <p:nvSpPr>
          <p:cNvPr id="3" name="Content Placeholder 2"/>
          <p:cNvSpPr>
            <a:spLocks noGrp="1"/>
          </p:cNvSpPr>
          <p:nvPr>
            <p:ph idx="1"/>
          </p:nvPr>
        </p:nvSpPr>
        <p:spPr/>
        <p:txBody>
          <a:bodyPr>
            <a:normAutofit/>
          </a:bodyPr>
          <a:lstStyle/>
          <a:p>
            <a:r>
              <a:rPr lang="en-US" b="1" dirty="0" smtClean="0"/>
              <a:t> </a:t>
            </a:r>
            <a:r>
              <a:rPr lang="en-US" sz="2000" u="sng" dirty="0" smtClean="0">
                <a:latin typeface="Times New Roman" pitchFamily="18" charset="0"/>
                <a:cs typeface="Times New Roman" pitchFamily="18" charset="0"/>
                <a:hlinkClick r:id="rId2"/>
              </a:rPr>
              <a:t>https://datasetsearch.research.google.com/search?query=house%20price%20%20pridiction&amp;docid=L2cvMTFxbDFxMjVxaw%3D%3D</a:t>
            </a:r>
            <a:endParaRPr lang="en-US" sz="2000" dirty="0" smtClean="0">
              <a:latin typeface="Times New Roman" pitchFamily="18" charset="0"/>
              <a:cs typeface="Times New Roman" pitchFamily="18" charset="0"/>
            </a:endParaRPr>
          </a:p>
          <a:p>
            <a:pPr lvl="0"/>
            <a:r>
              <a:rPr lang="en-US" sz="2000" u="sng" dirty="0" smtClean="0">
                <a:latin typeface="Times New Roman" pitchFamily="18" charset="0"/>
                <a:cs typeface="Times New Roman" pitchFamily="18" charset="0"/>
                <a:hlinkClick r:id="rId3"/>
              </a:rPr>
              <a:t>https://www.kaggle.com/anmolkumar/house-price-prediction-challenge</a:t>
            </a:r>
            <a:endParaRPr lang="en-US" sz="2000" dirty="0" smtClean="0">
              <a:latin typeface="Times New Roman" pitchFamily="18" charset="0"/>
              <a:cs typeface="Times New Roman" pitchFamily="18" charset="0"/>
            </a:endParaRPr>
          </a:p>
          <a:p>
            <a:pPr lvl="0"/>
            <a:r>
              <a:rPr lang="en-US" sz="2000" u="sng" dirty="0" smtClean="0">
                <a:latin typeface="Times New Roman" pitchFamily="18" charset="0"/>
                <a:cs typeface="Times New Roman" pitchFamily="18" charset="0"/>
                <a:hlinkClick r:id="rId4"/>
              </a:rPr>
              <a:t>https://towardsdatascience.com/tagged/house-price-prediction?p=dea265cc3154</a:t>
            </a:r>
            <a:endParaRPr lang="en-US" sz="2000" dirty="0" smtClean="0">
              <a:latin typeface="Times New Roman" pitchFamily="18" charset="0"/>
              <a:cs typeface="Times New Roman" pitchFamily="18" charset="0"/>
            </a:endParaRPr>
          </a:p>
          <a:p>
            <a:pPr lvl="0"/>
            <a:r>
              <a:rPr lang="en-US" sz="2000" u="sng" dirty="0" smtClean="0">
                <a:latin typeface="Times New Roman" pitchFamily="18" charset="0"/>
                <a:cs typeface="Times New Roman" pitchFamily="18" charset="0"/>
                <a:hlinkClick r:id="rId5"/>
              </a:rPr>
              <a:t>https://www.geeksforgeeks.org/regression-classification-supervised-machine-learning/</a:t>
            </a:r>
            <a:endParaRPr lang="en-US" sz="2000" dirty="0" smtClean="0">
              <a:latin typeface="Times New Roman" pitchFamily="18" charset="0"/>
              <a:cs typeface="Times New Roman" pitchFamily="18" charset="0"/>
            </a:endParaRPr>
          </a:p>
          <a:p>
            <a:pPr lvl="0"/>
            <a:r>
              <a:rPr lang="en-US" sz="2000" u="sng" dirty="0" smtClean="0">
                <a:latin typeface="Times New Roman" pitchFamily="18" charset="0"/>
                <a:cs typeface="Times New Roman" pitchFamily="18" charset="0"/>
                <a:hlinkClick r:id="rId6"/>
              </a:rPr>
              <a:t>https://www.geeksforgeeks.org/machine-learning/</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2CAFC876-636F-4B14-8926-20CF257B6FAF}" type="slidenum">
              <a:rPr lang="en-US" smtClean="0"/>
              <a:pPr/>
              <a:t>36</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a:latin typeface="Times New Roman" pitchFamily="18" charset="0"/>
                <a:cs typeface="Times New Roman" pitchFamily="18" charset="0"/>
              </a:rPr>
              <a:t>CONTENTS</a:t>
            </a:r>
            <a:r>
              <a:rPr lang="en-US" sz="3200" b="1" dirty="0"/>
              <a:t> </a:t>
            </a:r>
            <a:endParaRPr lang="en-US" sz="3200"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r>
              <a:rPr lang="en-US" sz="2900" dirty="0" smtClean="0">
                <a:latin typeface="Times New Roman" pitchFamily="18" charset="0"/>
                <a:cs typeface="Times New Roman" pitchFamily="18" charset="0"/>
              </a:rPr>
              <a:t>ABSTRACT</a:t>
            </a:r>
            <a:endParaRPr lang="en-US" sz="2900" b="1" dirty="0">
              <a:latin typeface="Times New Roman" pitchFamily="18" charset="0"/>
              <a:cs typeface="Times New Roman" pitchFamily="18" charset="0"/>
            </a:endParaRPr>
          </a:p>
          <a:p>
            <a:r>
              <a:rPr lang="en-US" sz="2900" dirty="0">
                <a:latin typeface="Times New Roman" pitchFamily="18" charset="0"/>
                <a:cs typeface="Times New Roman" pitchFamily="18" charset="0"/>
              </a:rPr>
              <a:t>LIST OF FIGURES </a:t>
            </a:r>
            <a:endParaRPr lang="en-US" sz="2900" b="1" dirty="0">
              <a:latin typeface="Times New Roman" pitchFamily="18" charset="0"/>
              <a:cs typeface="Times New Roman" pitchFamily="18" charset="0"/>
            </a:endParaRPr>
          </a:p>
          <a:p>
            <a:r>
              <a:rPr lang="en-US" sz="2900" dirty="0">
                <a:latin typeface="Times New Roman" pitchFamily="18" charset="0"/>
                <a:cs typeface="Times New Roman" pitchFamily="18" charset="0"/>
              </a:rPr>
              <a:t>LIST OF </a:t>
            </a:r>
            <a:r>
              <a:rPr lang="en-US" sz="2900" dirty="0" smtClean="0">
                <a:latin typeface="Times New Roman" pitchFamily="18" charset="0"/>
                <a:cs typeface="Times New Roman" pitchFamily="18" charset="0"/>
              </a:rPr>
              <a:t>TABLES</a:t>
            </a:r>
            <a:endParaRPr lang="en-US" sz="2900" b="1" dirty="0" smtClean="0">
              <a:latin typeface="Times New Roman" pitchFamily="18" charset="0"/>
              <a:cs typeface="Times New Roman" pitchFamily="18" charset="0"/>
            </a:endParaRPr>
          </a:p>
          <a:p>
            <a:pPr>
              <a:buNone/>
            </a:pPr>
            <a:endParaRPr lang="en-US" sz="2900" b="1" dirty="0">
              <a:latin typeface="Times New Roman" pitchFamily="18" charset="0"/>
              <a:cs typeface="Times New Roman" pitchFamily="18" charset="0"/>
            </a:endParaRPr>
          </a:p>
          <a:p>
            <a:pPr>
              <a:buNone/>
            </a:pPr>
            <a:endParaRPr lang="en-US" sz="2900" b="1" dirty="0">
              <a:latin typeface="Times New Roman" pitchFamily="18" charset="0"/>
              <a:cs typeface="Times New Roman" pitchFamily="18" charset="0"/>
            </a:endParaRPr>
          </a:p>
          <a:p>
            <a:r>
              <a:rPr lang="en-US" sz="2900" dirty="0">
                <a:latin typeface="Times New Roman" pitchFamily="18" charset="0"/>
                <a:cs typeface="Times New Roman" pitchFamily="18" charset="0"/>
              </a:rPr>
              <a:t>1. Introduction Of Project </a:t>
            </a:r>
          </a:p>
          <a:p>
            <a:r>
              <a:rPr lang="en-US" sz="2900" dirty="0">
                <a:latin typeface="Times New Roman" pitchFamily="18" charset="0"/>
                <a:cs typeface="Times New Roman" pitchFamily="18" charset="0"/>
              </a:rPr>
              <a:t>2. Objective Of The Project </a:t>
            </a:r>
          </a:p>
          <a:p>
            <a:r>
              <a:rPr lang="en-US" sz="2900" dirty="0">
                <a:latin typeface="Times New Roman" pitchFamily="18" charset="0"/>
                <a:cs typeface="Times New Roman" pitchFamily="18" charset="0"/>
              </a:rPr>
              <a:t>3. Scope Of The Project </a:t>
            </a:r>
          </a:p>
          <a:p>
            <a:r>
              <a:rPr lang="en-US" sz="2900" dirty="0">
                <a:latin typeface="Times New Roman" pitchFamily="18" charset="0"/>
                <a:cs typeface="Times New Roman" pitchFamily="18" charset="0"/>
              </a:rPr>
              <a:t>4. Project Plan </a:t>
            </a:r>
          </a:p>
          <a:p>
            <a:r>
              <a:rPr lang="en-US" sz="2900" dirty="0">
                <a:latin typeface="Times New Roman" pitchFamily="18" charset="0"/>
                <a:cs typeface="Times New Roman" pitchFamily="18" charset="0"/>
              </a:rPr>
              <a:t>5. The Existing System </a:t>
            </a:r>
          </a:p>
          <a:p>
            <a:r>
              <a:rPr lang="en-US" sz="2900" dirty="0" smtClean="0">
                <a:latin typeface="Times New Roman" pitchFamily="18" charset="0"/>
                <a:cs typeface="Times New Roman" pitchFamily="18" charset="0"/>
              </a:rPr>
              <a:t>6</a:t>
            </a:r>
            <a:r>
              <a:rPr lang="en-US" sz="2900" dirty="0">
                <a:latin typeface="Times New Roman" pitchFamily="18" charset="0"/>
                <a:cs typeface="Times New Roman" pitchFamily="18" charset="0"/>
              </a:rPr>
              <a:t>.</a:t>
            </a: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Current Problems </a:t>
            </a:r>
          </a:p>
          <a:p>
            <a:r>
              <a:rPr lang="en-US" sz="2900" dirty="0">
                <a:latin typeface="Times New Roman" pitchFamily="18" charset="0"/>
                <a:cs typeface="Times New Roman" pitchFamily="18" charset="0"/>
              </a:rPr>
              <a:t>7</a:t>
            </a: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Areas For Improvement </a:t>
            </a:r>
          </a:p>
          <a:p>
            <a:r>
              <a:rPr lang="en-US" sz="2900" dirty="0">
                <a:latin typeface="Times New Roman" pitchFamily="18" charset="0"/>
                <a:cs typeface="Times New Roman" pitchFamily="18" charset="0"/>
              </a:rPr>
              <a:t>8</a:t>
            </a:r>
            <a:r>
              <a:rPr lang="en-US" sz="2900" dirty="0" smtClean="0">
                <a:latin typeface="Times New Roman" pitchFamily="18" charset="0"/>
                <a:cs typeface="Times New Roman" pitchFamily="18" charset="0"/>
              </a:rPr>
              <a:t>. </a:t>
            </a:r>
            <a:r>
              <a:rPr lang="en-US" sz="2900" dirty="0">
                <a:latin typeface="Times New Roman" pitchFamily="18" charset="0"/>
                <a:cs typeface="Times New Roman" pitchFamily="18" charset="0"/>
              </a:rPr>
              <a:t>Proposed System </a:t>
            </a:r>
          </a:p>
          <a:p>
            <a:r>
              <a:rPr lang="en-US" sz="2900" dirty="0" smtClean="0">
                <a:latin typeface="Times New Roman" pitchFamily="18" charset="0"/>
                <a:cs typeface="Times New Roman" pitchFamily="18" charset="0"/>
              </a:rPr>
              <a:t>9. </a:t>
            </a:r>
            <a:r>
              <a:rPr lang="en-US" sz="2900" dirty="0" err="1">
                <a:latin typeface="Times New Roman" pitchFamily="18" charset="0"/>
                <a:cs typeface="Times New Roman" pitchFamily="18" charset="0"/>
              </a:rPr>
              <a:t>Input/Output</a:t>
            </a:r>
            <a:r>
              <a:rPr lang="en-US" sz="2900" dirty="0">
                <a:latin typeface="Times New Roman" pitchFamily="18" charset="0"/>
                <a:cs typeface="Times New Roman" pitchFamily="18" charset="0"/>
              </a:rPr>
              <a:t> Requirement </a:t>
            </a:r>
            <a:endParaRPr lang="en-US" sz="29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10. </a:t>
            </a:r>
            <a:r>
              <a:rPr lang="en-US" sz="2900" dirty="0" smtClean="0">
                <a:solidFill>
                  <a:prstClr val="black"/>
                </a:solidFill>
                <a:latin typeface="Times New Roman" pitchFamily="18" charset="0"/>
                <a:cs typeface="Times New Roman" pitchFamily="18" charset="0"/>
              </a:rPr>
              <a:t>Hardware And Software Requirement </a:t>
            </a:r>
            <a:endParaRPr lang="en-US"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76199"/>
          </a:xfrm>
        </p:spPr>
        <p:txBody>
          <a:bodyPr>
            <a:normAutofit fontScale="90000"/>
          </a:bodyPr>
          <a:lstStyle/>
          <a:p>
            <a:r>
              <a:rPr lang="en-US" dirty="0" smtClean="0"/>
              <a:t> </a:t>
            </a:r>
            <a:endParaRPr lang="en-US" dirty="0"/>
          </a:p>
        </p:txBody>
      </p:sp>
      <p:sp>
        <p:nvSpPr>
          <p:cNvPr id="3" name="Subtitle 2"/>
          <p:cNvSpPr>
            <a:spLocks noGrp="1"/>
          </p:cNvSpPr>
          <p:nvPr>
            <p:ph type="subTitle" idx="1"/>
          </p:nvPr>
        </p:nvSpPr>
        <p:spPr>
          <a:xfrm>
            <a:off x="381000" y="685800"/>
            <a:ext cx="8382000" cy="5486400"/>
          </a:xfrm>
        </p:spPr>
        <p:txBody>
          <a:bodyPr>
            <a:normAutofit/>
          </a:bodyPr>
          <a:lstStyle/>
          <a:p>
            <a:pPr marL="342900" lvl="0" indent="-342900" algn="l">
              <a:buFont typeface="Arial" pitchFamily="34" charset="0"/>
              <a:buChar char="•"/>
            </a:pPr>
            <a:r>
              <a:rPr lang="en-US" sz="2000" dirty="0" smtClean="0">
                <a:solidFill>
                  <a:prstClr val="black"/>
                </a:solidFill>
                <a:latin typeface="Times New Roman" pitchFamily="18" charset="0"/>
                <a:cs typeface="Times New Roman" pitchFamily="18" charset="0"/>
              </a:rPr>
              <a:t>11. Database Requirement </a:t>
            </a:r>
          </a:p>
          <a:p>
            <a:pPr marL="342900" lvl="0" indent="-342900" algn="l">
              <a:buFont typeface="Arial" pitchFamily="34" charset="0"/>
              <a:buChar char="•"/>
            </a:pPr>
            <a:r>
              <a:rPr lang="en-US" sz="2000" dirty="0" smtClean="0">
                <a:solidFill>
                  <a:prstClr val="black"/>
                </a:solidFill>
                <a:latin typeface="Times New Roman" pitchFamily="18" charset="0"/>
                <a:cs typeface="Times New Roman" pitchFamily="18" charset="0"/>
              </a:rPr>
              <a:t>12. Software </a:t>
            </a:r>
            <a:r>
              <a:rPr lang="en-US" sz="2000" dirty="0" err="1" smtClean="0">
                <a:solidFill>
                  <a:prstClr val="black"/>
                </a:solidFill>
                <a:latin typeface="Times New Roman" pitchFamily="18" charset="0"/>
                <a:cs typeface="Times New Roman" pitchFamily="18" charset="0"/>
              </a:rPr>
              <a:t>Requirment</a:t>
            </a:r>
            <a:r>
              <a:rPr lang="en-US" sz="2000" dirty="0" smtClean="0">
                <a:solidFill>
                  <a:prstClr val="black"/>
                </a:solidFill>
                <a:latin typeface="Times New Roman" pitchFamily="18" charset="0"/>
                <a:cs typeface="Times New Roman" pitchFamily="18" charset="0"/>
              </a:rPr>
              <a:t> Specification </a:t>
            </a:r>
          </a:p>
          <a:p>
            <a:pPr marL="342900" lvl="0" indent="-342900" algn="l">
              <a:buFont typeface="Arial" pitchFamily="34" charset="0"/>
              <a:buChar char="•"/>
            </a:pPr>
            <a:r>
              <a:rPr lang="en-US" sz="2000" dirty="0" smtClean="0">
                <a:solidFill>
                  <a:prstClr val="black"/>
                </a:solidFill>
                <a:latin typeface="Times New Roman" pitchFamily="18" charset="0"/>
                <a:cs typeface="Times New Roman" pitchFamily="18" charset="0"/>
              </a:rPr>
              <a:t>13. Tables And Fields For Database </a:t>
            </a:r>
          </a:p>
          <a:p>
            <a:pPr marL="342900" lvl="0" indent="-342900" algn="l">
              <a:buFont typeface="Arial" pitchFamily="34" charset="0"/>
              <a:buChar char="•"/>
            </a:pPr>
            <a:r>
              <a:rPr lang="en-US" sz="2000" dirty="0" smtClean="0">
                <a:solidFill>
                  <a:prstClr val="black"/>
                </a:solidFill>
                <a:latin typeface="Times New Roman" pitchFamily="18" charset="0"/>
                <a:cs typeface="Times New Roman" pitchFamily="18" charset="0"/>
              </a:rPr>
              <a:t>14. Database Dictionary </a:t>
            </a:r>
          </a:p>
          <a:p>
            <a:pPr marL="342900" lvl="0" indent="-342900" algn="l">
              <a:buFont typeface="Arial" pitchFamily="34" charset="0"/>
              <a:buChar char="•"/>
            </a:pPr>
            <a:r>
              <a:rPr lang="en-US" sz="2000" dirty="0" smtClean="0">
                <a:solidFill>
                  <a:prstClr val="black"/>
                </a:solidFill>
                <a:latin typeface="Times New Roman" pitchFamily="18" charset="0"/>
                <a:cs typeface="Times New Roman" pitchFamily="18" charset="0"/>
              </a:rPr>
              <a:t>15. E-R Diagram </a:t>
            </a:r>
          </a:p>
          <a:p>
            <a:pPr marL="342900" lvl="0" indent="-342900" algn="l">
              <a:buFont typeface="Arial" pitchFamily="34" charset="0"/>
              <a:buChar char="•"/>
            </a:pPr>
            <a:r>
              <a:rPr lang="en-US" sz="2000" dirty="0" smtClean="0">
                <a:solidFill>
                  <a:prstClr val="black"/>
                </a:solidFill>
                <a:latin typeface="Times New Roman" pitchFamily="18" charset="0"/>
                <a:cs typeface="Times New Roman" pitchFamily="18" charset="0"/>
              </a:rPr>
              <a:t>16. Screen Shots </a:t>
            </a:r>
          </a:p>
          <a:p>
            <a:pPr marL="342900" lvl="0" indent="-342900" algn="l">
              <a:buFont typeface="Arial" pitchFamily="34" charset="0"/>
              <a:buChar char="•"/>
            </a:pPr>
            <a:r>
              <a:rPr lang="en-US" sz="2000" dirty="0" smtClean="0">
                <a:solidFill>
                  <a:prstClr val="black"/>
                </a:solidFill>
                <a:latin typeface="Times New Roman" pitchFamily="18" charset="0"/>
                <a:cs typeface="Times New Roman" pitchFamily="18" charset="0"/>
              </a:rPr>
              <a:t>17. Validation Checks </a:t>
            </a:r>
          </a:p>
          <a:p>
            <a:pPr marL="342900" lvl="0" indent="-342900" algn="l">
              <a:buFont typeface="Arial" pitchFamily="34" charset="0"/>
              <a:buChar char="•"/>
            </a:pPr>
            <a:r>
              <a:rPr lang="en-US" sz="2000" dirty="0" smtClean="0">
                <a:solidFill>
                  <a:prstClr val="black"/>
                </a:solidFill>
                <a:latin typeface="Times New Roman" pitchFamily="18" charset="0"/>
                <a:cs typeface="Times New Roman" pitchFamily="18" charset="0"/>
              </a:rPr>
              <a:t>18. Testing </a:t>
            </a:r>
          </a:p>
          <a:p>
            <a:pPr marL="342900" lvl="0" indent="-342900" algn="l">
              <a:buFont typeface="Arial" pitchFamily="34" charset="0"/>
              <a:buChar char="•"/>
            </a:pPr>
            <a:r>
              <a:rPr lang="en-US" sz="2000" dirty="0" smtClean="0">
                <a:solidFill>
                  <a:prstClr val="black"/>
                </a:solidFill>
                <a:latin typeface="Times New Roman" pitchFamily="18" charset="0"/>
                <a:cs typeface="Times New Roman" pitchFamily="18" charset="0"/>
              </a:rPr>
              <a:t>19. Implementation and Maintenance </a:t>
            </a:r>
          </a:p>
          <a:p>
            <a:pPr marL="342900" lvl="0" indent="-342900" algn="l">
              <a:buFont typeface="Arial" pitchFamily="34" charset="0"/>
              <a:buChar char="•"/>
            </a:pPr>
            <a:r>
              <a:rPr lang="en-US" sz="2000" dirty="0" smtClean="0">
                <a:solidFill>
                  <a:prstClr val="black"/>
                </a:solidFill>
                <a:latin typeface="Times New Roman" pitchFamily="18" charset="0"/>
                <a:cs typeface="Times New Roman" pitchFamily="18" charset="0"/>
              </a:rPr>
              <a:t>20.Future Scope Of The Project </a:t>
            </a:r>
          </a:p>
          <a:p>
            <a:pPr marL="342900" lvl="0" indent="-342900" algn="l">
              <a:buFont typeface="Arial" pitchFamily="34" charset="0"/>
              <a:buChar char="•"/>
            </a:pPr>
            <a:r>
              <a:rPr lang="en-US" sz="2000" dirty="0" smtClean="0">
                <a:solidFill>
                  <a:prstClr val="black"/>
                </a:solidFill>
                <a:latin typeface="Times New Roman" pitchFamily="18" charset="0"/>
                <a:cs typeface="Times New Roman" pitchFamily="18" charset="0"/>
              </a:rPr>
              <a:t>21.Conclusion </a:t>
            </a:r>
          </a:p>
          <a:p>
            <a:pPr marL="342900" lvl="0" indent="-342900" algn="l">
              <a:buFont typeface="Arial" pitchFamily="34" charset="0"/>
              <a:buChar char="•"/>
            </a:pPr>
            <a:r>
              <a:rPr lang="en-US" sz="2000" dirty="0" smtClean="0">
                <a:solidFill>
                  <a:prstClr val="black"/>
                </a:solidFill>
                <a:latin typeface="Times New Roman" pitchFamily="18" charset="0"/>
                <a:cs typeface="Times New Roman" pitchFamily="18" charset="0"/>
              </a:rPr>
              <a:t>22. Bibliography </a:t>
            </a:r>
          </a:p>
          <a:p>
            <a:endParaRPr lang="en-US" sz="2000" dirty="0"/>
          </a:p>
        </p:txBody>
      </p:sp>
      <p:sp>
        <p:nvSpPr>
          <p:cNvPr id="4" name="Slide Number Placeholder 3"/>
          <p:cNvSpPr>
            <a:spLocks noGrp="1"/>
          </p:cNvSpPr>
          <p:nvPr>
            <p:ph type="sldNum" sz="quarter" idx="12"/>
          </p:nvPr>
        </p:nvSpPr>
        <p:spPr/>
        <p:txBody>
          <a:bodyPr/>
          <a:lstStyle/>
          <a:p>
            <a:fld id="{2CAFC876-636F-4B14-8926-20CF257B6FAF}"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399"/>
            <a:ext cx="8153400" cy="1143001"/>
          </a:xfrm>
        </p:spPr>
        <p:txBody>
          <a:bodyPr>
            <a:normAutofit/>
          </a:bodyPr>
          <a:lstStyle/>
          <a:p>
            <a:r>
              <a:rPr lang="en-US" sz="3200" b="1" dirty="0" smtClean="0">
                <a:latin typeface="Times New Roman" pitchFamily="18" charset="0"/>
                <a:cs typeface="Times New Roman" pitchFamily="18" charset="0"/>
              </a:rPr>
              <a:t>ABSTRACT</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228600" y="1371600"/>
            <a:ext cx="8686800" cy="5105400"/>
          </a:xfrm>
        </p:spPr>
        <p:txBody>
          <a:bodyPr>
            <a:normAutofit/>
          </a:bodyPr>
          <a:lstStyle/>
          <a:p>
            <a:pPr algn="l">
              <a:buFont typeface="Arial" pitchFamily="34" charset="0"/>
              <a:buChar char="•"/>
            </a:pPr>
            <a:r>
              <a:rPr lang="en-US" sz="2000" dirty="0" smtClean="0">
                <a:solidFill>
                  <a:schemeClr val="tx1"/>
                </a:solidFill>
                <a:latin typeface="Times New Roman" pitchFamily="18" charset="0"/>
                <a:cs typeface="Times New Roman" pitchFamily="18" charset="0"/>
              </a:rPr>
              <a:t>House prices increase every year, so there is a need for a system to predict          house prices in the future.</a:t>
            </a:r>
          </a:p>
          <a:p>
            <a:pPr algn="l">
              <a:buFont typeface="Arial" pitchFamily="34" charset="0"/>
              <a:buChar char="•"/>
            </a:pPr>
            <a:r>
              <a:rPr lang="en-US" sz="2000" dirty="0" smtClean="0">
                <a:solidFill>
                  <a:schemeClr val="tx1"/>
                </a:solidFill>
                <a:latin typeface="Times New Roman" pitchFamily="18" charset="0"/>
                <a:cs typeface="Times New Roman" pitchFamily="18" charset="0"/>
              </a:rPr>
              <a:t>Predicting </a:t>
            </a:r>
            <a:r>
              <a:rPr lang="en-US" sz="2000" dirty="0">
                <a:solidFill>
                  <a:schemeClr val="tx1"/>
                </a:solidFill>
                <a:latin typeface="Times New Roman" pitchFamily="18" charset="0"/>
                <a:cs typeface="Times New Roman" pitchFamily="18" charset="0"/>
              </a:rPr>
              <a:t>House Prices with real </a:t>
            </a:r>
            <a:r>
              <a:rPr lang="en-US" sz="2000" dirty="0" smtClean="0">
                <a:solidFill>
                  <a:schemeClr val="tx1"/>
                </a:solidFill>
                <a:latin typeface="Times New Roman" pitchFamily="18" charset="0"/>
                <a:cs typeface="Times New Roman" pitchFamily="18" charset="0"/>
              </a:rPr>
              <a:t>factors.</a:t>
            </a:r>
          </a:p>
          <a:p>
            <a:pPr algn="l">
              <a:buFont typeface="Arial" pitchFamily="34" charset="0"/>
              <a:buChar char="•"/>
            </a:pPr>
            <a:r>
              <a:rPr lang="en-US" sz="2000" dirty="0" smtClean="0">
                <a:solidFill>
                  <a:schemeClr val="tx1"/>
                </a:solidFill>
                <a:latin typeface="Times New Roman" pitchFamily="18" charset="0"/>
                <a:cs typeface="Times New Roman" pitchFamily="18" charset="0"/>
              </a:rPr>
              <a:t>We aim to make evaluations based on every basic parameter that is considered while determining the price.</a:t>
            </a:r>
          </a:p>
          <a:p>
            <a:pPr algn="l">
              <a:buFont typeface="Arial" pitchFamily="34" charset="0"/>
              <a:buChar char="•"/>
            </a:pPr>
            <a:r>
              <a:rPr lang="en-US" sz="2000" dirty="0" smtClean="0">
                <a:solidFill>
                  <a:schemeClr val="tx1"/>
                </a:solidFill>
                <a:latin typeface="Times New Roman" pitchFamily="18" charset="0"/>
                <a:cs typeface="Times New Roman" pitchFamily="18" charset="0"/>
              </a:rPr>
              <a:t>It  Is a Machine Learning model which integrates Data Science and Web Development.</a:t>
            </a:r>
          </a:p>
          <a:p>
            <a:pPr algn="l">
              <a:buFont typeface="Arial" pitchFamily="34" charset="0"/>
              <a:buChar char="•"/>
            </a:pPr>
            <a:r>
              <a:rPr lang="en-US" sz="2000" dirty="0" smtClean="0">
                <a:solidFill>
                  <a:schemeClr val="tx1"/>
                </a:solidFill>
                <a:latin typeface="Times New Roman" pitchFamily="18" charset="0"/>
                <a:cs typeface="Times New Roman" pitchFamily="18" charset="0"/>
              </a:rPr>
              <a:t>The goal of this project is to learn Python and get experience in Data Analytics, Machine Learning, and AI.</a:t>
            </a:r>
            <a:endParaRPr lang="en-US" sz="2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dirty="0" smtClean="0">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rmAutofit/>
          </a:bodyPr>
          <a:lstStyle/>
          <a:p>
            <a:pPr>
              <a:buNone/>
            </a:pPr>
            <a:r>
              <a:rPr lang="en-US" sz="2000" dirty="0" smtClean="0">
                <a:latin typeface="Times New Roman" pitchFamily="18" charset="0"/>
                <a:cs typeface="Times New Roman" pitchFamily="18" charset="0"/>
              </a:rPr>
              <a:t>Machine learning is a subfield of Artificial Intelligence (AI) that works with algorithms and technologies to extract useful information from big data.</a:t>
            </a:r>
          </a:p>
          <a:p>
            <a:pPr marL="0" marR="0">
              <a:lnSpc>
                <a:spcPct val="115000"/>
              </a:lnSpc>
              <a:spcBef>
                <a:spcPts val="0"/>
              </a:spcBef>
              <a:spcAft>
                <a:spcPts val="1000"/>
              </a:spcAft>
              <a:buNone/>
            </a:pPr>
            <a:r>
              <a:rPr lang="en-US" sz="2000" dirty="0" smtClean="0">
                <a:latin typeface="Times New Roman"/>
                <a:ea typeface="Book Antiqua"/>
                <a:cs typeface="Times New Roman"/>
              </a:rPr>
              <a:t>There are two types of machine learning. These are following.</a:t>
            </a:r>
          </a:p>
          <a:p>
            <a:pPr marL="0">
              <a:lnSpc>
                <a:spcPct val="115000"/>
              </a:lnSpc>
              <a:spcBef>
                <a:spcPts val="0"/>
              </a:spcBef>
              <a:spcAft>
                <a:spcPts val="1000"/>
              </a:spcAft>
              <a:buFont typeface="+mj-lt"/>
              <a:buAutoNum type="arabicPeriod"/>
            </a:pPr>
            <a:r>
              <a:rPr lang="en-US" sz="2000" dirty="0" smtClean="0">
                <a:latin typeface="Times New Roman"/>
                <a:ea typeface="Book Antiqua"/>
                <a:cs typeface="Times New Roman"/>
              </a:rPr>
              <a:t>Supervised learning</a:t>
            </a:r>
          </a:p>
          <a:p>
            <a:pPr marL="0">
              <a:lnSpc>
                <a:spcPct val="115000"/>
              </a:lnSpc>
              <a:spcBef>
                <a:spcPts val="0"/>
              </a:spcBef>
              <a:spcAft>
                <a:spcPts val="1000"/>
              </a:spcAft>
              <a:buFont typeface="+mj-lt"/>
              <a:buAutoNum type="arabicPeriod"/>
            </a:pPr>
            <a:r>
              <a:rPr lang="en-US" sz="2000" dirty="0" smtClean="0">
                <a:latin typeface="Times New Roman"/>
                <a:ea typeface="Book Antiqua"/>
                <a:cs typeface="Times New Roman"/>
              </a:rPr>
              <a:t>Unsupervised learning</a:t>
            </a:r>
          </a:p>
          <a:p>
            <a:pPr marL="0">
              <a:lnSpc>
                <a:spcPct val="115000"/>
              </a:lnSpc>
              <a:spcBef>
                <a:spcPts val="0"/>
              </a:spcBef>
              <a:spcAft>
                <a:spcPts val="1000"/>
              </a:spcAft>
              <a:buNone/>
            </a:pPr>
            <a:r>
              <a:rPr lang="en-US" sz="2000" b="1" u="sng" dirty="0" smtClean="0">
                <a:solidFill>
                  <a:prstClr val="black"/>
                </a:solidFill>
                <a:latin typeface="Times New Roman"/>
                <a:ea typeface="Book Antiqua"/>
                <a:cs typeface="Times New Roman"/>
              </a:rPr>
              <a:t>Supervised learning</a:t>
            </a:r>
            <a:r>
              <a:rPr lang="en-US" sz="2000" dirty="0" smtClean="0">
                <a:solidFill>
                  <a:prstClr val="black"/>
                </a:solidFill>
                <a:latin typeface="Times New Roman"/>
                <a:ea typeface="Book Antiqua"/>
                <a:cs typeface="Times New Roman"/>
              </a:rPr>
              <a:t>: Supervised learning is a type of machine learning method in which we provide sample labeled data to the machine learning system in order to train it, and on that basis, it predicts the output.</a:t>
            </a:r>
          </a:p>
          <a:p>
            <a:pPr marL="0">
              <a:lnSpc>
                <a:spcPct val="115000"/>
              </a:lnSpc>
              <a:spcBef>
                <a:spcPts val="0"/>
              </a:spcBef>
              <a:spcAft>
                <a:spcPts val="1000"/>
              </a:spcAft>
              <a:buNone/>
            </a:pPr>
            <a:r>
              <a:rPr lang="en-US" sz="2000" dirty="0" smtClean="0">
                <a:latin typeface="Times New Roman" pitchFamily="18" charset="0"/>
                <a:ea typeface="Book Antiqua"/>
                <a:cs typeface="Times New Roman" pitchFamily="18" charset="0"/>
              </a:rPr>
              <a:t>Supervised learning can be grouped further in two categories of algorithms:</a:t>
            </a:r>
          </a:p>
          <a:p>
            <a:pPr marL="0">
              <a:lnSpc>
                <a:spcPct val="115000"/>
              </a:lnSpc>
              <a:spcBef>
                <a:spcPts val="0"/>
              </a:spcBef>
              <a:spcAft>
                <a:spcPts val="1000"/>
              </a:spcAft>
            </a:pPr>
            <a:r>
              <a:rPr lang="en-US" sz="2000" dirty="0" smtClean="0">
                <a:latin typeface="Times New Roman" pitchFamily="18" charset="0"/>
                <a:ea typeface="Book Antiqua"/>
                <a:cs typeface="Times New Roman" pitchFamily="18" charset="0"/>
              </a:rPr>
              <a:t>Classification</a:t>
            </a:r>
          </a:p>
          <a:p>
            <a:pPr marL="0">
              <a:lnSpc>
                <a:spcPct val="115000"/>
              </a:lnSpc>
              <a:spcBef>
                <a:spcPts val="0"/>
              </a:spcBef>
              <a:spcAft>
                <a:spcPts val="1000"/>
              </a:spcAft>
            </a:pPr>
            <a:r>
              <a:rPr lang="en-US" sz="2000" dirty="0" smtClean="0">
                <a:latin typeface="Times New Roman" pitchFamily="18" charset="0"/>
                <a:ea typeface="Book Antiqua"/>
                <a:cs typeface="Times New Roman" pitchFamily="18" charset="0"/>
              </a:rPr>
              <a:t>Regression</a:t>
            </a:r>
          </a:p>
          <a:p>
            <a:pPr marL="0">
              <a:lnSpc>
                <a:spcPct val="115000"/>
              </a:lnSpc>
              <a:spcBef>
                <a:spcPts val="0"/>
              </a:spcBef>
              <a:spcAft>
                <a:spcPts val="1000"/>
              </a:spcAft>
              <a:buNone/>
            </a:pPr>
            <a:endParaRPr lang="en-US" sz="1600" dirty="0" smtClean="0">
              <a:latin typeface="Book Antiqua"/>
              <a:ea typeface="Book Antiqua"/>
              <a:cs typeface="Times New Roman"/>
            </a:endParaRP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a:buNone/>
            </a:pPr>
            <a:r>
              <a:rPr lang="en-US" sz="2000" b="1" u="sng" dirty="0" smtClean="0">
                <a:latin typeface="Times New Roman" pitchFamily="18" charset="0"/>
                <a:cs typeface="Times New Roman" pitchFamily="18" charset="0"/>
              </a:rPr>
              <a:t>Unsupervised learning</a:t>
            </a:r>
            <a:r>
              <a:rPr lang="en-US" sz="2000" dirty="0" smtClean="0">
                <a:latin typeface="Times New Roman" pitchFamily="18" charset="0"/>
                <a:cs typeface="Times New Roman" pitchFamily="18" charset="0"/>
              </a:rPr>
              <a:t>: In Unsupervised Learning, the machine uses unlabeled data and learns on itself without any supervision. The machine tries to find a pattern in the unlabeled data and gives a response.</a:t>
            </a:r>
          </a:p>
          <a:p>
            <a:pPr>
              <a:buNone/>
            </a:pPr>
            <a:r>
              <a:rPr lang="en-US" sz="2000" dirty="0" smtClean="0">
                <a:latin typeface="Times New Roman" pitchFamily="18" charset="0"/>
                <a:cs typeface="Times New Roman" pitchFamily="18" charset="0"/>
              </a:rPr>
              <a:t>Unsupervised learning can be further grouped into types:</a:t>
            </a:r>
          </a:p>
          <a:p>
            <a:r>
              <a:rPr lang="en-US" sz="2000" dirty="0" smtClean="0">
                <a:latin typeface="Times New Roman" pitchFamily="18" charset="0"/>
                <a:cs typeface="Times New Roman" pitchFamily="18" charset="0"/>
              </a:rPr>
              <a:t>Clustering</a:t>
            </a:r>
          </a:p>
          <a:p>
            <a:r>
              <a:rPr lang="en-US" sz="2000" dirty="0" smtClean="0">
                <a:latin typeface="Times New Roman" pitchFamily="18" charset="0"/>
                <a:cs typeface="Times New Roman" pitchFamily="18" charset="0"/>
              </a:rPr>
              <a:t>Association</a:t>
            </a:r>
          </a:p>
          <a:p>
            <a:pPr>
              <a:buNone/>
            </a:pPr>
            <a:r>
              <a:rPr lang="en-US" sz="2000" dirty="0" smtClean="0">
                <a:latin typeface="Times New Roman" pitchFamily="18" charset="0"/>
                <a:cs typeface="Times New Roman" pitchFamily="18" charset="0"/>
              </a:rPr>
              <a:t>We use supervised learning to predict our house price.</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OBJECTIVE</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dirty="0" smtClean="0">
                <a:latin typeface="Times New Roman" pitchFamily="18" charset="0"/>
                <a:cs typeface="Times New Roman" pitchFamily="18" charset="0"/>
              </a:rPr>
              <a:t>There are following objective of House </a:t>
            </a:r>
            <a:r>
              <a:rPr lang="en-US" sz="2000" dirty="0" err="1" smtClean="0">
                <a:latin typeface="Times New Roman" pitchFamily="18" charset="0"/>
                <a:cs typeface="Times New Roman" pitchFamily="18" charset="0"/>
              </a:rPr>
              <a:t>PricePrediction</a:t>
            </a:r>
            <a:r>
              <a:rPr lang="en-US" sz="2000" dirty="0" smtClean="0">
                <a:latin typeface="Times New Roman" pitchFamily="18" charset="0"/>
                <a:cs typeface="Times New Roman" pitchFamily="18" charset="0"/>
              </a:rPr>
              <a:t> Machine Learning. These are</a:t>
            </a:r>
          </a:p>
          <a:p>
            <a:pPr lvl="0"/>
            <a:r>
              <a:rPr lang="en-US" sz="2000" dirty="0" smtClean="0">
                <a:latin typeface="Times New Roman" pitchFamily="18" charset="0"/>
                <a:cs typeface="Times New Roman" pitchFamily="18" charset="0"/>
              </a:rPr>
              <a:t>Predict the sale price for each house.</a:t>
            </a:r>
          </a:p>
          <a:p>
            <a:r>
              <a:rPr lang="en-US" sz="2000" dirty="0" smtClean="0">
                <a:latin typeface="Times New Roman" pitchFamily="18" charset="0"/>
                <a:cs typeface="Times New Roman" pitchFamily="18" charset="0"/>
              </a:rPr>
              <a:t>Minimize the difference between predicted and actual rating.</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CAFC876-636F-4B14-8926-20CF257B6FAF}"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TotalTime>
  <Words>1548</Words>
  <Application>Microsoft Office PowerPoint</Application>
  <PresentationFormat>On-screen Show (4:3)</PresentationFormat>
  <Paragraphs>280</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HOUSE PRICE PREDICTION</vt:lpstr>
      <vt:lpstr>UIET CSJM university Kanpur  Department of Computer Applications  CERTIFICATE  </vt:lpstr>
      <vt:lpstr>ACKNOWLEDGEMENT </vt:lpstr>
      <vt:lpstr>CONTENTS </vt:lpstr>
      <vt:lpstr> </vt:lpstr>
      <vt:lpstr>ABSTRACT</vt:lpstr>
      <vt:lpstr>INTRODUCTION</vt:lpstr>
      <vt:lpstr> </vt:lpstr>
      <vt:lpstr>OBJECTIVE</vt:lpstr>
      <vt:lpstr>SCOPE</vt:lpstr>
      <vt:lpstr>PROJECT PLAN</vt:lpstr>
      <vt:lpstr> </vt:lpstr>
      <vt:lpstr> </vt:lpstr>
      <vt:lpstr> The Existing System  </vt:lpstr>
      <vt:lpstr>Current Problems </vt:lpstr>
      <vt:lpstr>Areas For Improvement </vt:lpstr>
      <vt:lpstr>Proposed System </vt:lpstr>
      <vt:lpstr>Input/Output Requirement </vt:lpstr>
      <vt:lpstr>Hardware And Software Requirement </vt:lpstr>
      <vt:lpstr>Database Requirement </vt:lpstr>
      <vt:lpstr>Software Requirment Specification </vt:lpstr>
      <vt:lpstr> </vt:lpstr>
      <vt:lpstr>Tables And Fields For Database </vt:lpstr>
      <vt:lpstr>Database Dictionary </vt:lpstr>
      <vt:lpstr> </vt:lpstr>
      <vt:lpstr> E-R Diagram  </vt:lpstr>
      <vt:lpstr> Screen Shots   </vt:lpstr>
      <vt:lpstr> </vt:lpstr>
      <vt:lpstr> Validation Checks  </vt:lpstr>
      <vt:lpstr> Testing  </vt:lpstr>
      <vt:lpstr> </vt:lpstr>
      <vt:lpstr> Implementation and Maintenance  </vt:lpstr>
      <vt:lpstr> </vt:lpstr>
      <vt:lpstr>Future Scope Of The Project </vt:lpstr>
      <vt:lpstr>Conclusion </vt:lpstr>
      <vt:lpstr>Biblography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GAURAV SONI</dc:creator>
  <cp:lastModifiedBy>GAURAV SONI</cp:lastModifiedBy>
  <cp:revision>49</cp:revision>
  <dcterms:created xsi:type="dcterms:W3CDTF">2022-05-31T17:45:57Z</dcterms:created>
  <dcterms:modified xsi:type="dcterms:W3CDTF">2022-06-02T22:59:39Z</dcterms:modified>
</cp:coreProperties>
</file>