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launa Claire Safarpou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09T19:16:06.108">
    <p:pos x="6000" y="0"/>
    <p:text>will may weigh in here after i present this slide to emphasize the importance of theory in designing experiments.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Alauna:</a:t>
            </a:r>
            <a:endParaRPr/>
          </a:p>
          <a:p>
            <a:pPr indent="0" lvl="0" marL="0" rtl="0" algn="l">
              <a:spcBef>
                <a:spcPts val="0"/>
              </a:spcBef>
              <a:spcAft>
                <a:spcPts val="0"/>
              </a:spcAft>
              <a:buNone/>
            </a:pPr>
            <a:r>
              <a:rPr lang="en"/>
              <a:t>I am a 5th year doctoral candidate in American and methods, WIll Bishop is a fourth year doctoral student in American politics and political methods, and Autumn is a second year doctoral student in international relations and american politics.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Between the three of us we have conducted 20 experiments in diverse domains including foreign policy preferences, American racial attitudes, black politics, survey methodology, voting, misinformation, and prejudice reduction. Many of these have been online, but a number have also been field and controlled lab </a:t>
            </a:r>
            <a:r>
              <a:rPr lang="en"/>
              <a:t>experiments</a:t>
            </a:r>
            <a:r>
              <a:rPr lang="en"/>
              <a:t>. Today we are going to provide you with a functional introduction to experimental research,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29ced6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29ced6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ways to encourage attention is to give people a reminder when they fail to answer questions. I also </a:t>
            </a:r>
            <a:r>
              <a:rPr lang="en"/>
              <a:t>recommend</a:t>
            </a:r>
            <a:r>
              <a:rPr lang="en"/>
              <a:t> putting timers on experimental stimuli to prevent participants from advancing until after a specified amount of time.</a:t>
            </a:r>
            <a:endParaRPr/>
          </a:p>
          <a:p>
            <a:pPr indent="0" lvl="0" marL="0" rtl="0" algn="l">
              <a:spcBef>
                <a:spcPts val="0"/>
              </a:spcBef>
              <a:spcAft>
                <a:spcPts val="0"/>
              </a:spcAft>
              <a:buNone/>
            </a:pPr>
            <a:r>
              <a:rPr lang="en"/>
              <a:t>(Autumn Note) - you can work with lucid to drop respondent’s who fail attention checks and get them replaced without an additional cost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af2d1cd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af2d1cd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Alauna.</a:t>
            </a:r>
            <a:endParaRPr/>
          </a:p>
          <a:p>
            <a:pPr indent="0" lvl="0" marL="0" rtl="0" algn="l">
              <a:spcBef>
                <a:spcPts val="0"/>
              </a:spcBef>
              <a:spcAft>
                <a:spcPts val="0"/>
              </a:spcAft>
              <a:buNone/>
            </a:pPr>
            <a:r>
              <a:rPr lang="en"/>
              <a:t>-As I mentioned briefly when discussing the logic of experiments, you may wish to collect information on covariates, factors that influence your DV, prior to your experimental manipulation. The reason you may wish to do so is two fold. First, you can include those measures as covariates (which essentially function like a </a:t>
            </a:r>
            <a:r>
              <a:rPr lang="en"/>
              <a:t>statistical</a:t>
            </a:r>
            <a:r>
              <a:rPr lang="en"/>
              <a:t> control would in an observational study) but in an experiment, these are used to increase the efficiency of your treatment effects by decreasing excess variance. You may also wish to compute conditional effects based on these factors. For instance, you may wish to compute whether your treatment effects people of different parties in a different way. To figure this out, you would compute what is called a conditional average treatment effect or CATE.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account for covariates when you design your experiment by using block randomization e.g. you separate out your sample by some demographic factor that greatly impacts your DV, like political party. To ensure your experimental conditions remain balanced, you conduct your randomization within these blocks, so within republicans, you randomly assign to treatment or control, same for democrats and so on. This will help you to improve precision of your estimates. The chief benefit of performing block randomization as </a:t>
            </a:r>
            <a:r>
              <a:rPr lang="en"/>
              <a:t>opposed</a:t>
            </a:r>
            <a:r>
              <a:rPr lang="en"/>
              <a:t> to just include covariates when computing your effects is when the sample size is small.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do plan on using covariates, keep in mind a few things. First, they almost always must be collected pre-treatment. In order for treatment effects to remain unbiased, covariates included to increase the precision of estimates must be pre-treatment covariates. The logic here is that anything after your experimental manipulation takes place could impact subsequent measures, so including multiple outcomes would yield biased estimates of your main effect.</a:t>
            </a:r>
            <a:endParaRPr/>
          </a:p>
          <a:p>
            <a:pPr indent="0" lvl="0" marL="0" rtl="0" algn="l">
              <a:spcBef>
                <a:spcPts val="0"/>
              </a:spcBef>
              <a:spcAft>
                <a:spcPts val="0"/>
              </a:spcAft>
              <a:buNone/>
            </a:pPr>
            <a:r>
              <a:rPr lang="en"/>
              <a:t>-second, keep in mind that you are not controlling. This is not observational research. Your choice of covairates needs to be limited, it needs to be purposeful, and either theoretically derived or based on prior empirical research. You may also want to pre-register your experiment and note that you intend to conduct your analysis with these covariates. This helps insulate you from criticism that you are p-hacking.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(probably dont read this bit)</a:t>
            </a:r>
            <a:endParaRPr/>
          </a:p>
          <a:p>
            <a:pPr indent="0" lvl="0" marL="0" rtl="0" algn="l">
              <a:spcBef>
                <a:spcPts val="0"/>
              </a:spcBef>
              <a:spcAft>
                <a:spcPts val="0"/>
              </a:spcAft>
              <a:buNone/>
            </a:pPr>
            <a:r>
              <a:rPr lang="en"/>
              <a:t>Maybe also mention placebo effects (respondents are impacted by any intervention, even if it shouldn’t have any effect) typically why you will give a placebo task to your control group. Placebo tasks are more often than not about recycling. Don’t ask me why, but apparently most political scientists see recycling as something that could not possibly have political consequences.</a:t>
            </a:r>
            <a:endParaRPr/>
          </a:p>
          <a:p>
            <a:pPr indent="0" lvl="0" marL="0" rtl="0" algn="l">
              <a:spcBef>
                <a:spcPts val="0"/>
              </a:spcBef>
              <a:spcAft>
                <a:spcPts val="0"/>
              </a:spcAft>
              <a:buNone/>
            </a:pPr>
            <a:r>
              <a:rPr lang="en"/>
              <a:t>Hawthorne effects (respondents will act differently when they know they are under study)</a:t>
            </a:r>
            <a:endParaRPr/>
          </a:p>
          <a:p>
            <a:pPr indent="0" lvl="0" marL="0" rtl="0" algn="l">
              <a:spcBef>
                <a:spcPts val="0"/>
              </a:spcBef>
              <a:spcAft>
                <a:spcPts val="0"/>
              </a:spcAft>
              <a:buNone/>
            </a:pPr>
            <a:r>
              <a:rPr lang="en"/>
              <a:t>Experimenter demand effects (when respondents behave in a way in order to confirm what they see as your hypothesis- but whether its a real thing is a debate)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af2d1cd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af2d1cd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Autumn or Will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5dcb00c2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5dcb00c2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Create new project. You need an advisor to sign the package along with one of the department’s IRB </a:t>
            </a:r>
            <a:r>
              <a:rPr lang="en"/>
              <a:t>liaisons (Jim Glass and Antoine Banks)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sure to use IRB’s language when incorporating revisions. Speak to the points they want you to address for waivers of informed consent, parental, or written consent.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push back on some of the revisions if methodological problems arise for incorporating them. For experiments, IRB may ask you to allow respondents to have their data removed if they’re unhappy with the deception. You can push back on this by detailing how this process may bias the study.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IRB reviewers are usually happy to chat about the process and any issue you may have - Reviewers are friends not foes!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Antoine is your faculty advisor, Glass will have to be the department liaison signoff on the project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5dcb00c2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5dcb00c2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Autumn</a:t>
            </a:r>
            <a:endParaRPr/>
          </a:p>
          <a:p>
            <a:pPr indent="0" lvl="0" marL="0" rtl="0" algn="l">
              <a:spcBef>
                <a:spcPts val="0"/>
              </a:spcBef>
              <a:spcAft>
                <a:spcPts val="0"/>
              </a:spcAft>
              <a:buNone/>
            </a:pPr>
            <a:r>
              <a:rPr lang="en"/>
              <a:t>Preregistration is register your research plan prior to launching a study and register your plan which can include your . The main focus here is making experimental research focus on hypothesis-testing rather than exploratory data analysis (hypothesis-generating). The main purpose of pre-registration is to make clear which hypotheses and analyses were specified priori and which were more exploratory and driven by the data.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5dcb00c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5dcb00c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Autumn</a:t>
            </a:r>
            <a:endParaRPr/>
          </a:p>
          <a:p>
            <a:pPr indent="0" lvl="0" marL="0" rtl="0" algn="l">
              <a:spcBef>
                <a:spcPts val="0"/>
              </a:spcBef>
              <a:spcAft>
                <a:spcPts val="0"/>
              </a:spcAft>
              <a:buNone/>
            </a:pPr>
            <a:r>
              <a:rPr lang="en"/>
              <a:t>Power analysis allows us to determine the sample size needed to detect an effect of a given size with a given degree of confidence. Power </a:t>
            </a:r>
            <a:r>
              <a:rPr lang="en"/>
              <a:t>refers</a:t>
            </a:r>
            <a:r>
              <a:rPr lang="en"/>
              <a:t> to the probability of detecting an effect given that the effect is really there.  It also allows us the </a:t>
            </a:r>
            <a:r>
              <a:rPr lang="en"/>
              <a:t>ability</a:t>
            </a:r>
            <a:r>
              <a:rPr lang="en"/>
              <a:t> to determine the </a:t>
            </a:r>
            <a:r>
              <a:rPr lang="en"/>
              <a:t>probability</a:t>
            </a:r>
            <a:r>
              <a:rPr lang="en"/>
              <a:t> of detecting an effect of a given size with a given level of confidence under sample size </a:t>
            </a:r>
            <a:r>
              <a:rPr lang="en"/>
              <a:t>constraints</a:t>
            </a:r>
            <a:r>
              <a:rPr lang="en"/>
              <a:t>. </a:t>
            </a:r>
            <a:endParaRPr/>
          </a:p>
          <a:p>
            <a:pPr indent="0" lvl="0" marL="0" rtl="0" algn="l">
              <a:spcBef>
                <a:spcPts val="0"/>
              </a:spcBef>
              <a:spcAft>
                <a:spcPts val="0"/>
              </a:spcAft>
              <a:buNone/>
            </a:pPr>
            <a:r>
              <a:rPr lang="en"/>
              <a:t>Need 3 of 4 pieces of information to perform a power analysis: sample size, effect size, significance level (p), and power (1-p). Given we have three of the four we can use a power analysis to calculate for the fourth. </a:t>
            </a:r>
            <a:endParaRPr/>
          </a:p>
          <a:p>
            <a:pPr indent="0" lvl="0" marL="0" rtl="0" algn="l">
              <a:spcBef>
                <a:spcPts val="0"/>
              </a:spcBef>
              <a:spcAft>
                <a:spcPts val="0"/>
              </a:spcAft>
              <a:buNone/>
            </a:pPr>
            <a:r>
              <a:rPr lang="en"/>
              <a:t>The benefit of this is given a low probability, it can inform of us if we should go </a:t>
            </a:r>
            <a:r>
              <a:rPr lang="en"/>
              <a:t>forward</a:t>
            </a:r>
            <a:r>
              <a:rPr lang="en"/>
              <a:t> with the experiment and can also allow us to calculate the sample size needed to detect effects. </a:t>
            </a:r>
            <a:endParaRPr/>
          </a:p>
          <a:p>
            <a:pPr indent="0" lvl="0" marL="0" rtl="0" algn="l">
              <a:spcBef>
                <a:spcPts val="0"/>
              </a:spcBef>
              <a:spcAft>
                <a:spcPts val="0"/>
              </a:spcAft>
              <a:buNone/>
            </a:pPr>
            <a:r>
              <a:rPr lang="en"/>
              <a:t>Note: it is often not a good idea to run on the bare minimum number of subjects needed to run a study </a:t>
            </a:r>
            <a:endParaRPr/>
          </a:p>
          <a:p>
            <a:pPr indent="0" lvl="0" marL="0" rtl="0" algn="l">
              <a:spcBef>
                <a:spcPts val="0"/>
              </a:spcBef>
              <a:spcAft>
                <a:spcPts val="0"/>
              </a:spcAft>
              <a:buNone/>
            </a:pPr>
            <a:r>
              <a:rPr lang="en"/>
              <a:t>Note: Beaware though the power analysis is </a:t>
            </a:r>
            <a:r>
              <a:rPr lang="en"/>
              <a:t>sensitive</a:t>
            </a:r>
            <a:r>
              <a:rPr lang="en"/>
              <a:t> to changes in </a:t>
            </a:r>
            <a:r>
              <a:rPr lang="en"/>
              <a:t>methodology</a:t>
            </a:r>
            <a:r>
              <a:rPr lang="en"/>
              <a:t> and often results in a range of subjects desirable rather than a </a:t>
            </a:r>
            <a:r>
              <a:rPr lang="en"/>
              <a:t>precise</a:t>
            </a:r>
            <a:r>
              <a:rPr lang="en"/>
              <a:t> number of subjects.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5dcb00c2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5dcb00c2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Lab usually has over 500 students from GVPT 170, 200, 201 and sometimes 329C and 429A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5dcb00c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5dcb00c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Mturk: Cheapest but often low quality data. No real method to ensure strong data quality.</a:t>
            </a:r>
            <a:endParaRPr/>
          </a:p>
          <a:p>
            <a:pPr indent="0" lvl="0" marL="0" rtl="0" algn="l">
              <a:spcBef>
                <a:spcPts val="0"/>
              </a:spcBef>
              <a:spcAft>
                <a:spcPts val="0"/>
              </a:spcAft>
              <a:buNone/>
            </a:pPr>
            <a:r>
              <a:rPr lang="en"/>
              <a:t>Lucid: Middle option. Not as cheap as MTurk but not as good or expensive as Qualtrics.</a:t>
            </a:r>
            <a:endParaRPr/>
          </a:p>
          <a:p>
            <a:pPr indent="0" lvl="0" marL="0" rtl="0" algn="l">
              <a:spcBef>
                <a:spcPts val="0"/>
              </a:spcBef>
              <a:spcAft>
                <a:spcPts val="0"/>
              </a:spcAft>
              <a:buNone/>
            </a:pPr>
            <a:r>
              <a:rPr lang="en"/>
              <a:t>Qualtrics: Expensive but better data quality. Straightliners and speeders are removed. Can also screen out on manipulation and attention checks.</a:t>
            </a:r>
            <a:endParaRPr/>
          </a:p>
          <a:p>
            <a:pPr indent="0" lvl="0" marL="0" rtl="0" algn="l">
              <a:spcBef>
                <a:spcPts val="0"/>
              </a:spcBef>
              <a:spcAft>
                <a:spcPts val="0"/>
              </a:spcAft>
              <a:buNone/>
            </a:pPr>
            <a:r>
              <a:rPr lang="en"/>
              <a:t>YouGov: Nationally representative sample with weights estimated from firm. They code your survey and you approve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5dcb00c2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5dcb00c2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5dcb00c2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5dcb00c2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Alauna but have autumn weigh in on the Cosmos Club Foundation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just a few options for funding your experiment. Now one of the main trade-offs for conducting experimental research is the cost. It can be very very expensive, and the cost of experiments is often increased by elements of your research question that are unavoidable. For instance my dissertation research is on prejudice reduction. Well, that means I need to use a within subjects design which requires two waves. Thats very expensive. Will’s research is about the decision making of Black voters, unfortunately survey firms typically charge more for Black repsondents than for White, so again, costs add up quickly.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lucky for us we are at an R1, large university, which means there are a lot of funding resources available. My dissertation consists of 3 experiments and cost a total of $23,000. I got all that money from applying to the items on this list. It’s not easy, and its very time consuming to apply for grant funding, but it’s worth it if you can carry out research that you are passionate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Spencer-female students only</a:t>
            </a:r>
            <a:endParaRPr/>
          </a:p>
          <a:p>
            <a:pPr indent="0" lvl="0" marL="0" rtl="0" algn="l">
              <a:spcBef>
                <a:spcPts val="0"/>
              </a:spcBef>
              <a:spcAft>
                <a:spcPts val="0"/>
              </a:spcAft>
              <a:buNone/>
            </a:pPr>
            <a:r>
              <a:rPr lang="en"/>
              <a:t>Summer research fellowship- pre candidacy</a:t>
            </a:r>
            <a:endParaRPr/>
          </a:p>
          <a:p>
            <a:pPr indent="0" lvl="0" marL="0" rtl="0" algn="l">
              <a:spcBef>
                <a:spcPts val="0"/>
              </a:spcBef>
              <a:spcAft>
                <a:spcPts val="0"/>
              </a:spcAft>
              <a:buNone/>
            </a:pPr>
            <a:r>
              <a:rPr lang="en"/>
              <a:t>DRI- have both pre and post candidacy options</a:t>
            </a:r>
            <a:endParaRPr/>
          </a:p>
          <a:p>
            <a:pPr indent="0" lvl="0" marL="0" rtl="0" algn="l">
              <a:spcBef>
                <a:spcPts val="0"/>
              </a:spcBef>
              <a:spcAft>
                <a:spcPts val="0"/>
              </a:spcAft>
              <a:buNone/>
            </a:pPr>
            <a:r>
              <a:rPr lang="en"/>
              <a:t>Departmental awards- tied to specific things liek conference paper or a paper in a subject area</a:t>
            </a:r>
            <a:endParaRPr/>
          </a:p>
          <a:p>
            <a:pPr indent="0" lvl="0" marL="0" rtl="0" algn="l">
              <a:spcBef>
                <a:spcPts val="0"/>
              </a:spcBef>
              <a:spcAft>
                <a:spcPts val="0"/>
              </a:spcAft>
              <a:buNone/>
            </a:pPr>
            <a:r>
              <a:rPr lang="en"/>
              <a:t>Longest and pelczar- post candidacy</a:t>
            </a:r>
            <a:endParaRPr/>
          </a:p>
          <a:p>
            <a:pPr indent="0" lvl="0" marL="0" rtl="0" algn="l">
              <a:spcBef>
                <a:spcPts val="0"/>
              </a:spcBef>
              <a:spcAft>
                <a:spcPts val="0"/>
              </a:spcAft>
              <a:buNone/>
            </a:pPr>
            <a:r>
              <a:rPr lang="en"/>
              <a:t>3mt- this is tied to your </a:t>
            </a:r>
            <a:r>
              <a:rPr lang="en"/>
              <a:t>competition</a:t>
            </a:r>
            <a:r>
              <a:rPr lang="en"/>
              <a:t> in a brief, 3 minute presentation of your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Apsa ddrig- this one is huge if you can get it. You need to be post candidacy and have really fleshed out your theory and have at least some results.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9638f1a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9638f1a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Alauna:</a:t>
            </a:r>
            <a:endParaRPr>
              <a:solidFill>
                <a:schemeClr val="dk1"/>
              </a:solidFill>
            </a:endParaRPr>
          </a:p>
          <a:p>
            <a:pPr indent="0" lvl="0" marL="0" rtl="0" algn="l">
              <a:spcBef>
                <a:spcPts val="0"/>
              </a:spcBef>
              <a:spcAft>
                <a:spcPts val="0"/>
              </a:spcAft>
              <a:buNone/>
            </a:pPr>
            <a:r>
              <a:rPr lang="en"/>
              <a:t>First we are going to discuss the logic of experiments, before moving on to different types of experiments. We will then discuss how to analyze experimental effects and perform randomization checks. We will briefly cover a few advanced issues including using covariates and computing CATES as well as block randomization.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second half of the presentation, we will walk you through the practical steps to conducting an experiment, including gaining Institutional Review Board approval for human subject research, pre-</a:t>
            </a:r>
            <a:r>
              <a:rPr lang="en"/>
              <a:t>registering</a:t>
            </a:r>
            <a:r>
              <a:rPr lang="en"/>
              <a:t> your experiment, performing power-analyses. We will also walk you through how to field a study, including the GVPT experimental labs, using survey firms (and the various trade-offs between them) as well as other fielding options. We will then briefly mention some of the funding sources we have used to field our experiments.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caf3a91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caf3a91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dcb00c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dcb00c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7642ad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7642ad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Alauna</a:t>
            </a:r>
            <a:endParaRPr/>
          </a:p>
          <a:p>
            <a:pPr indent="0" lvl="0" marL="0" rtl="0" algn="l">
              <a:spcBef>
                <a:spcPts val="0"/>
              </a:spcBef>
              <a:spcAft>
                <a:spcPts val="0"/>
              </a:spcAft>
              <a:buNone/>
            </a:pPr>
            <a:r>
              <a:rPr lang="en"/>
              <a:t>-Experiments work in establishing causality using three fundamental elements: First, a planned intervention in which you manipulate some independent variable and observe the result of that manipulation on your DV. This is critically different from observational research because you as the experimenter exercise control.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is the crucial element of random assignment which eliminates both observed and unobserved confounders through random assignment. No more justifying whether you accounted for every plausible factor that might lead to a spurious conclusion!</a:t>
            </a:r>
            <a:endParaRPr/>
          </a:p>
          <a:p>
            <a:pPr indent="0" lvl="0" marL="0" rtl="0" algn="l">
              <a:spcBef>
                <a:spcPts val="0"/>
              </a:spcBef>
              <a:spcAft>
                <a:spcPts val="0"/>
              </a:spcAft>
              <a:buNone/>
            </a:pPr>
            <a:r>
              <a:rPr lang="en"/>
              <a:t>-Because you assign treatment randomly, all factors both observed and unobserved will on average be the same in the treatment and the control group.</a:t>
            </a:r>
            <a:endParaRPr/>
          </a:p>
          <a:p>
            <a:pPr indent="0" lvl="0" marL="0" rtl="0" algn="l">
              <a:spcBef>
                <a:spcPts val="0"/>
              </a:spcBef>
              <a:spcAft>
                <a:spcPts val="0"/>
              </a:spcAft>
              <a:buNone/>
            </a:pPr>
            <a:r>
              <a:rPr lang="en"/>
              <a:t>-Since you control the intervention and the random assignment, you can assume that but for your intervention (treatment) the average outcome in the treatment group without your intervention and the average outcome in the control would be the same. </a:t>
            </a:r>
            <a:endParaRPr/>
          </a:p>
          <a:p>
            <a:pPr indent="0" lvl="0" marL="0" rtl="0" algn="l">
              <a:spcBef>
                <a:spcPts val="0"/>
              </a:spcBef>
              <a:spcAft>
                <a:spcPts val="0"/>
              </a:spcAft>
              <a:buNone/>
            </a:pPr>
            <a:r>
              <a:rPr lang="en"/>
              <a:t>-Also, you establish temporal sequence easily. Just make sure your treatment comes BEFORE your outcome measures.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third element is careful and precise measurement. This sometimes seems odd to say, but be sure you actually measure your outcome variable and your assignment to experimental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just want to note a few more things to keep in mind:</a:t>
            </a:r>
            <a:endParaRPr/>
          </a:p>
          <a:p>
            <a:pPr indent="0" lvl="0" marL="0" rtl="0" algn="l">
              <a:spcBef>
                <a:spcPts val="0"/>
              </a:spcBef>
              <a:spcAft>
                <a:spcPts val="0"/>
              </a:spcAft>
              <a:buNone/>
            </a:pPr>
            <a:r>
              <a:rPr lang="en"/>
              <a:t>-Any desired variables that may affect your outcome should be included as a premeasure (so you should include it </a:t>
            </a:r>
            <a:r>
              <a:rPr lang="en"/>
              <a:t>before</a:t>
            </a:r>
            <a:r>
              <a:rPr lang="en"/>
              <a:t> your </a:t>
            </a:r>
            <a:r>
              <a:rPr lang="en"/>
              <a:t>experimental</a:t>
            </a:r>
            <a:r>
              <a:rPr lang="en"/>
              <a:t> manipulation). This should be done strategically as you can’t account for everything. The purpose of this is as a tool to increase the </a:t>
            </a:r>
            <a:r>
              <a:rPr lang="en"/>
              <a:t>precision</a:t>
            </a:r>
            <a:r>
              <a:rPr lang="en"/>
              <a:t> of your estimates. We will discuss this more later in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 want to discuss the downside to using convenience samples, while the lab is useful there is also the downside that is a convenience sample.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Importance of theory: Your experimental design must be developed from subject matter theory. The design is what allows you to make causal interpretations, not your statistical analysis. Pay attention to counterfactual outcomes, make sure you are precise in what you vary, and play close attention to possible primes and other threats to validity.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af2d1cd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af2d1cd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Alauna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distinction in types of experiments is the difference in a between subjects design and a within subjects design. The between subjects design compares your DV in your control and treatment groups. This is the simplest and the most common type of design and relies on the principle of randomization to hold that you are randomizing away all observed and unobserved differences between your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type is a within subjects design. In this type of design, you are comparing individuals across conditions and across time. This type of design requires you to have </a:t>
            </a:r>
            <a:r>
              <a:rPr lang="en"/>
              <a:t>collected</a:t>
            </a:r>
            <a:r>
              <a:rPr lang="en"/>
              <a:t> some baseline DV data, prior to your experimental intervention. These designs are much less common, primarily because of the cost associated with them. But if you have the funds to do this, it can yield particularly rich analyses by allowing you to compute treatment effects conditional on baseline measures of your dependent variable.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5dcb00c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5dcb00c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Alauna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i’ve discussed the basic distinction, I’ll now discuss various delivery mechanisms for experiments. The first type, quasi experiments or natural experiments has been discussed in some depth in the observational workshops already and is not the focus of this presentation. I put it here mainly to help underline the difference between quasi and true experimental designs. In a quasi or natural experiment, the researcher does not exercise tight control over the intervention, the intervention has been assigned by some other force (nature), and you are observing it. Sometimes you also lack the ability to carefully measure outcomes, which makes these not “true” experiments.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next set are types of true experiments that vary by mode. </a:t>
            </a:r>
            <a:r>
              <a:rPr lang="en"/>
              <a:t>Laboratory</a:t>
            </a:r>
            <a:r>
              <a:rPr lang="en"/>
              <a:t> experiments are conducted in highly controlled </a:t>
            </a:r>
            <a:r>
              <a:rPr lang="en"/>
              <a:t>laboratory</a:t>
            </a:r>
            <a:r>
              <a:rPr lang="en"/>
              <a:t> environments. These are great for internal validity because of the tight control, but often face criticism for lacking in external validity as well as generizability because of the type of </a:t>
            </a:r>
            <a:r>
              <a:rPr lang="en"/>
              <a:t>convenience</a:t>
            </a:r>
            <a:r>
              <a:rPr lang="en"/>
              <a:t> samples that are typically used in these studies. That being said, lab experiments are a fantastic way to </a:t>
            </a:r>
            <a:r>
              <a:rPr lang="en"/>
              <a:t>pilot</a:t>
            </a:r>
            <a:r>
              <a:rPr lang="en"/>
              <a:t> a study that you then deploy as a survey or field experiment.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Survey experiments are probably the most common type in social science. They involve experimental manipulation within the context of a survey. They can be done online, in person, over the phone, even in mail surveys. They are typically used to test </a:t>
            </a:r>
            <a:r>
              <a:rPr lang="en"/>
              <a:t>hypothesis</a:t>
            </a:r>
            <a:r>
              <a:rPr lang="en"/>
              <a:t> on candidate messaging, news and information and other types of attitudinal and behavior outcomes.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Field experiments are by far the gold standard. This type tests your hypothesis in real world settings. For instance, my co-authored article with Mike Hanmer, Jared McDonald and Lisa Bryant in Political Behavior partnered with the state of PA to test whetehr postcards sent fromt he secretary of state’s office encouraged registration and turnout in the 2016 election. These types of experiments help address concerns of external validity but, as the example of my article suggests, often involves access and partnerships that sometimes aren’t possible. Not everyone can partner with a relevant organization to conduct a field experiment, and these are often costly and time consuming.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Beyond these different mode types, there many additional subtypes. The most common are probably list experiments and conjoints. List experiments are a way to reduce social </a:t>
            </a:r>
            <a:r>
              <a:rPr lang="en"/>
              <a:t>desirability</a:t>
            </a:r>
            <a:r>
              <a:rPr lang="en"/>
              <a:t>, but be cautious about using these because new research actually </a:t>
            </a:r>
            <a:r>
              <a:rPr lang="en"/>
              <a:t>suggest</a:t>
            </a:r>
            <a:r>
              <a:rPr lang="en"/>
              <a:t> they might not be necessary. Conjoints vary multiple characteristics of a stimulus at once, and are a good way to study a </a:t>
            </a:r>
            <a:r>
              <a:rPr lang="en"/>
              <a:t>range</a:t>
            </a:r>
            <a:r>
              <a:rPr lang="en"/>
              <a:t> of possible characteristics and their combinations.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af2d1cd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af2d1cd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Alauna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far the best part of experimental research is that the basic analysis is astoundingly simple. Your ATE is simply the average outcome in your treatment condition minus the average outcome in your control. With OLS regression, this can be done by regressing a binary indicator variable for treatment condition on your outcome variable. If you have multiple treatment arms, you are just doing pairwise difference of 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complicated designs are also quite simple. If you used block randomization then you estimate your regression while including dummies for the blocks. If you use covariates, again, just include them in the regression. If you used cluster randomization, you cluster the standard errors by the clustering variable (e.g. by household). The main point here is that most of your work comes before the analysis stage- you design an experiment well and you really eliminate the need for complicated statistics.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af2d1cd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af2d1cd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Talk about the </a:t>
            </a:r>
            <a:r>
              <a:rPr lang="en"/>
              <a:t>importance</a:t>
            </a:r>
            <a:r>
              <a:rPr lang="en"/>
              <a:t> of random assignment. If treatment groups are unbalanced with respect to demographic variables, your treatment effects may be biased without correction. “</a:t>
            </a:r>
            <a:r>
              <a:rPr lang="en"/>
              <a:t>Omitted</a:t>
            </a:r>
            <a:r>
              <a:rPr lang="en"/>
              <a:t> variable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Basically check  to ensure that there aren’t large differences between treatment and control groups on pretreatment variables (DONT select variables that could plausibly be impacted by your treatment. I never use anything that comes after the experimental intervention)</a:t>
            </a:r>
            <a:endParaRPr/>
          </a:p>
          <a:p>
            <a:pPr indent="0" lvl="0" marL="0" rtl="0" algn="l">
              <a:spcBef>
                <a:spcPts val="0"/>
              </a:spcBef>
              <a:spcAft>
                <a:spcPts val="0"/>
              </a:spcAft>
              <a:buNone/>
            </a:pPr>
            <a:r>
              <a:rPr lang="en"/>
              <a:t>Also called “balance checking”</a:t>
            </a:r>
            <a:endParaRPr/>
          </a:p>
          <a:p>
            <a:pPr indent="0" lvl="0" marL="0" rtl="0" algn="l">
              <a:spcBef>
                <a:spcPts val="0"/>
              </a:spcBef>
              <a:spcAft>
                <a:spcPts val="0"/>
              </a:spcAft>
              <a:buNone/>
            </a:pPr>
            <a:r>
              <a:rPr lang="en"/>
              <a:t>Basically, you want null effects here. The differences should be roughly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Several ways to deal with this in ways we don’t have time to discuss. Matching, propensity scores, control variables in analysis, etc. These are post-collection ways to test whether you have random assignment.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general treatment randomization , you can generate test responses in Qualtrics to make sure it’s working correctly.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5dcb00c2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5dcb00c2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if you are doing an experiment to manipulate candidate race or gender, make sure to ask them the race or gender of the candidate they read about. Do two analyses, one over the full sample and the other among people who got the check right to see if results changed.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example. When priming emotions, make sure to ask how strongly they feel the emotion you’re attempting to prime.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29ced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29ced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esearch.umd.edu/ir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gap.org/registr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tata.com/features/power-and-sample-size/" TargetMode="External"/><Relationship Id="rId4" Type="http://schemas.openxmlformats.org/officeDocument/2006/relationships/hyperlink" Target="https://www.statmethods.net/stats/powe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annualreviews.org/doi/pdf/10.1146/annurev.polisci.5.091001.17065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onnect.apsanet.org/s4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 to Experimental Research</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t>William Bishop, Autumn Perkey, and Alauna Safarpour</a:t>
            </a:r>
            <a:endParaRPr/>
          </a:p>
          <a:p>
            <a:pPr indent="0" lvl="0" marL="0" rtl="0" algn="ctr">
              <a:spcBef>
                <a:spcPts val="0"/>
              </a:spcBef>
              <a:spcAft>
                <a:spcPts val="0"/>
              </a:spcAft>
              <a:buNone/>
            </a:pPr>
            <a:r>
              <a:rPr lang="en"/>
              <a:t>University of Maryland, College Park</a:t>
            </a:r>
            <a:endParaRPr/>
          </a:p>
          <a:p>
            <a:pPr indent="0" lvl="0" marL="0" rtl="0" algn="ctr">
              <a:spcBef>
                <a:spcPts val="0"/>
              </a:spcBef>
              <a:spcAft>
                <a:spcPts val="0"/>
              </a:spcAft>
              <a:buClr>
                <a:schemeClr val="dk1"/>
              </a:buClr>
              <a:buSzPct val="52380"/>
              <a:buFont typeface="Arial"/>
              <a:buNone/>
            </a:pPr>
            <a:r>
              <a:rPr lang="en"/>
              <a:t>GVPT Methods Workshop</a:t>
            </a:r>
            <a:endParaRPr/>
          </a:p>
          <a:p>
            <a:pPr indent="0" lvl="0" marL="0" rtl="0" algn="ctr">
              <a:spcBef>
                <a:spcPts val="0"/>
              </a:spcBef>
              <a:spcAft>
                <a:spcPts val="0"/>
              </a:spcAft>
              <a:buClr>
                <a:schemeClr val="dk1"/>
              </a:buClr>
              <a:buSzPct val="52380"/>
              <a:buFont typeface="Arial"/>
              <a:buNone/>
            </a:pPr>
            <a:r>
              <a:rPr lang="en"/>
              <a:t>April 19,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Attention Check Example</a:t>
            </a:r>
            <a:endParaRPr/>
          </a:p>
        </p:txBody>
      </p:sp>
      <p:sp>
        <p:nvSpPr>
          <p:cNvPr id="121" name="Google Shape;121;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Arial"/>
                <a:ea typeface="Arial"/>
                <a:cs typeface="Arial"/>
                <a:sym typeface="Arial"/>
              </a:rPr>
              <a:t>Most modern theories of decision making recognize that decisions do not take place in a vacuum.  Individual preferences and knowledge, along with situational variables can greatly impact the decision process.  To demonstrate that you’ve read this much, just go ahead and select both red and green among the alternatives below, no matter what your favorite color is.  Yes, ignore the question below and select both of those responses.</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What is your favorite color?</a:t>
            </a:r>
            <a:endParaRPr sz="1200">
              <a:latin typeface="Arial"/>
              <a:ea typeface="Arial"/>
              <a:cs typeface="Arial"/>
              <a:sym typeface="Arial"/>
            </a:endParaRPr>
          </a:p>
          <a:p>
            <a:pPr indent="0" lvl="0" marL="520700" rtl="0" algn="l">
              <a:spcBef>
                <a:spcPts val="0"/>
              </a:spcBef>
              <a:spcAft>
                <a:spcPts val="0"/>
              </a:spcAft>
              <a:buNone/>
            </a:pPr>
            <a:r>
              <a:rPr lang="en" sz="1100">
                <a:latin typeface="Arial"/>
                <a:ea typeface="Arial"/>
                <a:cs typeface="Arial"/>
                <a:sym typeface="Arial"/>
              </a:rPr>
              <a:t>1.</a:t>
            </a:r>
            <a:r>
              <a:rPr lang="en" sz="700">
                <a:latin typeface="Times New Roman"/>
                <a:ea typeface="Times New Roman"/>
                <a:cs typeface="Times New Roman"/>
                <a:sym typeface="Times New Roman"/>
              </a:rPr>
              <a:t>     </a:t>
            </a:r>
            <a:r>
              <a:rPr lang="en" sz="1100">
                <a:latin typeface="Arial"/>
                <a:ea typeface="Arial"/>
                <a:cs typeface="Arial"/>
                <a:sym typeface="Arial"/>
              </a:rPr>
              <a:t>White</a:t>
            </a:r>
            <a:endParaRPr sz="1100">
              <a:latin typeface="Arial"/>
              <a:ea typeface="Arial"/>
              <a:cs typeface="Arial"/>
              <a:sym typeface="Arial"/>
            </a:endParaRPr>
          </a:p>
          <a:p>
            <a:pPr indent="0" lvl="0" marL="520700" rtl="0" algn="l">
              <a:spcBef>
                <a:spcPts val="0"/>
              </a:spcBef>
              <a:spcAft>
                <a:spcPts val="0"/>
              </a:spcAft>
              <a:buNone/>
            </a:pPr>
            <a:r>
              <a:rPr lang="en" sz="1100">
                <a:latin typeface="Arial"/>
                <a:ea typeface="Arial"/>
                <a:cs typeface="Arial"/>
                <a:sym typeface="Arial"/>
              </a:rPr>
              <a:t>2.</a:t>
            </a:r>
            <a:r>
              <a:rPr lang="en" sz="700">
                <a:latin typeface="Times New Roman"/>
                <a:ea typeface="Times New Roman"/>
                <a:cs typeface="Times New Roman"/>
                <a:sym typeface="Times New Roman"/>
              </a:rPr>
              <a:t>     </a:t>
            </a:r>
            <a:r>
              <a:rPr lang="en" sz="1100">
                <a:latin typeface="Arial"/>
                <a:ea typeface="Arial"/>
                <a:cs typeface="Arial"/>
                <a:sym typeface="Arial"/>
              </a:rPr>
              <a:t>Black</a:t>
            </a:r>
            <a:endParaRPr sz="1100">
              <a:latin typeface="Arial"/>
              <a:ea typeface="Arial"/>
              <a:cs typeface="Arial"/>
              <a:sym typeface="Arial"/>
            </a:endParaRPr>
          </a:p>
          <a:p>
            <a:pPr indent="0" lvl="0" marL="520700" rtl="0" algn="l">
              <a:spcBef>
                <a:spcPts val="0"/>
              </a:spcBef>
              <a:spcAft>
                <a:spcPts val="0"/>
              </a:spcAft>
              <a:buNone/>
            </a:pPr>
            <a:r>
              <a:rPr lang="en" sz="1100">
                <a:latin typeface="Arial"/>
                <a:ea typeface="Arial"/>
                <a:cs typeface="Arial"/>
                <a:sym typeface="Arial"/>
              </a:rPr>
              <a:t>3.</a:t>
            </a:r>
            <a:r>
              <a:rPr lang="en" sz="700">
                <a:latin typeface="Times New Roman"/>
                <a:ea typeface="Times New Roman"/>
                <a:cs typeface="Times New Roman"/>
                <a:sym typeface="Times New Roman"/>
              </a:rPr>
              <a:t>     </a:t>
            </a:r>
            <a:r>
              <a:rPr lang="en" sz="1100">
                <a:latin typeface="Arial"/>
                <a:ea typeface="Arial"/>
                <a:cs typeface="Arial"/>
                <a:sym typeface="Arial"/>
              </a:rPr>
              <a:t>Red</a:t>
            </a:r>
            <a:endParaRPr sz="1100">
              <a:latin typeface="Arial"/>
              <a:ea typeface="Arial"/>
              <a:cs typeface="Arial"/>
              <a:sym typeface="Arial"/>
            </a:endParaRPr>
          </a:p>
          <a:p>
            <a:pPr indent="0" lvl="0" marL="520700" rtl="0" algn="l">
              <a:spcBef>
                <a:spcPts val="0"/>
              </a:spcBef>
              <a:spcAft>
                <a:spcPts val="0"/>
              </a:spcAft>
              <a:buNone/>
            </a:pPr>
            <a:r>
              <a:rPr lang="en" sz="1100">
                <a:latin typeface="Arial"/>
                <a:ea typeface="Arial"/>
                <a:cs typeface="Arial"/>
                <a:sym typeface="Arial"/>
              </a:rPr>
              <a:t>4.</a:t>
            </a:r>
            <a:r>
              <a:rPr lang="en" sz="700">
                <a:latin typeface="Times New Roman"/>
                <a:ea typeface="Times New Roman"/>
                <a:cs typeface="Times New Roman"/>
                <a:sym typeface="Times New Roman"/>
              </a:rPr>
              <a:t>     </a:t>
            </a:r>
            <a:r>
              <a:rPr lang="en" sz="1100">
                <a:latin typeface="Arial"/>
                <a:ea typeface="Arial"/>
                <a:cs typeface="Arial"/>
                <a:sym typeface="Arial"/>
              </a:rPr>
              <a:t>Pink</a:t>
            </a:r>
            <a:endParaRPr sz="1100">
              <a:latin typeface="Arial"/>
              <a:ea typeface="Arial"/>
              <a:cs typeface="Arial"/>
              <a:sym typeface="Arial"/>
            </a:endParaRPr>
          </a:p>
          <a:p>
            <a:pPr indent="0" lvl="0" marL="520700" rtl="0" algn="l">
              <a:spcBef>
                <a:spcPts val="0"/>
              </a:spcBef>
              <a:spcAft>
                <a:spcPts val="0"/>
              </a:spcAft>
              <a:buNone/>
            </a:pPr>
            <a:r>
              <a:rPr lang="en" sz="1100">
                <a:latin typeface="Arial"/>
                <a:ea typeface="Arial"/>
                <a:cs typeface="Arial"/>
                <a:sym typeface="Arial"/>
              </a:rPr>
              <a:t>5.</a:t>
            </a:r>
            <a:r>
              <a:rPr lang="en" sz="700">
                <a:latin typeface="Times New Roman"/>
                <a:ea typeface="Times New Roman"/>
                <a:cs typeface="Times New Roman"/>
                <a:sym typeface="Times New Roman"/>
              </a:rPr>
              <a:t>     </a:t>
            </a:r>
            <a:r>
              <a:rPr lang="en" sz="1100">
                <a:latin typeface="Arial"/>
                <a:ea typeface="Arial"/>
                <a:cs typeface="Arial"/>
                <a:sym typeface="Arial"/>
              </a:rPr>
              <a:t>Green</a:t>
            </a:r>
            <a:endParaRPr sz="1100">
              <a:latin typeface="Arial"/>
              <a:ea typeface="Arial"/>
              <a:cs typeface="Arial"/>
              <a:sym typeface="Arial"/>
            </a:endParaRPr>
          </a:p>
          <a:p>
            <a:pPr indent="0" lvl="0" marL="520700" rtl="0" algn="l">
              <a:spcBef>
                <a:spcPts val="0"/>
              </a:spcBef>
              <a:spcAft>
                <a:spcPts val="0"/>
              </a:spcAft>
              <a:buNone/>
            </a:pPr>
            <a:r>
              <a:rPr lang="en" sz="1100">
                <a:latin typeface="Arial"/>
                <a:ea typeface="Arial"/>
                <a:cs typeface="Arial"/>
                <a:sym typeface="Arial"/>
              </a:rPr>
              <a:t>6.</a:t>
            </a:r>
            <a:r>
              <a:rPr lang="en" sz="700">
                <a:latin typeface="Times New Roman"/>
                <a:ea typeface="Times New Roman"/>
                <a:cs typeface="Times New Roman"/>
                <a:sym typeface="Times New Roman"/>
              </a:rPr>
              <a:t>     </a:t>
            </a:r>
            <a:r>
              <a:rPr lang="en" sz="1100">
                <a:latin typeface="Arial"/>
                <a:ea typeface="Arial"/>
                <a:cs typeface="Arial"/>
                <a:sym typeface="Arial"/>
              </a:rPr>
              <a:t>Blue</a:t>
            </a:r>
            <a:endParaRPr sz="1100">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10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Some advanced issues: Using Covariates</a:t>
            </a:r>
            <a:endParaRPr/>
          </a:p>
        </p:txBody>
      </p:sp>
      <p:sp>
        <p:nvSpPr>
          <p:cNvPr id="127" name="Google Shape;127;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u="sng"/>
              <a:t>Purpose:</a:t>
            </a:r>
            <a:r>
              <a:rPr lang="en"/>
              <a:t> 1) Increase the efficiency of your estimates by reducing variance 2) Compute conditional effects (CATEs).</a:t>
            </a:r>
            <a:endParaRPr/>
          </a:p>
          <a:p>
            <a:pPr indent="0" lvl="0" marL="0" rtl="0" algn="l">
              <a:spcBef>
                <a:spcPts val="1200"/>
              </a:spcBef>
              <a:spcAft>
                <a:spcPts val="0"/>
              </a:spcAft>
              <a:buNone/>
            </a:pPr>
            <a:r>
              <a:rPr lang="en" u="sng"/>
              <a:t>Requirements</a:t>
            </a:r>
            <a:r>
              <a:rPr lang="en" u="sng"/>
              <a:t>:</a:t>
            </a:r>
            <a:endParaRPr u="sng"/>
          </a:p>
          <a:p>
            <a:pPr indent="0" lvl="0" marL="0" rtl="0" algn="l">
              <a:spcBef>
                <a:spcPts val="1200"/>
              </a:spcBef>
              <a:spcAft>
                <a:spcPts val="0"/>
              </a:spcAft>
              <a:buNone/>
            </a:pPr>
            <a:r>
              <a:rPr lang="en"/>
              <a:t>They must be collected pre-treatment</a:t>
            </a:r>
            <a:endParaRPr/>
          </a:p>
          <a:p>
            <a:pPr indent="0" lvl="0" marL="0" rtl="0" algn="l">
              <a:spcBef>
                <a:spcPts val="1200"/>
              </a:spcBef>
              <a:spcAft>
                <a:spcPts val="0"/>
              </a:spcAft>
              <a:buNone/>
            </a:pPr>
            <a:r>
              <a:rPr lang="en"/>
              <a:t>Must be related to your dependent variable. Don’t throw in all available demographic variables, ideally the ones you select will be either theoretically derived and based on prior empirical research. Remember, this is an experiment, not observational research so your use of covariates should be </a:t>
            </a:r>
            <a:r>
              <a:rPr lang="en" u="sng"/>
              <a:t>limited</a:t>
            </a:r>
            <a:r>
              <a:rPr lang="en"/>
              <a:t> and </a:t>
            </a:r>
            <a:r>
              <a:rPr lang="en" u="sng"/>
              <a:t>purposeful</a:t>
            </a:r>
            <a:r>
              <a:rPr lang="en"/>
              <a:t>.</a:t>
            </a:r>
            <a:endParaRPr/>
          </a:p>
          <a:p>
            <a:pPr indent="0" lvl="0" marL="0" rtl="0" algn="l">
              <a:spcBef>
                <a:spcPts val="1200"/>
              </a:spcBef>
              <a:spcAft>
                <a:spcPts val="0"/>
              </a:spcAft>
              <a:buNone/>
            </a:pPr>
            <a:r>
              <a:rPr lang="en" u="sng"/>
              <a:t>Often </a:t>
            </a:r>
            <a:r>
              <a:rPr lang="en" u="sng"/>
              <a:t>Preferred:</a:t>
            </a:r>
            <a:endParaRPr u="sng"/>
          </a:p>
          <a:p>
            <a:pPr indent="0" lvl="0" marL="0" rtl="0" algn="l">
              <a:spcBef>
                <a:spcPts val="1200"/>
              </a:spcBef>
              <a:spcAft>
                <a:spcPts val="0"/>
              </a:spcAft>
              <a:buNone/>
            </a:pPr>
            <a:r>
              <a:rPr lang="en"/>
              <a:t>Pre-registration</a:t>
            </a:r>
            <a:endParaRPr/>
          </a:p>
          <a:p>
            <a:pPr indent="0" lvl="0" marL="0" rtl="0" algn="l">
              <a:spcBef>
                <a:spcPts val="1200"/>
              </a:spcBef>
              <a:spcAft>
                <a:spcPts val="0"/>
              </a:spcAft>
              <a:buNone/>
            </a:pPr>
            <a:r>
              <a:rPr i="1" lang="en" sz="1400"/>
              <a:t>Sources: </a:t>
            </a:r>
            <a:r>
              <a:rPr i="1" lang="en" sz="1400">
                <a:solidFill>
                  <a:schemeClr val="dk1"/>
                </a:solidFill>
                <a:latin typeface="Times New Roman"/>
                <a:ea typeface="Times New Roman"/>
                <a:cs typeface="Times New Roman"/>
                <a:sym typeface="Times New Roman"/>
              </a:rPr>
              <a:t>(Gerber and Green 2012; Mutz and Pemantle 2015).</a:t>
            </a:r>
            <a:endParaRPr i="1" sz="14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a:t>
            </a:r>
            <a:endParaRPr/>
          </a:p>
        </p:txBody>
      </p:sp>
      <p:sp>
        <p:nvSpPr>
          <p:cNvPr id="133" name="Google Shape;133;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romanUcPeriod"/>
            </a:pPr>
            <a:r>
              <a:rPr lang="en"/>
              <a:t>IRB</a:t>
            </a:r>
            <a:endParaRPr/>
          </a:p>
          <a:p>
            <a:pPr indent="-342900" lvl="0" marL="457200" rtl="0" algn="l">
              <a:spcBef>
                <a:spcPts val="0"/>
              </a:spcBef>
              <a:spcAft>
                <a:spcPts val="0"/>
              </a:spcAft>
              <a:buSzPts val="1800"/>
              <a:buAutoNum type="romanUcPeriod"/>
            </a:pPr>
            <a:r>
              <a:rPr lang="en"/>
              <a:t>Pre-registration</a:t>
            </a:r>
            <a:endParaRPr/>
          </a:p>
          <a:p>
            <a:pPr indent="-342900" lvl="0" marL="457200" rtl="0" algn="l">
              <a:spcBef>
                <a:spcPts val="0"/>
              </a:spcBef>
              <a:spcAft>
                <a:spcPts val="0"/>
              </a:spcAft>
              <a:buSzPts val="1800"/>
              <a:buAutoNum type="romanUcPeriod"/>
            </a:pPr>
            <a:r>
              <a:rPr lang="en"/>
              <a:t>Power analyses</a:t>
            </a:r>
            <a:endParaRPr/>
          </a:p>
          <a:p>
            <a:pPr indent="-342900" lvl="0" marL="457200" rtl="0" algn="l">
              <a:spcBef>
                <a:spcPts val="0"/>
              </a:spcBef>
              <a:spcAft>
                <a:spcPts val="0"/>
              </a:spcAft>
              <a:buSzPts val="1800"/>
              <a:buAutoNum type="romanUcPeriod"/>
            </a:pPr>
            <a:r>
              <a:rPr lang="en"/>
              <a:t>GVPT Experimental Lab</a:t>
            </a:r>
            <a:endParaRPr/>
          </a:p>
          <a:p>
            <a:pPr indent="-342900" lvl="0" marL="457200" rtl="0" algn="l">
              <a:spcBef>
                <a:spcPts val="0"/>
              </a:spcBef>
              <a:spcAft>
                <a:spcPts val="0"/>
              </a:spcAft>
              <a:buSzPts val="1800"/>
              <a:buAutoNum type="romanUcPeriod"/>
            </a:pPr>
            <a:r>
              <a:rPr lang="en"/>
              <a:t>Survey Firms</a:t>
            </a:r>
            <a:endParaRPr/>
          </a:p>
          <a:p>
            <a:pPr indent="-342900" lvl="0" marL="457200" rtl="0" algn="l">
              <a:spcBef>
                <a:spcPts val="0"/>
              </a:spcBef>
              <a:spcAft>
                <a:spcPts val="0"/>
              </a:spcAft>
              <a:buSzPts val="1800"/>
              <a:buAutoNum type="romanUcPeriod"/>
            </a:pPr>
            <a:r>
              <a:rPr lang="en"/>
              <a:t>Other fielding options</a:t>
            </a:r>
            <a:endParaRPr/>
          </a:p>
          <a:p>
            <a:pPr indent="-342900" lvl="0" marL="457200" rtl="0" algn="l">
              <a:spcBef>
                <a:spcPts val="0"/>
              </a:spcBef>
              <a:spcAft>
                <a:spcPts val="0"/>
              </a:spcAft>
              <a:buSzPts val="1800"/>
              <a:buAutoNum type="romanUcPeriod"/>
            </a:pPr>
            <a:r>
              <a:rPr lang="en"/>
              <a:t>Funding Sources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 I. IRB</a:t>
            </a:r>
            <a:endParaRPr/>
          </a:p>
        </p:txBody>
      </p:sp>
      <p:sp>
        <p:nvSpPr>
          <p:cNvPr id="139" name="Google Shape;139;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Ethical Review Required for All Human Subject Research</a:t>
            </a:r>
            <a:endParaRPr/>
          </a:p>
          <a:p>
            <a:pPr indent="-342900" lvl="0" marL="457200" rtl="0" algn="l">
              <a:spcBef>
                <a:spcPts val="0"/>
              </a:spcBef>
              <a:spcAft>
                <a:spcPts val="0"/>
              </a:spcAft>
              <a:buSzPts val="1800"/>
              <a:buChar char="●"/>
            </a:pPr>
            <a:r>
              <a:rPr lang="en"/>
              <a:t>CITI Training Required for Certification (online)</a:t>
            </a:r>
            <a:endParaRPr/>
          </a:p>
          <a:p>
            <a:pPr indent="-342900" lvl="0" marL="457200" rtl="0" algn="l">
              <a:spcBef>
                <a:spcPts val="0"/>
              </a:spcBef>
              <a:spcAft>
                <a:spcPts val="0"/>
              </a:spcAft>
              <a:buSzPts val="1800"/>
              <a:buChar char="●"/>
            </a:pPr>
            <a:r>
              <a:rPr lang="en"/>
              <a:t>Best to give yourself between 3 weeks–1 month before desired field date</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u="sng">
                <a:solidFill>
                  <a:schemeClr val="hlink"/>
                </a:solidFill>
                <a:hlinkClick r:id="rId3"/>
              </a:rPr>
              <a:t>https://research.umd.edu/irb </a:t>
            </a:r>
            <a:endParaRPr/>
          </a:p>
          <a:p>
            <a:pPr indent="0" lvl="0" marL="0" rtl="0" algn="ctr">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 II. </a:t>
            </a:r>
            <a:r>
              <a:rPr lang="en"/>
              <a:t>Pre-Registration</a:t>
            </a:r>
            <a:endParaRPr/>
          </a:p>
        </p:txBody>
      </p:sp>
      <p:sp>
        <p:nvSpPr>
          <p:cNvPr id="145" name="Google Shape;145;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Purpose: increase transparency, decrease fishing/ p-hacking, and assess publication bias.</a:t>
            </a:r>
            <a:endParaRPr/>
          </a:p>
          <a:p>
            <a:pPr indent="-342900" lvl="0" marL="457200" rtl="0" algn="l">
              <a:spcBef>
                <a:spcPts val="0"/>
              </a:spcBef>
              <a:spcAft>
                <a:spcPts val="0"/>
              </a:spcAft>
              <a:buSzPts val="1800"/>
              <a:buChar char="●"/>
            </a:pPr>
            <a:r>
              <a:rPr lang="en"/>
              <a:t>Growing in popularity and n</a:t>
            </a:r>
            <a:r>
              <a:rPr lang="en"/>
              <a:t>ow required for some journals, e.g. JOP</a:t>
            </a:r>
            <a:endParaRPr/>
          </a:p>
          <a:p>
            <a:pPr indent="-342900" lvl="0" marL="457200" rtl="0" algn="l">
              <a:spcBef>
                <a:spcPts val="0"/>
              </a:spcBef>
              <a:spcAft>
                <a:spcPts val="0"/>
              </a:spcAft>
              <a:buSzPts val="1800"/>
              <a:buChar char="●"/>
            </a:pPr>
            <a:r>
              <a:rPr lang="en"/>
              <a:t>Involves brief </a:t>
            </a:r>
            <a:r>
              <a:rPr lang="en"/>
              <a:t>statement</a:t>
            </a:r>
            <a:r>
              <a:rPr lang="en"/>
              <a:t> on theory, hypotheses, methods, and expected analytical procedures</a:t>
            </a:r>
            <a:endParaRPr/>
          </a:p>
          <a:p>
            <a:pPr indent="-342900" lvl="0" marL="457200" rtl="0" algn="l">
              <a:spcBef>
                <a:spcPts val="0"/>
              </a:spcBef>
              <a:spcAft>
                <a:spcPts val="0"/>
              </a:spcAft>
              <a:buSzPts val="1800"/>
              <a:buChar char="●"/>
            </a:pPr>
            <a:r>
              <a:rPr lang="en"/>
              <a:t>Report filed (usually) prior to data collection</a:t>
            </a:r>
            <a:endParaRPr/>
          </a:p>
          <a:p>
            <a:pPr indent="0" lvl="0" marL="0" rtl="0" algn="ctr">
              <a:spcBef>
                <a:spcPts val="1200"/>
              </a:spcBef>
              <a:spcAft>
                <a:spcPts val="0"/>
              </a:spcAft>
              <a:buNone/>
            </a:pPr>
            <a:r>
              <a:rPr lang="en" u="sng">
                <a:solidFill>
                  <a:schemeClr val="hlink"/>
                </a:solidFill>
                <a:hlinkClick r:id="rId3"/>
              </a:rPr>
              <a:t>https://egap.org/registry/</a:t>
            </a:r>
            <a:endParaRPr/>
          </a:p>
          <a:p>
            <a:pPr indent="0" lvl="0" marL="0" rtl="0" algn="l">
              <a:spcBef>
                <a:spcPts val="1200"/>
              </a:spcBef>
              <a:spcAft>
                <a:spcPts val="1200"/>
              </a:spcAft>
              <a:buNone/>
            </a:pPr>
            <a:r>
              <a:rPr lang="en"/>
              <a:t>For more information see: </a:t>
            </a:r>
            <a:r>
              <a:rPr lang="en" sz="1600">
                <a:solidFill>
                  <a:srgbClr val="222222"/>
                </a:solidFill>
                <a:highlight>
                  <a:srgbClr val="FFFFFF"/>
                </a:highlight>
              </a:rPr>
              <a:t>Blair, G., Cooper, J., Coppock, A., &amp; Humphreys, M. (2019). Declaring and diagnosing research designs. </a:t>
            </a:r>
            <a:r>
              <a:rPr i="1" lang="en" sz="1600">
                <a:solidFill>
                  <a:srgbClr val="222222"/>
                </a:solidFill>
                <a:highlight>
                  <a:srgbClr val="FFFFFF"/>
                </a:highlight>
              </a:rPr>
              <a:t>American Political Science Review</a:t>
            </a:r>
            <a:r>
              <a:rPr lang="en" sz="1600">
                <a:solidFill>
                  <a:srgbClr val="222222"/>
                </a:solidFill>
                <a:highlight>
                  <a:srgbClr val="FFFFFF"/>
                </a:highlight>
              </a:rPr>
              <a:t>, </a:t>
            </a:r>
            <a:r>
              <a:rPr i="1" lang="en" sz="1600">
                <a:solidFill>
                  <a:srgbClr val="222222"/>
                </a:solidFill>
                <a:highlight>
                  <a:srgbClr val="FFFFFF"/>
                </a:highlight>
              </a:rPr>
              <a:t>113</a:t>
            </a:r>
            <a:r>
              <a:rPr lang="en" sz="1600">
                <a:solidFill>
                  <a:srgbClr val="222222"/>
                </a:solidFill>
                <a:highlight>
                  <a:srgbClr val="FFFFFF"/>
                </a:highlight>
              </a:rPr>
              <a:t>(3), 838-859.</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 III. Power Analysis</a:t>
            </a:r>
            <a:endParaRPr/>
          </a:p>
        </p:txBody>
      </p:sp>
      <p:sp>
        <p:nvSpPr>
          <p:cNvPr id="151" name="Google Shape;151;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Purpose: </a:t>
            </a:r>
            <a:endParaRPr/>
          </a:p>
          <a:p>
            <a:pPr indent="-317500" lvl="1" marL="914400" rtl="0" algn="l">
              <a:spcBef>
                <a:spcPts val="0"/>
              </a:spcBef>
              <a:spcAft>
                <a:spcPts val="0"/>
              </a:spcAft>
              <a:buSzPts val="1400"/>
              <a:buChar char="○"/>
            </a:pPr>
            <a:r>
              <a:rPr lang="en"/>
              <a:t>Determine required sample size to detect statistically significant effects at some threshold of confidence to avoid committing a Type II error.</a:t>
            </a:r>
            <a:endParaRPr/>
          </a:p>
          <a:p>
            <a:pPr indent="-317500" lvl="1" marL="914400" rtl="0" algn="l">
              <a:spcBef>
                <a:spcPts val="0"/>
              </a:spcBef>
              <a:spcAft>
                <a:spcPts val="0"/>
              </a:spcAft>
              <a:buSzPts val="1400"/>
              <a:buChar char="○"/>
            </a:pPr>
            <a:r>
              <a:rPr lang="en"/>
              <a:t>Can also be used to calculate the probability of detecting an effect given a certain sample size and effect size at a specified level of confidence. Can tell you whether your budget is large enough to make the experiment worthwhile.</a:t>
            </a:r>
            <a:endParaRPr/>
          </a:p>
          <a:p>
            <a:pPr indent="-342900" lvl="0" marL="457200" rtl="0" algn="l">
              <a:spcBef>
                <a:spcPts val="0"/>
              </a:spcBef>
              <a:spcAft>
                <a:spcPts val="0"/>
              </a:spcAft>
              <a:buSzPts val="1800"/>
              <a:buChar char="●"/>
            </a:pPr>
            <a:r>
              <a:rPr lang="en"/>
              <a:t>Software:</a:t>
            </a:r>
            <a:endParaRPr/>
          </a:p>
          <a:p>
            <a:pPr indent="-317500" lvl="1" marL="914400" rtl="0" algn="l">
              <a:spcBef>
                <a:spcPts val="0"/>
              </a:spcBef>
              <a:spcAft>
                <a:spcPts val="0"/>
              </a:spcAft>
              <a:buSzPts val="1400"/>
              <a:buChar char="○"/>
            </a:pPr>
            <a:r>
              <a:rPr lang="en" u="sng">
                <a:solidFill>
                  <a:schemeClr val="hlink"/>
                </a:solidFill>
                <a:hlinkClick r:id="rId3"/>
              </a:rPr>
              <a:t>Stata</a:t>
            </a:r>
            <a:r>
              <a:rPr lang="en"/>
              <a:t> has an easy interface for this (Statistics-&gt; Power and sample size)</a:t>
            </a:r>
            <a:endParaRPr/>
          </a:p>
          <a:p>
            <a:pPr indent="-317500" lvl="1" marL="914400" rtl="0" algn="l">
              <a:spcBef>
                <a:spcPts val="0"/>
              </a:spcBef>
              <a:spcAft>
                <a:spcPts val="0"/>
              </a:spcAft>
              <a:buSzPts val="1400"/>
              <a:buChar char="○"/>
            </a:pPr>
            <a:r>
              <a:rPr lang="en"/>
              <a:t>Packages in R: e.g. </a:t>
            </a:r>
            <a:r>
              <a:rPr lang="en" u="sng">
                <a:solidFill>
                  <a:schemeClr val="hlink"/>
                </a:solidFill>
                <a:hlinkClick r:id="rId4"/>
              </a:rPr>
              <a:t>pwr</a:t>
            </a:r>
            <a:endParaRPr/>
          </a:p>
          <a:p>
            <a:pPr indent="-317500" lvl="1" marL="914400" rtl="0" algn="l">
              <a:spcBef>
                <a:spcPts val="0"/>
              </a:spcBef>
              <a:spcAft>
                <a:spcPts val="0"/>
              </a:spcAft>
              <a:buSzPts val="1400"/>
              <a:buChar char="○"/>
            </a:pPr>
            <a:r>
              <a:rPr lang="en"/>
              <a:t>Also several online calculators.</a:t>
            </a:r>
            <a:endParaRPr/>
          </a:p>
          <a:p>
            <a:pPr indent="-317500" lvl="1" marL="914400" rtl="0" algn="l">
              <a:spcBef>
                <a:spcPts val="0"/>
              </a:spcBef>
              <a:spcAft>
                <a:spcPts val="0"/>
              </a:spcAft>
              <a:buSzPts val="1400"/>
              <a:buChar char="○"/>
            </a:pPr>
            <a:r>
              <a:rPr lang="en"/>
              <a:t>More complex analyses may require simulation (e.g. interactive effects).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 IV. GVPT Experimental Lab</a:t>
            </a:r>
            <a:endParaRPr/>
          </a:p>
        </p:txBody>
      </p:sp>
      <p:sp>
        <p:nvSpPr>
          <p:cNvPr id="157" name="Google Shape;157;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romanUcPeriod"/>
            </a:pPr>
            <a:r>
              <a:rPr lang="en"/>
              <a:t>Submit proposal to Antoine Banks (abanks12@umd.edu)</a:t>
            </a:r>
            <a:endParaRPr/>
          </a:p>
          <a:p>
            <a:pPr indent="0" lvl="0" marL="457200" rtl="0" algn="l">
              <a:spcBef>
                <a:spcPts val="1200"/>
              </a:spcBef>
              <a:spcAft>
                <a:spcPts val="0"/>
              </a:spcAft>
              <a:buNone/>
            </a:pPr>
            <a:r>
              <a:rPr lang="en" sz="1200">
                <a:solidFill>
                  <a:srgbClr val="222222"/>
                </a:solidFill>
                <a:highlight>
                  <a:srgbClr val="FFFFFF"/>
                </a:highlight>
              </a:rPr>
              <a:t>1. The rationale for the project and its contribution to the literature</a:t>
            </a:r>
            <a:endParaRPr sz="1200">
              <a:solidFill>
                <a:srgbClr val="222222"/>
              </a:solidFill>
              <a:highlight>
                <a:srgbClr val="FFFFFF"/>
              </a:highlight>
            </a:endParaRPr>
          </a:p>
          <a:p>
            <a:pPr indent="0" lvl="0" marL="457200" rtl="0" algn="l">
              <a:spcBef>
                <a:spcPts val="1200"/>
              </a:spcBef>
              <a:spcAft>
                <a:spcPts val="0"/>
              </a:spcAft>
              <a:buNone/>
            </a:pPr>
            <a:r>
              <a:rPr lang="en" sz="1200">
                <a:solidFill>
                  <a:srgbClr val="222222"/>
                </a:solidFill>
                <a:highlight>
                  <a:srgbClr val="FFFFFF"/>
                </a:highlight>
              </a:rPr>
              <a:t>2. The research question and specific hypotheses to be tested</a:t>
            </a:r>
            <a:endParaRPr sz="1200">
              <a:solidFill>
                <a:srgbClr val="222222"/>
              </a:solidFill>
              <a:highlight>
                <a:srgbClr val="FFFFFF"/>
              </a:highlight>
            </a:endParaRPr>
          </a:p>
          <a:p>
            <a:pPr indent="0" lvl="0" marL="457200" rtl="0" algn="l">
              <a:spcBef>
                <a:spcPts val="1200"/>
              </a:spcBef>
              <a:spcAft>
                <a:spcPts val="0"/>
              </a:spcAft>
              <a:buNone/>
            </a:pPr>
            <a:r>
              <a:rPr lang="en" sz="1200">
                <a:solidFill>
                  <a:srgbClr val="222222"/>
                </a:solidFill>
                <a:highlight>
                  <a:srgbClr val="FFFFFF"/>
                </a:highlight>
              </a:rPr>
              <a:t>3. A description of the experimental stimulus</a:t>
            </a:r>
            <a:endParaRPr sz="1200">
              <a:solidFill>
                <a:srgbClr val="222222"/>
              </a:solidFill>
              <a:highlight>
                <a:srgbClr val="FFFFFF"/>
              </a:highlight>
            </a:endParaRPr>
          </a:p>
          <a:p>
            <a:pPr indent="0" lvl="0" marL="457200" rtl="0" algn="l">
              <a:spcBef>
                <a:spcPts val="1200"/>
              </a:spcBef>
              <a:spcAft>
                <a:spcPts val="0"/>
              </a:spcAft>
              <a:buNone/>
            </a:pPr>
            <a:r>
              <a:rPr lang="en" sz="1200">
                <a:solidFill>
                  <a:srgbClr val="222222"/>
                </a:solidFill>
                <a:highlight>
                  <a:srgbClr val="FFFFFF"/>
                </a:highlight>
              </a:rPr>
              <a:t>4. A description of the analytical strategy (Method of data analysis; dependent variable; independent variable(s); specific links between hypotheses and analysis to be conducted)</a:t>
            </a:r>
            <a:endParaRPr sz="1200">
              <a:solidFill>
                <a:srgbClr val="222222"/>
              </a:solidFill>
              <a:highlight>
                <a:srgbClr val="FFFFFF"/>
              </a:highlight>
            </a:endParaRPr>
          </a:p>
          <a:p>
            <a:pPr indent="-342900" lvl="0" marL="457200" rtl="0" algn="l">
              <a:spcBef>
                <a:spcPts val="1200"/>
              </a:spcBef>
              <a:spcAft>
                <a:spcPts val="0"/>
              </a:spcAft>
              <a:buClr>
                <a:srgbClr val="222222"/>
              </a:buClr>
              <a:buSzPts val="1800"/>
              <a:buAutoNum type="romanUcPeriod"/>
            </a:pPr>
            <a:r>
              <a:rPr lang="en">
                <a:solidFill>
                  <a:srgbClr val="222222"/>
                </a:solidFill>
                <a:highlight>
                  <a:srgbClr val="FFFFFF"/>
                </a:highlight>
              </a:rPr>
              <a:t>Apply for IRB approval</a:t>
            </a:r>
            <a:endParaRPr>
              <a:solidFill>
                <a:srgbClr val="222222"/>
              </a:solidFill>
              <a:highlight>
                <a:srgbClr val="FFFFFF"/>
              </a:highlight>
            </a:endParaRPr>
          </a:p>
          <a:p>
            <a:pPr indent="-342900" lvl="0" marL="457200" rtl="0" algn="l">
              <a:spcBef>
                <a:spcPts val="0"/>
              </a:spcBef>
              <a:spcAft>
                <a:spcPts val="0"/>
              </a:spcAft>
              <a:buClr>
                <a:srgbClr val="222222"/>
              </a:buClr>
              <a:buSzPts val="1800"/>
              <a:buAutoNum type="romanUcPeriod"/>
            </a:pPr>
            <a:r>
              <a:rPr lang="en">
                <a:solidFill>
                  <a:srgbClr val="222222"/>
                </a:solidFill>
                <a:highlight>
                  <a:srgbClr val="FFFFFF"/>
                </a:highlight>
              </a:rPr>
              <a:t>Code survey into Qualtrics</a:t>
            </a:r>
            <a:endParaRPr>
              <a:solidFill>
                <a:srgbClr val="222222"/>
              </a:solidFill>
              <a:highlight>
                <a:srgbClr val="FFFFFF"/>
              </a:highlight>
            </a:endParaRPr>
          </a:p>
          <a:p>
            <a:pPr indent="-342900" lvl="0" marL="457200" rtl="0" algn="l">
              <a:spcBef>
                <a:spcPts val="0"/>
              </a:spcBef>
              <a:spcAft>
                <a:spcPts val="0"/>
              </a:spcAft>
              <a:buClr>
                <a:srgbClr val="222222"/>
              </a:buClr>
              <a:buSzPts val="1800"/>
              <a:buAutoNum type="romanUcPeriod"/>
            </a:pPr>
            <a:r>
              <a:rPr lang="en">
                <a:solidFill>
                  <a:srgbClr val="222222"/>
                </a:solidFill>
                <a:highlight>
                  <a:srgbClr val="FFFFFF"/>
                </a:highlight>
              </a:rPr>
              <a:t>Field survey if approved</a:t>
            </a:r>
            <a:endParaRPr>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 V. Survey Firms</a:t>
            </a:r>
            <a:endParaRPr/>
          </a:p>
        </p:txBody>
      </p:sp>
      <p:sp>
        <p:nvSpPr>
          <p:cNvPr id="163" name="Google Shape;163;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Firms:</a:t>
            </a:r>
            <a:r>
              <a:rPr lang="en"/>
              <a:t> MTurk, Lucid, Qualtrics, SSI, YouGov, TESS</a:t>
            </a:r>
            <a:endParaRPr/>
          </a:p>
          <a:p>
            <a:pPr indent="0" lvl="0" marL="0" rtl="0" algn="l">
              <a:spcBef>
                <a:spcPts val="1200"/>
              </a:spcBef>
              <a:spcAft>
                <a:spcPts val="0"/>
              </a:spcAft>
              <a:buNone/>
            </a:pPr>
            <a:r>
              <a:rPr lang="en" u="sng"/>
              <a:t>Procedures:</a:t>
            </a:r>
            <a:endParaRPr u="sng"/>
          </a:p>
          <a:p>
            <a:pPr indent="-325755" lvl="0" marL="457200" rtl="0" algn="l">
              <a:spcBef>
                <a:spcPts val="1200"/>
              </a:spcBef>
              <a:spcAft>
                <a:spcPts val="0"/>
              </a:spcAft>
              <a:buSzPct val="100000"/>
              <a:buChar char="●"/>
            </a:pPr>
            <a:r>
              <a:rPr lang="en"/>
              <a:t> Talk with faculty to get UMD contact person.</a:t>
            </a:r>
            <a:endParaRPr/>
          </a:p>
          <a:p>
            <a:pPr indent="-325755" lvl="0" marL="457200" rtl="0" algn="l">
              <a:spcBef>
                <a:spcPts val="0"/>
              </a:spcBef>
              <a:spcAft>
                <a:spcPts val="0"/>
              </a:spcAft>
              <a:buSzPct val="100000"/>
              <a:buChar char="●"/>
            </a:pPr>
            <a:r>
              <a:rPr lang="en"/>
              <a:t>ALWAYS note that you are a graduate student (can typically get a discount).</a:t>
            </a:r>
            <a:endParaRPr/>
          </a:p>
          <a:p>
            <a:pPr indent="-325755" lvl="0" marL="457200" rtl="0" algn="l">
              <a:spcBef>
                <a:spcPts val="0"/>
              </a:spcBef>
              <a:spcAft>
                <a:spcPts val="0"/>
              </a:spcAft>
              <a:buSzPct val="100000"/>
              <a:buChar char="●"/>
            </a:pPr>
            <a:r>
              <a:rPr lang="en"/>
              <a:t>Often helpful to note how much you have to spend, required sample size, and rough details on survey length, etc.</a:t>
            </a:r>
            <a:endParaRPr/>
          </a:p>
          <a:p>
            <a:pPr indent="-325755" lvl="0" marL="457200" rtl="0" algn="l">
              <a:spcBef>
                <a:spcPts val="0"/>
              </a:spcBef>
              <a:spcAft>
                <a:spcPts val="0"/>
              </a:spcAft>
              <a:buSzPct val="100000"/>
              <a:buChar char="●"/>
            </a:pPr>
            <a:r>
              <a:rPr lang="en"/>
              <a:t>Most firms you create the survey yourself in Qualtrics software, they field. Although some (e.g. YouGov) will program survey for you using their proprietary software.</a:t>
            </a:r>
            <a:endParaRPr/>
          </a:p>
          <a:p>
            <a:pPr indent="0" lvl="0" marL="0" rtl="0" algn="l">
              <a:spcBef>
                <a:spcPts val="1200"/>
              </a:spcBef>
              <a:spcAft>
                <a:spcPts val="0"/>
              </a:spcAft>
              <a:buNone/>
            </a:pPr>
            <a:r>
              <a:rPr lang="en" u="sng"/>
              <a:t>Trade-offs:</a:t>
            </a:r>
            <a:endParaRPr u="sng"/>
          </a:p>
          <a:p>
            <a:pPr indent="-325755" lvl="0" marL="457200" rtl="0" algn="l">
              <a:spcBef>
                <a:spcPts val="1200"/>
              </a:spcBef>
              <a:spcAft>
                <a:spcPts val="0"/>
              </a:spcAft>
              <a:buSzPct val="100000"/>
              <a:buChar char="●"/>
            </a:pPr>
            <a:r>
              <a:rPr lang="en"/>
              <a:t>Cost</a:t>
            </a:r>
            <a:endParaRPr/>
          </a:p>
          <a:p>
            <a:pPr indent="-325755" lvl="0" marL="457200" rtl="0" algn="l">
              <a:spcBef>
                <a:spcPts val="0"/>
              </a:spcBef>
              <a:spcAft>
                <a:spcPts val="0"/>
              </a:spcAft>
              <a:buSzPct val="100000"/>
              <a:buChar char="●"/>
            </a:pPr>
            <a:r>
              <a:rPr lang="en"/>
              <a:t>Sample type and quality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 VI. Other fielding Options</a:t>
            </a:r>
            <a:endParaRPr/>
          </a:p>
        </p:txBody>
      </p:sp>
      <p:sp>
        <p:nvSpPr>
          <p:cNvPr id="169" name="Google Shape;169;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Self sourced list of participants (e.g. emails of local elected officials/ journalists/ NGO leaders)</a:t>
            </a:r>
            <a:endParaRPr/>
          </a:p>
          <a:p>
            <a:pPr indent="-342900" lvl="0" marL="457200" rtl="0" algn="l">
              <a:spcBef>
                <a:spcPts val="0"/>
              </a:spcBef>
              <a:spcAft>
                <a:spcPts val="0"/>
              </a:spcAft>
              <a:buSzPts val="1800"/>
              <a:buChar char="●"/>
            </a:pPr>
            <a:r>
              <a:rPr lang="en"/>
              <a:t>Location Specific Participants (e.g. GOTV experiments, randomly selected city streets, houses on streets)</a:t>
            </a:r>
            <a:endParaRPr/>
          </a:p>
          <a:p>
            <a:pPr indent="-342900" lvl="0" marL="457200" rtl="0" algn="l">
              <a:spcBef>
                <a:spcPts val="0"/>
              </a:spcBef>
              <a:spcAft>
                <a:spcPts val="0"/>
              </a:spcAft>
              <a:buSzPts val="1800"/>
              <a:buChar char="●"/>
            </a:pPr>
            <a:r>
              <a:rPr lang="en"/>
              <a:t>Partnerships</a:t>
            </a:r>
            <a:endParaRPr/>
          </a:p>
          <a:p>
            <a:pPr indent="-317500" lvl="1" marL="914400" rtl="0" algn="l">
              <a:spcBef>
                <a:spcPts val="0"/>
              </a:spcBef>
              <a:spcAft>
                <a:spcPts val="0"/>
              </a:spcAft>
              <a:buSzPts val="1400"/>
              <a:buChar char="○"/>
            </a:pPr>
            <a:r>
              <a:rPr lang="en"/>
              <a:t>States</a:t>
            </a:r>
            <a:endParaRPr/>
          </a:p>
          <a:p>
            <a:pPr indent="-317500" lvl="1" marL="914400" rtl="0" algn="l">
              <a:spcBef>
                <a:spcPts val="0"/>
              </a:spcBef>
              <a:spcAft>
                <a:spcPts val="0"/>
              </a:spcAft>
              <a:buSzPts val="1400"/>
              <a:buChar char="○"/>
            </a:pPr>
            <a:r>
              <a:rPr lang="en"/>
              <a:t>NGOs</a:t>
            </a:r>
            <a:endParaRPr/>
          </a:p>
          <a:p>
            <a:pPr indent="-317500" lvl="1" marL="914400" rtl="0" algn="l">
              <a:spcBef>
                <a:spcPts val="0"/>
              </a:spcBef>
              <a:spcAft>
                <a:spcPts val="0"/>
              </a:spcAft>
              <a:buSzPts val="1400"/>
              <a:buChar char="○"/>
            </a:pPr>
            <a:r>
              <a:rPr lang="en"/>
              <a:t>Civic organizations</a:t>
            </a:r>
            <a:endParaRPr/>
          </a:p>
          <a:p>
            <a:pPr indent="-317500" lvl="1" marL="914400" rtl="0" algn="l">
              <a:spcBef>
                <a:spcPts val="0"/>
              </a:spcBef>
              <a:spcAft>
                <a:spcPts val="0"/>
              </a:spcAft>
              <a:buSzPts val="1400"/>
              <a:buChar char="○"/>
            </a:pPr>
            <a:r>
              <a:rPr lang="en"/>
              <a:t>Schools</a:t>
            </a:r>
            <a:endParaRPr/>
          </a:p>
          <a:p>
            <a:pPr indent="-342900" lvl="0" marL="457200" rtl="0" algn="l">
              <a:spcBef>
                <a:spcPts val="0"/>
              </a:spcBef>
              <a:spcAft>
                <a:spcPts val="0"/>
              </a:spcAft>
              <a:buSzPts val="1800"/>
              <a:buChar char="●"/>
            </a:pPr>
            <a:r>
              <a:rPr lang="en"/>
              <a:t>Critical Issues Poll (Shibley Telhami and Stella Rouse)</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Practical Steps VII. Funding Sources</a:t>
            </a:r>
            <a:endParaRPr/>
          </a:p>
        </p:txBody>
      </p:sp>
      <p:sp>
        <p:nvSpPr>
          <p:cNvPr id="175" name="Google Shape;175;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u="sng"/>
              <a:t>Internal</a:t>
            </a:r>
            <a:r>
              <a:rPr lang="en" u="sng"/>
              <a:t> (UMD) Options:</a:t>
            </a:r>
            <a:endParaRPr u="sng"/>
          </a:p>
          <a:p>
            <a:pPr indent="-317182" lvl="0" marL="457200" rtl="0" algn="l">
              <a:spcBef>
                <a:spcPts val="1200"/>
              </a:spcBef>
              <a:spcAft>
                <a:spcPts val="0"/>
              </a:spcAft>
              <a:buSzPct val="100000"/>
              <a:buChar char="●"/>
            </a:pPr>
            <a:r>
              <a:rPr lang="en"/>
              <a:t>Jean Elizabeth Spencer award (GVPT)</a:t>
            </a:r>
            <a:endParaRPr/>
          </a:p>
          <a:p>
            <a:pPr indent="-317182" lvl="0" marL="457200" rtl="0" algn="l">
              <a:spcBef>
                <a:spcPts val="0"/>
              </a:spcBef>
              <a:spcAft>
                <a:spcPts val="0"/>
              </a:spcAft>
              <a:buSzPct val="100000"/>
              <a:buChar char="●"/>
            </a:pPr>
            <a:r>
              <a:rPr lang="en"/>
              <a:t>Mabel S. Spencer award (Graduate School)</a:t>
            </a:r>
            <a:endParaRPr/>
          </a:p>
          <a:p>
            <a:pPr indent="-317182" lvl="0" marL="457200" rtl="0" algn="l">
              <a:spcBef>
                <a:spcPts val="0"/>
              </a:spcBef>
              <a:spcAft>
                <a:spcPts val="0"/>
              </a:spcAft>
              <a:buSzPct val="100000"/>
              <a:buChar char="●"/>
            </a:pPr>
            <a:r>
              <a:rPr lang="en"/>
              <a:t>Graduate School Summer Research Fellowship</a:t>
            </a:r>
            <a:endParaRPr/>
          </a:p>
          <a:p>
            <a:pPr indent="-317182" lvl="0" marL="457200" rtl="0" algn="l">
              <a:spcBef>
                <a:spcPts val="0"/>
              </a:spcBef>
              <a:spcAft>
                <a:spcPts val="0"/>
              </a:spcAft>
              <a:buSzPct val="100000"/>
              <a:buChar char="●"/>
            </a:pPr>
            <a:r>
              <a:rPr lang="en"/>
              <a:t>BSOS Dean’s Research Initiative (pre and post candidacy options)</a:t>
            </a:r>
            <a:endParaRPr/>
          </a:p>
          <a:p>
            <a:pPr indent="-317182" lvl="0" marL="457200" rtl="0" algn="l">
              <a:spcBef>
                <a:spcPts val="0"/>
              </a:spcBef>
              <a:spcAft>
                <a:spcPts val="0"/>
              </a:spcAft>
              <a:buSzPct val="100000"/>
              <a:buChar char="●"/>
            </a:pPr>
            <a:r>
              <a:rPr lang="en"/>
              <a:t>GVPT Departmental Awards (Conley Dillon; Roger Davidson; Don Piper) </a:t>
            </a:r>
            <a:endParaRPr/>
          </a:p>
          <a:p>
            <a:pPr indent="-317182" lvl="0" marL="457200" rtl="0" algn="l">
              <a:spcBef>
                <a:spcPts val="0"/>
              </a:spcBef>
              <a:spcAft>
                <a:spcPts val="0"/>
              </a:spcAft>
              <a:buSzPct val="100000"/>
              <a:buChar char="●"/>
            </a:pPr>
            <a:r>
              <a:rPr lang="en"/>
              <a:t>Longest Award (Graduate School)</a:t>
            </a:r>
            <a:endParaRPr/>
          </a:p>
          <a:p>
            <a:pPr indent="-317182" lvl="0" marL="457200" rtl="0" algn="l">
              <a:spcBef>
                <a:spcPts val="0"/>
              </a:spcBef>
              <a:spcAft>
                <a:spcPts val="0"/>
              </a:spcAft>
              <a:buSzPct val="100000"/>
              <a:buChar char="●"/>
            </a:pPr>
            <a:r>
              <a:rPr lang="en"/>
              <a:t>Pelczar Award (Graduate School)</a:t>
            </a:r>
            <a:endParaRPr/>
          </a:p>
          <a:p>
            <a:pPr indent="-317182" lvl="0" marL="457200" rtl="0" algn="l">
              <a:spcBef>
                <a:spcPts val="0"/>
              </a:spcBef>
              <a:spcAft>
                <a:spcPts val="0"/>
              </a:spcAft>
              <a:buSzPct val="100000"/>
              <a:buChar char="●"/>
            </a:pPr>
            <a:r>
              <a:rPr lang="en"/>
              <a:t>3MT (Graduate School)</a:t>
            </a:r>
            <a:endParaRPr/>
          </a:p>
          <a:p>
            <a:pPr indent="0" lvl="0" marL="0" rtl="0" algn="l">
              <a:spcBef>
                <a:spcPts val="1200"/>
              </a:spcBef>
              <a:spcAft>
                <a:spcPts val="0"/>
              </a:spcAft>
              <a:buNone/>
            </a:pPr>
            <a:r>
              <a:rPr lang="en" u="sng"/>
              <a:t>External:</a:t>
            </a:r>
            <a:endParaRPr u="sng"/>
          </a:p>
          <a:p>
            <a:pPr indent="-317182" lvl="0" marL="457200" rtl="0" algn="l">
              <a:spcBef>
                <a:spcPts val="1200"/>
              </a:spcBef>
              <a:spcAft>
                <a:spcPts val="0"/>
              </a:spcAft>
              <a:buSzPct val="100000"/>
              <a:buChar char="●"/>
            </a:pPr>
            <a:r>
              <a:rPr lang="en"/>
              <a:t>APSA (NSF) Doctoral Dissertation Research Improvement Grant</a:t>
            </a:r>
            <a:endParaRPr/>
          </a:p>
          <a:p>
            <a:pPr indent="-317182" lvl="0" marL="457200" rtl="0" algn="l">
              <a:spcBef>
                <a:spcPts val="0"/>
              </a:spcBef>
              <a:spcAft>
                <a:spcPts val="0"/>
              </a:spcAft>
              <a:buSzPct val="100000"/>
              <a:buChar char="●"/>
            </a:pPr>
            <a:r>
              <a:rPr lang="en"/>
              <a:t>Cosmos Club Foundation </a:t>
            </a:r>
            <a:endParaRPr/>
          </a:p>
          <a:p>
            <a:pPr indent="-317182" lvl="0" marL="457200" rtl="0" algn="l">
              <a:spcBef>
                <a:spcPts val="0"/>
              </a:spcBef>
              <a:spcAft>
                <a:spcPts val="0"/>
              </a:spcAft>
              <a:buSzPct val="100000"/>
              <a:buChar char="●"/>
            </a:pPr>
            <a:r>
              <a:rPr lang="en"/>
              <a:t>Centennial Center Research Grant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romanUcPeriod"/>
            </a:pPr>
            <a:r>
              <a:rPr lang="en"/>
              <a:t>The Logic of Experiments</a:t>
            </a:r>
            <a:endParaRPr/>
          </a:p>
          <a:p>
            <a:pPr indent="-317182" lvl="0" marL="457200" rtl="0" algn="l">
              <a:spcBef>
                <a:spcPts val="0"/>
              </a:spcBef>
              <a:spcAft>
                <a:spcPts val="0"/>
              </a:spcAft>
              <a:buSzPct val="100000"/>
              <a:buAutoNum type="romanUcPeriod"/>
            </a:pPr>
            <a:r>
              <a:rPr lang="en"/>
              <a:t>Types of Experiments </a:t>
            </a:r>
            <a:endParaRPr/>
          </a:p>
          <a:p>
            <a:pPr indent="-317182" lvl="0" marL="457200" rtl="0" algn="l">
              <a:spcBef>
                <a:spcPts val="0"/>
              </a:spcBef>
              <a:spcAft>
                <a:spcPts val="0"/>
              </a:spcAft>
              <a:buSzPct val="100000"/>
              <a:buAutoNum type="romanUcPeriod"/>
            </a:pPr>
            <a:r>
              <a:rPr lang="en"/>
              <a:t>Analyzing Effects </a:t>
            </a:r>
            <a:endParaRPr/>
          </a:p>
          <a:p>
            <a:pPr indent="-317182" lvl="0" marL="457200" rtl="0" algn="l">
              <a:spcBef>
                <a:spcPts val="0"/>
              </a:spcBef>
              <a:spcAft>
                <a:spcPts val="0"/>
              </a:spcAft>
              <a:buSzPct val="100000"/>
              <a:buAutoNum type="romanUcPeriod"/>
            </a:pPr>
            <a:r>
              <a:rPr lang="en"/>
              <a:t>Performing Randomization checks</a:t>
            </a:r>
            <a:endParaRPr/>
          </a:p>
          <a:p>
            <a:pPr indent="-317182" lvl="0" marL="457200" rtl="0" algn="l">
              <a:spcBef>
                <a:spcPts val="0"/>
              </a:spcBef>
              <a:spcAft>
                <a:spcPts val="0"/>
              </a:spcAft>
              <a:buSzPct val="100000"/>
              <a:buAutoNum type="romanUcPeriod"/>
            </a:pPr>
            <a:r>
              <a:rPr lang="en"/>
              <a:t>Manipulation Checks</a:t>
            </a:r>
            <a:endParaRPr/>
          </a:p>
          <a:p>
            <a:pPr indent="-317182" lvl="0" marL="457200" rtl="0" algn="l">
              <a:spcBef>
                <a:spcPts val="0"/>
              </a:spcBef>
              <a:spcAft>
                <a:spcPts val="0"/>
              </a:spcAft>
              <a:buSzPct val="100000"/>
              <a:buAutoNum type="romanUcPeriod"/>
            </a:pPr>
            <a:r>
              <a:rPr lang="en"/>
              <a:t>Attention Checks</a:t>
            </a:r>
            <a:endParaRPr/>
          </a:p>
          <a:p>
            <a:pPr indent="-317182" lvl="0" marL="457200" rtl="0" algn="l">
              <a:spcBef>
                <a:spcPts val="0"/>
              </a:spcBef>
              <a:spcAft>
                <a:spcPts val="0"/>
              </a:spcAft>
              <a:buSzPct val="100000"/>
              <a:buAutoNum type="romanUcPeriod"/>
            </a:pPr>
            <a:r>
              <a:rPr lang="en"/>
              <a:t>Select Advanced Issues: using covariates (CATEs); block randomization.</a:t>
            </a:r>
            <a:endParaRPr/>
          </a:p>
          <a:p>
            <a:pPr indent="-317182" lvl="0" marL="457200" rtl="0" algn="l">
              <a:spcBef>
                <a:spcPts val="0"/>
              </a:spcBef>
              <a:spcAft>
                <a:spcPts val="0"/>
              </a:spcAft>
              <a:buSzPct val="100000"/>
              <a:buAutoNum type="romanUcPeriod"/>
            </a:pPr>
            <a:r>
              <a:rPr lang="en"/>
              <a:t>Practical Steps</a:t>
            </a:r>
            <a:endParaRPr/>
          </a:p>
          <a:p>
            <a:pPr indent="-297497" lvl="1" marL="914400" rtl="0" algn="l">
              <a:spcBef>
                <a:spcPts val="0"/>
              </a:spcBef>
              <a:spcAft>
                <a:spcPts val="0"/>
              </a:spcAft>
              <a:buSzPct val="100000"/>
              <a:buAutoNum type="alphaUcPeriod"/>
            </a:pPr>
            <a:r>
              <a:rPr lang="en"/>
              <a:t>IRB</a:t>
            </a:r>
            <a:endParaRPr/>
          </a:p>
          <a:p>
            <a:pPr indent="-297497" lvl="1" marL="914400" rtl="0" algn="l">
              <a:spcBef>
                <a:spcPts val="0"/>
              </a:spcBef>
              <a:spcAft>
                <a:spcPts val="0"/>
              </a:spcAft>
              <a:buSzPct val="100000"/>
              <a:buAutoNum type="alphaUcPeriod"/>
            </a:pPr>
            <a:r>
              <a:rPr lang="en"/>
              <a:t>Pre-registration</a:t>
            </a:r>
            <a:endParaRPr/>
          </a:p>
          <a:p>
            <a:pPr indent="-297497" lvl="1" marL="914400" rtl="0" algn="l">
              <a:spcBef>
                <a:spcPts val="0"/>
              </a:spcBef>
              <a:spcAft>
                <a:spcPts val="0"/>
              </a:spcAft>
              <a:buSzPct val="100000"/>
              <a:buAutoNum type="alphaUcPeriod"/>
            </a:pPr>
            <a:r>
              <a:rPr lang="en"/>
              <a:t>Power-analyses</a:t>
            </a:r>
            <a:endParaRPr/>
          </a:p>
          <a:p>
            <a:pPr indent="-297497" lvl="1" marL="914400" rtl="0" algn="l">
              <a:spcBef>
                <a:spcPts val="0"/>
              </a:spcBef>
              <a:spcAft>
                <a:spcPts val="0"/>
              </a:spcAft>
              <a:buSzPct val="100000"/>
              <a:buAutoNum type="alphaUcPeriod"/>
            </a:pPr>
            <a:r>
              <a:rPr lang="en"/>
              <a:t>GVPT Experimental Lab</a:t>
            </a:r>
            <a:endParaRPr/>
          </a:p>
          <a:p>
            <a:pPr indent="-297497" lvl="1" marL="914400" rtl="0" algn="l">
              <a:spcBef>
                <a:spcPts val="0"/>
              </a:spcBef>
              <a:spcAft>
                <a:spcPts val="0"/>
              </a:spcAft>
              <a:buSzPct val="100000"/>
              <a:buAutoNum type="alphaUcPeriod"/>
            </a:pPr>
            <a:r>
              <a:rPr lang="en"/>
              <a:t>S</a:t>
            </a:r>
            <a:r>
              <a:rPr lang="en"/>
              <a:t>urvey Firms</a:t>
            </a:r>
            <a:endParaRPr/>
          </a:p>
          <a:p>
            <a:pPr indent="-297497" lvl="1" marL="914400" rtl="0" algn="l">
              <a:spcBef>
                <a:spcPts val="0"/>
              </a:spcBef>
              <a:spcAft>
                <a:spcPts val="0"/>
              </a:spcAft>
              <a:buSzPct val="100000"/>
              <a:buAutoNum type="alphaUcPeriod"/>
            </a:pPr>
            <a:r>
              <a:rPr lang="en"/>
              <a:t>Other Fielding Options</a:t>
            </a:r>
            <a:endParaRPr/>
          </a:p>
          <a:p>
            <a:pPr indent="-297497" lvl="1" marL="914400" rtl="0" algn="l">
              <a:spcBef>
                <a:spcPts val="0"/>
              </a:spcBef>
              <a:spcAft>
                <a:spcPts val="0"/>
              </a:spcAft>
              <a:buSzPct val="100000"/>
              <a:buAutoNum type="alphaUcPeriod"/>
            </a:pPr>
            <a:r>
              <a:rPr lang="en"/>
              <a:t>Funding Sources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 (Literature)</a:t>
            </a:r>
            <a:endParaRPr/>
          </a:p>
        </p:txBody>
      </p:sp>
      <p:sp>
        <p:nvSpPr>
          <p:cNvPr id="181" name="Google Shape;181;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63500" rtl="0" algn="l">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Druckman, J.N., Greene, D.P., Kuklinski, J. H., &amp; Lupia, A. (Eds). (2011). </a:t>
            </a:r>
            <a:r>
              <a:rPr i="1" lang="en" sz="1200">
                <a:solidFill>
                  <a:srgbClr val="222222"/>
                </a:solidFill>
                <a:highlight>
                  <a:srgbClr val="FFFFFF"/>
                </a:highlight>
                <a:latin typeface="Times New Roman"/>
                <a:ea typeface="Times New Roman"/>
                <a:cs typeface="Times New Roman"/>
                <a:sym typeface="Times New Roman"/>
              </a:rPr>
              <a:t>Cambridge Handbook of Experimental Political Science</a:t>
            </a:r>
            <a:r>
              <a:rPr lang="en" sz="1200">
                <a:solidFill>
                  <a:srgbClr val="222222"/>
                </a:solidFill>
                <a:highlight>
                  <a:srgbClr val="FFFFFF"/>
                </a:highlight>
                <a:latin typeface="Times New Roman"/>
                <a:ea typeface="Times New Roman"/>
                <a:cs typeface="Times New Roman"/>
                <a:sym typeface="Times New Roman"/>
              </a:rPr>
              <a:t>. Cambridge University Press.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6350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Field, A., &amp; Hole, G. (2002). </a:t>
            </a:r>
            <a:r>
              <a:rPr i="1" lang="en" sz="1200">
                <a:solidFill>
                  <a:srgbClr val="000000"/>
                </a:solidFill>
                <a:highlight>
                  <a:srgbClr val="FFFFFF"/>
                </a:highlight>
                <a:latin typeface="Times New Roman"/>
                <a:ea typeface="Times New Roman"/>
                <a:cs typeface="Times New Roman"/>
                <a:sym typeface="Times New Roman"/>
              </a:rPr>
              <a:t>How to design and report experiments</a:t>
            </a:r>
            <a:r>
              <a:rPr lang="en" sz="1200">
                <a:solidFill>
                  <a:srgbClr val="000000"/>
                </a:solidFill>
                <a:highlight>
                  <a:srgbClr val="FFFFFF"/>
                </a:highlight>
                <a:latin typeface="Times New Roman"/>
                <a:ea typeface="Times New Roman"/>
                <a:cs typeface="Times New Roman"/>
                <a:sym typeface="Times New Roman"/>
              </a:rPr>
              <a:t>. Sage.</a:t>
            </a:r>
            <a:endParaRPr sz="1200">
              <a:solidFill>
                <a:srgbClr val="000000"/>
              </a:solidFill>
              <a:highlight>
                <a:srgbClr val="FFFFFF"/>
              </a:highlight>
              <a:latin typeface="Times New Roman"/>
              <a:ea typeface="Times New Roman"/>
              <a:cs typeface="Times New Roman"/>
              <a:sym typeface="Times New Roman"/>
            </a:endParaRPr>
          </a:p>
          <a:p>
            <a:pPr indent="0" lvl="0" marL="63500" rtl="0" algn="l">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63500" rtl="0" algn="l">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Gerber, A. S., &amp; Green, D. P. (2012). </a:t>
            </a:r>
            <a:r>
              <a:rPr i="1" lang="en" sz="1200">
                <a:solidFill>
                  <a:srgbClr val="222222"/>
                </a:solidFill>
                <a:highlight>
                  <a:srgbClr val="FFFFFF"/>
                </a:highlight>
                <a:latin typeface="Times New Roman"/>
                <a:ea typeface="Times New Roman"/>
                <a:cs typeface="Times New Roman"/>
                <a:sym typeface="Times New Roman"/>
              </a:rPr>
              <a:t>Field experiments: Design, analysis, and interpretation</a:t>
            </a:r>
            <a:r>
              <a:rPr lang="en" sz="1200">
                <a:solidFill>
                  <a:srgbClr val="222222"/>
                </a:solidFill>
                <a:highlight>
                  <a:srgbClr val="FFFFFF"/>
                </a:highlight>
                <a:latin typeface="Times New Roman"/>
                <a:ea typeface="Times New Roman"/>
                <a:cs typeface="Times New Roman"/>
                <a:sym typeface="Times New Roman"/>
              </a:rPr>
              <a:t>. WW Norton</a:t>
            </a:r>
            <a:r>
              <a:rPr lang="en" sz="1000">
                <a:solidFill>
                  <a:srgbClr val="222222"/>
                </a:solidFill>
                <a:highlight>
                  <a:srgbClr val="FFFFFF"/>
                </a:highlight>
              </a:rPr>
              <a:t>.</a:t>
            </a:r>
            <a:endParaRPr sz="1000">
              <a:solidFill>
                <a:srgbClr val="222222"/>
              </a:solidFill>
              <a:highlight>
                <a:srgbClr val="FFFFFF"/>
              </a:highlight>
            </a:endParaRPr>
          </a:p>
          <a:p>
            <a:pPr indent="0" lvl="0" marL="63500" rtl="0" algn="l">
              <a:spcBef>
                <a:spcPts val="0"/>
              </a:spcBef>
              <a:spcAft>
                <a:spcPts val="0"/>
              </a:spcAft>
              <a:buNone/>
            </a:pPr>
            <a:r>
              <a:t/>
            </a:r>
            <a:endParaRPr sz="1000">
              <a:solidFill>
                <a:srgbClr val="222222"/>
              </a:solidFill>
              <a:highlight>
                <a:srgbClr val="FFFFFF"/>
              </a:highlight>
            </a:endParaRPr>
          </a:p>
          <a:p>
            <a:pPr indent="0" lvl="0" marL="63500" rtl="0" algn="l">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Kinder, D. R., &amp; Palfrey, T. R. (Eds.). (1993). </a:t>
            </a:r>
            <a:r>
              <a:rPr i="1" lang="en" sz="1200">
                <a:solidFill>
                  <a:srgbClr val="222222"/>
                </a:solidFill>
                <a:highlight>
                  <a:srgbClr val="FFFFFF"/>
                </a:highlight>
                <a:latin typeface="Times New Roman"/>
                <a:ea typeface="Times New Roman"/>
                <a:cs typeface="Times New Roman"/>
                <a:sym typeface="Times New Roman"/>
              </a:rPr>
              <a:t>Experimental foundations of political science</a:t>
            </a:r>
            <a:r>
              <a:rPr lang="en" sz="1200">
                <a:solidFill>
                  <a:srgbClr val="222222"/>
                </a:solidFill>
                <a:highlight>
                  <a:srgbClr val="FFFFFF"/>
                </a:highlight>
                <a:latin typeface="Times New Roman"/>
                <a:ea typeface="Times New Roman"/>
                <a:cs typeface="Times New Roman"/>
                <a:sym typeface="Times New Roman"/>
              </a:rPr>
              <a:t>. University of Michigan Press.</a:t>
            </a:r>
            <a:endParaRPr sz="1400">
              <a:solidFill>
                <a:srgbClr val="000000"/>
              </a:solidFill>
              <a:highlight>
                <a:srgbClr val="FFFFFF"/>
              </a:highlight>
              <a:latin typeface="Times New Roman"/>
              <a:ea typeface="Times New Roman"/>
              <a:cs typeface="Times New Roman"/>
              <a:sym typeface="Times New Roman"/>
            </a:endParaRPr>
          </a:p>
          <a:p>
            <a:pPr indent="0" lvl="0" marL="63500" rtl="0" algn="l">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63500" rtl="0" algn="l">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Lewis-Beck, M., Bryman, A. E., &amp; Liao, T. F. (2003). </a:t>
            </a:r>
            <a:r>
              <a:rPr i="1" lang="en" sz="1200">
                <a:solidFill>
                  <a:srgbClr val="222222"/>
                </a:solidFill>
                <a:highlight>
                  <a:srgbClr val="FFFFFF"/>
                </a:highlight>
                <a:latin typeface="Times New Roman"/>
                <a:ea typeface="Times New Roman"/>
                <a:cs typeface="Times New Roman"/>
                <a:sym typeface="Times New Roman"/>
              </a:rPr>
              <a:t>The Sage encyclopedia of social science research methods</a:t>
            </a:r>
            <a:r>
              <a:rPr lang="en" sz="1200">
                <a:solidFill>
                  <a:srgbClr val="222222"/>
                </a:solidFill>
                <a:highlight>
                  <a:srgbClr val="FFFFFF"/>
                </a:highlight>
                <a:latin typeface="Times New Roman"/>
                <a:ea typeface="Times New Roman"/>
                <a:cs typeface="Times New Roman"/>
                <a:sym typeface="Times New Roman"/>
              </a:rPr>
              <a:t>. Sage Publications.</a:t>
            </a:r>
            <a:endParaRPr sz="1200">
              <a:solidFill>
                <a:srgbClr val="000000"/>
              </a:solidFill>
              <a:highlight>
                <a:srgbClr val="FFFFFF"/>
              </a:highlight>
              <a:latin typeface="Times New Roman"/>
              <a:ea typeface="Times New Roman"/>
              <a:cs typeface="Times New Roman"/>
              <a:sym typeface="Times New Roman"/>
            </a:endParaRPr>
          </a:p>
          <a:p>
            <a:pPr indent="0" lvl="0" marL="635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63500" rtl="0" algn="l">
              <a:spcBef>
                <a:spcPts val="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McDermott, R. (2002). “Experimental Methods in Political Science.” Annual Review of Political Science, 5(1), 31–61. </a:t>
            </a:r>
            <a:r>
              <a:rPr lang="en" sz="1200" u="sng">
                <a:solidFill>
                  <a:schemeClr val="hlink"/>
                </a:solidFill>
                <a:latin typeface="Times New Roman"/>
                <a:ea typeface="Times New Roman"/>
                <a:cs typeface="Times New Roman"/>
                <a:sym typeface="Times New Roman"/>
                <a:hlinkClick r:id="rId3"/>
              </a:rPr>
              <a:t>https://www.annualreviews.org/doi/pdf/10.1146/annurev.polisci.5.091001.170657</a:t>
            </a:r>
            <a:endParaRPr sz="1200">
              <a:solidFill>
                <a:srgbClr val="000000"/>
              </a:solidFill>
              <a:latin typeface="Times New Roman"/>
              <a:ea typeface="Times New Roman"/>
              <a:cs typeface="Times New Roman"/>
              <a:sym typeface="Times New Roman"/>
            </a:endParaRPr>
          </a:p>
          <a:p>
            <a:pPr indent="0" lvl="0" marL="63500" rtl="0" algn="l">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63500" rtl="0" algn="l">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Mutz, D. C. (2011). </a:t>
            </a:r>
            <a:r>
              <a:rPr i="1" lang="en" sz="1200">
                <a:solidFill>
                  <a:srgbClr val="222222"/>
                </a:solidFill>
                <a:highlight>
                  <a:srgbClr val="FFFFFF"/>
                </a:highlight>
                <a:latin typeface="Times New Roman"/>
                <a:ea typeface="Times New Roman"/>
                <a:cs typeface="Times New Roman"/>
                <a:sym typeface="Times New Roman"/>
              </a:rPr>
              <a:t>Population-based survey experiments</a:t>
            </a:r>
            <a:r>
              <a:rPr lang="en" sz="1200">
                <a:solidFill>
                  <a:srgbClr val="222222"/>
                </a:solidFill>
                <a:highlight>
                  <a:srgbClr val="FFFFFF"/>
                </a:highlight>
                <a:latin typeface="Times New Roman"/>
                <a:ea typeface="Times New Roman"/>
                <a:cs typeface="Times New Roman"/>
                <a:sym typeface="Times New Roman"/>
              </a:rPr>
              <a:t>. Princeton University Press.</a:t>
            </a:r>
            <a:endParaRPr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 (Misc.)</a:t>
            </a:r>
            <a:endParaRPr/>
          </a:p>
        </p:txBody>
      </p:sp>
      <p:sp>
        <p:nvSpPr>
          <p:cNvPr id="187" name="Google Shape;187;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Government and Politics Experimental Lab: Director Antoine Banks, current-RA: William Bishop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APSA Experimental Research Organized Section (Section 42): </a:t>
            </a:r>
            <a:r>
              <a:rPr lang="en" u="sng">
                <a:solidFill>
                  <a:schemeClr val="hlink"/>
                </a:solidFill>
                <a:hlinkClick r:id="rId3"/>
              </a:rPr>
              <a:t>https://connect.apsanet.org/s42/</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Journal of Experimental Political Science</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Logic of Experiments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Establish causal relationships using three key elements:</a:t>
            </a:r>
            <a:endParaRPr/>
          </a:p>
          <a:p>
            <a:pPr indent="-342900" lvl="0" marL="457200" rtl="0" algn="l">
              <a:spcBef>
                <a:spcPts val="1200"/>
              </a:spcBef>
              <a:spcAft>
                <a:spcPts val="0"/>
              </a:spcAft>
              <a:buSzPts val="1800"/>
              <a:buAutoNum type="arabicPeriod"/>
            </a:pPr>
            <a:r>
              <a:rPr lang="en"/>
              <a:t>A Planned Intervention 	</a:t>
            </a:r>
            <a:endParaRPr/>
          </a:p>
          <a:p>
            <a:pPr indent="-317500" lvl="1" marL="914400" rtl="0" algn="l">
              <a:spcBef>
                <a:spcPts val="0"/>
              </a:spcBef>
              <a:spcAft>
                <a:spcPts val="0"/>
              </a:spcAft>
              <a:buSzPts val="1400"/>
              <a:buAutoNum type="alphaLcPeriod"/>
            </a:pPr>
            <a:r>
              <a:rPr lang="en"/>
              <a:t>In contrast to observational research, experimental research involves the manipulation of some intervention (independent variable), rather than observing (and tracing) the independent variable and trying to use statistical controls to exclude competing explanations.</a:t>
            </a:r>
            <a:endParaRPr/>
          </a:p>
          <a:p>
            <a:pPr indent="-342900" lvl="0" marL="457200" rtl="0" algn="l">
              <a:spcBef>
                <a:spcPts val="0"/>
              </a:spcBef>
              <a:spcAft>
                <a:spcPts val="0"/>
              </a:spcAft>
              <a:buSzPts val="1800"/>
              <a:buAutoNum type="arabicPeriod"/>
            </a:pPr>
            <a:r>
              <a:rPr lang="en"/>
              <a:t>Random Assignment</a:t>
            </a:r>
            <a:endParaRPr/>
          </a:p>
          <a:p>
            <a:pPr indent="-317500" lvl="1" marL="914400" rtl="0" algn="l">
              <a:spcBef>
                <a:spcPts val="0"/>
              </a:spcBef>
              <a:spcAft>
                <a:spcPts val="0"/>
              </a:spcAft>
              <a:buSzPts val="1400"/>
              <a:buAutoNum type="alphaLcPeriod"/>
            </a:pPr>
            <a:r>
              <a:rPr lang="en"/>
              <a:t>Crucial: In order to rule out other competing explanations, we randomly assign subjects to treatment or control conditions. This way, the only differences between groups is the treatment and chance variations (which on average, cancel out).</a:t>
            </a:r>
            <a:endParaRPr/>
          </a:p>
          <a:p>
            <a:pPr indent="-342900" lvl="0" marL="457200" rtl="0" algn="l">
              <a:spcBef>
                <a:spcPts val="0"/>
              </a:spcBef>
              <a:spcAft>
                <a:spcPts val="0"/>
              </a:spcAft>
              <a:buSzPts val="1800"/>
              <a:buAutoNum type="arabicPeriod"/>
            </a:pPr>
            <a:r>
              <a:rPr lang="en"/>
              <a:t>Careful and Precise Measurement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Experiments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t>Between subjects design:</a:t>
            </a:r>
            <a:r>
              <a:rPr lang="en"/>
              <a:t> Simplest method involving establishing a treatment effect by examining differences between treatment and control subjects after some experimental intervention. If randomization is </a:t>
            </a:r>
            <a:r>
              <a:rPr lang="en"/>
              <a:t>successful</a:t>
            </a:r>
            <a:r>
              <a:rPr lang="en"/>
              <a:t>, then any differences observed can be attributed to the treatment. Most experiments are between subjects designs.</a:t>
            </a:r>
            <a:endParaRPr/>
          </a:p>
          <a:p>
            <a:pPr indent="0" lvl="0" marL="0" rtl="0" algn="l">
              <a:spcBef>
                <a:spcPts val="1200"/>
              </a:spcBef>
              <a:spcAft>
                <a:spcPts val="0"/>
              </a:spcAft>
              <a:buNone/>
            </a:pPr>
            <a:r>
              <a:rPr lang="en" u="sng"/>
              <a:t>Within subjects design:</a:t>
            </a:r>
            <a:r>
              <a:rPr lang="en"/>
              <a:t> Pre-tests for all subjects enable a comparison to the same person at an earlier point in time as well as a comparison to control subjects conditions. If you can, it is usually better to take a within subjects design. This type allows for more precise estimation of treatment effects, and added CATEs (e.g. by baseline measures of your dependent variable).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Experiments (cont.)</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800" u="sng"/>
              <a:t>Quasi Experiment </a:t>
            </a:r>
            <a:r>
              <a:rPr lang="en" sz="4800"/>
              <a:t>(sometimes called </a:t>
            </a:r>
            <a:r>
              <a:rPr lang="en" sz="4800" u="sng"/>
              <a:t>Natural Experiment</a:t>
            </a:r>
            <a:r>
              <a:rPr lang="en" sz="4800"/>
              <a:t>): Typically lacks full experimental control over the random assignment because you are taking advantage of an as-if random assignment that occurs in the real-world. Typically used to study political phenomenon that it is impractical or unethical to study using a typical experimental design. </a:t>
            </a:r>
            <a:endParaRPr sz="4800" u="sng"/>
          </a:p>
          <a:p>
            <a:pPr indent="0" lvl="0" marL="0" rtl="0" algn="l">
              <a:spcBef>
                <a:spcPts val="1200"/>
              </a:spcBef>
              <a:spcAft>
                <a:spcPts val="0"/>
              </a:spcAft>
              <a:buClr>
                <a:schemeClr val="dk1"/>
              </a:buClr>
              <a:buSzPts val="275"/>
              <a:buFont typeface="Arial"/>
              <a:buNone/>
            </a:pPr>
            <a:r>
              <a:rPr lang="en" sz="4800" u="sng"/>
              <a:t>Lab experiments:</a:t>
            </a:r>
            <a:r>
              <a:rPr lang="en" sz="4800"/>
              <a:t> Great design for internal validity due to maximum control, but faces problems of external validity and generalizability when studying convenience samples (usually college students). Typically used as a pilot study.</a:t>
            </a:r>
            <a:endParaRPr sz="4800"/>
          </a:p>
          <a:p>
            <a:pPr indent="0" lvl="0" marL="0" rtl="0" algn="l">
              <a:spcBef>
                <a:spcPts val="1200"/>
              </a:spcBef>
              <a:spcAft>
                <a:spcPts val="0"/>
              </a:spcAft>
              <a:buClr>
                <a:schemeClr val="dk1"/>
              </a:buClr>
              <a:buSzPts val="275"/>
              <a:buFont typeface="Arial"/>
              <a:buNone/>
            </a:pPr>
            <a:r>
              <a:rPr lang="en" sz="4800" u="sng"/>
              <a:t>Survey Experiments:</a:t>
            </a:r>
            <a:r>
              <a:rPr lang="en" sz="4800"/>
              <a:t> One of the most common type used in social science research. Usually involves presenting respondents with an experimental stimulus or control during an online survey (this can also be done by phone, in-person, and through mail surveys . Typically used to test hypotheses on candidate messaging and characteristics, news/information, and other attitudinal and behavioral outcomes. </a:t>
            </a:r>
            <a:endParaRPr sz="4800"/>
          </a:p>
          <a:p>
            <a:pPr indent="0" lvl="0" marL="0" rtl="0" algn="l">
              <a:spcBef>
                <a:spcPts val="1200"/>
              </a:spcBef>
              <a:spcAft>
                <a:spcPts val="0"/>
              </a:spcAft>
              <a:buClr>
                <a:schemeClr val="dk1"/>
              </a:buClr>
              <a:buSzPts val="275"/>
              <a:buFont typeface="Arial"/>
              <a:buNone/>
            </a:pPr>
            <a:r>
              <a:rPr lang="en" sz="4800" u="sng"/>
              <a:t>Field:</a:t>
            </a:r>
            <a:r>
              <a:rPr lang="en" sz="4800"/>
              <a:t> Experiments conducted in real-world settings. Help address concerns of external validity inherent in laboratory experiments. If you can, this is almost always your best option.</a:t>
            </a:r>
            <a:endParaRPr sz="4800"/>
          </a:p>
          <a:p>
            <a:pPr indent="0" lvl="0" marL="0" rtl="0" algn="l">
              <a:spcBef>
                <a:spcPts val="1200"/>
              </a:spcBef>
              <a:spcAft>
                <a:spcPts val="0"/>
              </a:spcAft>
              <a:buClr>
                <a:schemeClr val="dk1"/>
              </a:buClr>
              <a:buSzPts val="275"/>
              <a:buFont typeface="Arial"/>
              <a:buNone/>
            </a:pPr>
            <a:r>
              <a:rPr lang="en" sz="4800" u="sng"/>
              <a:t>Additional Subtypes of Experiments:</a:t>
            </a:r>
            <a:r>
              <a:rPr lang="en" sz="4800"/>
              <a:t> MANY subtypes of survey experiments most common are list and conjoint. List typically used to reduce social desirability (but see Blair, Coppock and Moor 2020 for whether it is even necessary). Conjoints vary multiple characteristics of a stimulus at once.</a:t>
            </a:r>
            <a:endParaRPr sz="48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Analyzing Effects</a:t>
            </a:r>
            <a:endParaRPr/>
          </a:p>
        </p:txBody>
      </p:sp>
      <p:sp>
        <p:nvSpPr>
          <p:cNvPr id="93" name="Google Shape;93;p18"/>
          <p:cNvSpPr txBox="1"/>
          <p:nvPr>
            <p:ph idx="1" type="body"/>
          </p:nvPr>
        </p:nvSpPr>
        <p:spPr>
          <a:xfrm>
            <a:off x="311700" y="1088750"/>
            <a:ext cx="8520600" cy="3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150" u="sng"/>
              <a:t>Average Treatment Effect (ATE) = </a:t>
            </a:r>
            <a:r>
              <a:rPr lang="en" sz="1150" u="sng"/>
              <a:t>Difference in means:</a:t>
            </a:r>
            <a:r>
              <a:rPr lang="en" sz="1150"/>
              <a:t> </a:t>
            </a:r>
            <a:endParaRPr sz="1150"/>
          </a:p>
          <a:p>
            <a:pPr indent="0" lvl="0" marL="0" rtl="0" algn="l">
              <a:spcBef>
                <a:spcPts val="1200"/>
              </a:spcBef>
              <a:spcAft>
                <a:spcPts val="0"/>
              </a:spcAft>
              <a:buSzPts val="275"/>
              <a:buNone/>
            </a:pPr>
            <a:r>
              <a:rPr lang="en" sz="1150"/>
              <a:t>Mean Outcome in Treatment– Mean Outcome in Control:</a:t>
            </a:r>
            <a:endParaRPr sz="1150"/>
          </a:p>
          <a:p>
            <a:pPr indent="0" lvl="0" marL="0" rtl="0" algn="l">
              <a:spcBef>
                <a:spcPts val="1200"/>
              </a:spcBef>
              <a:spcAft>
                <a:spcPts val="0"/>
              </a:spcAft>
              <a:buSzPts val="275"/>
              <a:buNone/>
            </a:pPr>
            <a:r>
              <a:rPr lang="en" sz="1150" u="sng"/>
              <a:t>Estimating ATE with regression:</a:t>
            </a:r>
            <a:endParaRPr sz="1150" u="sng"/>
          </a:p>
          <a:p>
            <a:pPr indent="0" lvl="0" marL="0" rtl="0" algn="l">
              <a:spcBef>
                <a:spcPts val="1200"/>
              </a:spcBef>
              <a:spcAft>
                <a:spcPts val="0"/>
              </a:spcAft>
              <a:buSzPts val="275"/>
              <a:buNone/>
            </a:pPr>
            <a:r>
              <a:rPr lang="en" sz="1150"/>
              <a:t>Y=Constant+ Treatment:</a:t>
            </a:r>
            <a:endParaRPr sz="1150"/>
          </a:p>
          <a:p>
            <a:pPr indent="0" lvl="0" marL="0" rtl="0" algn="l">
              <a:spcBef>
                <a:spcPts val="1200"/>
              </a:spcBef>
              <a:spcAft>
                <a:spcPts val="0"/>
              </a:spcAft>
              <a:buSzPts val="275"/>
              <a:buNone/>
            </a:pPr>
            <a:r>
              <a:rPr i="1" lang="en" sz="1150"/>
              <a:t>w</a:t>
            </a:r>
            <a:r>
              <a:rPr i="1" lang="en" sz="1150"/>
              <a:t>here Treatment=1 if assigned to treatment, 0 if control.</a:t>
            </a:r>
            <a:endParaRPr i="1" sz="1150"/>
          </a:p>
          <a:p>
            <a:pPr indent="0" lvl="0" marL="0" rtl="0" algn="l">
              <a:spcBef>
                <a:spcPts val="1200"/>
              </a:spcBef>
              <a:spcAft>
                <a:spcPts val="0"/>
              </a:spcAft>
              <a:buSzPts val="275"/>
              <a:buNone/>
            </a:pPr>
            <a:r>
              <a:rPr lang="en" sz="1150" u="sng"/>
              <a:t>ATE with </a:t>
            </a:r>
            <a:r>
              <a:rPr lang="en" sz="1150" u="sng"/>
              <a:t>Multiple Treatments:</a:t>
            </a:r>
            <a:endParaRPr sz="1150" u="sng"/>
          </a:p>
          <a:p>
            <a:pPr indent="0" lvl="0" marL="0" rtl="0" algn="l">
              <a:spcBef>
                <a:spcPts val="1200"/>
              </a:spcBef>
              <a:spcAft>
                <a:spcPts val="0"/>
              </a:spcAft>
              <a:buSzPts val="275"/>
              <a:buNone/>
            </a:pPr>
            <a:r>
              <a:rPr lang="en" sz="1150"/>
              <a:t>Mean Outcome in Treatment A- Mean Outcome in Control:</a:t>
            </a:r>
            <a:endParaRPr sz="1150"/>
          </a:p>
          <a:p>
            <a:pPr indent="0" lvl="0" marL="0" rtl="0" algn="l">
              <a:spcBef>
                <a:spcPts val="1200"/>
              </a:spcBef>
              <a:spcAft>
                <a:spcPts val="0"/>
              </a:spcAft>
              <a:buSzPts val="275"/>
              <a:buNone/>
            </a:pPr>
            <a:r>
              <a:rPr lang="en" sz="1150"/>
              <a:t>Mean Outcome in Treatment B- Mean Outcome in Control, etc: </a:t>
            </a:r>
            <a:endParaRPr sz="1150"/>
          </a:p>
          <a:p>
            <a:pPr indent="0" lvl="0" marL="0" rtl="0" algn="l">
              <a:spcBef>
                <a:spcPts val="1200"/>
              </a:spcBef>
              <a:spcAft>
                <a:spcPts val="0"/>
              </a:spcAft>
              <a:buSzPts val="275"/>
              <a:buNone/>
            </a:pPr>
            <a:r>
              <a:rPr lang="en" sz="1150"/>
              <a:t>Even more complicated options are simple. E.g. If you used block randomization, you include dummies for the blocks to the regression. Same with covariates. Proper setup eliminates the need for complicated statistics. Did you cluster randomize by households? Cluster the SEs at the household level. </a:t>
            </a:r>
            <a:endParaRPr sz="1150"/>
          </a:p>
          <a:p>
            <a:pPr indent="0" lvl="0" marL="0" rtl="0" algn="l">
              <a:spcBef>
                <a:spcPts val="1200"/>
              </a:spcBef>
              <a:spcAft>
                <a:spcPts val="1200"/>
              </a:spcAft>
              <a:buSzPts val="275"/>
              <a:buNone/>
            </a:pPr>
            <a:r>
              <a:rPr lang="en" sz="1150"/>
              <a:t>Conjoint analysis is slightly more complicated, sample code available upon request (analysis and setup available).</a:t>
            </a:r>
            <a:endParaRPr sz="1150"/>
          </a:p>
        </p:txBody>
      </p:sp>
      <p:pic>
        <p:nvPicPr>
          <p:cNvPr id="94" name="Google Shape;94;p18"/>
          <p:cNvPicPr preferRelativeResize="0"/>
          <p:nvPr/>
        </p:nvPicPr>
        <p:blipFill>
          <a:blip r:embed="rId3">
            <a:alphaModFix/>
          </a:blip>
          <a:stretch>
            <a:fillRect/>
          </a:stretch>
        </p:blipFill>
        <p:spPr>
          <a:xfrm>
            <a:off x="4458725" y="1495125"/>
            <a:ext cx="1774200" cy="259475"/>
          </a:xfrm>
          <a:prstGeom prst="rect">
            <a:avLst/>
          </a:prstGeom>
          <a:noFill/>
          <a:ln>
            <a:noFill/>
          </a:ln>
        </p:spPr>
      </p:pic>
      <p:pic>
        <p:nvPicPr>
          <p:cNvPr id="95" name="Google Shape;95;p18"/>
          <p:cNvPicPr preferRelativeResize="0"/>
          <p:nvPr/>
        </p:nvPicPr>
        <p:blipFill>
          <a:blip r:embed="rId4">
            <a:alphaModFix/>
          </a:blip>
          <a:stretch>
            <a:fillRect/>
          </a:stretch>
        </p:blipFill>
        <p:spPr>
          <a:xfrm>
            <a:off x="4572000" y="2146800"/>
            <a:ext cx="1547650" cy="259475"/>
          </a:xfrm>
          <a:prstGeom prst="rect">
            <a:avLst/>
          </a:prstGeom>
          <a:noFill/>
          <a:ln>
            <a:noFill/>
          </a:ln>
        </p:spPr>
      </p:pic>
      <p:pic>
        <p:nvPicPr>
          <p:cNvPr id="96" name="Google Shape;96;p18"/>
          <p:cNvPicPr preferRelativeResize="0"/>
          <p:nvPr/>
        </p:nvPicPr>
        <p:blipFill>
          <a:blip r:embed="rId5">
            <a:alphaModFix/>
          </a:blip>
          <a:stretch>
            <a:fillRect/>
          </a:stretch>
        </p:blipFill>
        <p:spPr>
          <a:xfrm>
            <a:off x="4801100" y="3637350"/>
            <a:ext cx="1179550" cy="259475"/>
          </a:xfrm>
          <a:prstGeom prst="rect">
            <a:avLst/>
          </a:prstGeom>
          <a:noFill/>
          <a:ln>
            <a:noFill/>
          </a:ln>
        </p:spPr>
      </p:pic>
      <p:pic>
        <p:nvPicPr>
          <p:cNvPr id="97" name="Google Shape;97;p18"/>
          <p:cNvPicPr preferRelativeResize="0"/>
          <p:nvPr/>
        </p:nvPicPr>
        <p:blipFill>
          <a:blip r:embed="rId6">
            <a:alphaModFix/>
          </a:blip>
          <a:stretch>
            <a:fillRect/>
          </a:stretch>
        </p:blipFill>
        <p:spPr>
          <a:xfrm>
            <a:off x="4755750" y="3249875"/>
            <a:ext cx="1363907" cy="2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Performing Randomization Checks</a:t>
            </a:r>
            <a:endParaRPr/>
          </a:p>
        </p:txBody>
      </p:sp>
      <p:sp>
        <p:nvSpPr>
          <p:cNvPr id="103" name="Google Shape;103;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Purpose</a:t>
            </a:r>
            <a:r>
              <a:rPr lang="en" u="sng"/>
              <a:t>:</a:t>
            </a:r>
            <a:r>
              <a:rPr lang="en"/>
              <a:t> To ensure your randomization was successful.</a:t>
            </a:r>
            <a:endParaRPr/>
          </a:p>
          <a:p>
            <a:pPr indent="0" lvl="0" marL="0" rtl="0" algn="l">
              <a:spcBef>
                <a:spcPts val="1200"/>
              </a:spcBef>
              <a:spcAft>
                <a:spcPts val="0"/>
              </a:spcAft>
              <a:buNone/>
            </a:pPr>
            <a:r>
              <a:rPr lang="en" u="sng"/>
              <a:t>Caveat:</a:t>
            </a:r>
            <a:r>
              <a:rPr lang="en"/>
              <a:t> It is practically quite rare that randomization is unsuccessful, but </a:t>
            </a:r>
            <a:r>
              <a:rPr lang="en"/>
              <a:t>finicky</a:t>
            </a:r>
            <a:r>
              <a:rPr lang="en"/>
              <a:t> reviewers will sometimes want to see this. Also, certain journals will require it (e.g. JEPS).</a:t>
            </a:r>
            <a:endParaRPr/>
          </a:p>
          <a:p>
            <a:pPr indent="0" lvl="0" marL="0" rtl="0" algn="l">
              <a:spcBef>
                <a:spcPts val="1200"/>
              </a:spcBef>
              <a:spcAft>
                <a:spcPts val="1200"/>
              </a:spcAft>
              <a:buNone/>
            </a:pPr>
            <a:r>
              <a:rPr lang="en" u="sng"/>
              <a:t>How:</a:t>
            </a:r>
            <a:r>
              <a:rPr lang="en"/>
              <a:t> For a basic experiment with two conditions (treatment/control) run a binary response regression (logit/probit) to predict assignment to the treatment condition using available demographic indicators (e.g. age, gender, education, race, income, etc). Report chi-squared and details on the indicators that fail to predict treatment assignment in a footnote.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Manipulation Checks</a:t>
            </a:r>
            <a:endParaRPr/>
          </a:p>
        </p:txBody>
      </p:sp>
      <p:sp>
        <p:nvSpPr>
          <p:cNvPr id="109" name="Google Shape;109;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Purpose:</a:t>
            </a:r>
            <a:r>
              <a:rPr lang="en"/>
              <a:t> To ensure that you actually manipulated your IV (ensure that subjects receive your treatment)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How:</a:t>
            </a:r>
            <a:r>
              <a:rPr lang="en"/>
              <a:t> Asking factual questions about the treatment; Asking attitudinal questions to </a:t>
            </a:r>
            <a:r>
              <a:rPr lang="en"/>
              <a:t>gauge</a:t>
            </a:r>
            <a:r>
              <a:rPr lang="en"/>
              <a:t> the level at which your manipulation was successful.</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Attention Checks</a:t>
            </a:r>
            <a:endParaRPr/>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t>Purpose: </a:t>
            </a:r>
            <a:r>
              <a:rPr lang="en"/>
              <a:t>To measure how much attention respondents are paying to your survey questions.</a:t>
            </a:r>
            <a:endParaRPr/>
          </a:p>
          <a:p>
            <a:pPr indent="0" lvl="0" marL="0" rtl="0" algn="l">
              <a:spcBef>
                <a:spcPts val="1200"/>
              </a:spcBef>
              <a:spcAft>
                <a:spcPts val="0"/>
              </a:spcAft>
              <a:buNone/>
            </a:pPr>
            <a:r>
              <a:t/>
            </a:r>
            <a:endParaRPr u="sng"/>
          </a:p>
          <a:p>
            <a:pPr indent="0" lvl="0" marL="0" rtl="0" algn="l">
              <a:spcBef>
                <a:spcPts val="1200"/>
              </a:spcBef>
              <a:spcAft>
                <a:spcPts val="0"/>
              </a:spcAft>
              <a:buNone/>
            </a:pPr>
            <a:r>
              <a:rPr lang="en" u="sng"/>
              <a:t>How:</a:t>
            </a:r>
            <a:r>
              <a:rPr lang="en"/>
              <a:t> Give them instructions detailing how to respond to a survey question. You can tell whether they were attentive or not based on their response.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more information see: </a:t>
            </a:r>
            <a:r>
              <a:rPr lang="en">
                <a:solidFill>
                  <a:srgbClr val="222222"/>
                </a:solidFill>
                <a:highlight>
                  <a:srgbClr val="FFFFFF"/>
                </a:highlight>
              </a:rPr>
              <a:t>Berinsky, A. J., Margolis, M. F., Sances, M. W., &amp; Warshaw, C. (2021). Using screeners to measure respondent attention on self-administered surveys: Which items and how many?. </a:t>
            </a:r>
            <a:r>
              <a:rPr i="1" lang="en">
                <a:solidFill>
                  <a:srgbClr val="222222"/>
                </a:solidFill>
                <a:highlight>
                  <a:srgbClr val="FFFFFF"/>
                </a:highlight>
              </a:rPr>
              <a:t>Political Science Research and Methods</a:t>
            </a:r>
            <a:r>
              <a:rPr lang="en">
                <a:solidFill>
                  <a:srgbClr val="222222"/>
                </a:solidFill>
                <a:highlight>
                  <a:srgbClr val="FFFFFF"/>
                </a:highlight>
              </a:rPr>
              <a:t>, </a:t>
            </a:r>
            <a:r>
              <a:rPr i="1" lang="en">
                <a:solidFill>
                  <a:srgbClr val="222222"/>
                </a:solidFill>
                <a:highlight>
                  <a:srgbClr val="FFFFFF"/>
                </a:highlight>
              </a:rPr>
              <a:t>9</a:t>
            </a:r>
            <a:r>
              <a:rPr lang="en">
                <a:solidFill>
                  <a:srgbClr val="222222"/>
                </a:solidFill>
                <a:highlight>
                  <a:srgbClr val="FFFFFF"/>
                </a:highlight>
              </a:rPr>
              <a:t>(2), 430-437.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