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57" r:id="rId5"/>
    <p:sldId id="269" r:id="rId6"/>
    <p:sldId id="271" r:id="rId7"/>
    <p:sldId id="273" r:id="rId8"/>
    <p:sldId id="276" r:id="rId9"/>
    <p:sldId id="279" r:id="rId10"/>
    <p:sldId id="262" r:id="rId11"/>
    <p:sldId id="265" r:id="rId12"/>
    <p:sldId id="272" r:id="rId13"/>
    <p:sldId id="277" r:id="rId14"/>
    <p:sldId id="278" r:id="rId15"/>
    <p:sldId id="286" r:id="rId16"/>
    <p:sldId id="264" r:id="rId17"/>
    <p:sldId id="274" r:id="rId18"/>
    <p:sldId id="275" r:id="rId19"/>
    <p:sldId id="283" r:id="rId20"/>
    <p:sldId id="284" r:id="rId21"/>
    <p:sldId id="258" r:id="rId22"/>
    <p:sldId id="280" r:id="rId23"/>
    <p:sldId id="281" r:id="rId24"/>
    <p:sldId id="285" r:id="rId25"/>
    <p:sldId id="268" r:id="rId26"/>
    <p:sldId id="267"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98C8-2DDB-42A9-82CA-D98E1FE7A2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766B7E-3597-447B-A7EC-28A7D8E80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FC36A2-D328-4923-B03F-907A15DBE543}"/>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E8B7FE7D-8C5C-40FD-A1D6-170045597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908F6-290A-459D-977A-124E96EE2C2A}"/>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33175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9106-076C-4868-8FF3-00EE937DE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902DB6-F08A-4B9B-A122-30426D8AA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B1687-3D51-4188-A53F-C5A03D421AD6}"/>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741BF144-F428-4A69-A51A-7B55EFDAC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AA51A-0D8F-46E2-8636-93F39BB148CD}"/>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129308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C99FD-CD46-4E41-9AB9-27946D098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B188D2-22D7-4C78-8347-2BB39855FD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58111-3E41-4268-AB4A-80C56CE644BE}"/>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7C898910-626D-4E8E-A14A-BFB967032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1FC65E-8A02-4FF3-9FFF-209EDE47EA5C}"/>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295689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C3EF-5CB1-4EB4-9354-EA43CBD0A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DF1DA-C6F7-4F4F-A50A-01296657A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7DB96-8902-4E8C-856E-F19D46843E53}"/>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94BB49FD-E1A1-418D-B3F5-D33799C5F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B40CE-26FB-4D61-B374-5C2EB6C713D1}"/>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267721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52B1-BE9C-4DF9-B07F-E4AF733D74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D8D28F-0007-451C-9F07-101FA5C1B1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1B9CD7-17E9-4F5B-A383-3317E9532EFF}"/>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B5E7C13E-50F1-4363-873A-F51730348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C6E71-FC14-4783-8695-7F598CBC4369}"/>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2922805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DD39-BD57-4FCF-BA8F-C926F9FCE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0E367-1380-47ED-9797-ED6EBCF60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205162-8419-4E04-B0F7-05BB7C057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D494A-4709-431B-B64B-CC97F12E130D}"/>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6" name="Footer Placeholder 5">
            <a:extLst>
              <a:ext uri="{FF2B5EF4-FFF2-40B4-BE49-F238E27FC236}">
                <a16:creationId xmlns:a16="http://schemas.microsoft.com/office/drawing/2014/main" id="{5125503C-DE95-4F45-B17B-534622376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CC392-3B7A-4FAF-B27A-C7AF1958B725}"/>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299267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E7FA-4148-4F18-9848-601B6056D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69475F-3435-4C78-B36A-330EEBCB8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9E3D3A-085E-4D6F-8947-C8F212260E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E6B59E-3050-4171-A178-0580FD851A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6DFF0-D870-4C67-A745-BD45419EFC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01D919-7E31-4A6C-A2E3-EF144E4DCF14}"/>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8" name="Footer Placeholder 7">
            <a:extLst>
              <a:ext uri="{FF2B5EF4-FFF2-40B4-BE49-F238E27FC236}">
                <a16:creationId xmlns:a16="http://schemas.microsoft.com/office/drawing/2014/main" id="{0739108E-9EC9-413D-9817-FAEE5A9485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2F7CF-3D02-40C5-88DE-2C61C03C62B4}"/>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131013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9573-8A7B-475D-B32F-2ED3560D9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DD09AD-17A1-4874-916D-A952575947BD}"/>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4" name="Footer Placeholder 3">
            <a:extLst>
              <a:ext uri="{FF2B5EF4-FFF2-40B4-BE49-F238E27FC236}">
                <a16:creationId xmlns:a16="http://schemas.microsoft.com/office/drawing/2014/main" id="{F126950B-EBBA-4F19-8389-E69DF87090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269E4-1DD2-4602-9418-540815F86653}"/>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1801276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1121B-3FAA-4031-8B5C-DC44F4DD5D56}"/>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3" name="Footer Placeholder 2">
            <a:extLst>
              <a:ext uri="{FF2B5EF4-FFF2-40B4-BE49-F238E27FC236}">
                <a16:creationId xmlns:a16="http://schemas.microsoft.com/office/drawing/2014/main" id="{26D27580-599B-4405-B051-6E0F43124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5EC315-C7CB-416B-AA1F-B57C35D97C00}"/>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551674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938F-F848-40FF-B41F-EA81932EB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5A9142-07C3-4A26-B75C-1074B2776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C39923-CAEC-4E6A-896E-2A190E779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F0AE4-A11C-42F6-BF47-1C7FCDE12CBC}"/>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6" name="Footer Placeholder 5">
            <a:extLst>
              <a:ext uri="{FF2B5EF4-FFF2-40B4-BE49-F238E27FC236}">
                <a16:creationId xmlns:a16="http://schemas.microsoft.com/office/drawing/2014/main" id="{19AFFC4F-FA32-43AD-B759-72DED24AE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852F6-C717-43C8-BFEE-88B401DCC07B}"/>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62183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9C222-462D-4B01-A289-42C174747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991918-D5E7-4779-8A71-1C065A422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DC34B3-68DD-4C04-B15E-5EA5BB330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80642-877F-4BF4-AA34-ABC119814952}"/>
              </a:ext>
            </a:extLst>
          </p:cNvPr>
          <p:cNvSpPr>
            <a:spLocks noGrp="1"/>
          </p:cNvSpPr>
          <p:nvPr>
            <p:ph type="dt" sz="half" idx="10"/>
          </p:nvPr>
        </p:nvSpPr>
        <p:spPr/>
        <p:txBody>
          <a:bodyPr/>
          <a:lstStyle/>
          <a:p>
            <a:fld id="{8DE5C3B8-5F83-4B0A-9806-EFF29578DD92}" type="datetimeFigureOut">
              <a:rPr lang="en-US" smtClean="0"/>
              <a:t>4/5/2021</a:t>
            </a:fld>
            <a:endParaRPr lang="en-US"/>
          </a:p>
        </p:txBody>
      </p:sp>
      <p:sp>
        <p:nvSpPr>
          <p:cNvPr id="6" name="Footer Placeholder 5">
            <a:extLst>
              <a:ext uri="{FF2B5EF4-FFF2-40B4-BE49-F238E27FC236}">
                <a16:creationId xmlns:a16="http://schemas.microsoft.com/office/drawing/2014/main" id="{AEFF3107-63C4-4A52-830C-F77D78DB1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2E166-8013-4E8D-9801-A86CBD100FE2}"/>
              </a:ext>
            </a:extLst>
          </p:cNvPr>
          <p:cNvSpPr>
            <a:spLocks noGrp="1"/>
          </p:cNvSpPr>
          <p:nvPr>
            <p:ph type="sldNum" sz="quarter" idx="12"/>
          </p:nvPr>
        </p:nvSpPr>
        <p:spPr/>
        <p:txBody>
          <a:bodyPr/>
          <a:lstStyle/>
          <a:p>
            <a:fld id="{DE765AD5-F1F5-4AD9-8E5E-1A2B1835356F}" type="slidenum">
              <a:rPr lang="en-US" smtClean="0"/>
              <a:t>‹#›</a:t>
            </a:fld>
            <a:endParaRPr lang="en-US"/>
          </a:p>
        </p:txBody>
      </p:sp>
    </p:spTree>
    <p:extLst>
      <p:ext uri="{BB962C8B-B14F-4D97-AF65-F5344CB8AC3E}">
        <p14:creationId xmlns:p14="http://schemas.microsoft.com/office/powerpoint/2010/main" val="273894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6CAA73-7437-4850-ABF1-7E262CBEF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18BD7F-45A2-4472-A7FB-A67579DFEF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C5CA2-9876-4EBA-A4DF-A9B75ED53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5C3B8-5F83-4B0A-9806-EFF29578DD92}" type="datetimeFigureOut">
              <a:rPr lang="en-US" smtClean="0"/>
              <a:t>4/5/2021</a:t>
            </a:fld>
            <a:endParaRPr lang="en-US"/>
          </a:p>
        </p:txBody>
      </p:sp>
      <p:sp>
        <p:nvSpPr>
          <p:cNvPr id="5" name="Footer Placeholder 4">
            <a:extLst>
              <a:ext uri="{FF2B5EF4-FFF2-40B4-BE49-F238E27FC236}">
                <a16:creationId xmlns:a16="http://schemas.microsoft.com/office/drawing/2014/main" id="{0AB14E3C-5BF1-4729-919D-9408ACC3E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0C761A-7CBC-490F-9022-C5B239C2EA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765AD5-F1F5-4AD9-8E5E-1A2B1835356F}" type="slidenum">
              <a:rPr lang="en-US" smtClean="0"/>
              <a:t>‹#›</a:t>
            </a:fld>
            <a:endParaRPr lang="en-US"/>
          </a:p>
        </p:txBody>
      </p:sp>
    </p:spTree>
    <p:extLst>
      <p:ext uri="{BB962C8B-B14F-4D97-AF65-F5344CB8AC3E}">
        <p14:creationId xmlns:p14="http://schemas.microsoft.com/office/powerpoint/2010/main" val="186297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TiagoVentura/ventura_jels_2021/blob/master/code/analysis_main_effects.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TiagoVentura/ventura_jels_2021/blob/master/code/analysis_main_effects.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epusto.com/rdd-interac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jepusto.com/rdd-interaction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drr.io/cran/rddapp/man/plot.rd.htm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tandfonline.com/doi/pdf/10.1080/07350015.2017.1366909" TargetMode="External"/><Relationship Id="rId2" Type="http://schemas.openxmlformats.org/officeDocument/2006/relationships/hyperlink" Target="https://www.sciencedirect.com/science/article/pii/S0304407607001091" TargetMode="External"/><Relationship Id="rId1" Type="http://schemas.openxmlformats.org/officeDocument/2006/relationships/slideLayout" Target="../slideLayouts/slideLayout2.xml"/><Relationship Id="rId6" Type="http://schemas.openxmlformats.org/officeDocument/2006/relationships/hyperlink" Target="https://rpubs.com/cuborican/RDD" TargetMode="External"/><Relationship Id="rId5" Type="http://schemas.openxmlformats.org/officeDocument/2006/relationships/hyperlink" Target="https://www.annualreviews.org/doi/full/10.1146/annurev-polisci-032015-010115" TargetMode="External"/><Relationship Id="rId4" Type="http://schemas.openxmlformats.org/officeDocument/2006/relationships/hyperlink" Target="https://www.jstor.org/stable/pdf/24572845.pdf?casa_token=7zzAdiMV5-gAAAAA:uY-PnkJ99Q7nmjM2Ev3wEUJ-IskyjjPUYYXK6bslwGqY728xY93RIAxLD0tY2QsyVkJassfJA28svfQ1vcxIjPmcm4ns4geQCVyL0QoDxuSc1jFm2gC6uQ"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94D4-017F-436F-BE73-387B62047732}"/>
              </a:ext>
            </a:extLst>
          </p:cNvPr>
          <p:cNvSpPr>
            <a:spLocks noGrp="1"/>
          </p:cNvSpPr>
          <p:nvPr>
            <p:ph type="ctrTitle"/>
          </p:nvPr>
        </p:nvSpPr>
        <p:spPr/>
        <p:txBody>
          <a:bodyPr/>
          <a:lstStyle/>
          <a:p>
            <a:r>
              <a:rPr lang="en-US" dirty="0"/>
              <a:t>Regression Discontinuity Designs</a:t>
            </a:r>
          </a:p>
        </p:txBody>
      </p:sp>
      <p:sp>
        <p:nvSpPr>
          <p:cNvPr id="3" name="Subtitle 2">
            <a:extLst>
              <a:ext uri="{FF2B5EF4-FFF2-40B4-BE49-F238E27FC236}">
                <a16:creationId xmlns:a16="http://schemas.microsoft.com/office/drawing/2014/main" id="{1413955C-E178-4DF3-B8E0-04E972CE0B5A}"/>
              </a:ext>
            </a:extLst>
          </p:cNvPr>
          <p:cNvSpPr>
            <a:spLocks noGrp="1"/>
          </p:cNvSpPr>
          <p:nvPr>
            <p:ph type="subTitle" idx="1"/>
          </p:nvPr>
        </p:nvSpPr>
        <p:spPr/>
        <p:txBody>
          <a:bodyPr/>
          <a:lstStyle/>
          <a:p>
            <a:r>
              <a:rPr lang="en-US" dirty="0"/>
              <a:t>April 5, 2021</a:t>
            </a:r>
          </a:p>
        </p:txBody>
      </p:sp>
    </p:spTree>
    <p:extLst>
      <p:ext uri="{BB962C8B-B14F-4D97-AF65-F5344CB8AC3E}">
        <p14:creationId xmlns:p14="http://schemas.microsoft.com/office/powerpoint/2010/main" val="764185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47844-FE44-47DD-AEE2-EA339472D1A7}"/>
              </a:ext>
            </a:extLst>
          </p:cNvPr>
          <p:cNvSpPr>
            <a:spLocks noGrp="1"/>
          </p:cNvSpPr>
          <p:nvPr>
            <p:ph type="title"/>
          </p:nvPr>
        </p:nvSpPr>
        <p:spPr/>
        <p:txBody>
          <a:bodyPr/>
          <a:lstStyle/>
          <a:p>
            <a:r>
              <a:rPr lang="en-US" dirty="0"/>
              <a:t>When should we use RDD?</a:t>
            </a:r>
          </a:p>
        </p:txBody>
      </p:sp>
      <p:sp>
        <p:nvSpPr>
          <p:cNvPr id="3" name="Content Placeholder 2">
            <a:extLst>
              <a:ext uri="{FF2B5EF4-FFF2-40B4-BE49-F238E27FC236}">
                <a16:creationId xmlns:a16="http://schemas.microsoft.com/office/drawing/2014/main" id="{04253AC9-6A9C-47B8-8794-E1112AE334DD}"/>
              </a:ext>
            </a:extLst>
          </p:cNvPr>
          <p:cNvSpPr>
            <a:spLocks noGrp="1"/>
          </p:cNvSpPr>
          <p:nvPr>
            <p:ph idx="1"/>
          </p:nvPr>
        </p:nvSpPr>
        <p:spPr/>
        <p:txBody>
          <a:bodyPr>
            <a:normAutofit lnSpcReduction="10000"/>
          </a:bodyPr>
          <a:lstStyle/>
          <a:p>
            <a:r>
              <a:rPr lang="en-US" dirty="0"/>
              <a:t>RDD is most appropriate with a binary independent variable</a:t>
            </a:r>
          </a:p>
          <a:p>
            <a:r>
              <a:rPr lang="en-US" dirty="0"/>
              <a:t>Even better when the variable can alternately exist in ‘degrees’ of some kind</a:t>
            </a:r>
          </a:p>
          <a:p>
            <a:pPr lvl="1"/>
            <a:r>
              <a:rPr lang="en-US" dirty="0"/>
              <a:t>For example, in election results: win/lose, margin of victory/loss</a:t>
            </a:r>
          </a:p>
          <a:p>
            <a:r>
              <a:rPr lang="en-US" dirty="0"/>
              <a:t>RDD is problematic if we are selecting the binary cutoff for a continuous variable</a:t>
            </a:r>
          </a:p>
          <a:p>
            <a:pPr lvl="1"/>
            <a:r>
              <a:rPr lang="en-US" dirty="0"/>
              <a:t>For example, unemployment: 10% unemployment is </a:t>
            </a:r>
            <a:r>
              <a:rPr lang="en-US" dirty="0" err="1"/>
              <a:t>cutpoint</a:t>
            </a:r>
            <a:endParaRPr lang="en-US" dirty="0"/>
          </a:p>
          <a:p>
            <a:pPr lvl="1"/>
            <a:r>
              <a:rPr lang="en-US" dirty="0"/>
              <a:t>This violates the underlying logic of an RDD argument (a binary ‘treatment’) and is also susceptible to selection bias</a:t>
            </a:r>
          </a:p>
          <a:p>
            <a:pPr lvl="1"/>
            <a:r>
              <a:rPr lang="en-US" dirty="0"/>
              <a:t>However, it could work in the case of something with a well-accepted “cutoff”, such as a 620 FICO score</a:t>
            </a:r>
          </a:p>
          <a:p>
            <a:pPr lvl="1"/>
            <a:endParaRPr lang="en-US" dirty="0"/>
          </a:p>
        </p:txBody>
      </p:sp>
    </p:spTree>
    <p:extLst>
      <p:ext uri="{BB962C8B-B14F-4D97-AF65-F5344CB8AC3E}">
        <p14:creationId xmlns:p14="http://schemas.microsoft.com/office/powerpoint/2010/main" val="46016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617E-4E23-4584-9D00-E5DA4B65374B}"/>
              </a:ext>
            </a:extLst>
          </p:cNvPr>
          <p:cNvSpPr>
            <a:spLocks noGrp="1"/>
          </p:cNvSpPr>
          <p:nvPr>
            <p:ph type="title"/>
          </p:nvPr>
        </p:nvSpPr>
        <p:spPr/>
        <p:txBody>
          <a:bodyPr/>
          <a:lstStyle/>
          <a:p>
            <a:r>
              <a:rPr lang="en-US" dirty="0"/>
              <a:t>When should we use RDD?</a:t>
            </a:r>
          </a:p>
        </p:txBody>
      </p:sp>
      <p:sp>
        <p:nvSpPr>
          <p:cNvPr id="3" name="Content Placeholder 2">
            <a:extLst>
              <a:ext uri="{FF2B5EF4-FFF2-40B4-BE49-F238E27FC236}">
                <a16:creationId xmlns:a16="http://schemas.microsoft.com/office/drawing/2014/main" id="{025D97B7-868A-418E-99D8-5890F629FBB6}"/>
              </a:ext>
            </a:extLst>
          </p:cNvPr>
          <p:cNvSpPr>
            <a:spLocks noGrp="1"/>
          </p:cNvSpPr>
          <p:nvPr>
            <p:ph idx="1"/>
          </p:nvPr>
        </p:nvSpPr>
        <p:spPr>
          <a:xfrm>
            <a:off x="7942086" y="1825625"/>
            <a:ext cx="3411713" cy="4351338"/>
          </a:xfrm>
        </p:spPr>
        <p:txBody>
          <a:bodyPr>
            <a:normAutofit fontScale="70000" lnSpcReduction="20000"/>
          </a:bodyPr>
          <a:lstStyle/>
          <a:p>
            <a:r>
              <a:rPr lang="en-US" dirty="0"/>
              <a:t>The distribution of cases may limit the effectiveness or statistical significance of this method</a:t>
            </a:r>
          </a:p>
          <a:p>
            <a:pPr lvl="1"/>
            <a:r>
              <a:rPr lang="en-US" dirty="0"/>
              <a:t>For example, for very rare events such as conflict or coup</a:t>
            </a:r>
          </a:p>
          <a:p>
            <a:pPr lvl="1"/>
            <a:r>
              <a:rPr lang="en-US" dirty="0"/>
              <a:t>In practice, if the cut-off selects only a small number, then the control group may also be constrained. In the same way, using experimental data, more subjects may be sought for the control group if the treatment group takes a significant majority. However, this is usually not possible for observational data.</a:t>
            </a:r>
          </a:p>
        </p:txBody>
      </p:sp>
      <p:sp>
        <p:nvSpPr>
          <p:cNvPr id="4" name="Rectangle 3">
            <a:extLst>
              <a:ext uri="{FF2B5EF4-FFF2-40B4-BE49-F238E27FC236}">
                <a16:creationId xmlns:a16="http://schemas.microsoft.com/office/drawing/2014/main" id="{951BD1B1-0D4F-404A-AAE4-F5F43A0E8C19}"/>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C8B05D-ACF6-447A-9730-38D709552F13}"/>
              </a:ext>
            </a:extLst>
          </p:cNvPr>
          <p:cNvCxnSpPr>
            <a:stCxn id="4" idx="0"/>
            <a:endCxn id="4"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45ED84B-9080-42E1-89F4-4E00774754F8}"/>
              </a:ext>
            </a:extLst>
          </p:cNvPr>
          <p:cNvPicPr>
            <a:picLocks noChangeAspect="1"/>
          </p:cNvPicPr>
          <p:nvPr/>
        </p:nvPicPr>
        <p:blipFill>
          <a:blip r:embed="rId2"/>
          <a:stretch>
            <a:fillRect/>
          </a:stretch>
        </p:blipFill>
        <p:spPr>
          <a:xfrm>
            <a:off x="2543903" y="4002988"/>
            <a:ext cx="1621102" cy="1694024"/>
          </a:xfrm>
          <a:prstGeom prst="rect">
            <a:avLst/>
          </a:prstGeom>
        </p:spPr>
      </p:pic>
      <p:sp>
        <p:nvSpPr>
          <p:cNvPr id="8" name="TextBox 7">
            <a:extLst>
              <a:ext uri="{FF2B5EF4-FFF2-40B4-BE49-F238E27FC236}">
                <a16:creationId xmlns:a16="http://schemas.microsoft.com/office/drawing/2014/main" id="{265137C3-1766-4CDD-BE0F-2C599E5484AF}"/>
              </a:ext>
            </a:extLst>
          </p:cNvPr>
          <p:cNvSpPr txBox="1"/>
          <p:nvPr/>
        </p:nvSpPr>
        <p:spPr>
          <a:xfrm>
            <a:off x="3419640" y="6274949"/>
            <a:ext cx="1490729" cy="369332"/>
          </a:xfrm>
          <a:prstGeom prst="rect">
            <a:avLst/>
          </a:prstGeom>
          <a:noFill/>
        </p:spPr>
        <p:txBody>
          <a:bodyPr wrap="square" rtlCol="0">
            <a:spAutoFit/>
          </a:bodyPr>
          <a:lstStyle/>
          <a:p>
            <a:r>
              <a:rPr lang="en-US" dirty="0"/>
              <a:t>Budget deficit</a:t>
            </a:r>
          </a:p>
        </p:txBody>
      </p:sp>
      <p:sp>
        <p:nvSpPr>
          <p:cNvPr id="9" name="TextBox 8">
            <a:extLst>
              <a:ext uri="{FF2B5EF4-FFF2-40B4-BE49-F238E27FC236}">
                <a16:creationId xmlns:a16="http://schemas.microsoft.com/office/drawing/2014/main" id="{8CF578AE-C197-41A9-851E-A012C3FFB056}"/>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sp>
        <p:nvSpPr>
          <p:cNvPr id="10" name="Rectangle 9">
            <a:extLst>
              <a:ext uri="{FF2B5EF4-FFF2-40B4-BE49-F238E27FC236}">
                <a16:creationId xmlns:a16="http://schemas.microsoft.com/office/drawing/2014/main" id="{1D610AEB-565B-48D0-89DD-5A1CE474AE1D}"/>
              </a:ext>
            </a:extLst>
          </p:cNvPr>
          <p:cNvSpPr/>
          <p:nvPr/>
        </p:nvSpPr>
        <p:spPr>
          <a:xfrm>
            <a:off x="4223988" y="3665989"/>
            <a:ext cx="893550" cy="52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6F58330-CF11-4578-ACC2-C3BCF01415B5}"/>
              </a:ext>
            </a:extLst>
          </p:cNvPr>
          <p:cNvSpPr/>
          <p:nvPr/>
        </p:nvSpPr>
        <p:spPr>
          <a:xfrm>
            <a:off x="3271458" y="4957894"/>
            <a:ext cx="908293" cy="509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517DB0-BACF-4823-9A7A-4274ED9CF1E9}"/>
              </a:ext>
            </a:extLst>
          </p:cNvPr>
          <p:cNvSpPr/>
          <p:nvPr/>
        </p:nvSpPr>
        <p:spPr>
          <a:xfrm>
            <a:off x="4241467" y="3383281"/>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1745F13-7BB8-4734-B404-C96B15D31974}"/>
              </a:ext>
            </a:extLst>
          </p:cNvPr>
          <p:cNvSpPr/>
          <p:nvPr/>
        </p:nvSpPr>
        <p:spPr>
          <a:xfrm>
            <a:off x="5368361" y="243511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977C64B-7E73-49DD-8B0F-09BB8ABD44AF}"/>
              </a:ext>
            </a:extLst>
          </p:cNvPr>
          <p:cNvSpPr/>
          <p:nvPr/>
        </p:nvSpPr>
        <p:spPr>
          <a:xfrm>
            <a:off x="4771048" y="3255712"/>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2038033-6B61-426B-9351-38DAFBE04D20}"/>
              </a:ext>
            </a:extLst>
          </p:cNvPr>
          <p:cNvSpPr/>
          <p:nvPr/>
        </p:nvSpPr>
        <p:spPr>
          <a:xfrm>
            <a:off x="4725329" y="278826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E160D29-CF5A-4561-AEBE-051BCCCD28C8}"/>
              </a:ext>
            </a:extLst>
          </p:cNvPr>
          <p:cNvSpPr/>
          <p:nvPr/>
        </p:nvSpPr>
        <p:spPr>
          <a:xfrm>
            <a:off x="5288737" y="294975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436AD161-4C21-49A0-A506-4F86F3D85AE4}"/>
              </a:ext>
            </a:extLst>
          </p:cNvPr>
          <p:cNvCxnSpPr>
            <a:cxnSpLocks/>
          </p:cNvCxnSpPr>
          <p:nvPr/>
        </p:nvCxnSpPr>
        <p:spPr>
          <a:xfrm>
            <a:off x="4102217" y="3573710"/>
            <a:ext cx="0" cy="42927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9FF0B75-BECF-4FEB-8336-F22AC81CCE5B}"/>
              </a:ext>
            </a:extLst>
          </p:cNvPr>
          <p:cNvCxnSpPr>
            <a:cxnSpLocks/>
          </p:cNvCxnSpPr>
          <p:nvPr/>
        </p:nvCxnSpPr>
        <p:spPr>
          <a:xfrm flipH="1" flipV="1">
            <a:off x="2827090" y="3121273"/>
            <a:ext cx="1216404" cy="667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6CE6A60-473E-421D-B73E-50CDFEF50BCD}"/>
              </a:ext>
            </a:extLst>
          </p:cNvPr>
          <p:cNvSpPr txBox="1"/>
          <p:nvPr/>
        </p:nvSpPr>
        <p:spPr>
          <a:xfrm>
            <a:off x="2203795" y="2603282"/>
            <a:ext cx="1038168" cy="738664"/>
          </a:xfrm>
          <a:prstGeom prst="rect">
            <a:avLst/>
          </a:prstGeom>
          <a:noFill/>
        </p:spPr>
        <p:txBody>
          <a:bodyPr wrap="square" rtlCol="0">
            <a:spAutoFit/>
          </a:bodyPr>
          <a:lstStyle/>
          <a:p>
            <a:r>
              <a:rPr lang="en-US" sz="1400" dirty="0"/>
              <a:t>Estimated treatment effect</a:t>
            </a:r>
          </a:p>
        </p:txBody>
      </p:sp>
      <p:cxnSp>
        <p:nvCxnSpPr>
          <p:cNvPr id="32" name="Straight Connector 31">
            <a:extLst>
              <a:ext uri="{FF2B5EF4-FFF2-40B4-BE49-F238E27FC236}">
                <a16:creationId xmlns:a16="http://schemas.microsoft.com/office/drawing/2014/main" id="{91A80D67-DECF-40A1-BE51-76C92144D987}"/>
              </a:ext>
            </a:extLst>
          </p:cNvPr>
          <p:cNvCxnSpPr/>
          <p:nvPr/>
        </p:nvCxnSpPr>
        <p:spPr>
          <a:xfrm flipV="1">
            <a:off x="4223988" y="2457974"/>
            <a:ext cx="1463748" cy="11157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71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6FDB-CD51-404B-B310-C4A0DBE9CBFD}"/>
              </a:ext>
            </a:extLst>
          </p:cNvPr>
          <p:cNvSpPr>
            <a:spLocks noGrp="1"/>
          </p:cNvSpPr>
          <p:nvPr>
            <p:ph type="title"/>
          </p:nvPr>
        </p:nvSpPr>
        <p:spPr/>
        <p:txBody>
          <a:bodyPr>
            <a:normAutofit/>
          </a:bodyPr>
          <a:lstStyle/>
          <a:p>
            <a:r>
              <a:rPr lang="en-US" sz="4000" dirty="0"/>
              <a:t>Potential Issues with RDD: Bandwidth selection</a:t>
            </a:r>
          </a:p>
        </p:txBody>
      </p:sp>
      <p:sp>
        <p:nvSpPr>
          <p:cNvPr id="3" name="Content Placeholder 2">
            <a:extLst>
              <a:ext uri="{FF2B5EF4-FFF2-40B4-BE49-F238E27FC236}">
                <a16:creationId xmlns:a16="http://schemas.microsoft.com/office/drawing/2014/main" id="{CE8FBB00-CEA1-4CB3-ADDD-4175FF042582}"/>
              </a:ext>
            </a:extLst>
          </p:cNvPr>
          <p:cNvSpPr>
            <a:spLocks noGrp="1"/>
          </p:cNvSpPr>
          <p:nvPr>
            <p:ph idx="1"/>
          </p:nvPr>
        </p:nvSpPr>
        <p:spPr>
          <a:xfrm>
            <a:off x="7239698" y="1518407"/>
            <a:ext cx="4345498" cy="5075340"/>
          </a:xfrm>
        </p:spPr>
        <p:txBody>
          <a:bodyPr>
            <a:normAutofit fontScale="62500" lnSpcReduction="20000"/>
          </a:bodyPr>
          <a:lstStyle/>
          <a:p>
            <a:r>
              <a:rPr lang="en-US" dirty="0"/>
              <a:t>Local randomization assumption: Under the local randomization assumption, also called the as-if-random assumption, the observations below and above the discontinuity threshold, a [−0.02, 0.02] window indicated by dotted lines in this case, are assumed to be identical on average. As a result, the estimated discontinuity is based on two flat lines with no slope (red dashed lines). In contrast, under the continuity assumption, the association with the forcing variable is not assumed to be absent (blue solid lines). The two plots are based on the dataset on US House elections by </a:t>
            </a:r>
            <a:r>
              <a:rPr lang="en-US" dirty="0" err="1"/>
              <a:t>Caughey</a:t>
            </a:r>
            <a:r>
              <a:rPr lang="en-US" dirty="0"/>
              <a:t> &amp; </a:t>
            </a:r>
            <a:r>
              <a:rPr lang="en-US" dirty="0" err="1"/>
              <a:t>Sekhon</a:t>
            </a:r>
            <a:r>
              <a:rPr lang="en-US" dirty="0"/>
              <a:t> (2011) using two pretreatment covariates: the experience advantage of the Democratic candidate (a) and the proportion of total donations given to the Democrat (b). They show that the local randomization assumption can falsely discover a discontinuity (a) or overestimate one (b).</a:t>
            </a:r>
          </a:p>
          <a:p>
            <a:r>
              <a:rPr lang="en-US" dirty="0"/>
              <a:t>Solution: test multiple bandwidths</a:t>
            </a:r>
          </a:p>
        </p:txBody>
      </p:sp>
      <p:pic>
        <p:nvPicPr>
          <p:cNvPr id="2050" name="Picture 2" descr="image">
            <a:extLst>
              <a:ext uri="{FF2B5EF4-FFF2-40B4-BE49-F238E27FC236}">
                <a16:creationId xmlns:a16="http://schemas.microsoft.com/office/drawing/2014/main" id="{7237B324-0869-42C9-90C0-4E4820969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147" y="1853377"/>
            <a:ext cx="5647392" cy="3151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4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C1B4-F1D7-416B-887D-DB02CCB9BAF0}"/>
              </a:ext>
            </a:extLst>
          </p:cNvPr>
          <p:cNvSpPr>
            <a:spLocks noGrp="1"/>
          </p:cNvSpPr>
          <p:nvPr>
            <p:ph type="title"/>
          </p:nvPr>
        </p:nvSpPr>
        <p:spPr/>
        <p:txBody>
          <a:bodyPr>
            <a:normAutofit/>
          </a:bodyPr>
          <a:lstStyle/>
          <a:p>
            <a:r>
              <a:rPr lang="en-US" sz="4000" dirty="0"/>
              <a:t>Potential Issues with RDD: Line estimation method</a:t>
            </a:r>
          </a:p>
        </p:txBody>
      </p:sp>
      <p:sp>
        <p:nvSpPr>
          <p:cNvPr id="3" name="Content Placeholder 2">
            <a:extLst>
              <a:ext uri="{FF2B5EF4-FFF2-40B4-BE49-F238E27FC236}">
                <a16:creationId xmlns:a16="http://schemas.microsoft.com/office/drawing/2014/main" id="{630FEF4C-8E9C-468B-9E15-3F4FD0EF9577}"/>
              </a:ext>
            </a:extLst>
          </p:cNvPr>
          <p:cNvSpPr>
            <a:spLocks noGrp="1"/>
          </p:cNvSpPr>
          <p:nvPr>
            <p:ph idx="1"/>
          </p:nvPr>
        </p:nvSpPr>
        <p:spPr>
          <a:xfrm>
            <a:off x="7743038" y="1825625"/>
            <a:ext cx="3610761" cy="4351338"/>
          </a:xfrm>
        </p:spPr>
        <p:txBody>
          <a:bodyPr>
            <a:normAutofit fontScale="55000" lnSpcReduction="20000"/>
          </a:bodyPr>
          <a:lstStyle/>
          <a:p>
            <a:r>
              <a:rPr lang="en-US" dirty="0"/>
              <a:t>Figure shows a comparison of estimated discontinuities in pretreatment covariates across three methods. Solid and dashed lines in each panel represent 95% confidence intervals, not corrected for multiplicity. (a) Filled blue circles represent estimates based on the difference-in-means estimator within the 2-percentage-point window on either side of the threshold; open red circles represent estimates within the one-half-percentage-point window. Panel (b) shows the estimates based on the linear regression in the same sets of windows. Panel (c) presents the estimates based on the local linear regression proposed by </a:t>
            </a:r>
            <a:r>
              <a:rPr lang="en-US" dirty="0" err="1"/>
              <a:t>Calonico</a:t>
            </a:r>
            <a:r>
              <a:rPr lang="en-US" dirty="0"/>
              <a:t> et al. (2014). Abbreviations: adv., advantage; CQ, Congressional Quarterly; Dem., Democratic; govt., government; inc., incumbent; pres., president; prev., previous; Rep., Republican; sec., secretary; t, time period.</a:t>
            </a:r>
          </a:p>
          <a:p>
            <a:r>
              <a:rPr lang="en-US" dirty="0"/>
              <a:t>Solution: test multiple methods</a:t>
            </a:r>
          </a:p>
        </p:txBody>
      </p:sp>
      <p:pic>
        <p:nvPicPr>
          <p:cNvPr id="4" name="Picture 3">
            <a:extLst>
              <a:ext uri="{FF2B5EF4-FFF2-40B4-BE49-F238E27FC236}">
                <a16:creationId xmlns:a16="http://schemas.microsoft.com/office/drawing/2014/main" id="{7F4139EE-D5A0-4C7C-9218-FCA8D3F66858}"/>
              </a:ext>
            </a:extLst>
          </p:cNvPr>
          <p:cNvPicPr>
            <a:picLocks noChangeAspect="1"/>
          </p:cNvPicPr>
          <p:nvPr/>
        </p:nvPicPr>
        <p:blipFill>
          <a:blip r:embed="rId2"/>
          <a:stretch>
            <a:fillRect/>
          </a:stretch>
        </p:blipFill>
        <p:spPr>
          <a:xfrm>
            <a:off x="1065140" y="1825625"/>
            <a:ext cx="6043962" cy="4215162"/>
          </a:xfrm>
          <a:prstGeom prst="rect">
            <a:avLst/>
          </a:prstGeom>
        </p:spPr>
      </p:pic>
    </p:spTree>
    <p:extLst>
      <p:ext uri="{BB962C8B-B14F-4D97-AF65-F5344CB8AC3E}">
        <p14:creationId xmlns:p14="http://schemas.microsoft.com/office/powerpoint/2010/main" val="28350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C451-FDA1-49BE-99A9-B208484C8C45}"/>
              </a:ext>
            </a:extLst>
          </p:cNvPr>
          <p:cNvSpPr>
            <a:spLocks noGrp="1"/>
          </p:cNvSpPr>
          <p:nvPr>
            <p:ph type="title"/>
          </p:nvPr>
        </p:nvSpPr>
        <p:spPr/>
        <p:txBody>
          <a:bodyPr/>
          <a:lstStyle/>
          <a:p>
            <a:r>
              <a:rPr lang="en-US" dirty="0"/>
              <a:t>Potential Issues with RDD</a:t>
            </a:r>
          </a:p>
        </p:txBody>
      </p:sp>
      <p:sp>
        <p:nvSpPr>
          <p:cNvPr id="3" name="Content Placeholder 2">
            <a:extLst>
              <a:ext uri="{FF2B5EF4-FFF2-40B4-BE49-F238E27FC236}">
                <a16:creationId xmlns:a16="http://schemas.microsoft.com/office/drawing/2014/main" id="{92DD2885-A13F-4503-8F5A-89C4717D5672}"/>
              </a:ext>
            </a:extLst>
          </p:cNvPr>
          <p:cNvSpPr>
            <a:spLocks noGrp="1"/>
          </p:cNvSpPr>
          <p:nvPr>
            <p:ph idx="1"/>
          </p:nvPr>
        </p:nvSpPr>
        <p:spPr>
          <a:xfrm>
            <a:off x="6937694" y="1825625"/>
            <a:ext cx="4416105" cy="4351338"/>
          </a:xfrm>
        </p:spPr>
        <p:txBody>
          <a:bodyPr>
            <a:normAutofit fontScale="85000" lnSpcReduction="20000"/>
          </a:bodyPr>
          <a:lstStyle/>
          <a:p>
            <a:r>
              <a:rPr lang="en-US" dirty="0"/>
              <a:t>External validity and extrapolation: The design is inherently extrapolating the treatment effect along the whole line, although the estimate is being drawn only from the </a:t>
            </a:r>
            <a:r>
              <a:rPr lang="en-US" dirty="0" err="1"/>
              <a:t>cutpoint</a:t>
            </a:r>
            <a:endParaRPr lang="en-US" dirty="0"/>
          </a:p>
          <a:p>
            <a:pPr lvl="1"/>
            <a:r>
              <a:rPr lang="en-US" dirty="0"/>
              <a:t>The effect could differ at other points in the line</a:t>
            </a:r>
          </a:p>
          <a:p>
            <a:r>
              <a:rPr lang="en-US" dirty="0"/>
              <a:t>Including covariates in the model can also complicate this issue</a:t>
            </a:r>
          </a:p>
          <a:p>
            <a:r>
              <a:rPr lang="en-US" dirty="0"/>
              <a:t>Solution: Include several robustness tests, estimate full lines if possible</a:t>
            </a:r>
          </a:p>
          <a:p>
            <a:pPr lvl="1"/>
            <a:endParaRPr lang="en-US" dirty="0"/>
          </a:p>
          <a:p>
            <a:endParaRPr lang="en-US" dirty="0"/>
          </a:p>
        </p:txBody>
      </p:sp>
      <p:sp>
        <p:nvSpPr>
          <p:cNvPr id="16" name="Rectangle 15">
            <a:extLst>
              <a:ext uri="{FF2B5EF4-FFF2-40B4-BE49-F238E27FC236}">
                <a16:creationId xmlns:a16="http://schemas.microsoft.com/office/drawing/2014/main" id="{F683D7C3-3316-4095-9507-46E418D0E6F6}"/>
              </a:ext>
            </a:extLst>
          </p:cNvPr>
          <p:cNvSpPr/>
          <p:nvPr/>
        </p:nvSpPr>
        <p:spPr>
          <a:xfrm>
            <a:off x="838200" y="165264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E5A8A75-438B-41F4-881E-9BE85A286F93}"/>
              </a:ext>
            </a:extLst>
          </p:cNvPr>
          <p:cNvCxnSpPr>
            <a:stCxn id="16" idx="0"/>
            <a:endCxn id="16" idx="2"/>
          </p:cNvCxnSpPr>
          <p:nvPr/>
        </p:nvCxnSpPr>
        <p:spPr>
          <a:xfrm>
            <a:off x="3858237" y="165264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A8141AB-47E9-4886-95B2-92995B359779}"/>
              </a:ext>
            </a:extLst>
          </p:cNvPr>
          <p:cNvPicPr>
            <a:picLocks noChangeAspect="1"/>
          </p:cNvPicPr>
          <p:nvPr/>
        </p:nvPicPr>
        <p:blipFill>
          <a:blip r:embed="rId2"/>
          <a:stretch>
            <a:fillRect/>
          </a:stretch>
        </p:blipFill>
        <p:spPr>
          <a:xfrm>
            <a:off x="3887729" y="2018399"/>
            <a:ext cx="2008519" cy="2129668"/>
          </a:xfrm>
          <a:prstGeom prst="rect">
            <a:avLst/>
          </a:prstGeom>
        </p:spPr>
      </p:pic>
      <p:sp>
        <p:nvSpPr>
          <p:cNvPr id="20" name="TextBox 19">
            <a:extLst>
              <a:ext uri="{FF2B5EF4-FFF2-40B4-BE49-F238E27FC236}">
                <a16:creationId xmlns:a16="http://schemas.microsoft.com/office/drawing/2014/main" id="{AD273B60-32BB-4CE8-841D-3BA6FD174089}"/>
              </a:ext>
            </a:extLst>
          </p:cNvPr>
          <p:cNvSpPr txBox="1"/>
          <p:nvPr/>
        </p:nvSpPr>
        <p:spPr>
          <a:xfrm>
            <a:off x="3083381" y="6236909"/>
            <a:ext cx="1490729" cy="369332"/>
          </a:xfrm>
          <a:prstGeom prst="rect">
            <a:avLst/>
          </a:prstGeom>
          <a:noFill/>
        </p:spPr>
        <p:txBody>
          <a:bodyPr wrap="none" rtlCol="0">
            <a:spAutoFit/>
          </a:bodyPr>
          <a:lstStyle/>
          <a:p>
            <a:r>
              <a:rPr lang="en-US" dirty="0"/>
              <a:t>Budget deficit</a:t>
            </a:r>
          </a:p>
        </p:txBody>
      </p:sp>
      <p:sp>
        <p:nvSpPr>
          <p:cNvPr id="21" name="TextBox 20">
            <a:extLst>
              <a:ext uri="{FF2B5EF4-FFF2-40B4-BE49-F238E27FC236}">
                <a16:creationId xmlns:a16="http://schemas.microsoft.com/office/drawing/2014/main" id="{A3DDA314-A760-4888-A0C4-3A802F63C09F}"/>
              </a:ext>
            </a:extLst>
          </p:cNvPr>
          <p:cNvSpPr txBox="1"/>
          <p:nvPr/>
        </p:nvSpPr>
        <p:spPr>
          <a:xfrm rot="16200000">
            <a:off x="-428563" y="3478361"/>
            <a:ext cx="1827936" cy="369332"/>
          </a:xfrm>
          <a:prstGeom prst="rect">
            <a:avLst/>
          </a:prstGeom>
          <a:noFill/>
        </p:spPr>
        <p:txBody>
          <a:bodyPr wrap="none" rtlCol="0">
            <a:spAutoFit/>
          </a:bodyPr>
          <a:lstStyle/>
          <a:p>
            <a:r>
              <a:rPr lang="en-US" dirty="0"/>
              <a:t>Number of rebels</a:t>
            </a:r>
          </a:p>
        </p:txBody>
      </p:sp>
      <p:cxnSp>
        <p:nvCxnSpPr>
          <p:cNvPr id="22" name="Straight Arrow Connector 21">
            <a:extLst>
              <a:ext uri="{FF2B5EF4-FFF2-40B4-BE49-F238E27FC236}">
                <a16:creationId xmlns:a16="http://schemas.microsoft.com/office/drawing/2014/main" id="{1C3EA8A8-FFE3-46A1-954C-22C63127C119}"/>
              </a:ext>
            </a:extLst>
          </p:cNvPr>
          <p:cNvCxnSpPr/>
          <p:nvPr/>
        </p:nvCxnSpPr>
        <p:spPr>
          <a:xfrm>
            <a:off x="3765958" y="3535670"/>
            <a:ext cx="0" cy="42927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5CE51CF-DDDA-45C1-8A4B-D7EB675096DE}"/>
              </a:ext>
            </a:extLst>
          </p:cNvPr>
          <p:cNvCxnSpPr/>
          <p:nvPr/>
        </p:nvCxnSpPr>
        <p:spPr>
          <a:xfrm flipH="1" flipV="1">
            <a:off x="2490831" y="3083233"/>
            <a:ext cx="1216404" cy="667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7090D52-58CD-44D5-8F45-CF47D37F1113}"/>
              </a:ext>
            </a:extLst>
          </p:cNvPr>
          <p:cNvSpPr txBox="1"/>
          <p:nvPr/>
        </p:nvSpPr>
        <p:spPr>
          <a:xfrm>
            <a:off x="1867536" y="2565242"/>
            <a:ext cx="1038168" cy="738664"/>
          </a:xfrm>
          <a:prstGeom prst="rect">
            <a:avLst/>
          </a:prstGeom>
          <a:noFill/>
        </p:spPr>
        <p:txBody>
          <a:bodyPr wrap="square" rtlCol="0">
            <a:spAutoFit/>
          </a:bodyPr>
          <a:lstStyle/>
          <a:p>
            <a:r>
              <a:rPr lang="en-US" sz="1400" dirty="0"/>
              <a:t>Estimated treatment effect</a:t>
            </a:r>
          </a:p>
        </p:txBody>
      </p:sp>
      <p:pic>
        <p:nvPicPr>
          <p:cNvPr id="19" name="Picture 18">
            <a:extLst>
              <a:ext uri="{FF2B5EF4-FFF2-40B4-BE49-F238E27FC236}">
                <a16:creationId xmlns:a16="http://schemas.microsoft.com/office/drawing/2014/main" id="{433FB975-6214-4627-B77F-474BF08AB05A}"/>
              </a:ext>
            </a:extLst>
          </p:cNvPr>
          <p:cNvPicPr>
            <a:picLocks noChangeAspect="1"/>
          </p:cNvPicPr>
          <p:nvPr/>
        </p:nvPicPr>
        <p:blipFill>
          <a:blip r:embed="rId3"/>
          <a:stretch>
            <a:fillRect/>
          </a:stretch>
        </p:blipFill>
        <p:spPr>
          <a:xfrm>
            <a:off x="2207644" y="3964948"/>
            <a:ext cx="1621102" cy="1694024"/>
          </a:xfrm>
          <a:prstGeom prst="rect">
            <a:avLst/>
          </a:prstGeom>
        </p:spPr>
      </p:pic>
      <p:cxnSp>
        <p:nvCxnSpPr>
          <p:cNvPr id="27" name="Straight Connector 26">
            <a:extLst>
              <a:ext uri="{FF2B5EF4-FFF2-40B4-BE49-F238E27FC236}">
                <a16:creationId xmlns:a16="http://schemas.microsoft.com/office/drawing/2014/main" id="{C21E701A-E0B9-4648-95C8-CE2136B8B9FB}"/>
              </a:ext>
            </a:extLst>
          </p:cNvPr>
          <p:cNvCxnSpPr/>
          <p:nvPr/>
        </p:nvCxnSpPr>
        <p:spPr>
          <a:xfrm flipH="1">
            <a:off x="1945679" y="3592594"/>
            <a:ext cx="1727433" cy="1219366"/>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D3FD221-CAF1-4677-B717-708308B50EEE}"/>
              </a:ext>
            </a:extLst>
          </p:cNvPr>
          <p:cNvCxnSpPr/>
          <p:nvPr/>
        </p:nvCxnSpPr>
        <p:spPr>
          <a:xfrm flipH="1">
            <a:off x="3806057" y="2938023"/>
            <a:ext cx="1727433" cy="1219366"/>
          </a:xfrm>
          <a:prstGeom prst="line">
            <a:avLst/>
          </a:prstGeom>
          <a:ln w="38100">
            <a:solidFill>
              <a:schemeClr val="accent6"/>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8AF7D6C-9258-432B-B40E-07B9134BB64D}"/>
              </a:ext>
            </a:extLst>
          </p:cNvPr>
          <p:cNvSpPr txBox="1"/>
          <p:nvPr/>
        </p:nvSpPr>
        <p:spPr>
          <a:xfrm>
            <a:off x="1411227" y="3852765"/>
            <a:ext cx="1519298" cy="738664"/>
          </a:xfrm>
          <a:prstGeom prst="rect">
            <a:avLst/>
          </a:prstGeom>
          <a:noFill/>
        </p:spPr>
        <p:txBody>
          <a:bodyPr wrap="square" rtlCol="0">
            <a:spAutoFit/>
          </a:bodyPr>
          <a:lstStyle/>
          <a:p>
            <a:r>
              <a:rPr lang="en-US" sz="1400" b="1" dirty="0">
                <a:solidFill>
                  <a:srgbClr val="FF0000"/>
                </a:solidFill>
              </a:rPr>
              <a:t>Extrapolated control group estimate</a:t>
            </a:r>
          </a:p>
        </p:txBody>
      </p:sp>
      <p:sp>
        <p:nvSpPr>
          <p:cNvPr id="30" name="TextBox 29">
            <a:extLst>
              <a:ext uri="{FF2B5EF4-FFF2-40B4-BE49-F238E27FC236}">
                <a16:creationId xmlns:a16="http://schemas.microsoft.com/office/drawing/2014/main" id="{855B02B9-7BF7-4EE3-8CE1-4F6B3AE64568}"/>
              </a:ext>
            </a:extLst>
          </p:cNvPr>
          <p:cNvSpPr txBox="1"/>
          <p:nvPr/>
        </p:nvSpPr>
        <p:spPr>
          <a:xfrm>
            <a:off x="5136599" y="3262630"/>
            <a:ext cx="1519298" cy="738664"/>
          </a:xfrm>
          <a:prstGeom prst="rect">
            <a:avLst/>
          </a:prstGeom>
          <a:noFill/>
        </p:spPr>
        <p:txBody>
          <a:bodyPr wrap="square" rtlCol="0">
            <a:spAutoFit/>
          </a:bodyPr>
          <a:lstStyle/>
          <a:p>
            <a:r>
              <a:rPr lang="en-US" sz="1400" b="1" dirty="0">
                <a:solidFill>
                  <a:schemeClr val="accent6"/>
                </a:solidFill>
              </a:rPr>
              <a:t>Extrapolated treatment group estimate</a:t>
            </a:r>
          </a:p>
        </p:txBody>
      </p:sp>
    </p:spTree>
    <p:extLst>
      <p:ext uri="{BB962C8B-B14F-4D97-AF65-F5344CB8AC3E}">
        <p14:creationId xmlns:p14="http://schemas.microsoft.com/office/powerpoint/2010/main" val="229268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A20E7-10AF-4CEA-9502-050F42F284CA}"/>
              </a:ext>
            </a:extLst>
          </p:cNvPr>
          <p:cNvSpPr>
            <a:spLocks noGrp="1"/>
          </p:cNvSpPr>
          <p:nvPr>
            <p:ph type="title"/>
          </p:nvPr>
        </p:nvSpPr>
        <p:spPr/>
        <p:txBody>
          <a:bodyPr>
            <a:normAutofit/>
          </a:bodyPr>
          <a:lstStyle/>
          <a:p>
            <a:r>
              <a:rPr lang="en-US" sz="4000" dirty="0"/>
              <a:t>Potential Issues with RDD: Distortion at cut-point</a:t>
            </a:r>
          </a:p>
        </p:txBody>
      </p:sp>
      <p:sp>
        <p:nvSpPr>
          <p:cNvPr id="3" name="Content Placeholder 2">
            <a:extLst>
              <a:ext uri="{FF2B5EF4-FFF2-40B4-BE49-F238E27FC236}">
                <a16:creationId xmlns:a16="http://schemas.microsoft.com/office/drawing/2014/main" id="{652F3AB5-5151-47A0-9E1D-B37E058C2008}"/>
              </a:ext>
            </a:extLst>
          </p:cNvPr>
          <p:cNvSpPr>
            <a:spLocks noGrp="1"/>
          </p:cNvSpPr>
          <p:nvPr>
            <p:ph idx="1"/>
          </p:nvPr>
        </p:nvSpPr>
        <p:spPr>
          <a:xfrm>
            <a:off x="5066950" y="1825625"/>
            <a:ext cx="6286849" cy="4351338"/>
          </a:xfrm>
        </p:spPr>
        <p:txBody>
          <a:bodyPr/>
          <a:lstStyle/>
          <a:p>
            <a:r>
              <a:rPr lang="en-US" dirty="0"/>
              <a:t>Distribution density</a:t>
            </a:r>
          </a:p>
          <a:p>
            <a:pPr lvl="1"/>
            <a:r>
              <a:rPr lang="en-US" dirty="0"/>
              <a:t>Example: In State X, close elections always result in a recount, and the incumbent party usually wins (i.e. is able to manipulate) the recount</a:t>
            </a:r>
          </a:p>
          <a:p>
            <a:pPr lvl="1"/>
            <a:r>
              <a:rPr lang="en-US" dirty="0"/>
              <a:t>Issue: This can have implications for our theory, as the candidates in close elections are manipulating whether they are in the treatment group or not</a:t>
            </a:r>
          </a:p>
          <a:p>
            <a:pPr lvl="1"/>
            <a:r>
              <a:rPr lang="en-US" dirty="0"/>
              <a:t>Solution: Observation density test</a:t>
            </a:r>
          </a:p>
          <a:p>
            <a:pPr lvl="2"/>
            <a:r>
              <a:rPr lang="en-US" dirty="0"/>
              <a:t>See McCrary (2008)</a:t>
            </a:r>
          </a:p>
        </p:txBody>
      </p:sp>
      <p:pic>
        <p:nvPicPr>
          <p:cNvPr id="4098" name="Picture 2">
            <a:extLst>
              <a:ext uri="{FF2B5EF4-FFF2-40B4-BE49-F238E27FC236}">
                <a16:creationId xmlns:a16="http://schemas.microsoft.com/office/drawing/2014/main" id="{843C64E5-01DF-4975-99FE-E01D082FB2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56" y="2365695"/>
            <a:ext cx="4035005" cy="293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014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5DB3B-B20E-4745-86ED-E057E0CEC094}"/>
              </a:ext>
            </a:extLst>
          </p:cNvPr>
          <p:cNvSpPr>
            <a:spLocks noGrp="1"/>
          </p:cNvSpPr>
          <p:nvPr>
            <p:ph type="title"/>
          </p:nvPr>
        </p:nvSpPr>
        <p:spPr/>
        <p:txBody>
          <a:bodyPr/>
          <a:lstStyle/>
          <a:p>
            <a:r>
              <a:rPr lang="en-US" dirty="0"/>
              <a:t>Literature Example</a:t>
            </a:r>
          </a:p>
        </p:txBody>
      </p:sp>
      <p:sp>
        <p:nvSpPr>
          <p:cNvPr id="3" name="Content Placeholder 2">
            <a:extLst>
              <a:ext uri="{FF2B5EF4-FFF2-40B4-BE49-F238E27FC236}">
                <a16:creationId xmlns:a16="http://schemas.microsoft.com/office/drawing/2014/main" id="{D3642E59-BABA-4B65-B774-F5B8532416C8}"/>
              </a:ext>
            </a:extLst>
          </p:cNvPr>
          <p:cNvSpPr>
            <a:spLocks noGrp="1"/>
          </p:cNvSpPr>
          <p:nvPr>
            <p:ph idx="1"/>
          </p:nvPr>
        </p:nvSpPr>
        <p:spPr/>
        <p:txBody>
          <a:bodyPr/>
          <a:lstStyle/>
          <a:p>
            <a:r>
              <a:rPr lang="en-US" dirty="0"/>
              <a:t>Ventura, T. (2021). Do mayors matter? Reverse coattails on congressional elections in Brazil. </a:t>
            </a:r>
            <a:r>
              <a:rPr lang="en-US" i="1" dirty="0"/>
              <a:t>Electoral Studies</a:t>
            </a:r>
            <a:r>
              <a:rPr lang="en-US" dirty="0"/>
              <a:t>, </a:t>
            </a:r>
            <a:r>
              <a:rPr lang="en-US" i="1" dirty="0"/>
              <a:t>69</a:t>
            </a:r>
            <a:r>
              <a:rPr lang="en-US" dirty="0"/>
              <a:t>, 102242.</a:t>
            </a:r>
          </a:p>
          <a:p>
            <a:r>
              <a:rPr lang="en-US" dirty="0"/>
              <a:t>Provides an example of the “close election” genre</a:t>
            </a:r>
          </a:p>
          <a:p>
            <a:r>
              <a:rPr lang="en-US" dirty="0"/>
              <a:t>Studies the effect of having an incumbent mayor on a parties’ regional vote performance </a:t>
            </a:r>
          </a:p>
          <a:p>
            <a:pPr lvl="1"/>
            <a:r>
              <a:rPr lang="en-US" dirty="0"/>
              <a:t>The effect is hypothesized to be positive</a:t>
            </a:r>
          </a:p>
        </p:txBody>
      </p:sp>
    </p:spTree>
    <p:extLst>
      <p:ext uri="{BB962C8B-B14F-4D97-AF65-F5344CB8AC3E}">
        <p14:creationId xmlns:p14="http://schemas.microsoft.com/office/powerpoint/2010/main" val="2483521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459F-B2D0-4B2A-9FA6-0A9C81C2767E}"/>
              </a:ext>
            </a:extLst>
          </p:cNvPr>
          <p:cNvSpPr>
            <a:spLocks noGrp="1"/>
          </p:cNvSpPr>
          <p:nvPr>
            <p:ph type="title"/>
          </p:nvPr>
        </p:nvSpPr>
        <p:spPr/>
        <p:txBody>
          <a:bodyPr/>
          <a:lstStyle/>
          <a:p>
            <a:r>
              <a:rPr lang="en-US" dirty="0"/>
              <a:t>Literature Example: Primary figure</a:t>
            </a:r>
          </a:p>
        </p:txBody>
      </p:sp>
      <p:sp>
        <p:nvSpPr>
          <p:cNvPr id="3" name="Content Placeholder 2">
            <a:extLst>
              <a:ext uri="{FF2B5EF4-FFF2-40B4-BE49-F238E27FC236}">
                <a16:creationId xmlns:a16="http://schemas.microsoft.com/office/drawing/2014/main" id="{80EAAC34-F93D-40A1-B7B9-FEED212F06C8}"/>
              </a:ext>
            </a:extLst>
          </p:cNvPr>
          <p:cNvSpPr>
            <a:spLocks noGrp="1"/>
          </p:cNvSpPr>
          <p:nvPr>
            <p:ph idx="1"/>
          </p:nvPr>
        </p:nvSpPr>
        <p:spPr>
          <a:xfrm>
            <a:off x="8405768" y="1825625"/>
            <a:ext cx="3238151" cy="4351338"/>
          </a:xfrm>
        </p:spPr>
        <p:txBody>
          <a:bodyPr>
            <a:normAutofit/>
          </a:bodyPr>
          <a:lstStyle/>
          <a:p>
            <a:r>
              <a:rPr lang="en-US" sz="2000" dirty="0"/>
              <a:t>The y-axis displays the dependent variable, party’s regional vote share</a:t>
            </a:r>
          </a:p>
          <a:p>
            <a:r>
              <a:rPr lang="en-US" sz="2000" dirty="0"/>
              <a:t>The x-axis displays the independent variable, party’s mayoral election performance, with the </a:t>
            </a:r>
            <a:r>
              <a:rPr lang="en-US" sz="2000" dirty="0" err="1"/>
              <a:t>cutpoint</a:t>
            </a:r>
            <a:r>
              <a:rPr lang="en-US" sz="2000" dirty="0"/>
              <a:t> being win or loss and the scale showing margin of victory/defeat</a:t>
            </a:r>
          </a:p>
        </p:txBody>
      </p:sp>
      <p:pic>
        <p:nvPicPr>
          <p:cNvPr id="4" name="Picture 3">
            <a:extLst>
              <a:ext uri="{FF2B5EF4-FFF2-40B4-BE49-F238E27FC236}">
                <a16:creationId xmlns:a16="http://schemas.microsoft.com/office/drawing/2014/main" id="{C0ED84E2-D811-4591-BBE8-A96047977055}"/>
              </a:ext>
            </a:extLst>
          </p:cNvPr>
          <p:cNvPicPr>
            <a:picLocks noChangeAspect="1"/>
          </p:cNvPicPr>
          <p:nvPr/>
        </p:nvPicPr>
        <p:blipFill>
          <a:blip r:embed="rId2"/>
          <a:stretch>
            <a:fillRect/>
          </a:stretch>
        </p:blipFill>
        <p:spPr>
          <a:xfrm>
            <a:off x="756363" y="1690688"/>
            <a:ext cx="6636111" cy="4351338"/>
          </a:xfrm>
          <a:prstGeom prst="rect">
            <a:avLst/>
          </a:prstGeom>
        </p:spPr>
      </p:pic>
    </p:spTree>
    <p:extLst>
      <p:ext uri="{BB962C8B-B14F-4D97-AF65-F5344CB8AC3E}">
        <p14:creationId xmlns:p14="http://schemas.microsoft.com/office/powerpoint/2010/main" val="1911030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F27D-7AE6-4607-8F41-928AA3590CA4}"/>
              </a:ext>
            </a:extLst>
          </p:cNvPr>
          <p:cNvSpPr>
            <a:spLocks noGrp="1"/>
          </p:cNvSpPr>
          <p:nvPr>
            <p:ph type="title"/>
          </p:nvPr>
        </p:nvSpPr>
        <p:spPr/>
        <p:txBody>
          <a:bodyPr/>
          <a:lstStyle/>
          <a:p>
            <a:r>
              <a:rPr lang="en-US" dirty="0"/>
              <a:t>Literature Example: Primary table</a:t>
            </a:r>
          </a:p>
        </p:txBody>
      </p:sp>
      <p:pic>
        <p:nvPicPr>
          <p:cNvPr id="4" name="Picture 3">
            <a:extLst>
              <a:ext uri="{FF2B5EF4-FFF2-40B4-BE49-F238E27FC236}">
                <a16:creationId xmlns:a16="http://schemas.microsoft.com/office/drawing/2014/main" id="{3784BE1A-4C59-4740-BEE4-2AAF2A071D2F}"/>
              </a:ext>
            </a:extLst>
          </p:cNvPr>
          <p:cNvPicPr>
            <a:picLocks noChangeAspect="1"/>
          </p:cNvPicPr>
          <p:nvPr/>
        </p:nvPicPr>
        <p:blipFill>
          <a:blip r:embed="rId2"/>
          <a:stretch>
            <a:fillRect/>
          </a:stretch>
        </p:blipFill>
        <p:spPr>
          <a:xfrm>
            <a:off x="955738" y="1572933"/>
            <a:ext cx="6958483" cy="4919942"/>
          </a:xfrm>
          <a:prstGeom prst="rect">
            <a:avLst/>
          </a:prstGeom>
        </p:spPr>
      </p:pic>
      <p:sp>
        <p:nvSpPr>
          <p:cNvPr id="5" name="Rectangle 4">
            <a:extLst>
              <a:ext uri="{FF2B5EF4-FFF2-40B4-BE49-F238E27FC236}">
                <a16:creationId xmlns:a16="http://schemas.microsoft.com/office/drawing/2014/main" id="{65E095BA-7927-4FBA-8B65-FA9943090A8E}"/>
              </a:ext>
            </a:extLst>
          </p:cNvPr>
          <p:cNvSpPr/>
          <p:nvPr/>
        </p:nvSpPr>
        <p:spPr>
          <a:xfrm>
            <a:off x="1266738" y="2374084"/>
            <a:ext cx="880844" cy="278514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4840D0-FD1B-4C9C-B738-0E4BD804D181}"/>
              </a:ext>
            </a:extLst>
          </p:cNvPr>
          <p:cNvSpPr/>
          <p:nvPr/>
        </p:nvSpPr>
        <p:spPr>
          <a:xfrm>
            <a:off x="3373773" y="2374083"/>
            <a:ext cx="880844" cy="2785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9D494C-42B7-4AAD-B273-F849CAFD4479}"/>
              </a:ext>
            </a:extLst>
          </p:cNvPr>
          <p:cNvSpPr/>
          <p:nvPr/>
        </p:nvSpPr>
        <p:spPr>
          <a:xfrm>
            <a:off x="4310543" y="2374082"/>
            <a:ext cx="1722632" cy="278514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921F16-F37B-49B1-AFBB-10CEA518BC92}"/>
              </a:ext>
            </a:extLst>
          </p:cNvPr>
          <p:cNvSpPr/>
          <p:nvPr/>
        </p:nvSpPr>
        <p:spPr>
          <a:xfrm>
            <a:off x="6488700" y="2374081"/>
            <a:ext cx="750999" cy="278514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5DC24F1-A55B-49E5-86B3-A5E70FE70C6C}"/>
              </a:ext>
            </a:extLst>
          </p:cNvPr>
          <p:cNvSpPr txBox="1"/>
          <p:nvPr/>
        </p:nvSpPr>
        <p:spPr>
          <a:xfrm>
            <a:off x="8288230" y="2101439"/>
            <a:ext cx="3292587" cy="2308324"/>
          </a:xfrm>
          <a:prstGeom prst="rect">
            <a:avLst/>
          </a:prstGeom>
          <a:noFill/>
        </p:spPr>
        <p:txBody>
          <a:bodyPr wrap="square" rtlCol="0">
            <a:spAutoFit/>
          </a:bodyPr>
          <a:lstStyle/>
          <a:p>
            <a:r>
              <a:rPr lang="en-US" dirty="0">
                <a:solidFill>
                  <a:schemeClr val="accent6"/>
                </a:solidFill>
              </a:rPr>
              <a:t>Optimal bandwidth selection</a:t>
            </a:r>
          </a:p>
          <a:p>
            <a:endParaRPr lang="en-US" dirty="0"/>
          </a:p>
          <a:p>
            <a:r>
              <a:rPr lang="en-US" dirty="0">
                <a:solidFill>
                  <a:srgbClr val="FF0000"/>
                </a:solidFill>
              </a:rPr>
              <a:t>Treatment effect estimate (interpreted as percentages)</a:t>
            </a:r>
          </a:p>
          <a:p>
            <a:endParaRPr lang="en-US" dirty="0">
              <a:solidFill>
                <a:srgbClr val="FF0000"/>
              </a:solidFill>
            </a:endParaRPr>
          </a:p>
          <a:p>
            <a:r>
              <a:rPr lang="en-US" dirty="0">
                <a:solidFill>
                  <a:schemeClr val="accent1"/>
                </a:solidFill>
              </a:rPr>
              <a:t>Confidence interval</a:t>
            </a:r>
          </a:p>
          <a:p>
            <a:endParaRPr lang="en-US" dirty="0"/>
          </a:p>
          <a:p>
            <a:r>
              <a:rPr lang="en-US" dirty="0">
                <a:solidFill>
                  <a:schemeClr val="accent2"/>
                </a:solidFill>
              </a:rPr>
              <a:t>Sample size</a:t>
            </a:r>
          </a:p>
        </p:txBody>
      </p:sp>
    </p:spTree>
    <p:extLst>
      <p:ext uri="{BB962C8B-B14F-4D97-AF65-F5344CB8AC3E}">
        <p14:creationId xmlns:p14="http://schemas.microsoft.com/office/powerpoint/2010/main" val="1037016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1A89-CE95-4ECD-96C6-B36F89D4AE17}"/>
              </a:ext>
            </a:extLst>
          </p:cNvPr>
          <p:cNvSpPr>
            <a:spLocks noGrp="1"/>
          </p:cNvSpPr>
          <p:nvPr>
            <p:ph type="title"/>
          </p:nvPr>
        </p:nvSpPr>
        <p:spPr/>
        <p:txBody>
          <a:bodyPr/>
          <a:lstStyle/>
          <a:p>
            <a:r>
              <a:rPr lang="en-US" dirty="0"/>
              <a:t>Literature Example: Conceptual Check</a:t>
            </a:r>
          </a:p>
        </p:txBody>
      </p:sp>
      <p:sp>
        <p:nvSpPr>
          <p:cNvPr id="3" name="Content Placeholder 2">
            <a:extLst>
              <a:ext uri="{FF2B5EF4-FFF2-40B4-BE49-F238E27FC236}">
                <a16:creationId xmlns:a16="http://schemas.microsoft.com/office/drawing/2014/main" id="{72348820-6BB2-4E13-84F5-C6AAE729D2E3}"/>
              </a:ext>
            </a:extLst>
          </p:cNvPr>
          <p:cNvSpPr>
            <a:spLocks noGrp="1"/>
          </p:cNvSpPr>
          <p:nvPr>
            <p:ph idx="1"/>
          </p:nvPr>
        </p:nvSpPr>
        <p:spPr/>
        <p:txBody>
          <a:bodyPr>
            <a:normAutofit fontScale="92500" lnSpcReduction="10000"/>
          </a:bodyPr>
          <a:lstStyle/>
          <a:p>
            <a:r>
              <a:rPr lang="en-US" dirty="0"/>
              <a:t>This model works well because we have a clear binary variable:</a:t>
            </a:r>
          </a:p>
          <a:p>
            <a:pPr lvl="1"/>
            <a:r>
              <a:rPr lang="en-US" dirty="0"/>
              <a:t>Party mayoral candidate either won (1) or lost (0)</a:t>
            </a:r>
          </a:p>
          <a:p>
            <a:pPr lvl="1"/>
            <a:r>
              <a:rPr lang="en-US" dirty="0"/>
              <a:t>Can also be expressed as a vote margin </a:t>
            </a:r>
          </a:p>
          <a:p>
            <a:pPr lvl="1"/>
            <a:endParaRPr lang="en-US" dirty="0"/>
          </a:p>
          <a:p>
            <a:r>
              <a:rPr lang="en-US" dirty="0"/>
              <a:t>We have a clear theory about how this would impact the party’s vote share in the general election:</a:t>
            </a:r>
          </a:p>
          <a:p>
            <a:pPr lvl="1"/>
            <a:r>
              <a:rPr lang="en-US" dirty="0"/>
              <a:t>An incumbent mayor would be expected to help (“reverse coattails”)</a:t>
            </a:r>
          </a:p>
          <a:p>
            <a:pPr lvl="1"/>
            <a:endParaRPr lang="en-US" dirty="0"/>
          </a:p>
          <a:p>
            <a:r>
              <a:rPr lang="en-US" dirty="0"/>
              <a:t>Alternative example: If our theory was about how spending in the mayoral race would affect the party’s chances in the general, RDD would be less appropriate</a:t>
            </a:r>
          </a:p>
          <a:p>
            <a:pPr lvl="1"/>
            <a:r>
              <a:rPr lang="en-US" dirty="0"/>
              <a:t>There is no clear cut-point on which we could divide two regression groups</a:t>
            </a:r>
          </a:p>
        </p:txBody>
      </p:sp>
    </p:spTree>
    <p:extLst>
      <p:ext uri="{BB962C8B-B14F-4D97-AF65-F5344CB8AC3E}">
        <p14:creationId xmlns:p14="http://schemas.microsoft.com/office/powerpoint/2010/main" val="412565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8DFC-4DD1-49B7-9963-D21B0EBC9588}"/>
              </a:ext>
            </a:extLst>
          </p:cNvPr>
          <p:cNvSpPr>
            <a:spLocks noGrp="1"/>
          </p:cNvSpPr>
          <p:nvPr>
            <p:ph type="title"/>
          </p:nvPr>
        </p:nvSpPr>
        <p:spPr/>
        <p:txBody>
          <a:bodyPr/>
          <a:lstStyle/>
          <a:p>
            <a:r>
              <a:rPr lang="en-US" dirty="0"/>
              <a:t>Week 4: Regression Discontinuity Design</a:t>
            </a:r>
          </a:p>
        </p:txBody>
      </p:sp>
      <p:sp>
        <p:nvSpPr>
          <p:cNvPr id="4" name="TextBox 3">
            <a:extLst>
              <a:ext uri="{FF2B5EF4-FFF2-40B4-BE49-F238E27FC236}">
                <a16:creationId xmlns:a16="http://schemas.microsoft.com/office/drawing/2014/main" id="{41B779DE-F688-4CE6-867E-3DC9A6FFE4FA}"/>
              </a:ext>
            </a:extLst>
          </p:cNvPr>
          <p:cNvSpPr txBox="1"/>
          <p:nvPr/>
        </p:nvSpPr>
        <p:spPr>
          <a:xfrm>
            <a:off x="1005977" y="3272245"/>
            <a:ext cx="1535186" cy="923330"/>
          </a:xfrm>
          <a:prstGeom prst="rect">
            <a:avLst/>
          </a:prstGeom>
          <a:noFill/>
          <a:ln w="28575">
            <a:solidFill>
              <a:schemeClr val="tx1"/>
            </a:solidFill>
          </a:ln>
        </p:spPr>
        <p:txBody>
          <a:bodyPr wrap="square" rtlCol="0">
            <a:spAutoFit/>
          </a:bodyPr>
          <a:lstStyle/>
          <a:p>
            <a:pPr algn="ctr"/>
            <a:r>
              <a:rPr lang="en-US" dirty="0"/>
              <a:t>Introduction to Causal Inference</a:t>
            </a:r>
          </a:p>
        </p:txBody>
      </p:sp>
      <p:sp>
        <p:nvSpPr>
          <p:cNvPr id="5" name="TextBox 4">
            <a:extLst>
              <a:ext uri="{FF2B5EF4-FFF2-40B4-BE49-F238E27FC236}">
                <a16:creationId xmlns:a16="http://schemas.microsoft.com/office/drawing/2014/main" id="{C049471B-B782-46E1-83A2-C580E6EAF6B8}"/>
              </a:ext>
            </a:extLst>
          </p:cNvPr>
          <p:cNvSpPr txBox="1"/>
          <p:nvPr/>
        </p:nvSpPr>
        <p:spPr>
          <a:xfrm>
            <a:off x="3118082" y="3271705"/>
            <a:ext cx="1535186" cy="923330"/>
          </a:xfrm>
          <a:prstGeom prst="rect">
            <a:avLst/>
          </a:prstGeom>
          <a:noFill/>
          <a:ln w="28575">
            <a:solidFill>
              <a:schemeClr val="tx1"/>
            </a:solidFill>
          </a:ln>
        </p:spPr>
        <p:txBody>
          <a:bodyPr wrap="square" rtlCol="0">
            <a:spAutoFit/>
          </a:bodyPr>
          <a:lstStyle/>
          <a:p>
            <a:pPr algn="ctr"/>
            <a:r>
              <a:rPr lang="en-US" dirty="0" err="1"/>
              <a:t>DiD</a:t>
            </a:r>
            <a:r>
              <a:rPr lang="en-US" dirty="0"/>
              <a:t> Methods</a:t>
            </a:r>
          </a:p>
          <a:p>
            <a:pPr algn="ctr"/>
            <a:r>
              <a:rPr lang="en-US" dirty="0"/>
              <a:t>Fixed Effects</a:t>
            </a:r>
          </a:p>
          <a:p>
            <a:pPr algn="ctr"/>
            <a:endParaRPr lang="en-US" dirty="0"/>
          </a:p>
        </p:txBody>
      </p:sp>
      <p:sp>
        <p:nvSpPr>
          <p:cNvPr id="6" name="TextBox 5">
            <a:extLst>
              <a:ext uri="{FF2B5EF4-FFF2-40B4-BE49-F238E27FC236}">
                <a16:creationId xmlns:a16="http://schemas.microsoft.com/office/drawing/2014/main" id="{9EDFEFDB-E169-4ABC-B553-1593B5250E81}"/>
              </a:ext>
            </a:extLst>
          </p:cNvPr>
          <p:cNvSpPr txBox="1"/>
          <p:nvPr/>
        </p:nvSpPr>
        <p:spPr>
          <a:xfrm>
            <a:off x="5140005" y="3271705"/>
            <a:ext cx="1535186" cy="923330"/>
          </a:xfrm>
          <a:prstGeom prst="rect">
            <a:avLst/>
          </a:prstGeom>
          <a:noFill/>
          <a:ln w="28575">
            <a:solidFill>
              <a:schemeClr val="tx1"/>
            </a:solidFill>
          </a:ln>
        </p:spPr>
        <p:txBody>
          <a:bodyPr wrap="square" rtlCol="0">
            <a:spAutoFit/>
          </a:bodyPr>
          <a:lstStyle/>
          <a:p>
            <a:pPr algn="ctr"/>
            <a:r>
              <a:rPr lang="en-US" dirty="0"/>
              <a:t>Instrumental Variables</a:t>
            </a:r>
          </a:p>
          <a:p>
            <a:pPr algn="ctr"/>
            <a:endParaRPr lang="en-US" dirty="0"/>
          </a:p>
        </p:txBody>
      </p:sp>
      <p:sp>
        <p:nvSpPr>
          <p:cNvPr id="7" name="TextBox 6">
            <a:extLst>
              <a:ext uri="{FF2B5EF4-FFF2-40B4-BE49-F238E27FC236}">
                <a16:creationId xmlns:a16="http://schemas.microsoft.com/office/drawing/2014/main" id="{5EA49CE8-7F80-4692-B4FD-AC6D6E89EDFC}"/>
              </a:ext>
            </a:extLst>
          </p:cNvPr>
          <p:cNvSpPr txBox="1"/>
          <p:nvPr/>
        </p:nvSpPr>
        <p:spPr>
          <a:xfrm>
            <a:off x="7145673" y="3271705"/>
            <a:ext cx="1535186" cy="923330"/>
          </a:xfrm>
          <a:prstGeom prst="rect">
            <a:avLst/>
          </a:prstGeom>
          <a:noFill/>
          <a:ln w="28575">
            <a:solidFill>
              <a:schemeClr val="tx1"/>
            </a:solidFill>
          </a:ln>
        </p:spPr>
        <p:txBody>
          <a:bodyPr wrap="square" rtlCol="0">
            <a:spAutoFit/>
          </a:bodyPr>
          <a:lstStyle/>
          <a:p>
            <a:pPr algn="ctr"/>
            <a:r>
              <a:rPr lang="en-US" dirty="0"/>
              <a:t>Regression Discontinuity Designs</a:t>
            </a:r>
          </a:p>
        </p:txBody>
      </p:sp>
      <p:sp>
        <p:nvSpPr>
          <p:cNvPr id="8" name="TextBox 7">
            <a:extLst>
              <a:ext uri="{FF2B5EF4-FFF2-40B4-BE49-F238E27FC236}">
                <a16:creationId xmlns:a16="http://schemas.microsoft.com/office/drawing/2014/main" id="{041C3A6B-324A-49B8-AA0E-789427A3D43B}"/>
              </a:ext>
            </a:extLst>
          </p:cNvPr>
          <p:cNvSpPr txBox="1"/>
          <p:nvPr/>
        </p:nvSpPr>
        <p:spPr>
          <a:xfrm>
            <a:off x="9151341" y="3271705"/>
            <a:ext cx="1535186" cy="923330"/>
          </a:xfrm>
          <a:prstGeom prst="rect">
            <a:avLst/>
          </a:prstGeom>
          <a:noFill/>
          <a:ln w="28575">
            <a:solidFill>
              <a:schemeClr val="tx1"/>
            </a:solidFill>
          </a:ln>
        </p:spPr>
        <p:txBody>
          <a:bodyPr wrap="square" rtlCol="0">
            <a:spAutoFit/>
          </a:bodyPr>
          <a:lstStyle/>
          <a:p>
            <a:pPr algn="ctr"/>
            <a:r>
              <a:rPr lang="en-US" dirty="0"/>
              <a:t>Experimental Studies</a:t>
            </a:r>
          </a:p>
          <a:p>
            <a:pPr algn="ctr"/>
            <a:endParaRPr lang="en-US" dirty="0"/>
          </a:p>
        </p:txBody>
      </p:sp>
      <p:sp>
        <p:nvSpPr>
          <p:cNvPr id="9" name="Rectangle 8">
            <a:extLst>
              <a:ext uri="{FF2B5EF4-FFF2-40B4-BE49-F238E27FC236}">
                <a16:creationId xmlns:a16="http://schemas.microsoft.com/office/drawing/2014/main" id="{29525F60-73C2-426E-9540-E25BA550588F}"/>
              </a:ext>
            </a:extLst>
          </p:cNvPr>
          <p:cNvSpPr/>
          <p:nvPr/>
        </p:nvSpPr>
        <p:spPr>
          <a:xfrm>
            <a:off x="3118082" y="4395831"/>
            <a:ext cx="5562777"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Observational Data</a:t>
            </a:r>
          </a:p>
        </p:txBody>
      </p:sp>
      <p:sp>
        <p:nvSpPr>
          <p:cNvPr id="10" name="Rectangle 9">
            <a:extLst>
              <a:ext uri="{FF2B5EF4-FFF2-40B4-BE49-F238E27FC236}">
                <a16:creationId xmlns:a16="http://schemas.microsoft.com/office/drawing/2014/main" id="{750DD11F-62E5-4DDC-96EB-04DBC90EA76F}"/>
              </a:ext>
            </a:extLst>
          </p:cNvPr>
          <p:cNvSpPr/>
          <p:nvPr/>
        </p:nvSpPr>
        <p:spPr>
          <a:xfrm>
            <a:off x="3118082" y="4705684"/>
            <a:ext cx="1535186"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IV</a:t>
            </a:r>
          </a:p>
        </p:txBody>
      </p:sp>
      <p:sp>
        <p:nvSpPr>
          <p:cNvPr id="11" name="Rectangle 10">
            <a:extLst>
              <a:ext uri="{FF2B5EF4-FFF2-40B4-BE49-F238E27FC236}">
                <a16:creationId xmlns:a16="http://schemas.microsoft.com/office/drawing/2014/main" id="{69CBD1F9-2DE6-4E74-8B8A-73ED209FDA2E}"/>
              </a:ext>
            </a:extLst>
          </p:cNvPr>
          <p:cNvSpPr/>
          <p:nvPr/>
        </p:nvSpPr>
        <p:spPr>
          <a:xfrm>
            <a:off x="5140005" y="4705684"/>
            <a:ext cx="1535186" cy="21811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Binary/Con. IV</a:t>
            </a:r>
          </a:p>
        </p:txBody>
      </p:sp>
      <p:sp>
        <p:nvSpPr>
          <p:cNvPr id="12" name="Rectangle 11">
            <a:extLst>
              <a:ext uri="{FF2B5EF4-FFF2-40B4-BE49-F238E27FC236}">
                <a16:creationId xmlns:a16="http://schemas.microsoft.com/office/drawing/2014/main" id="{E3849CCB-0905-4682-BFA4-52B6AE49A325}"/>
              </a:ext>
            </a:extLst>
          </p:cNvPr>
          <p:cNvSpPr/>
          <p:nvPr/>
        </p:nvSpPr>
        <p:spPr>
          <a:xfrm>
            <a:off x="7145673" y="4705684"/>
            <a:ext cx="1535186" cy="218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IV</a:t>
            </a:r>
          </a:p>
        </p:txBody>
      </p:sp>
      <p:sp>
        <p:nvSpPr>
          <p:cNvPr id="13" name="TextBox 12">
            <a:extLst>
              <a:ext uri="{FF2B5EF4-FFF2-40B4-BE49-F238E27FC236}">
                <a16:creationId xmlns:a16="http://schemas.microsoft.com/office/drawing/2014/main" id="{926671C9-9466-49B9-9ADD-2EB73FBEAE10}"/>
              </a:ext>
            </a:extLst>
          </p:cNvPr>
          <p:cNvSpPr txBox="1"/>
          <p:nvPr/>
        </p:nvSpPr>
        <p:spPr>
          <a:xfrm>
            <a:off x="1005977" y="1613405"/>
            <a:ext cx="1216551" cy="830997"/>
          </a:xfrm>
          <a:prstGeom prst="rect">
            <a:avLst/>
          </a:prstGeom>
          <a:noFill/>
        </p:spPr>
        <p:txBody>
          <a:bodyPr wrap="square" rtlCol="0">
            <a:spAutoFit/>
          </a:bodyPr>
          <a:lstStyle/>
          <a:p>
            <a:r>
              <a:rPr lang="en-US" altLang="ko-KR" sz="2400" dirty="0"/>
              <a:t>Evan</a:t>
            </a:r>
          </a:p>
          <a:p>
            <a:r>
              <a:rPr lang="en-US" altLang="ko-KR" sz="2400" dirty="0"/>
              <a:t>(Feb 15)</a:t>
            </a:r>
            <a:endParaRPr lang="ko-KR" altLang="en-US" sz="2400" dirty="0"/>
          </a:p>
        </p:txBody>
      </p:sp>
      <p:sp>
        <p:nvSpPr>
          <p:cNvPr id="14" name="TextBox 13">
            <a:extLst>
              <a:ext uri="{FF2B5EF4-FFF2-40B4-BE49-F238E27FC236}">
                <a16:creationId xmlns:a16="http://schemas.microsoft.com/office/drawing/2014/main" id="{2C2091F5-9A85-4BF0-8665-C9CC2181CE7D}"/>
              </a:ext>
            </a:extLst>
          </p:cNvPr>
          <p:cNvSpPr txBox="1"/>
          <p:nvPr/>
        </p:nvSpPr>
        <p:spPr>
          <a:xfrm>
            <a:off x="3118082" y="1613405"/>
            <a:ext cx="1584284" cy="1200329"/>
          </a:xfrm>
          <a:prstGeom prst="rect">
            <a:avLst/>
          </a:prstGeom>
          <a:noFill/>
        </p:spPr>
        <p:txBody>
          <a:bodyPr wrap="square" rtlCol="0">
            <a:spAutoFit/>
          </a:bodyPr>
          <a:lstStyle/>
          <a:p>
            <a:r>
              <a:rPr lang="en-US" altLang="ko-KR" sz="2400" spc="-100" dirty="0"/>
              <a:t>Kee Hyun</a:t>
            </a:r>
          </a:p>
          <a:p>
            <a:r>
              <a:rPr lang="en-US" altLang="ko-KR" sz="2400" dirty="0" err="1"/>
              <a:t>Xiaonan</a:t>
            </a:r>
            <a:r>
              <a:rPr lang="en-US" altLang="ko-KR" sz="2400" dirty="0"/>
              <a:t> (Mar 8)</a:t>
            </a:r>
            <a:endParaRPr lang="ko-KR" altLang="en-US" sz="2400" dirty="0"/>
          </a:p>
        </p:txBody>
      </p:sp>
      <p:sp>
        <p:nvSpPr>
          <p:cNvPr id="15" name="TextBox 14">
            <a:extLst>
              <a:ext uri="{FF2B5EF4-FFF2-40B4-BE49-F238E27FC236}">
                <a16:creationId xmlns:a16="http://schemas.microsoft.com/office/drawing/2014/main" id="{3EDFCD72-12F7-42F2-A895-18F217E3686E}"/>
              </a:ext>
            </a:extLst>
          </p:cNvPr>
          <p:cNvSpPr txBox="1"/>
          <p:nvPr/>
        </p:nvSpPr>
        <p:spPr>
          <a:xfrm>
            <a:off x="5090907" y="1613405"/>
            <a:ext cx="1584284" cy="830997"/>
          </a:xfrm>
          <a:prstGeom prst="rect">
            <a:avLst/>
          </a:prstGeom>
          <a:noFill/>
        </p:spPr>
        <p:txBody>
          <a:bodyPr wrap="square" rtlCol="0">
            <a:spAutoFit/>
          </a:bodyPr>
          <a:lstStyle/>
          <a:p>
            <a:r>
              <a:rPr lang="en-US" altLang="ko-KR" sz="2400" dirty="0" err="1"/>
              <a:t>Youngjoon</a:t>
            </a:r>
            <a:endParaRPr lang="en-US" altLang="ko-KR" sz="2400" dirty="0"/>
          </a:p>
          <a:p>
            <a:r>
              <a:rPr lang="en-US" altLang="ko-KR" sz="2400" dirty="0"/>
              <a:t>(Mar 22)</a:t>
            </a:r>
            <a:endParaRPr lang="ko-KR" altLang="en-US" sz="2400" dirty="0"/>
          </a:p>
        </p:txBody>
      </p:sp>
      <p:sp>
        <p:nvSpPr>
          <p:cNvPr id="16" name="TextBox 15">
            <a:extLst>
              <a:ext uri="{FF2B5EF4-FFF2-40B4-BE49-F238E27FC236}">
                <a16:creationId xmlns:a16="http://schemas.microsoft.com/office/drawing/2014/main" id="{65BBB0D7-E155-407D-BF15-117AA056FEA9}"/>
              </a:ext>
            </a:extLst>
          </p:cNvPr>
          <p:cNvSpPr txBox="1"/>
          <p:nvPr/>
        </p:nvSpPr>
        <p:spPr>
          <a:xfrm>
            <a:off x="7233730" y="1613554"/>
            <a:ext cx="1024923" cy="830997"/>
          </a:xfrm>
          <a:prstGeom prst="rect">
            <a:avLst/>
          </a:prstGeom>
          <a:noFill/>
        </p:spPr>
        <p:txBody>
          <a:bodyPr wrap="square" rtlCol="0">
            <a:spAutoFit/>
          </a:bodyPr>
          <a:lstStyle/>
          <a:p>
            <a:r>
              <a:rPr lang="en-US" altLang="ko-KR" sz="2400" dirty="0"/>
              <a:t>Chase</a:t>
            </a:r>
          </a:p>
          <a:p>
            <a:r>
              <a:rPr lang="en-US" altLang="ko-KR" sz="2400" dirty="0"/>
              <a:t>(Apr 5)</a:t>
            </a:r>
            <a:endParaRPr lang="ko-KR" altLang="en-US" sz="2400" dirty="0"/>
          </a:p>
        </p:txBody>
      </p:sp>
      <p:sp>
        <p:nvSpPr>
          <p:cNvPr id="17" name="TextBox 16">
            <a:extLst>
              <a:ext uri="{FF2B5EF4-FFF2-40B4-BE49-F238E27FC236}">
                <a16:creationId xmlns:a16="http://schemas.microsoft.com/office/drawing/2014/main" id="{E75F5E22-121A-4FBB-8218-19D5DC7BBAEA}"/>
              </a:ext>
            </a:extLst>
          </p:cNvPr>
          <p:cNvSpPr txBox="1"/>
          <p:nvPr/>
        </p:nvSpPr>
        <p:spPr>
          <a:xfrm>
            <a:off x="9045156" y="1607682"/>
            <a:ext cx="2237439" cy="830997"/>
          </a:xfrm>
          <a:prstGeom prst="rect">
            <a:avLst/>
          </a:prstGeom>
          <a:noFill/>
        </p:spPr>
        <p:txBody>
          <a:bodyPr wrap="square" rtlCol="0">
            <a:spAutoFit/>
          </a:bodyPr>
          <a:lstStyle/>
          <a:p>
            <a:r>
              <a:rPr lang="en-US" altLang="ko-KR" sz="2400" dirty="0" err="1"/>
              <a:t>Alauna</a:t>
            </a:r>
            <a:r>
              <a:rPr lang="en-US" altLang="ko-KR" sz="2400" dirty="0"/>
              <a:t>, Autumn,</a:t>
            </a:r>
          </a:p>
          <a:p>
            <a:r>
              <a:rPr lang="en-US" altLang="ko-KR" sz="2400" dirty="0"/>
              <a:t>William (Apr 19)</a:t>
            </a:r>
            <a:endParaRPr lang="ko-KR" altLang="en-US" sz="2400" dirty="0"/>
          </a:p>
        </p:txBody>
      </p:sp>
      <p:sp>
        <p:nvSpPr>
          <p:cNvPr id="18" name="타원 27">
            <a:extLst>
              <a:ext uri="{FF2B5EF4-FFF2-40B4-BE49-F238E27FC236}">
                <a16:creationId xmlns:a16="http://schemas.microsoft.com/office/drawing/2014/main" id="{8F82197D-B3C1-4B9E-B4BF-6C9115BC9766}"/>
              </a:ext>
            </a:extLst>
          </p:cNvPr>
          <p:cNvSpPr/>
          <p:nvPr/>
        </p:nvSpPr>
        <p:spPr>
          <a:xfrm>
            <a:off x="6907157" y="1607682"/>
            <a:ext cx="1678068" cy="89591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cxnSp>
        <p:nvCxnSpPr>
          <p:cNvPr id="19" name="Straight Arrow Connector 18">
            <a:extLst>
              <a:ext uri="{FF2B5EF4-FFF2-40B4-BE49-F238E27FC236}">
                <a16:creationId xmlns:a16="http://schemas.microsoft.com/office/drawing/2014/main" id="{EAF96CB1-261B-4F05-95F5-BC0EDAD22F8E}"/>
              </a:ext>
            </a:extLst>
          </p:cNvPr>
          <p:cNvCxnSpPr>
            <a:cxnSpLocks/>
          </p:cNvCxnSpPr>
          <p:nvPr/>
        </p:nvCxnSpPr>
        <p:spPr>
          <a:xfrm>
            <a:off x="558093" y="2859604"/>
            <a:ext cx="1127315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669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randombar(horizontal)">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heel(1)">
                                      <p:cBhvr>
                                        <p:cTn id="33" dur="20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74CC-361A-4D20-AFCD-013DBD02FB99}"/>
              </a:ext>
            </a:extLst>
          </p:cNvPr>
          <p:cNvSpPr>
            <a:spLocks noGrp="1"/>
          </p:cNvSpPr>
          <p:nvPr>
            <p:ph type="title"/>
          </p:nvPr>
        </p:nvSpPr>
        <p:spPr/>
        <p:txBody>
          <a:bodyPr/>
          <a:lstStyle/>
          <a:p>
            <a:r>
              <a:rPr lang="en-US" dirty="0"/>
              <a:t>Code: Literature Replication (Table Results)</a:t>
            </a:r>
          </a:p>
        </p:txBody>
      </p:sp>
      <p:sp>
        <p:nvSpPr>
          <p:cNvPr id="3" name="Content Placeholder 2">
            <a:extLst>
              <a:ext uri="{FF2B5EF4-FFF2-40B4-BE49-F238E27FC236}">
                <a16:creationId xmlns:a16="http://schemas.microsoft.com/office/drawing/2014/main" id="{D09CC08B-FC15-4DD9-98C6-5567B2AA9063}"/>
              </a:ext>
            </a:extLst>
          </p:cNvPr>
          <p:cNvSpPr>
            <a:spLocks noGrp="1"/>
          </p:cNvSpPr>
          <p:nvPr>
            <p:ph idx="1"/>
          </p:nvPr>
        </p:nvSpPr>
        <p:spPr>
          <a:xfrm>
            <a:off x="8330268" y="1825625"/>
            <a:ext cx="3476538" cy="4351338"/>
          </a:xfrm>
        </p:spPr>
        <p:txBody>
          <a:bodyPr>
            <a:normAutofit fontScale="85000" lnSpcReduction="20000"/>
          </a:bodyPr>
          <a:lstStyle/>
          <a:p>
            <a:r>
              <a:rPr lang="en-US" dirty="0"/>
              <a:t>Primary RDD package required: ‘</a:t>
            </a:r>
            <a:r>
              <a:rPr lang="en-US" dirty="0" err="1"/>
              <a:t>rdrobust</a:t>
            </a:r>
            <a:r>
              <a:rPr lang="en-US" dirty="0"/>
              <a:t>’</a:t>
            </a:r>
          </a:p>
          <a:p>
            <a:r>
              <a:rPr lang="en-US" dirty="0"/>
              <a:t>Also requires several other packages</a:t>
            </a:r>
          </a:p>
          <a:p>
            <a:r>
              <a:rPr lang="en-US" dirty="0">
                <a:solidFill>
                  <a:schemeClr val="accent1"/>
                </a:solidFill>
              </a:rPr>
              <a:t>Define variables and cut-point needed for model</a:t>
            </a:r>
          </a:p>
          <a:p>
            <a:r>
              <a:rPr lang="en-US" dirty="0">
                <a:solidFill>
                  <a:srgbClr val="FF0000"/>
                </a:solidFill>
              </a:rPr>
              <a:t>Run model (</a:t>
            </a:r>
            <a:r>
              <a:rPr lang="en-US" dirty="0" err="1">
                <a:solidFill>
                  <a:srgbClr val="FF0000"/>
                </a:solidFill>
              </a:rPr>
              <a:t>d_fig</a:t>
            </a:r>
            <a:r>
              <a:rPr lang="en-US" dirty="0">
                <a:solidFill>
                  <a:srgbClr val="FF0000"/>
                </a:solidFill>
              </a:rPr>
              <a:t>) using </a:t>
            </a:r>
            <a:r>
              <a:rPr lang="en-US" dirty="0" err="1">
                <a:solidFill>
                  <a:srgbClr val="FF0000"/>
                </a:solidFill>
              </a:rPr>
              <a:t>sim_rd</a:t>
            </a:r>
            <a:r>
              <a:rPr lang="en-US" dirty="0">
                <a:solidFill>
                  <a:srgbClr val="FF0000"/>
                </a:solidFill>
              </a:rPr>
              <a:t> function</a:t>
            </a:r>
          </a:p>
          <a:p>
            <a:r>
              <a:rPr lang="en-US" dirty="0">
                <a:solidFill>
                  <a:schemeClr val="accent6"/>
                </a:solidFill>
              </a:rPr>
              <a:t>Create a formatted Latex table using the model</a:t>
            </a:r>
          </a:p>
          <a:p>
            <a:r>
              <a:rPr lang="en-US" dirty="0">
                <a:hlinkClick r:id="rId2"/>
              </a:rPr>
              <a:t>Link to full replication code</a:t>
            </a:r>
            <a:endParaRPr lang="en-US" dirty="0"/>
          </a:p>
          <a:p>
            <a:endParaRPr lang="en-US" dirty="0">
              <a:solidFill>
                <a:schemeClr val="accent6"/>
              </a:solidFill>
            </a:endParaRPr>
          </a:p>
        </p:txBody>
      </p:sp>
      <p:sp>
        <p:nvSpPr>
          <p:cNvPr id="4" name="Content Placeholder 2">
            <a:extLst>
              <a:ext uri="{FF2B5EF4-FFF2-40B4-BE49-F238E27FC236}">
                <a16:creationId xmlns:a16="http://schemas.microsoft.com/office/drawing/2014/main" id="{DF262014-9DA6-474E-873C-FEE54B979165}"/>
              </a:ext>
            </a:extLst>
          </p:cNvPr>
          <p:cNvSpPr txBox="1">
            <a:spLocks/>
          </p:cNvSpPr>
          <p:nvPr/>
        </p:nvSpPr>
        <p:spPr>
          <a:xfrm>
            <a:off x="612397" y="1690688"/>
            <a:ext cx="3850546" cy="4482896"/>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1"/>
                </a:solidFill>
              </a:rPr>
              <a:t># </a:t>
            </a:r>
            <a:r>
              <a:rPr lang="en-US" dirty="0" err="1">
                <a:solidFill>
                  <a:schemeClr val="accent1"/>
                </a:solidFill>
              </a:rPr>
              <a:t>Definining</a:t>
            </a:r>
            <a:r>
              <a:rPr lang="en-US" dirty="0">
                <a:solidFill>
                  <a:schemeClr val="accent1"/>
                </a:solidFill>
              </a:rPr>
              <a:t> the variables</a:t>
            </a:r>
          </a:p>
          <a:p>
            <a:pPr marL="0" indent="0">
              <a:buNone/>
            </a:pPr>
            <a:r>
              <a:rPr lang="en-US" dirty="0">
                <a:solidFill>
                  <a:schemeClr val="accent1"/>
                </a:solidFill>
              </a:rPr>
              <a:t>y&lt;- </a:t>
            </a:r>
            <a:r>
              <a:rPr lang="en-US" dirty="0" err="1">
                <a:solidFill>
                  <a:schemeClr val="accent1"/>
                </a:solidFill>
              </a:rPr>
              <a:t>df$vs_party_fed</a:t>
            </a:r>
            <a:endParaRPr lang="en-US" dirty="0">
              <a:solidFill>
                <a:schemeClr val="accent1"/>
              </a:solidFill>
            </a:endParaRPr>
          </a:p>
          <a:p>
            <a:pPr marL="0" indent="0">
              <a:buNone/>
            </a:pPr>
            <a:r>
              <a:rPr lang="en-US" dirty="0">
                <a:solidFill>
                  <a:schemeClr val="accent1"/>
                </a:solidFill>
              </a:rPr>
              <a:t>r &lt;- 100*</a:t>
            </a:r>
            <a:r>
              <a:rPr lang="en-US" dirty="0" err="1">
                <a:solidFill>
                  <a:schemeClr val="accent1"/>
                </a:solidFill>
              </a:rPr>
              <a:t>df$vote_margin_share</a:t>
            </a:r>
            <a:endParaRPr lang="en-US" dirty="0">
              <a:solidFill>
                <a:schemeClr val="accent1"/>
              </a:solidFill>
            </a:endParaRPr>
          </a:p>
          <a:p>
            <a:pPr marL="0" indent="0">
              <a:buNone/>
            </a:pPr>
            <a:r>
              <a:rPr lang="en-US" dirty="0">
                <a:solidFill>
                  <a:schemeClr val="accent1"/>
                </a:solidFill>
              </a:rPr>
              <a:t>band &lt;- list("opt", 1,5,10, 25, 100)</a:t>
            </a:r>
          </a:p>
          <a:p>
            <a:pPr marL="0" indent="0">
              <a:buNone/>
            </a:pPr>
            <a:endParaRPr lang="en-US" dirty="0"/>
          </a:p>
          <a:p>
            <a:pPr marL="0" indent="0">
              <a:buNone/>
            </a:pPr>
            <a:r>
              <a:rPr lang="en-US" dirty="0">
                <a:solidFill>
                  <a:srgbClr val="FF0000"/>
                </a:solidFill>
              </a:rPr>
              <a:t># Model local linear</a:t>
            </a:r>
          </a:p>
          <a:p>
            <a:pPr marL="0" indent="0">
              <a:buNone/>
            </a:pPr>
            <a:r>
              <a:rPr lang="en-US" dirty="0">
                <a:solidFill>
                  <a:srgbClr val="FF0000"/>
                </a:solidFill>
              </a:rPr>
              <a:t>res &lt;- </a:t>
            </a:r>
            <a:r>
              <a:rPr lang="en-US" dirty="0" err="1">
                <a:solidFill>
                  <a:srgbClr val="FF0000"/>
                </a:solidFill>
              </a:rPr>
              <a:t>sim_rd</a:t>
            </a:r>
            <a:r>
              <a:rPr lang="en-US" dirty="0">
                <a:solidFill>
                  <a:srgbClr val="FF0000"/>
                </a:solidFill>
              </a:rPr>
              <a:t>(y=y, x=100*</a:t>
            </a:r>
            <a:r>
              <a:rPr lang="en-US" dirty="0" err="1">
                <a:solidFill>
                  <a:srgbClr val="FF0000"/>
                </a:solidFill>
              </a:rPr>
              <a:t>df$vote_margin_share</a:t>
            </a:r>
            <a:r>
              <a:rPr lang="en-US" dirty="0">
                <a:solidFill>
                  <a:srgbClr val="FF0000"/>
                </a:solidFill>
              </a:rPr>
              <a:t>, </a:t>
            </a:r>
          </a:p>
          <a:p>
            <a:pPr marL="0" indent="0">
              <a:buNone/>
            </a:pPr>
            <a:r>
              <a:rPr lang="en-US" dirty="0">
                <a:solidFill>
                  <a:srgbClr val="FF0000"/>
                </a:solidFill>
              </a:rPr>
              <a:t>              vary = band, p=1) </a:t>
            </a:r>
          </a:p>
          <a:p>
            <a:pPr marL="0" indent="0">
              <a:buNone/>
            </a:pPr>
            <a:endParaRPr lang="en-US" dirty="0">
              <a:solidFill>
                <a:srgbClr val="FF0000"/>
              </a:solidFill>
            </a:endParaRPr>
          </a:p>
          <a:p>
            <a:pPr marL="0" indent="0">
              <a:buNone/>
            </a:pPr>
            <a:r>
              <a:rPr lang="en-US" dirty="0">
                <a:solidFill>
                  <a:srgbClr val="FF0000"/>
                </a:solidFill>
              </a:rPr>
              <a:t># Selecting the Results</a:t>
            </a:r>
          </a:p>
          <a:p>
            <a:pPr marL="0" indent="0">
              <a:buNone/>
            </a:pPr>
            <a:r>
              <a:rPr lang="en-US" dirty="0" err="1">
                <a:solidFill>
                  <a:srgbClr val="FF0000"/>
                </a:solidFill>
              </a:rPr>
              <a:t>d_fig</a:t>
            </a:r>
            <a:r>
              <a:rPr lang="en-US" dirty="0">
                <a:solidFill>
                  <a:srgbClr val="FF0000"/>
                </a:solidFill>
              </a:rPr>
              <a:t> &lt;- </a:t>
            </a:r>
            <a:r>
              <a:rPr lang="en-US" dirty="0" err="1">
                <a:solidFill>
                  <a:srgbClr val="FF0000"/>
                </a:solidFill>
              </a:rPr>
              <a:t>map_df</a:t>
            </a:r>
            <a:r>
              <a:rPr lang="en-US" dirty="0">
                <a:solidFill>
                  <a:srgbClr val="FF0000"/>
                </a:solidFill>
              </a:rPr>
              <a:t>(res, extract)</a:t>
            </a:r>
          </a:p>
          <a:p>
            <a:pPr marL="0" indent="0">
              <a:buNone/>
            </a:pPr>
            <a:endParaRPr lang="en-US" dirty="0"/>
          </a:p>
          <a:p>
            <a:pPr marL="0" indent="0">
              <a:buNone/>
            </a:pPr>
            <a:r>
              <a:rPr lang="en-US" dirty="0">
                <a:solidFill>
                  <a:schemeClr val="accent6"/>
                </a:solidFill>
              </a:rPr>
              <a:t># Table 1 ------------------------------------------------------</a:t>
            </a:r>
          </a:p>
          <a:p>
            <a:pPr marL="0" indent="0">
              <a:buNone/>
            </a:pPr>
            <a:endParaRPr lang="en-US" dirty="0">
              <a:solidFill>
                <a:schemeClr val="accent6"/>
              </a:solidFill>
            </a:endParaRPr>
          </a:p>
          <a:p>
            <a:pPr marL="0" indent="0">
              <a:buNone/>
            </a:pPr>
            <a:r>
              <a:rPr lang="en-US" dirty="0" err="1">
                <a:solidFill>
                  <a:schemeClr val="accent6"/>
                </a:solidFill>
              </a:rPr>
              <a:t>d_fig</a:t>
            </a:r>
            <a:r>
              <a:rPr lang="en-US" dirty="0">
                <a:solidFill>
                  <a:schemeClr val="accent6"/>
                </a:solidFill>
              </a:rPr>
              <a:t> %&lt;&gt;%  </a:t>
            </a:r>
            <a:r>
              <a:rPr lang="en-US" dirty="0" err="1">
                <a:solidFill>
                  <a:schemeClr val="accent6"/>
                </a:solidFill>
              </a:rPr>
              <a:t>mutate_if</a:t>
            </a:r>
            <a:r>
              <a:rPr lang="en-US" dirty="0">
                <a:solidFill>
                  <a:schemeClr val="accent6"/>
                </a:solidFill>
              </a:rPr>
              <a:t>(</a:t>
            </a:r>
            <a:r>
              <a:rPr lang="en-US" dirty="0" err="1">
                <a:solidFill>
                  <a:schemeClr val="accent6"/>
                </a:solidFill>
              </a:rPr>
              <a:t>is.numeric</a:t>
            </a:r>
            <a:r>
              <a:rPr lang="en-US" dirty="0">
                <a:solidFill>
                  <a:schemeClr val="accent6"/>
                </a:solidFill>
              </a:rPr>
              <a:t>, round, digits=3) %&lt;&gt;%</a:t>
            </a:r>
          </a:p>
          <a:p>
            <a:pPr marL="0" indent="0">
              <a:buNone/>
            </a:pPr>
            <a:r>
              <a:rPr lang="en-US" dirty="0">
                <a:solidFill>
                  <a:schemeClr val="accent6"/>
                </a:solidFill>
              </a:rPr>
              <a:t>  mutate(h=paste(c(1, 5, 10, 14.4, 25, 100),"\\%", </a:t>
            </a:r>
            <a:r>
              <a:rPr lang="en-US" dirty="0" err="1">
                <a:solidFill>
                  <a:schemeClr val="accent6"/>
                </a:solidFill>
              </a:rPr>
              <a:t>sep</a:t>
            </a:r>
            <a:r>
              <a:rPr lang="en-US" dirty="0">
                <a:solidFill>
                  <a:schemeClr val="accent6"/>
                </a:solidFill>
              </a:rPr>
              <a:t>="")) # add by hand the optimal value label</a:t>
            </a:r>
          </a:p>
          <a:p>
            <a:pPr marL="0" indent="0">
              <a:buNone/>
            </a:pPr>
            <a:endParaRPr lang="en-US" dirty="0">
              <a:solidFill>
                <a:schemeClr val="accent6"/>
              </a:solidFill>
            </a:endParaRPr>
          </a:p>
          <a:p>
            <a:pPr marL="0" indent="0">
              <a:buNone/>
            </a:pPr>
            <a:r>
              <a:rPr lang="en-US" dirty="0" err="1">
                <a:solidFill>
                  <a:schemeClr val="accent6"/>
                </a:solidFill>
              </a:rPr>
              <a:t>colnms</a:t>
            </a:r>
            <a:r>
              <a:rPr lang="en-US" dirty="0">
                <a:solidFill>
                  <a:schemeClr val="accent6"/>
                </a:solidFill>
              </a:rPr>
              <a:t>  = c("Bandwidth (Margin of Victory)", "Estimate", "Lower 95\\% CI",</a:t>
            </a:r>
          </a:p>
          <a:p>
            <a:pPr marL="0" indent="0">
              <a:buNone/>
            </a:pPr>
            <a:r>
              <a:rPr lang="en-US" dirty="0">
                <a:solidFill>
                  <a:schemeClr val="accent6"/>
                </a:solidFill>
              </a:rPr>
              <a:t>            "Lower 95\\% </a:t>
            </a:r>
            <a:r>
              <a:rPr lang="en-US" dirty="0" err="1">
                <a:solidFill>
                  <a:schemeClr val="accent6"/>
                </a:solidFill>
              </a:rPr>
              <a:t>CI","Number</a:t>
            </a:r>
            <a:r>
              <a:rPr lang="en-US" dirty="0">
                <a:solidFill>
                  <a:schemeClr val="accent6"/>
                </a:solidFill>
              </a:rPr>
              <a:t> of cases")</a:t>
            </a:r>
          </a:p>
        </p:txBody>
      </p:sp>
      <p:sp>
        <p:nvSpPr>
          <p:cNvPr id="6" name="Content Placeholder 2">
            <a:extLst>
              <a:ext uri="{FF2B5EF4-FFF2-40B4-BE49-F238E27FC236}">
                <a16:creationId xmlns:a16="http://schemas.microsoft.com/office/drawing/2014/main" id="{4B50CD89-ED1B-433D-865E-FF4F1D0A1371}"/>
              </a:ext>
            </a:extLst>
          </p:cNvPr>
          <p:cNvSpPr txBox="1">
            <a:spLocks/>
          </p:cNvSpPr>
          <p:nvPr/>
        </p:nvSpPr>
        <p:spPr>
          <a:xfrm>
            <a:off x="4397230" y="1436528"/>
            <a:ext cx="3850546" cy="4482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900" dirty="0"/>
          </a:p>
          <a:p>
            <a:pPr marL="0" indent="0">
              <a:buNone/>
            </a:pPr>
            <a:r>
              <a:rPr lang="en-US" sz="900" dirty="0">
                <a:solidFill>
                  <a:schemeClr val="accent6"/>
                </a:solidFill>
              </a:rPr>
              <a:t>table&lt;- </a:t>
            </a:r>
            <a:r>
              <a:rPr lang="en-US" sz="900" dirty="0" err="1">
                <a:solidFill>
                  <a:schemeClr val="accent6"/>
                </a:solidFill>
              </a:rPr>
              <a:t>Hmisc</a:t>
            </a:r>
            <a:r>
              <a:rPr lang="en-US" sz="900" dirty="0">
                <a:solidFill>
                  <a:schemeClr val="accent6"/>
                </a:solidFill>
              </a:rPr>
              <a:t>::latex(</a:t>
            </a:r>
            <a:r>
              <a:rPr lang="en-US" sz="900" dirty="0" err="1">
                <a:solidFill>
                  <a:schemeClr val="accent6"/>
                </a:solidFill>
              </a:rPr>
              <a:t>d_fig</a:t>
            </a:r>
            <a:r>
              <a:rPr lang="en-US" sz="900" dirty="0">
                <a:solidFill>
                  <a:schemeClr val="accent6"/>
                </a:solidFill>
              </a:rPr>
              <a:t>, file=here("outputs","table_1.tex"),</a:t>
            </a:r>
          </a:p>
          <a:p>
            <a:pPr marL="0" indent="0">
              <a:buNone/>
            </a:pPr>
            <a:r>
              <a:rPr lang="en-US" sz="900" dirty="0">
                <a:solidFill>
                  <a:schemeClr val="accent6"/>
                </a:solidFill>
              </a:rPr>
              <a:t>             title="",</a:t>
            </a:r>
          </a:p>
          <a:p>
            <a:pPr marL="0" indent="0">
              <a:buNone/>
            </a:pPr>
            <a:r>
              <a:rPr lang="en-US" sz="900" dirty="0">
                <a:solidFill>
                  <a:schemeClr val="accent6"/>
                </a:solidFill>
              </a:rPr>
              <a:t>             </a:t>
            </a:r>
            <a:r>
              <a:rPr lang="en-US" sz="900" dirty="0" err="1">
                <a:solidFill>
                  <a:schemeClr val="accent6"/>
                </a:solidFill>
              </a:rPr>
              <a:t>table.env</a:t>
            </a:r>
            <a:r>
              <a:rPr lang="en-US" sz="900" dirty="0">
                <a:solidFill>
                  <a:schemeClr val="accent6"/>
                </a:solidFill>
              </a:rPr>
              <a:t>=FALSE,</a:t>
            </a:r>
          </a:p>
          <a:p>
            <a:pPr marL="0" indent="0">
              <a:buNone/>
            </a:pPr>
            <a:r>
              <a:rPr lang="en-US" sz="900" dirty="0">
                <a:solidFill>
                  <a:schemeClr val="accent6"/>
                </a:solidFill>
              </a:rPr>
              <a:t>             center="none",</a:t>
            </a:r>
          </a:p>
          <a:p>
            <a:pPr marL="0" indent="0">
              <a:buNone/>
            </a:pPr>
            <a:r>
              <a:rPr lang="en-US" sz="900" dirty="0">
                <a:solidFill>
                  <a:schemeClr val="accent6"/>
                </a:solidFill>
              </a:rPr>
              <a:t>             </a:t>
            </a:r>
            <a:r>
              <a:rPr lang="en-US" sz="900" dirty="0" err="1">
                <a:solidFill>
                  <a:schemeClr val="accent6"/>
                </a:solidFill>
              </a:rPr>
              <a:t>col.just</a:t>
            </a:r>
            <a:r>
              <a:rPr lang="en-US" sz="900" dirty="0">
                <a:solidFill>
                  <a:schemeClr val="accent6"/>
                </a:solidFill>
              </a:rPr>
              <a:t> = c("</a:t>
            </a:r>
            <a:r>
              <a:rPr lang="en-US" sz="900" dirty="0" err="1">
                <a:solidFill>
                  <a:schemeClr val="accent6"/>
                </a:solidFill>
              </a:rPr>
              <a:t>l",rep</a:t>
            </a:r>
            <a:r>
              <a:rPr lang="en-US" sz="900" dirty="0">
                <a:solidFill>
                  <a:schemeClr val="accent6"/>
                </a:solidFill>
              </a:rPr>
              <a:t>("c",</a:t>
            </a:r>
            <a:r>
              <a:rPr lang="en-US" sz="900" dirty="0" err="1">
                <a:solidFill>
                  <a:schemeClr val="accent6"/>
                </a:solidFill>
              </a:rPr>
              <a:t>ncol</a:t>
            </a:r>
            <a:r>
              <a:rPr lang="en-US" sz="900" dirty="0">
                <a:solidFill>
                  <a:schemeClr val="accent6"/>
                </a:solidFill>
              </a:rPr>
              <a:t>(</a:t>
            </a:r>
            <a:r>
              <a:rPr lang="en-US" sz="900" dirty="0" err="1">
                <a:solidFill>
                  <a:schemeClr val="accent6"/>
                </a:solidFill>
              </a:rPr>
              <a:t>d_fig</a:t>
            </a:r>
            <a:r>
              <a:rPr lang="en-US" sz="900" dirty="0">
                <a:solidFill>
                  <a:schemeClr val="accent6"/>
                </a:solidFill>
              </a:rPr>
              <a:t>)-1)),</a:t>
            </a:r>
          </a:p>
          <a:p>
            <a:pPr marL="0" indent="0">
              <a:buNone/>
            </a:pPr>
            <a:r>
              <a:rPr lang="en-US" sz="900" dirty="0">
                <a:solidFill>
                  <a:schemeClr val="accent6"/>
                </a:solidFill>
              </a:rPr>
              <a:t>             </a:t>
            </a:r>
            <a:r>
              <a:rPr lang="en-US" sz="900" dirty="0" err="1">
                <a:solidFill>
                  <a:schemeClr val="accent6"/>
                </a:solidFill>
              </a:rPr>
              <a:t>colheads</a:t>
            </a:r>
            <a:r>
              <a:rPr lang="en-US" sz="900" dirty="0">
                <a:solidFill>
                  <a:schemeClr val="accent6"/>
                </a:solidFill>
              </a:rPr>
              <a:t>=</a:t>
            </a:r>
            <a:r>
              <a:rPr lang="en-US" sz="900" dirty="0" err="1">
                <a:solidFill>
                  <a:schemeClr val="accent6"/>
                </a:solidFill>
              </a:rPr>
              <a:t>colnms</a:t>
            </a:r>
            <a:r>
              <a:rPr lang="en-US" sz="900" dirty="0">
                <a:solidFill>
                  <a:schemeClr val="accent6"/>
                </a:solidFill>
              </a:rPr>
              <a:t>,</a:t>
            </a:r>
          </a:p>
          <a:p>
            <a:pPr marL="0" indent="0">
              <a:buNone/>
            </a:pPr>
            <a:r>
              <a:rPr lang="en-US" sz="900" dirty="0">
                <a:solidFill>
                  <a:schemeClr val="accent6"/>
                </a:solidFill>
              </a:rPr>
              <a:t>             </a:t>
            </a:r>
            <a:r>
              <a:rPr lang="en-US" sz="900" dirty="0" err="1">
                <a:solidFill>
                  <a:schemeClr val="accent6"/>
                </a:solidFill>
              </a:rPr>
              <a:t>booktabs</a:t>
            </a:r>
            <a:r>
              <a:rPr lang="en-US" sz="900" dirty="0">
                <a:solidFill>
                  <a:schemeClr val="accent6"/>
                </a:solidFill>
              </a:rPr>
              <a:t> = TRUE, </a:t>
            </a:r>
          </a:p>
          <a:p>
            <a:pPr marL="0" indent="0">
              <a:buNone/>
            </a:pPr>
            <a:r>
              <a:rPr lang="en-US" sz="900" dirty="0">
                <a:solidFill>
                  <a:schemeClr val="accent6"/>
                </a:solidFill>
              </a:rPr>
              <a:t>             </a:t>
            </a:r>
            <a:r>
              <a:rPr lang="en-US" sz="900" dirty="0" err="1">
                <a:solidFill>
                  <a:schemeClr val="accent6"/>
                </a:solidFill>
              </a:rPr>
              <a:t>rowname</a:t>
            </a:r>
            <a:r>
              <a:rPr lang="en-US" sz="900" dirty="0">
                <a:solidFill>
                  <a:schemeClr val="accent6"/>
                </a:solidFill>
              </a:rPr>
              <a:t> = NULL, </a:t>
            </a:r>
          </a:p>
          <a:p>
            <a:pPr marL="0" indent="0">
              <a:buNone/>
            </a:pPr>
            <a:r>
              <a:rPr lang="en-US" sz="900" dirty="0">
                <a:solidFill>
                  <a:schemeClr val="accent6"/>
                </a:solidFill>
              </a:rPr>
              <a:t>             caption = "\\textsc{Regression Discontinuity Results}", </a:t>
            </a:r>
          </a:p>
          <a:p>
            <a:pPr marL="0" indent="0">
              <a:buNone/>
            </a:pPr>
            <a:r>
              <a:rPr lang="en-US" sz="900" dirty="0">
                <a:solidFill>
                  <a:schemeClr val="accent6"/>
                </a:solidFill>
              </a:rPr>
              <a:t>             </a:t>
            </a:r>
            <a:r>
              <a:rPr lang="en-US" sz="900" dirty="0" err="1">
                <a:solidFill>
                  <a:schemeClr val="accent6"/>
                </a:solidFill>
              </a:rPr>
              <a:t>n.cgroup</a:t>
            </a:r>
            <a:r>
              <a:rPr lang="en-US" sz="900" dirty="0">
                <a:solidFill>
                  <a:schemeClr val="accent6"/>
                </a:solidFill>
              </a:rPr>
              <a:t>=5, </a:t>
            </a:r>
          </a:p>
          <a:p>
            <a:pPr marL="0" indent="0">
              <a:buNone/>
            </a:pPr>
            <a:r>
              <a:rPr lang="en-US" sz="900" dirty="0">
                <a:solidFill>
                  <a:schemeClr val="accent6"/>
                </a:solidFill>
              </a:rPr>
              <a:t>             </a:t>
            </a:r>
            <a:r>
              <a:rPr lang="en-US" sz="900" dirty="0" err="1">
                <a:solidFill>
                  <a:schemeClr val="accent6"/>
                </a:solidFill>
              </a:rPr>
              <a:t>cgroup</a:t>
            </a:r>
            <a:r>
              <a:rPr lang="en-US" sz="900" dirty="0">
                <a:solidFill>
                  <a:schemeClr val="accent6"/>
                </a:solidFill>
              </a:rPr>
              <a:t> = "\\textsc{Outcome: Vote Share Co-partisans for the House Election}")</a:t>
            </a:r>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3345894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4D75-206E-4551-A62A-6C2CE856B04C}"/>
              </a:ext>
            </a:extLst>
          </p:cNvPr>
          <p:cNvSpPr>
            <a:spLocks noGrp="1"/>
          </p:cNvSpPr>
          <p:nvPr>
            <p:ph type="title"/>
          </p:nvPr>
        </p:nvSpPr>
        <p:spPr/>
        <p:txBody>
          <a:bodyPr/>
          <a:lstStyle/>
          <a:p>
            <a:r>
              <a:rPr lang="en-US" dirty="0"/>
              <a:t>Code: Literature Replication (Figure)</a:t>
            </a:r>
          </a:p>
        </p:txBody>
      </p:sp>
      <p:sp>
        <p:nvSpPr>
          <p:cNvPr id="3" name="Content Placeholder 2">
            <a:extLst>
              <a:ext uri="{FF2B5EF4-FFF2-40B4-BE49-F238E27FC236}">
                <a16:creationId xmlns:a16="http://schemas.microsoft.com/office/drawing/2014/main" id="{7FA54BA9-C0D0-426B-B01E-54F8504735FA}"/>
              </a:ext>
            </a:extLst>
          </p:cNvPr>
          <p:cNvSpPr>
            <a:spLocks noGrp="1"/>
          </p:cNvSpPr>
          <p:nvPr>
            <p:ph idx="1"/>
          </p:nvPr>
        </p:nvSpPr>
        <p:spPr>
          <a:xfrm>
            <a:off x="6386852" y="1690688"/>
            <a:ext cx="4354585" cy="4482896"/>
          </a:xfrm>
        </p:spPr>
        <p:txBody>
          <a:bodyPr>
            <a:normAutofit fontScale="92500"/>
          </a:bodyPr>
          <a:lstStyle/>
          <a:p>
            <a:r>
              <a:rPr lang="en-US" dirty="0"/>
              <a:t>Primary package required: </a:t>
            </a:r>
            <a:r>
              <a:rPr lang="en-US" dirty="0" err="1"/>
              <a:t>ggplot</a:t>
            </a:r>
            <a:endParaRPr lang="en-US" dirty="0"/>
          </a:p>
          <a:p>
            <a:r>
              <a:rPr lang="en-US" dirty="0"/>
              <a:t>Also requires several other packages</a:t>
            </a:r>
          </a:p>
          <a:p>
            <a:r>
              <a:rPr lang="en-US" dirty="0">
                <a:solidFill>
                  <a:schemeClr val="accent1"/>
                </a:solidFill>
              </a:rPr>
              <a:t>Establishment of binary variable and </a:t>
            </a:r>
            <a:r>
              <a:rPr lang="en-US" dirty="0" err="1">
                <a:solidFill>
                  <a:schemeClr val="accent1"/>
                </a:solidFill>
              </a:rPr>
              <a:t>cutpoint</a:t>
            </a:r>
            <a:endParaRPr lang="en-US" dirty="0">
              <a:solidFill>
                <a:schemeClr val="accent1"/>
              </a:solidFill>
            </a:endParaRPr>
          </a:p>
          <a:p>
            <a:r>
              <a:rPr lang="en-US" dirty="0">
                <a:solidFill>
                  <a:srgbClr val="FF0000"/>
                </a:solidFill>
              </a:rPr>
              <a:t>Establish group designations</a:t>
            </a:r>
          </a:p>
          <a:p>
            <a:r>
              <a:rPr lang="en-US" dirty="0">
                <a:solidFill>
                  <a:schemeClr val="accent6"/>
                </a:solidFill>
              </a:rPr>
              <a:t>Construction of the figure (</a:t>
            </a:r>
            <a:r>
              <a:rPr lang="en-US" dirty="0" err="1">
                <a:solidFill>
                  <a:schemeClr val="accent6"/>
                </a:solidFill>
              </a:rPr>
              <a:t>ggplot</a:t>
            </a:r>
            <a:r>
              <a:rPr lang="en-US" dirty="0">
                <a:solidFill>
                  <a:schemeClr val="accent6"/>
                </a:solidFill>
              </a:rPr>
              <a:t>)</a:t>
            </a:r>
          </a:p>
          <a:p>
            <a:r>
              <a:rPr lang="en-US" dirty="0">
                <a:hlinkClick r:id="rId2"/>
              </a:rPr>
              <a:t>Link to full replication code</a:t>
            </a:r>
            <a:endParaRPr lang="en-US" dirty="0"/>
          </a:p>
        </p:txBody>
      </p:sp>
      <p:sp>
        <p:nvSpPr>
          <p:cNvPr id="6" name="Content Placeholder 2">
            <a:extLst>
              <a:ext uri="{FF2B5EF4-FFF2-40B4-BE49-F238E27FC236}">
                <a16:creationId xmlns:a16="http://schemas.microsoft.com/office/drawing/2014/main" id="{8A19C10F-2D9E-4775-B909-94A410E23640}"/>
              </a:ext>
            </a:extLst>
          </p:cNvPr>
          <p:cNvSpPr txBox="1">
            <a:spLocks/>
          </p:cNvSpPr>
          <p:nvPr/>
        </p:nvSpPr>
        <p:spPr>
          <a:xfrm>
            <a:off x="1171871" y="1690688"/>
            <a:ext cx="4417503" cy="4482896"/>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Treatment -----------------------------------------------------------</a:t>
            </a:r>
          </a:p>
          <a:p>
            <a:pPr marL="0" indent="0">
              <a:buNone/>
            </a:pPr>
            <a:r>
              <a:rPr lang="en-US" dirty="0" err="1">
                <a:solidFill>
                  <a:schemeClr val="accent1"/>
                </a:solidFill>
              </a:rPr>
              <a:t>d$treat</a:t>
            </a:r>
            <a:r>
              <a:rPr lang="en-US" dirty="0">
                <a:solidFill>
                  <a:schemeClr val="accent1"/>
                </a:solidFill>
              </a:rPr>
              <a:t> &lt;- </a:t>
            </a:r>
            <a:r>
              <a:rPr lang="en-US" dirty="0" err="1">
                <a:solidFill>
                  <a:schemeClr val="accent1"/>
                </a:solidFill>
              </a:rPr>
              <a:t>ifelse</a:t>
            </a:r>
            <a:r>
              <a:rPr lang="en-US" dirty="0">
                <a:solidFill>
                  <a:schemeClr val="accent1"/>
                </a:solidFill>
              </a:rPr>
              <a:t>(</a:t>
            </a:r>
            <a:r>
              <a:rPr lang="en-US" dirty="0" err="1">
                <a:solidFill>
                  <a:schemeClr val="accent1"/>
                </a:solidFill>
              </a:rPr>
              <a:t>d$vote_margin_share</a:t>
            </a:r>
            <a:r>
              <a:rPr lang="en-US" dirty="0">
                <a:solidFill>
                  <a:schemeClr val="accent1"/>
                </a:solidFill>
              </a:rPr>
              <a:t> &lt;0, "Non Incumbent", "Incumbent")</a:t>
            </a:r>
          </a:p>
          <a:p>
            <a:pPr marL="0" indent="0">
              <a:buNone/>
            </a:pPr>
            <a:r>
              <a:rPr lang="en-US" dirty="0">
                <a:solidFill>
                  <a:schemeClr val="accent1"/>
                </a:solidFill>
              </a:rPr>
              <a:t>df &lt;- d</a:t>
            </a:r>
          </a:p>
          <a:p>
            <a:pPr marL="0" indent="0">
              <a:buNone/>
            </a:pPr>
            <a:endParaRPr lang="en-US" dirty="0"/>
          </a:p>
          <a:p>
            <a:pPr marL="0" indent="0">
              <a:buFont typeface="Arial" panose="020B0604020202020204" pitchFamily="34" charset="0"/>
              <a:buNone/>
            </a:pPr>
            <a:r>
              <a:rPr lang="en-US" dirty="0"/>
              <a:t># Figure 2 ----------------------------------------------------------------</a:t>
            </a:r>
          </a:p>
          <a:p>
            <a:pPr marL="0" indent="0">
              <a:buFont typeface="Arial" panose="020B0604020202020204" pitchFamily="34" charset="0"/>
              <a:buNone/>
            </a:pPr>
            <a:r>
              <a:rPr lang="en-US" dirty="0">
                <a:solidFill>
                  <a:schemeClr val="accent1"/>
                </a:solidFill>
              </a:rPr>
              <a:t>cut &lt;- cut(df$vote_margin_share,500, </a:t>
            </a:r>
            <a:r>
              <a:rPr lang="en-US" dirty="0" err="1">
                <a:solidFill>
                  <a:schemeClr val="accent1"/>
                </a:solidFill>
              </a:rPr>
              <a:t>include.lowest</a:t>
            </a:r>
            <a:r>
              <a:rPr lang="en-US" dirty="0">
                <a:solidFill>
                  <a:schemeClr val="accent1"/>
                </a:solidFill>
              </a:rPr>
              <a:t> = TRUE)</a:t>
            </a:r>
          </a:p>
          <a:p>
            <a:pPr marL="0" indent="0">
              <a:buFont typeface="Arial" panose="020B0604020202020204" pitchFamily="34" charset="0"/>
              <a:buNone/>
            </a:pPr>
            <a:r>
              <a:rPr lang="en-US" dirty="0" err="1">
                <a:solidFill>
                  <a:srgbClr val="FF0000"/>
                </a:solidFill>
              </a:rPr>
              <a:t>tmp</a:t>
            </a:r>
            <a:r>
              <a:rPr lang="en-US" dirty="0">
                <a:solidFill>
                  <a:srgbClr val="FF0000"/>
                </a:solidFill>
              </a:rPr>
              <a:t> &lt;- aggregate(y, by=list(cut = cut), FUN=mean, na.rm=T)</a:t>
            </a:r>
          </a:p>
          <a:p>
            <a:pPr marL="0" indent="0">
              <a:buFont typeface="Arial" panose="020B0604020202020204" pitchFamily="34" charset="0"/>
              <a:buNone/>
            </a:pPr>
            <a:r>
              <a:rPr lang="en-US" dirty="0">
                <a:solidFill>
                  <a:srgbClr val="FF0000"/>
                </a:solidFill>
              </a:rPr>
              <a:t>tmp1 &lt;- aggregate((</a:t>
            </a:r>
            <a:r>
              <a:rPr lang="en-US" dirty="0" err="1">
                <a:solidFill>
                  <a:srgbClr val="FF0000"/>
                </a:solidFill>
              </a:rPr>
              <a:t>df$vote_margin_share</a:t>
            </a:r>
            <a:r>
              <a:rPr lang="en-US" dirty="0">
                <a:solidFill>
                  <a:srgbClr val="FF0000"/>
                </a:solidFill>
              </a:rPr>
              <a:t>), by=list(cut = cut), FUN=mean, na.rm=T)</a:t>
            </a:r>
          </a:p>
          <a:p>
            <a:pPr marL="0" indent="0">
              <a:buFont typeface="Arial" panose="020B0604020202020204" pitchFamily="34" charset="0"/>
              <a:buNone/>
            </a:pPr>
            <a:r>
              <a:rPr lang="en-US" dirty="0">
                <a:solidFill>
                  <a:srgbClr val="FF0000"/>
                </a:solidFill>
              </a:rPr>
              <a:t>data &lt;- </a:t>
            </a:r>
            <a:r>
              <a:rPr lang="en-US" dirty="0" err="1">
                <a:solidFill>
                  <a:srgbClr val="FF0000"/>
                </a:solidFill>
              </a:rPr>
              <a:t>data.frame</a:t>
            </a:r>
            <a:r>
              <a:rPr lang="en-US" dirty="0">
                <a:solidFill>
                  <a:srgbClr val="FF0000"/>
                </a:solidFill>
              </a:rPr>
              <a:t>(margin = tmp1$x, y = </a:t>
            </a:r>
            <a:r>
              <a:rPr lang="en-US" dirty="0" err="1">
                <a:solidFill>
                  <a:srgbClr val="FF0000"/>
                </a:solidFill>
              </a:rPr>
              <a:t>tmp$x</a:t>
            </a:r>
            <a:r>
              <a:rPr lang="en-US" dirty="0">
                <a:solidFill>
                  <a:srgbClr val="FF0000"/>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err="1">
                <a:solidFill>
                  <a:schemeClr val="accent6"/>
                </a:solidFill>
              </a:rPr>
              <a:t>ggplot</a:t>
            </a:r>
            <a:r>
              <a:rPr lang="en-US" dirty="0">
                <a:solidFill>
                  <a:schemeClr val="accent6"/>
                </a:solidFill>
              </a:rPr>
              <a:t>()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geom_point</a:t>
            </a:r>
            <a:r>
              <a:rPr lang="en-US" dirty="0">
                <a:solidFill>
                  <a:schemeClr val="accent6"/>
                </a:solidFill>
              </a:rPr>
              <a:t>(data = data[</a:t>
            </a:r>
            <a:r>
              <a:rPr lang="en-US" dirty="0" err="1">
                <a:solidFill>
                  <a:schemeClr val="accent6"/>
                </a:solidFill>
              </a:rPr>
              <a:t>data$margin</a:t>
            </a:r>
            <a:r>
              <a:rPr lang="en-US" dirty="0">
                <a:solidFill>
                  <a:schemeClr val="accent6"/>
                </a:solidFill>
              </a:rPr>
              <a:t> &lt;0 ,], </a:t>
            </a:r>
            <a:r>
              <a:rPr lang="en-US" dirty="0" err="1">
                <a:solidFill>
                  <a:schemeClr val="accent6"/>
                </a:solidFill>
              </a:rPr>
              <a:t>aes</a:t>
            </a:r>
            <a:r>
              <a:rPr lang="en-US" dirty="0">
                <a:solidFill>
                  <a:schemeClr val="accent6"/>
                </a:solidFill>
              </a:rPr>
              <a:t>(margin, y),na.rm=</a:t>
            </a:r>
            <a:r>
              <a:rPr lang="en-US" dirty="0" err="1">
                <a:solidFill>
                  <a:schemeClr val="accent6"/>
                </a:solidFill>
              </a:rPr>
              <a:t>T,size</a:t>
            </a:r>
            <a:r>
              <a:rPr lang="en-US" dirty="0">
                <a:solidFill>
                  <a:schemeClr val="accent6"/>
                </a:solidFill>
              </a:rPr>
              <a:t>=3, color = 'gray', alpha=.8)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geom_point</a:t>
            </a:r>
            <a:r>
              <a:rPr lang="en-US" dirty="0">
                <a:solidFill>
                  <a:schemeClr val="accent6"/>
                </a:solidFill>
              </a:rPr>
              <a:t>(data = data[</a:t>
            </a:r>
            <a:r>
              <a:rPr lang="en-US" dirty="0" err="1">
                <a:solidFill>
                  <a:schemeClr val="accent6"/>
                </a:solidFill>
              </a:rPr>
              <a:t>data$margin</a:t>
            </a:r>
            <a:r>
              <a:rPr lang="en-US" dirty="0">
                <a:solidFill>
                  <a:schemeClr val="accent6"/>
                </a:solidFill>
              </a:rPr>
              <a:t> &gt;0 ,], </a:t>
            </a:r>
            <a:r>
              <a:rPr lang="en-US" dirty="0" err="1">
                <a:solidFill>
                  <a:schemeClr val="accent6"/>
                </a:solidFill>
              </a:rPr>
              <a:t>aes</a:t>
            </a:r>
            <a:r>
              <a:rPr lang="en-US" dirty="0">
                <a:solidFill>
                  <a:schemeClr val="accent6"/>
                </a:solidFill>
              </a:rPr>
              <a:t>(margin, y),na.rm=</a:t>
            </a:r>
            <a:r>
              <a:rPr lang="en-US" dirty="0" err="1">
                <a:solidFill>
                  <a:schemeClr val="accent6"/>
                </a:solidFill>
              </a:rPr>
              <a:t>T,size</a:t>
            </a:r>
            <a:r>
              <a:rPr lang="en-US" dirty="0">
                <a:solidFill>
                  <a:schemeClr val="accent6"/>
                </a:solidFill>
              </a:rPr>
              <a:t>=3, color = 'gray', alpha=.8) +</a:t>
            </a:r>
          </a:p>
          <a:p>
            <a:pPr marL="0" indent="0">
              <a:buFont typeface="Arial" panose="020B0604020202020204" pitchFamily="34" charset="0"/>
              <a:buNone/>
            </a:pPr>
            <a:r>
              <a:rPr lang="en-US" dirty="0">
                <a:solidFill>
                  <a:schemeClr val="accent6"/>
                </a:solidFill>
              </a:rPr>
              <a:t>  </a:t>
            </a:r>
            <a:r>
              <a:rPr lang="en-US" dirty="0" err="1">
                <a:solidFill>
                  <a:schemeClr val="accent6"/>
                </a:solidFill>
              </a:rPr>
              <a:t>stat_smooth</a:t>
            </a:r>
            <a:r>
              <a:rPr lang="en-US" dirty="0">
                <a:solidFill>
                  <a:schemeClr val="accent6"/>
                </a:solidFill>
              </a:rPr>
              <a:t>(data = df,</a:t>
            </a:r>
          </a:p>
          <a:p>
            <a:pPr marL="0" indent="0">
              <a:buFont typeface="Arial" panose="020B0604020202020204" pitchFamily="34" charset="0"/>
              <a:buNone/>
            </a:pPr>
            <a:r>
              <a:rPr lang="en-US" dirty="0">
                <a:solidFill>
                  <a:schemeClr val="accent6"/>
                </a:solidFill>
              </a:rPr>
              <a:t>              </a:t>
            </a:r>
            <a:r>
              <a:rPr lang="en-US" dirty="0" err="1">
                <a:solidFill>
                  <a:schemeClr val="accent6"/>
                </a:solidFill>
              </a:rPr>
              <a:t>aes</a:t>
            </a:r>
            <a:r>
              <a:rPr lang="en-US" dirty="0">
                <a:solidFill>
                  <a:schemeClr val="accent6"/>
                </a:solidFill>
              </a:rPr>
              <a:t>(</a:t>
            </a:r>
            <a:r>
              <a:rPr lang="en-US" dirty="0" err="1">
                <a:solidFill>
                  <a:schemeClr val="accent6"/>
                </a:solidFill>
              </a:rPr>
              <a:t>vote_margin_share</a:t>
            </a:r>
            <a:r>
              <a:rPr lang="en-US" dirty="0">
                <a:solidFill>
                  <a:schemeClr val="accent6"/>
                </a:solidFill>
              </a:rPr>
              <a:t>, </a:t>
            </a:r>
            <a:r>
              <a:rPr lang="en-US" dirty="0" err="1">
                <a:solidFill>
                  <a:schemeClr val="accent6"/>
                </a:solidFill>
              </a:rPr>
              <a:t>vs_party_fed</a:t>
            </a:r>
            <a:r>
              <a:rPr lang="en-US" dirty="0">
                <a:solidFill>
                  <a:schemeClr val="accent6"/>
                </a:solidFill>
              </a:rPr>
              <a:t>, group=treat, color=treat))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geom_hline</a:t>
            </a:r>
            <a:r>
              <a:rPr lang="en-US" dirty="0">
                <a:solidFill>
                  <a:schemeClr val="accent6"/>
                </a:solidFill>
              </a:rPr>
              <a:t>(</a:t>
            </a:r>
            <a:r>
              <a:rPr lang="en-US" dirty="0" err="1">
                <a:solidFill>
                  <a:schemeClr val="accent6"/>
                </a:solidFill>
              </a:rPr>
              <a:t>yintercept</a:t>
            </a:r>
            <a:r>
              <a:rPr lang="en-US" dirty="0">
                <a:solidFill>
                  <a:schemeClr val="accent6"/>
                </a:solidFill>
              </a:rPr>
              <a:t>=0, </a:t>
            </a:r>
            <a:r>
              <a:rPr lang="en-US" dirty="0" err="1">
                <a:solidFill>
                  <a:schemeClr val="accent6"/>
                </a:solidFill>
              </a:rPr>
              <a:t>linetype</a:t>
            </a:r>
            <a:r>
              <a:rPr lang="en-US" dirty="0">
                <a:solidFill>
                  <a:schemeClr val="accent6"/>
                </a:solidFill>
              </a:rPr>
              <a:t>="dotted") +</a:t>
            </a:r>
          </a:p>
          <a:p>
            <a:pPr marL="0" indent="0">
              <a:buFont typeface="Arial" panose="020B0604020202020204" pitchFamily="34" charset="0"/>
              <a:buNone/>
            </a:pPr>
            <a:r>
              <a:rPr lang="en-US" dirty="0">
                <a:solidFill>
                  <a:schemeClr val="accent6"/>
                </a:solidFill>
              </a:rPr>
              <a:t>  </a:t>
            </a:r>
            <a:r>
              <a:rPr lang="en-US" dirty="0" err="1">
                <a:solidFill>
                  <a:schemeClr val="accent6"/>
                </a:solidFill>
              </a:rPr>
              <a:t>xlab</a:t>
            </a:r>
            <a:r>
              <a:rPr lang="en-US" dirty="0">
                <a:solidFill>
                  <a:schemeClr val="accent6"/>
                </a:solidFill>
              </a:rPr>
              <a:t>("Margin (Results within the optimal bandwidth)")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geom_vline</a:t>
            </a:r>
            <a:r>
              <a:rPr lang="en-US" dirty="0">
                <a:solidFill>
                  <a:schemeClr val="accent6"/>
                </a:solidFill>
              </a:rPr>
              <a:t>(</a:t>
            </a:r>
            <a:r>
              <a:rPr lang="en-US" dirty="0" err="1">
                <a:solidFill>
                  <a:schemeClr val="accent6"/>
                </a:solidFill>
              </a:rPr>
              <a:t>xintercept</a:t>
            </a:r>
            <a:r>
              <a:rPr lang="en-US" dirty="0">
                <a:solidFill>
                  <a:schemeClr val="accent6"/>
                </a:solidFill>
              </a:rPr>
              <a:t>=0, </a:t>
            </a:r>
            <a:r>
              <a:rPr lang="en-US" dirty="0" err="1">
                <a:solidFill>
                  <a:schemeClr val="accent6"/>
                </a:solidFill>
              </a:rPr>
              <a:t>linetype</a:t>
            </a:r>
            <a:r>
              <a:rPr lang="en-US" dirty="0">
                <a:solidFill>
                  <a:schemeClr val="accent6"/>
                </a:solidFill>
              </a:rPr>
              <a:t>="dotted") +</a:t>
            </a:r>
          </a:p>
          <a:p>
            <a:pPr marL="0" indent="0">
              <a:buFont typeface="Arial" panose="020B0604020202020204" pitchFamily="34" charset="0"/>
              <a:buNone/>
            </a:pPr>
            <a:r>
              <a:rPr lang="en-US" dirty="0">
                <a:solidFill>
                  <a:schemeClr val="accent6"/>
                </a:solidFill>
              </a:rPr>
              <a:t>  </a:t>
            </a:r>
            <a:r>
              <a:rPr lang="en-US" dirty="0" err="1">
                <a:solidFill>
                  <a:schemeClr val="accent6"/>
                </a:solidFill>
              </a:rPr>
              <a:t>ylab</a:t>
            </a:r>
            <a:r>
              <a:rPr lang="en-US" dirty="0">
                <a:solidFill>
                  <a:schemeClr val="accent6"/>
                </a:solidFill>
              </a:rPr>
              <a:t>("Vote Share for the House Elections") + </a:t>
            </a:r>
          </a:p>
          <a:p>
            <a:pPr marL="0" indent="0">
              <a:buFont typeface="Arial" panose="020B0604020202020204" pitchFamily="34" charset="0"/>
              <a:buNone/>
            </a:pPr>
            <a:r>
              <a:rPr lang="en-US" dirty="0">
                <a:solidFill>
                  <a:schemeClr val="accent6"/>
                </a:solidFill>
              </a:rPr>
              <a:t>  </a:t>
            </a:r>
            <a:r>
              <a:rPr lang="en-US" dirty="0" err="1">
                <a:solidFill>
                  <a:schemeClr val="accent6"/>
                </a:solidFill>
              </a:rPr>
              <a:t>scale_color_discrete</a:t>
            </a:r>
            <a:r>
              <a:rPr lang="en-US" dirty="0">
                <a:solidFill>
                  <a:schemeClr val="accent6"/>
                </a:solidFill>
              </a:rPr>
              <a:t>(name="")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geom_vline</a:t>
            </a:r>
            <a:r>
              <a:rPr lang="en-US" dirty="0">
                <a:solidFill>
                  <a:schemeClr val="accent6"/>
                </a:solidFill>
              </a:rPr>
              <a:t>(</a:t>
            </a:r>
            <a:r>
              <a:rPr lang="en-US" dirty="0" err="1">
                <a:solidFill>
                  <a:schemeClr val="accent6"/>
                </a:solidFill>
              </a:rPr>
              <a:t>xintercept</a:t>
            </a:r>
            <a:r>
              <a:rPr lang="en-US" dirty="0">
                <a:solidFill>
                  <a:schemeClr val="accent6"/>
                </a:solidFill>
              </a:rPr>
              <a:t>=-0.14, </a:t>
            </a:r>
            <a:r>
              <a:rPr lang="en-US" dirty="0" err="1">
                <a:solidFill>
                  <a:schemeClr val="accent6"/>
                </a:solidFill>
              </a:rPr>
              <a:t>linetype</a:t>
            </a:r>
            <a:r>
              <a:rPr lang="en-US" dirty="0">
                <a:solidFill>
                  <a:schemeClr val="accent6"/>
                </a:solidFill>
              </a:rPr>
              <a:t>="F1", color="tomato2", alpha=.5) +</a:t>
            </a:r>
          </a:p>
          <a:p>
            <a:pPr marL="0" indent="0">
              <a:buFont typeface="Arial" panose="020B0604020202020204" pitchFamily="34" charset="0"/>
              <a:buNone/>
            </a:pPr>
            <a:r>
              <a:rPr lang="en-US" dirty="0">
                <a:solidFill>
                  <a:schemeClr val="accent6"/>
                </a:solidFill>
              </a:rPr>
              <a:t>  </a:t>
            </a:r>
            <a:r>
              <a:rPr lang="en-US" dirty="0" err="1">
                <a:solidFill>
                  <a:schemeClr val="accent6"/>
                </a:solidFill>
              </a:rPr>
              <a:t>geom_vline</a:t>
            </a:r>
            <a:r>
              <a:rPr lang="en-US" dirty="0">
                <a:solidFill>
                  <a:schemeClr val="accent6"/>
                </a:solidFill>
              </a:rPr>
              <a:t>(</a:t>
            </a:r>
            <a:r>
              <a:rPr lang="en-US" dirty="0" err="1">
                <a:solidFill>
                  <a:schemeClr val="accent6"/>
                </a:solidFill>
              </a:rPr>
              <a:t>xintercept</a:t>
            </a:r>
            <a:r>
              <a:rPr lang="en-US" dirty="0">
                <a:solidFill>
                  <a:schemeClr val="accent6"/>
                </a:solidFill>
              </a:rPr>
              <a:t>=0.14, </a:t>
            </a:r>
            <a:r>
              <a:rPr lang="en-US" dirty="0" err="1">
                <a:solidFill>
                  <a:schemeClr val="accent6"/>
                </a:solidFill>
              </a:rPr>
              <a:t>linetype</a:t>
            </a:r>
            <a:r>
              <a:rPr lang="en-US" dirty="0">
                <a:solidFill>
                  <a:schemeClr val="accent6"/>
                </a:solidFill>
              </a:rPr>
              <a:t>="F1", color="tomato2", alpha=.5) </a:t>
            </a:r>
          </a:p>
        </p:txBody>
      </p:sp>
    </p:spTree>
    <p:extLst>
      <p:ext uri="{BB962C8B-B14F-4D97-AF65-F5344CB8AC3E}">
        <p14:creationId xmlns:p14="http://schemas.microsoft.com/office/powerpoint/2010/main" val="371172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A2B9-5DA3-4EF5-8B6C-45E21C38EF5D}"/>
              </a:ext>
            </a:extLst>
          </p:cNvPr>
          <p:cNvSpPr>
            <a:spLocks noGrp="1"/>
          </p:cNvSpPr>
          <p:nvPr>
            <p:ph type="title"/>
          </p:nvPr>
        </p:nvSpPr>
        <p:spPr/>
        <p:txBody>
          <a:bodyPr/>
          <a:lstStyle/>
          <a:p>
            <a:r>
              <a:rPr lang="en-US" dirty="0"/>
              <a:t>Code: General Example (Table Results)</a:t>
            </a:r>
          </a:p>
        </p:txBody>
      </p:sp>
      <p:sp>
        <p:nvSpPr>
          <p:cNvPr id="3" name="Content Placeholder 2">
            <a:extLst>
              <a:ext uri="{FF2B5EF4-FFF2-40B4-BE49-F238E27FC236}">
                <a16:creationId xmlns:a16="http://schemas.microsoft.com/office/drawing/2014/main" id="{35889BCA-2123-4D30-AB68-79417CD582F4}"/>
              </a:ext>
            </a:extLst>
          </p:cNvPr>
          <p:cNvSpPr>
            <a:spLocks noGrp="1"/>
          </p:cNvSpPr>
          <p:nvPr>
            <p:ph idx="1"/>
          </p:nvPr>
        </p:nvSpPr>
        <p:spPr>
          <a:xfrm>
            <a:off x="6669248" y="1825625"/>
            <a:ext cx="4684552" cy="4351338"/>
          </a:xfrm>
        </p:spPr>
        <p:txBody>
          <a:bodyPr/>
          <a:lstStyle/>
          <a:p>
            <a:r>
              <a:rPr lang="en-US" dirty="0"/>
              <a:t>Another code option is ‘</a:t>
            </a:r>
            <a:r>
              <a:rPr lang="en-US" dirty="0" err="1"/>
              <a:t>rdd</a:t>
            </a:r>
            <a:r>
              <a:rPr lang="en-US" dirty="0"/>
              <a:t>’</a:t>
            </a:r>
          </a:p>
          <a:p>
            <a:r>
              <a:rPr lang="en-US" dirty="0">
                <a:solidFill>
                  <a:schemeClr val="accent1"/>
                </a:solidFill>
              </a:rPr>
              <a:t>Establishment of the </a:t>
            </a:r>
            <a:r>
              <a:rPr lang="en-US" dirty="0" err="1">
                <a:solidFill>
                  <a:schemeClr val="accent1"/>
                </a:solidFill>
              </a:rPr>
              <a:t>cutpoint</a:t>
            </a:r>
            <a:endParaRPr lang="en-US" dirty="0">
              <a:solidFill>
                <a:schemeClr val="accent1"/>
              </a:solidFill>
            </a:endParaRPr>
          </a:p>
          <a:p>
            <a:r>
              <a:rPr lang="en-US" dirty="0">
                <a:solidFill>
                  <a:srgbClr val="FF0000"/>
                </a:solidFill>
              </a:rPr>
              <a:t>Construction of model</a:t>
            </a:r>
          </a:p>
          <a:p>
            <a:r>
              <a:rPr lang="en-US" dirty="0">
                <a:solidFill>
                  <a:schemeClr val="accent6"/>
                </a:solidFill>
              </a:rPr>
              <a:t>Call model results</a:t>
            </a:r>
          </a:p>
          <a:p>
            <a:r>
              <a:rPr lang="en-US" dirty="0">
                <a:hlinkClick r:id="rId2"/>
              </a:rPr>
              <a:t>Tutorial</a:t>
            </a:r>
            <a:endParaRPr lang="en-US" dirty="0"/>
          </a:p>
          <a:p>
            <a:endParaRPr lang="en-US" dirty="0"/>
          </a:p>
        </p:txBody>
      </p:sp>
      <p:sp>
        <p:nvSpPr>
          <p:cNvPr id="4" name="Content Placeholder 2">
            <a:extLst>
              <a:ext uri="{FF2B5EF4-FFF2-40B4-BE49-F238E27FC236}">
                <a16:creationId xmlns:a16="http://schemas.microsoft.com/office/drawing/2014/main" id="{5E265742-CD73-4E7E-ACFD-52F64EB962C7}"/>
              </a:ext>
            </a:extLst>
          </p:cNvPr>
          <p:cNvSpPr txBox="1">
            <a:spLocks/>
          </p:cNvSpPr>
          <p:nvPr/>
        </p:nvSpPr>
        <p:spPr>
          <a:xfrm>
            <a:off x="838201" y="1825625"/>
            <a:ext cx="468455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CE6794B5-3E7D-46A9-8FBC-934AEB96AD3C}"/>
              </a:ext>
            </a:extLst>
          </p:cNvPr>
          <p:cNvSpPr/>
          <p:nvPr/>
        </p:nvSpPr>
        <p:spPr>
          <a:xfrm>
            <a:off x="838200" y="1887160"/>
            <a:ext cx="4684552" cy="4247317"/>
          </a:xfrm>
          <a:prstGeom prst="rect">
            <a:avLst/>
          </a:prstGeom>
        </p:spPr>
        <p:txBody>
          <a:bodyPr wrap="square">
            <a:spAutoFit/>
          </a:bodyPr>
          <a:lstStyle/>
          <a:p>
            <a:r>
              <a:rPr lang="en-US" sz="1000" dirty="0"/>
              <a:t>library(</a:t>
            </a:r>
            <a:r>
              <a:rPr lang="en-US" sz="1000" dirty="0" err="1"/>
              <a:t>rdd</a:t>
            </a:r>
            <a:r>
              <a:rPr lang="en-US" sz="1000" dirty="0"/>
              <a:t>)</a:t>
            </a:r>
          </a:p>
          <a:p>
            <a:endParaRPr lang="en-US" sz="1000" dirty="0">
              <a:solidFill>
                <a:schemeClr val="accent1"/>
              </a:solidFill>
            </a:endParaRPr>
          </a:p>
          <a:p>
            <a:r>
              <a:rPr lang="en-US" sz="1000" dirty="0" err="1">
                <a:solidFill>
                  <a:schemeClr val="accent1"/>
                </a:solidFill>
              </a:rPr>
              <a:t>bw</a:t>
            </a:r>
            <a:r>
              <a:rPr lang="en-US" sz="1000" dirty="0">
                <a:solidFill>
                  <a:schemeClr val="accent1"/>
                </a:solidFill>
              </a:rPr>
              <a:t> &lt;- with(</a:t>
            </a:r>
            <a:r>
              <a:rPr lang="en-US" sz="1000" dirty="0" err="1">
                <a:solidFill>
                  <a:schemeClr val="accent1"/>
                </a:solidFill>
              </a:rPr>
              <a:t>RD_data</a:t>
            </a:r>
            <a:r>
              <a:rPr lang="en-US" sz="1000" dirty="0">
                <a:solidFill>
                  <a:schemeClr val="accent1"/>
                </a:solidFill>
              </a:rPr>
              <a:t>, </a:t>
            </a:r>
            <a:r>
              <a:rPr lang="en-US" sz="1000" dirty="0" err="1">
                <a:solidFill>
                  <a:schemeClr val="accent1"/>
                </a:solidFill>
              </a:rPr>
              <a:t>IKbandwidth</a:t>
            </a:r>
            <a:r>
              <a:rPr lang="en-US" sz="1000" dirty="0">
                <a:solidFill>
                  <a:schemeClr val="accent1"/>
                </a:solidFill>
              </a:rPr>
              <a:t>(R, Y, </a:t>
            </a:r>
            <a:r>
              <a:rPr lang="en-US" sz="1000" dirty="0" err="1">
                <a:solidFill>
                  <a:schemeClr val="accent1"/>
                </a:solidFill>
              </a:rPr>
              <a:t>cutpoint</a:t>
            </a:r>
            <a:r>
              <a:rPr lang="en-US" sz="1000" dirty="0">
                <a:solidFill>
                  <a:schemeClr val="accent1"/>
                </a:solidFill>
              </a:rPr>
              <a:t> = 0))</a:t>
            </a:r>
          </a:p>
          <a:p>
            <a:endParaRPr lang="en-US" sz="1000" dirty="0">
              <a:solidFill>
                <a:schemeClr val="accent1"/>
              </a:solidFill>
            </a:endParaRPr>
          </a:p>
          <a:p>
            <a:r>
              <a:rPr lang="en-US" sz="1000" dirty="0" err="1">
                <a:solidFill>
                  <a:srgbClr val="FF0000"/>
                </a:solidFill>
              </a:rPr>
              <a:t>rdd_simple</a:t>
            </a:r>
            <a:r>
              <a:rPr lang="en-US" sz="1000" dirty="0">
                <a:solidFill>
                  <a:srgbClr val="FF0000"/>
                </a:solidFill>
              </a:rPr>
              <a:t> &lt;- </a:t>
            </a:r>
            <a:r>
              <a:rPr lang="en-US" sz="1000" dirty="0" err="1">
                <a:solidFill>
                  <a:srgbClr val="FF0000"/>
                </a:solidFill>
              </a:rPr>
              <a:t>RDestimate</a:t>
            </a:r>
            <a:r>
              <a:rPr lang="en-US" sz="1000" dirty="0">
                <a:solidFill>
                  <a:srgbClr val="FF0000"/>
                </a:solidFill>
              </a:rPr>
              <a:t>(Y ~ R, data = </a:t>
            </a:r>
            <a:r>
              <a:rPr lang="en-US" sz="1000" dirty="0" err="1">
                <a:solidFill>
                  <a:srgbClr val="FF0000"/>
                </a:solidFill>
              </a:rPr>
              <a:t>RD_data</a:t>
            </a:r>
            <a:r>
              <a:rPr lang="en-US" sz="1000" dirty="0">
                <a:solidFill>
                  <a:srgbClr val="FF0000"/>
                </a:solidFill>
              </a:rPr>
              <a:t>, </a:t>
            </a:r>
            <a:r>
              <a:rPr lang="en-US" sz="1000" dirty="0" err="1">
                <a:solidFill>
                  <a:srgbClr val="FF0000"/>
                </a:solidFill>
              </a:rPr>
              <a:t>cutpoint</a:t>
            </a:r>
            <a:r>
              <a:rPr lang="en-US" sz="1000" dirty="0">
                <a:solidFill>
                  <a:srgbClr val="FF0000"/>
                </a:solidFill>
              </a:rPr>
              <a:t> = 0, </a:t>
            </a:r>
            <a:r>
              <a:rPr lang="en-US" sz="1000" dirty="0" err="1">
                <a:solidFill>
                  <a:srgbClr val="FF0000"/>
                </a:solidFill>
              </a:rPr>
              <a:t>bw</a:t>
            </a:r>
            <a:r>
              <a:rPr lang="en-US" sz="1000" dirty="0">
                <a:solidFill>
                  <a:srgbClr val="FF0000"/>
                </a:solidFill>
              </a:rPr>
              <a:t> = </a:t>
            </a:r>
            <a:r>
              <a:rPr lang="en-US" sz="1000" dirty="0" err="1">
                <a:solidFill>
                  <a:srgbClr val="FF0000"/>
                </a:solidFill>
              </a:rPr>
              <a:t>bw</a:t>
            </a:r>
            <a:r>
              <a:rPr lang="en-US" sz="1000" dirty="0">
                <a:solidFill>
                  <a:srgbClr val="FF0000"/>
                </a:solidFill>
              </a:rPr>
              <a:t>)</a:t>
            </a:r>
          </a:p>
          <a:p>
            <a:endParaRPr lang="en-US" sz="1000" dirty="0">
              <a:solidFill>
                <a:srgbClr val="FF0000"/>
              </a:solidFill>
            </a:endParaRPr>
          </a:p>
          <a:p>
            <a:r>
              <a:rPr lang="en-US" sz="1000" dirty="0">
                <a:solidFill>
                  <a:schemeClr val="accent6"/>
                </a:solidFill>
              </a:rPr>
              <a:t>summary(</a:t>
            </a:r>
            <a:r>
              <a:rPr lang="en-US" sz="1000" dirty="0" err="1">
                <a:solidFill>
                  <a:schemeClr val="accent6"/>
                </a:solidFill>
              </a:rPr>
              <a:t>rdd_simple</a:t>
            </a:r>
            <a:r>
              <a:rPr lang="en-US" sz="1000" dirty="0">
                <a:solidFill>
                  <a:schemeClr val="accent6"/>
                </a:solidFill>
              </a:rPr>
              <a:t>)</a:t>
            </a:r>
          </a:p>
          <a:p>
            <a:r>
              <a:rPr lang="en-US" sz="1000" dirty="0">
                <a:solidFill>
                  <a:schemeClr val="accent6"/>
                </a:solidFill>
              </a:rPr>
              <a:t>## </a:t>
            </a:r>
          </a:p>
          <a:p>
            <a:r>
              <a:rPr lang="en-US" sz="1000" dirty="0">
                <a:solidFill>
                  <a:schemeClr val="accent6"/>
                </a:solidFill>
              </a:rPr>
              <a:t>## Call:</a:t>
            </a:r>
          </a:p>
          <a:p>
            <a:r>
              <a:rPr lang="en-US" sz="1000" dirty="0">
                <a:solidFill>
                  <a:schemeClr val="accent6"/>
                </a:solidFill>
              </a:rPr>
              <a:t>## </a:t>
            </a:r>
            <a:r>
              <a:rPr lang="en-US" sz="1000" dirty="0" err="1">
                <a:solidFill>
                  <a:schemeClr val="accent6"/>
                </a:solidFill>
              </a:rPr>
              <a:t>RDestimate</a:t>
            </a:r>
            <a:r>
              <a:rPr lang="en-US" sz="1000" dirty="0">
                <a:solidFill>
                  <a:schemeClr val="accent6"/>
                </a:solidFill>
              </a:rPr>
              <a:t>(formula = Y ~ R, data = </a:t>
            </a:r>
            <a:r>
              <a:rPr lang="en-US" sz="1000" dirty="0" err="1">
                <a:solidFill>
                  <a:schemeClr val="accent6"/>
                </a:solidFill>
              </a:rPr>
              <a:t>RD_data</a:t>
            </a:r>
            <a:r>
              <a:rPr lang="en-US" sz="1000" dirty="0">
                <a:solidFill>
                  <a:schemeClr val="accent6"/>
                </a:solidFill>
              </a:rPr>
              <a:t>, </a:t>
            </a:r>
            <a:r>
              <a:rPr lang="en-US" sz="1000" dirty="0" err="1">
                <a:solidFill>
                  <a:schemeClr val="accent6"/>
                </a:solidFill>
              </a:rPr>
              <a:t>cutpoint</a:t>
            </a:r>
            <a:r>
              <a:rPr lang="en-US" sz="1000" dirty="0">
                <a:solidFill>
                  <a:schemeClr val="accent6"/>
                </a:solidFill>
              </a:rPr>
              <a:t> = 0, </a:t>
            </a:r>
            <a:r>
              <a:rPr lang="en-US" sz="1000" dirty="0" err="1">
                <a:solidFill>
                  <a:schemeClr val="accent6"/>
                </a:solidFill>
              </a:rPr>
              <a:t>bw</a:t>
            </a:r>
            <a:r>
              <a:rPr lang="en-US" sz="1000" dirty="0">
                <a:solidFill>
                  <a:schemeClr val="accent6"/>
                </a:solidFill>
              </a:rPr>
              <a:t> = </a:t>
            </a:r>
            <a:r>
              <a:rPr lang="en-US" sz="1000" dirty="0" err="1">
                <a:solidFill>
                  <a:schemeClr val="accent6"/>
                </a:solidFill>
              </a:rPr>
              <a:t>bw</a:t>
            </a:r>
            <a:r>
              <a:rPr lang="en-US" sz="1000" dirty="0">
                <a:solidFill>
                  <a:schemeClr val="accent6"/>
                </a:solidFill>
              </a:rPr>
              <a:t>)</a:t>
            </a:r>
          </a:p>
          <a:p>
            <a:r>
              <a:rPr lang="en-US" sz="1000" dirty="0">
                <a:solidFill>
                  <a:schemeClr val="accent6"/>
                </a:solidFill>
              </a:rPr>
              <a:t>## </a:t>
            </a:r>
          </a:p>
          <a:p>
            <a:r>
              <a:rPr lang="en-US" sz="1000" dirty="0">
                <a:solidFill>
                  <a:schemeClr val="accent6"/>
                </a:solidFill>
              </a:rPr>
              <a:t>## Type:</a:t>
            </a:r>
          </a:p>
          <a:p>
            <a:r>
              <a:rPr lang="en-US" sz="1000" dirty="0">
                <a:solidFill>
                  <a:schemeClr val="accent6"/>
                </a:solidFill>
              </a:rPr>
              <a:t>## sharp </a:t>
            </a:r>
          </a:p>
          <a:p>
            <a:r>
              <a:rPr lang="en-US" sz="1000" dirty="0">
                <a:solidFill>
                  <a:schemeClr val="accent6"/>
                </a:solidFill>
              </a:rPr>
              <a:t>## </a:t>
            </a:r>
          </a:p>
          <a:p>
            <a:r>
              <a:rPr lang="en-US" sz="1000" dirty="0">
                <a:solidFill>
                  <a:schemeClr val="accent6"/>
                </a:solidFill>
              </a:rPr>
              <a:t>## Estimates:</a:t>
            </a:r>
          </a:p>
          <a:p>
            <a:r>
              <a:rPr lang="en-US" sz="1000" dirty="0">
                <a:solidFill>
                  <a:schemeClr val="accent6"/>
                </a:solidFill>
              </a:rPr>
              <a:t>##            Bandwidth  Observations  Estimate  Std. Error  z value  </a:t>
            </a:r>
            <a:r>
              <a:rPr lang="en-US" sz="1000" dirty="0" err="1">
                <a:solidFill>
                  <a:schemeClr val="accent6"/>
                </a:solidFill>
              </a:rPr>
              <a:t>Pr</a:t>
            </a:r>
            <a:r>
              <a:rPr lang="en-US" sz="1000" dirty="0">
                <a:solidFill>
                  <a:schemeClr val="accent6"/>
                </a:solidFill>
              </a:rPr>
              <a:t>(&gt;|z|)    </a:t>
            </a:r>
          </a:p>
          <a:p>
            <a:r>
              <a:rPr lang="en-US" sz="1000" dirty="0">
                <a:solidFill>
                  <a:schemeClr val="accent6"/>
                </a:solidFill>
              </a:rPr>
              <a:t>## LATE       1.0894     1177          0.3035    0.11323     2.680    0.007355  **</a:t>
            </a:r>
          </a:p>
          <a:p>
            <a:r>
              <a:rPr lang="en-US" sz="1000" dirty="0">
                <a:solidFill>
                  <a:schemeClr val="accent6"/>
                </a:solidFill>
              </a:rPr>
              <a:t>## Half-BW    0.5447      611          0.2308    0.15471     1.492    0.135722    </a:t>
            </a:r>
          </a:p>
          <a:p>
            <a:r>
              <a:rPr lang="en-US" sz="1000" dirty="0">
                <a:solidFill>
                  <a:schemeClr val="accent6"/>
                </a:solidFill>
              </a:rPr>
              <a:t>## Double-BW  2.1787     1832          0.2699    0.08968     3.010    0.002613  **</a:t>
            </a:r>
          </a:p>
          <a:p>
            <a:r>
              <a:rPr lang="en-US" sz="1000" dirty="0">
                <a:solidFill>
                  <a:schemeClr val="accent6"/>
                </a:solidFill>
              </a:rPr>
              <a:t>## ---</a:t>
            </a:r>
          </a:p>
          <a:p>
            <a:r>
              <a:rPr lang="en-US" sz="1000" dirty="0">
                <a:solidFill>
                  <a:schemeClr val="accent6"/>
                </a:solidFill>
              </a:rPr>
              <a:t>## </a:t>
            </a:r>
            <a:r>
              <a:rPr lang="en-US" sz="1000" dirty="0" err="1">
                <a:solidFill>
                  <a:schemeClr val="accent6"/>
                </a:solidFill>
              </a:rPr>
              <a:t>Signif</a:t>
            </a:r>
            <a:r>
              <a:rPr lang="en-US" sz="1000" dirty="0">
                <a:solidFill>
                  <a:schemeClr val="accent6"/>
                </a:solidFill>
              </a:rPr>
              <a:t>. codes:  0 '***' 0.001 '**' 0.01 '*' 0.05 '.' 0.1 ' ' 1</a:t>
            </a:r>
          </a:p>
          <a:p>
            <a:r>
              <a:rPr lang="en-US" sz="1000" dirty="0">
                <a:solidFill>
                  <a:schemeClr val="accent6"/>
                </a:solidFill>
              </a:rPr>
              <a:t>## </a:t>
            </a:r>
          </a:p>
          <a:p>
            <a:r>
              <a:rPr lang="en-US" sz="1000" dirty="0">
                <a:solidFill>
                  <a:schemeClr val="accent6"/>
                </a:solidFill>
              </a:rPr>
              <a:t>## F-statistics:</a:t>
            </a:r>
          </a:p>
          <a:p>
            <a:r>
              <a:rPr lang="en-US" sz="1000" dirty="0">
                <a:solidFill>
                  <a:schemeClr val="accent6"/>
                </a:solidFill>
              </a:rPr>
              <a:t>##            F       Num. </a:t>
            </a:r>
            <a:r>
              <a:rPr lang="en-US" sz="1000" dirty="0" err="1">
                <a:solidFill>
                  <a:schemeClr val="accent6"/>
                </a:solidFill>
              </a:rPr>
              <a:t>DoF</a:t>
            </a:r>
            <a:r>
              <a:rPr lang="en-US" sz="1000" dirty="0">
                <a:solidFill>
                  <a:schemeClr val="accent6"/>
                </a:solidFill>
              </a:rPr>
              <a:t>  Denom. </a:t>
            </a:r>
            <a:r>
              <a:rPr lang="en-US" sz="1000" dirty="0" err="1">
                <a:solidFill>
                  <a:schemeClr val="accent6"/>
                </a:solidFill>
              </a:rPr>
              <a:t>DoF</a:t>
            </a:r>
            <a:r>
              <a:rPr lang="en-US" sz="1000" dirty="0">
                <a:solidFill>
                  <a:schemeClr val="accent6"/>
                </a:solidFill>
              </a:rPr>
              <a:t>  p        </a:t>
            </a:r>
          </a:p>
          <a:p>
            <a:r>
              <a:rPr lang="en-US" sz="1000" dirty="0">
                <a:solidFill>
                  <a:schemeClr val="accent6"/>
                </a:solidFill>
              </a:rPr>
              <a:t>## LATE        37.73  3         1173        0.000e+00</a:t>
            </a:r>
          </a:p>
          <a:p>
            <a:r>
              <a:rPr lang="en-US" sz="1000" dirty="0">
                <a:solidFill>
                  <a:schemeClr val="accent6"/>
                </a:solidFill>
              </a:rPr>
              <a:t>## Half-BW     12.64  3          607        1.006e-07</a:t>
            </a:r>
          </a:p>
          <a:p>
            <a:r>
              <a:rPr lang="en-US" sz="1000" dirty="0">
                <a:solidFill>
                  <a:schemeClr val="accent6"/>
                </a:solidFill>
              </a:rPr>
              <a:t>## Double-BW  104.74  3         1828        0.000e+00</a:t>
            </a:r>
          </a:p>
        </p:txBody>
      </p:sp>
    </p:spTree>
    <p:extLst>
      <p:ext uri="{BB962C8B-B14F-4D97-AF65-F5344CB8AC3E}">
        <p14:creationId xmlns:p14="http://schemas.microsoft.com/office/powerpoint/2010/main" val="254463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ADD1-60D5-4B61-9A58-5F1F161A0661}"/>
              </a:ext>
            </a:extLst>
          </p:cNvPr>
          <p:cNvSpPr>
            <a:spLocks noGrp="1"/>
          </p:cNvSpPr>
          <p:nvPr>
            <p:ph type="title"/>
          </p:nvPr>
        </p:nvSpPr>
        <p:spPr/>
        <p:txBody>
          <a:bodyPr/>
          <a:lstStyle/>
          <a:p>
            <a:r>
              <a:rPr lang="en-US" dirty="0"/>
              <a:t>Code: General Example (Figure)</a:t>
            </a:r>
          </a:p>
        </p:txBody>
      </p:sp>
      <p:pic>
        <p:nvPicPr>
          <p:cNvPr id="4098" name="Picture 2">
            <a:extLst>
              <a:ext uri="{FF2B5EF4-FFF2-40B4-BE49-F238E27FC236}">
                <a16:creationId xmlns:a16="http://schemas.microsoft.com/office/drawing/2014/main" id="{0430E025-AED4-404B-9F66-1C6A3BE4D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54" y="1540663"/>
            <a:ext cx="7029976" cy="421798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46085F3-B5AD-40BD-9167-827B132A3064}"/>
              </a:ext>
            </a:extLst>
          </p:cNvPr>
          <p:cNvSpPr txBox="1">
            <a:spLocks/>
          </p:cNvSpPr>
          <p:nvPr/>
        </p:nvSpPr>
        <p:spPr>
          <a:xfrm>
            <a:off x="8196041" y="1690688"/>
            <a:ext cx="3682770" cy="24790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Use </a:t>
            </a:r>
            <a:r>
              <a:rPr lang="en-US" dirty="0" err="1">
                <a:solidFill>
                  <a:schemeClr val="accent6"/>
                </a:solidFill>
              </a:rPr>
              <a:t>ggplot</a:t>
            </a:r>
            <a:r>
              <a:rPr lang="en-US" dirty="0">
                <a:solidFill>
                  <a:schemeClr val="accent6"/>
                </a:solidFill>
              </a:rPr>
              <a:t> to create RDD figure</a:t>
            </a:r>
          </a:p>
          <a:p>
            <a:r>
              <a:rPr lang="en-US" dirty="0"/>
              <a:t>Uses example data from literature paper</a:t>
            </a:r>
          </a:p>
          <a:p>
            <a:r>
              <a:rPr lang="en-US" dirty="0"/>
              <a:t>Figure itself can be found here: </a:t>
            </a:r>
            <a:r>
              <a:rPr lang="en-US" dirty="0">
                <a:hlinkClick r:id="rId3"/>
              </a:rPr>
              <a:t>Tutorial</a:t>
            </a:r>
            <a:endParaRPr lang="en-US" dirty="0"/>
          </a:p>
          <a:p>
            <a:endParaRPr lang="en-US" dirty="0"/>
          </a:p>
          <a:p>
            <a:endParaRPr lang="en-US" dirty="0"/>
          </a:p>
        </p:txBody>
      </p:sp>
      <p:sp>
        <p:nvSpPr>
          <p:cNvPr id="3" name="Content Placeholder 2">
            <a:extLst>
              <a:ext uri="{FF2B5EF4-FFF2-40B4-BE49-F238E27FC236}">
                <a16:creationId xmlns:a16="http://schemas.microsoft.com/office/drawing/2014/main" id="{29D2ECA9-AF9D-4C21-9506-7BE2C8913405}"/>
              </a:ext>
            </a:extLst>
          </p:cNvPr>
          <p:cNvSpPr>
            <a:spLocks noGrp="1"/>
          </p:cNvSpPr>
          <p:nvPr>
            <p:ph idx="1"/>
          </p:nvPr>
        </p:nvSpPr>
        <p:spPr>
          <a:xfrm>
            <a:off x="5402511" y="4565534"/>
            <a:ext cx="6403596" cy="1859444"/>
          </a:xfrm>
        </p:spPr>
        <p:txBody>
          <a:bodyPr>
            <a:normAutofit fontScale="77500" lnSpcReduction="20000"/>
          </a:bodyPr>
          <a:lstStyle/>
          <a:p>
            <a:pPr marL="0" indent="0">
              <a:buNone/>
            </a:pPr>
            <a:r>
              <a:rPr lang="en-US" sz="1600" dirty="0">
                <a:solidFill>
                  <a:schemeClr val="accent6"/>
                </a:solidFill>
              </a:rPr>
              <a:t>## `</a:t>
            </a:r>
            <a:r>
              <a:rPr lang="en-US" sz="1600" dirty="0" err="1">
                <a:solidFill>
                  <a:schemeClr val="accent6"/>
                </a:solidFill>
              </a:rPr>
              <a:t>geom_smooth</a:t>
            </a:r>
            <a:r>
              <a:rPr lang="en-US" sz="1600" dirty="0">
                <a:solidFill>
                  <a:schemeClr val="accent6"/>
                </a:solidFill>
              </a:rPr>
              <a:t>()` using formula 'y ~ x’</a:t>
            </a:r>
          </a:p>
          <a:p>
            <a:pPr marL="0" indent="0">
              <a:buNone/>
            </a:pPr>
            <a:r>
              <a:rPr lang="en-US" sz="1600" dirty="0" err="1">
                <a:solidFill>
                  <a:schemeClr val="accent6"/>
                </a:solidFill>
              </a:rPr>
              <a:t>ggplot</a:t>
            </a:r>
            <a:r>
              <a:rPr lang="en-US" sz="1600" dirty="0">
                <a:solidFill>
                  <a:schemeClr val="accent6"/>
                </a:solidFill>
              </a:rPr>
              <a:t>() +</a:t>
            </a:r>
          </a:p>
          <a:p>
            <a:pPr marL="0" indent="0">
              <a:buNone/>
            </a:pPr>
            <a:r>
              <a:rPr lang="en-US" sz="1600" dirty="0">
                <a:solidFill>
                  <a:schemeClr val="accent6"/>
                </a:solidFill>
              </a:rPr>
              <a:t> </a:t>
            </a:r>
            <a:r>
              <a:rPr lang="en-US" sz="1600" dirty="0" err="1">
                <a:solidFill>
                  <a:schemeClr val="accent6"/>
                </a:solidFill>
              </a:rPr>
              <a:t>geom_point</a:t>
            </a:r>
            <a:r>
              <a:rPr lang="en-US" sz="1600" dirty="0">
                <a:solidFill>
                  <a:schemeClr val="accent6"/>
                </a:solidFill>
              </a:rPr>
              <a:t>(data = data[</a:t>
            </a:r>
            <a:r>
              <a:rPr lang="en-US" sz="1600" dirty="0" err="1">
                <a:solidFill>
                  <a:schemeClr val="accent6"/>
                </a:solidFill>
              </a:rPr>
              <a:t>data$margin</a:t>
            </a:r>
            <a:r>
              <a:rPr lang="en-US" sz="1600" dirty="0">
                <a:solidFill>
                  <a:schemeClr val="accent6"/>
                </a:solidFill>
              </a:rPr>
              <a:t> &lt;0 ,], </a:t>
            </a:r>
            <a:r>
              <a:rPr lang="en-US" sz="1600" dirty="0" err="1">
                <a:solidFill>
                  <a:schemeClr val="accent6"/>
                </a:solidFill>
              </a:rPr>
              <a:t>aes</a:t>
            </a:r>
            <a:r>
              <a:rPr lang="en-US" sz="1600" dirty="0">
                <a:solidFill>
                  <a:schemeClr val="accent6"/>
                </a:solidFill>
              </a:rPr>
              <a:t>(margin, y),na.rm=</a:t>
            </a:r>
            <a:r>
              <a:rPr lang="en-US" sz="1600" dirty="0" err="1">
                <a:solidFill>
                  <a:schemeClr val="accent6"/>
                </a:solidFill>
              </a:rPr>
              <a:t>T,size</a:t>
            </a:r>
            <a:r>
              <a:rPr lang="en-US" sz="1600" dirty="0">
                <a:solidFill>
                  <a:schemeClr val="accent6"/>
                </a:solidFill>
              </a:rPr>
              <a:t>=3, color = 'gray', alpha=.8) +</a:t>
            </a:r>
          </a:p>
          <a:p>
            <a:pPr marL="0" indent="0">
              <a:buNone/>
            </a:pPr>
            <a:r>
              <a:rPr lang="en-US" sz="1600" dirty="0">
                <a:solidFill>
                  <a:schemeClr val="accent6"/>
                </a:solidFill>
              </a:rPr>
              <a:t>  </a:t>
            </a:r>
            <a:r>
              <a:rPr lang="en-US" sz="1600" dirty="0" err="1">
                <a:solidFill>
                  <a:schemeClr val="accent6"/>
                </a:solidFill>
              </a:rPr>
              <a:t>geom_point</a:t>
            </a:r>
            <a:r>
              <a:rPr lang="en-US" sz="1600" dirty="0">
                <a:solidFill>
                  <a:schemeClr val="accent6"/>
                </a:solidFill>
              </a:rPr>
              <a:t>(data = data[</a:t>
            </a:r>
            <a:r>
              <a:rPr lang="en-US" sz="1600" dirty="0" err="1">
                <a:solidFill>
                  <a:schemeClr val="accent6"/>
                </a:solidFill>
              </a:rPr>
              <a:t>data$margin</a:t>
            </a:r>
            <a:r>
              <a:rPr lang="en-US" sz="1600" dirty="0">
                <a:solidFill>
                  <a:schemeClr val="accent6"/>
                </a:solidFill>
              </a:rPr>
              <a:t> &gt;0 ,], </a:t>
            </a:r>
            <a:r>
              <a:rPr lang="en-US" sz="1600" dirty="0" err="1">
                <a:solidFill>
                  <a:schemeClr val="accent6"/>
                </a:solidFill>
              </a:rPr>
              <a:t>aes</a:t>
            </a:r>
            <a:r>
              <a:rPr lang="en-US" sz="1600" dirty="0">
                <a:solidFill>
                  <a:schemeClr val="accent6"/>
                </a:solidFill>
              </a:rPr>
              <a:t>(margin, y),na.rm=</a:t>
            </a:r>
            <a:r>
              <a:rPr lang="en-US" sz="1600" dirty="0" err="1">
                <a:solidFill>
                  <a:schemeClr val="accent6"/>
                </a:solidFill>
              </a:rPr>
              <a:t>T,size</a:t>
            </a:r>
            <a:r>
              <a:rPr lang="en-US" sz="1600" dirty="0">
                <a:solidFill>
                  <a:schemeClr val="accent6"/>
                </a:solidFill>
              </a:rPr>
              <a:t>=3, color = 'gray', alpha=.8) +</a:t>
            </a:r>
          </a:p>
          <a:p>
            <a:pPr marL="0" indent="0">
              <a:buNone/>
            </a:pPr>
            <a:r>
              <a:rPr lang="en-US" sz="1600" dirty="0">
                <a:solidFill>
                  <a:schemeClr val="accent6"/>
                </a:solidFill>
              </a:rPr>
              <a:t>  </a:t>
            </a:r>
            <a:r>
              <a:rPr lang="en-US" sz="1600" dirty="0" err="1">
                <a:solidFill>
                  <a:schemeClr val="accent6"/>
                </a:solidFill>
              </a:rPr>
              <a:t>geom_smooth</a:t>
            </a:r>
            <a:r>
              <a:rPr lang="en-US" sz="1600" dirty="0">
                <a:solidFill>
                  <a:schemeClr val="accent6"/>
                </a:solidFill>
              </a:rPr>
              <a:t>(data = df,</a:t>
            </a:r>
          </a:p>
          <a:p>
            <a:pPr marL="0" indent="0">
              <a:buNone/>
            </a:pPr>
            <a:r>
              <a:rPr lang="en-US" sz="1600" dirty="0">
                <a:solidFill>
                  <a:schemeClr val="accent6"/>
                </a:solidFill>
              </a:rPr>
              <a:t>              </a:t>
            </a:r>
            <a:r>
              <a:rPr lang="en-US" sz="1600" dirty="0" err="1">
                <a:solidFill>
                  <a:schemeClr val="accent6"/>
                </a:solidFill>
              </a:rPr>
              <a:t>aes</a:t>
            </a:r>
            <a:r>
              <a:rPr lang="en-US" sz="1600" dirty="0">
                <a:solidFill>
                  <a:schemeClr val="accent6"/>
                </a:solidFill>
              </a:rPr>
              <a:t>(</a:t>
            </a:r>
            <a:r>
              <a:rPr lang="en-US" sz="1600" dirty="0" err="1">
                <a:solidFill>
                  <a:schemeClr val="accent6"/>
                </a:solidFill>
              </a:rPr>
              <a:t>vote_margin_share</a:t>
            </a:r>
            <a:r>
              <a:rPr lang="en-US" sz="1600" dirty="0">
                <a:solidFill>
                  <a:schemeClr val="accent6"/>
                </a:solidFill>
              </a:rPr>
              <a:t>, </a:t>
            </a:r>
            <a:r>
              <a:rPr lang="en-US" sz="1600" dirty="0" err="1">
                <a:solidFill>
                  <a:schemeClr val="accent6"/>
                </a:solidFill>
              </a:rPr>
              <a:t>vs_party_fed</a:t>
            </a:r>
            <a:r>
              <a:rPr lang="en-US" sz="1600" dirty="0">
                <a:solidFill>
                  <a:schemeClr val="accent6"/>
                </a:solidFill>
              </a:rPr>
              <a:t>, group=treat, color=treat))</a:t>
            </a:r>
          </a:p>
          <a:p>
            <a:pPr marL="0" indent="0">
              <a:buNone/>
            </a:pPr>
            <a:endParaRPr lang="en-US" sz="1600" dirty="0">
              <a:solidFill>
                <a:schemeClr val="accent6"/>
              </a:solidFill>
            </a:endParaRPr>
          </a:p>
          <a:p>
            <a:pPr marL="0" indent="0">
              <a:buNone/>
            </a:pPr>
            <a:endParaRPr lang="en-US" sz="1600" dirty="0">
              <a:solidFill>
                <a:schemeClr val="accent6"/>
              </a:solidFill>
            </a:endParaRPr>
          </a:p>
        </p:txBody>
      </p:sp>
    </p:spTree>
    <p:extLst>
      <p:ext uri="{BB962C8B-B14F-4D97-AF65-F5344CB8AC3E}">
        <p14:creationId xmlns:p14="http://schemas.microsoft.com/office/powerpoint/2010/main" val="1815260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4D5F5-60E2-4D5A-8C9F-86E079F8414A}"/>
              </a:ext>
            </a:extLst>
          </p:cNvPr>
          <p:cNvSpPr>
            <a:spLocks noGrp="1"/>
          </p:cNvSpPr>
          <p:nvPr>
            <p:ph idx="1"/>
          </p:nvPr>
        </p:nvSpPr>
        <p:spPr>
          <a:xfrm>
            <a:off x="7020885" y="4492409"/>
            <a:ext cx="3750579" cy="2427084"/>
          </a:xfrm>
        </p:spPr>
        <p:txBody>
          <a:bodyPr>
            <a:normAutofit/>
          </a:bodyPr>
          <a:lstStyle/>
          <a:p>
            <a:pPr marL="0" indent="0">
              <a:buNone/>
            </a:pPr>
            <a:r>
              <a:rPr lang="en-US" sz="900" dirty="0" err="1"/>
              <a:t>dat</a:t>
            </a:r>
            <a:r>
              <a:rPr lang="en-US" sz="900" dirty="0"/>
              <a:t> &lt;- </a:t>
            </a:r>
            <a:r>
              <a:rPr lang="en-US" sz="900" dirty="0" err="1"/>
              <a:t>data.frame</a:t>
            </a:r>
            <a:r>
              <a:rPr lang="en-US" sz="900" dirty="0"/>
              <a:t>(x = </a:t>
            </a:r>
            <a:r>
              <a:rPr lang="en-US" sz="900" dirty="0" err="1"/>
              <a:t>runif</a:t>
            </a:r>
            <a:r>
              <a:rPr lang="en-US" sz="900" dirty="0"/>
              <a:t>(1000, -1, 1), </a:t>
            </a:r>
            <a:r>
              <a:rPr lang="en-US" sz="900" dirty="0" err="1"/>
              <a:t>cov</a:t>
            </a:r>
            <a:r>
              <a:rPr lang="en-US" sz="900" dirty="0"/>
              <a:t> = </a:t>
            </a:r>
            <a:r>
              <a:rPr lang="en-US" sz="900" dirty="0" err="1"/>
              <a:t>rnorm</a:t>
            </a:r>
            <a:r>
              <a:rPr lang="en-US" sz="900" dirty="0"/>
              <a:t>(1000))</a:t>
            </a:r>
          </a:p>
          <a:p>
            <a:pPr marL="0" indent="0">
              <a:buNone/>
            </a:pPr>
            <a:r>
              <a:rPr lang="en-US" sz="900" dirty="0" err="1"/>
              <a:t>dat$tr</a:t>
            </a:r>
            <a:r>
              <a:rPr lang="en-US" sz="900" dirty="0"/>
              <a:t> &lt;- </a:t>
            </a:r>
            <a:r>
              <a:rPr lang="en-US" sz="900" dirty="0" err="1"/>
              <a:t>as.integer</a:t>
            </a:r>
            <a:r>
              <a:rPr lang="en-US" sz="900" dirty="0"/>
              <a:t>(</a:t>
            </a:r>
            <a:r>
              <a:rPr lang="en-US" sz="900" dirty="0" err="1"/>
              <a:t>dat$x</a:t>
            </a:r>
            <a:r>
              <a:rPr lang="en-US" sz="900" dirty="0"/>
              <a:t> &gt;= 0)</a:t>
            </a:r>
          </a:p>
          <a:p>
            <a:pPr marL="0" indent="0">
              <a:buNone/>
            </a:pPr>
            <a:r>
              <a:rPr lang="en-US" sz="900" dirty="0" err="1"/>
              <a:t>dat$y</a:t>
            </a:r>
            <a:r>
              <a:rPr lang="en-US" sz="900" dirty="0"/>
              <a:t> &lt;- 3 + 2 * </a:t>
            </a:r>
            <a:r>
              <a:rPr lang="en-US" sz="900" dirty="0" err="1"/>
              <a:t>dat$x</a:t>
            </a:r>
            <a:r>
              <a:rPr lang="en-US" sz="900" dirty="0"/>
              <a:t> + 3 * </a:t>
            </a:r>
            <a:r>
              <a:rPr lang="en-US" sz="900" dirty="0" err="1"/>
              <a:t>dat$cov</a:t>
            </a:r>
            <a:r>
              <a:rPr lang="en-US" sz="900" dirty="0"/>
              <a:t> + 10 * (</a:t>
            </a:r>
            <a:r>
              <a:rPr lang="en-US" sz="900" dirty="0" err="1"/>
              <a:t>dat$x</a:t>
            </a:r>
            <a:r>
              <a:rPr lang="en-US" sz="900" dirty="0"/>
              <a:t> &gt;= 0) + </a:t>
            </a:r>
            <a:r>
              <a:rPr lang="en-US" sz="900" dirty="0" err="1"/>
              <a:t>rnorm</a:t>
            </a:r>
            <a:r>
              <a:rPr lang="en-US" sz="900" dirty="0"/>
              <a:t>(1000)</a:t>
            </a:r>
          </a:p>
          <a:p>
            <a:pPr marL="0" indent="0">
              <a:buNone/>
            </a:pPr>
            <a:r>
              <a:rPr lang="en-US" sz="900" dirty="0" err="1"/>
              <a:t>rd</a:t>
            </a:r>
            <a:r>
              <a:rPr lang="en-US" sz="900" dirty="0"/>
              <a:t> &lt;- </a:t>
            </a:r>
            <a:r>
              <a:rPr lang="en-US" sz="900" dirty="0" err="1"/>
              <a:t>rd_est</a:t>
            </a:r>
            <a:r>
              <a:rPr lang="en-US" sz="900" dirty="0"/>
              <a:t>(y ~ x + tr | </a:t>
            </a:r>
            <a:r>
              <a:rPr lang="en-US" sz="900" dirty="0" err="1"/>
              <a:t>cov</a:t>
            </a:r>
            <a:r>
              <a:rPr lang="en-US" sz="900" dirty="0"/>
              <a:t>, data = </a:t>
            </a:r>
            <a:r>
              <a:rPr lang="en-US" sz="900" dirty="0" err="1"/>
              <a:t>dat</a:t>
            </a:r>
            <a:r>
              <a:rPr lang="en-US" sz="900" dirty="0"/>
              <a:t>, </a:t>
            </a:r>
            <a:r>
              <a:rPr lang="en-US" sz="900" dirty="0" err="1"/>
              <a:t>cutpoint</a:t>
            </a:r>
            <a:r>
              <a:rPr lang="en-US" sz="900" dirty="0"/>
              <a:t> = 0, </a:t>
            </a:r>
            <a:r>
              <a:rPr lang="en-US" sz="900" dirty="0" err="1"/>
              <a:t>t.design</a:t>
            </a:r>
            <a:r>
              <a:rPr lang="en-US" sz="900" dirty="0"/>
              <a:t> = "</a:t>
            </a:r>
            <a:r>
              <a:rPr lang="en-US" sz="900" dirty="0" err="1"/>
              <a:t>geq</a:t>
            </a:r>
            <a:r>
              <a:rPr lang="en-US" sz="900" dirty="0"/>
              <a:t>") </a:t>
            </a:r>
          </a:p>
          <a:p>
            <a:pPr marL="0" indent="0">
              <a:buNone/>
            </a:pPr>
            <a:r>
              <a:rPr lang="en-US" sz="900" dirty="0"/>
              <a:t>plot(</a:t>
            </a:r>
            <a:r>
              <a:rPr lang="en-US" sz="900" dirty="0" err="1"/>
              <a:t>rd</a:t>
            </a:r>
            <a:r>
              <a:rPr lang="en-US" sz="900" dirty="0"/>
              <a:t>)</a:t>
            </a:r>
          </a:p>
        </p:txBody>
      </p:sp>
      <p:pic>
        <p:nvPicPr>
          <p:cNvPr id="6" name="Picture 5">
            <a:extLst>
              <a:ext uri="{FF2B5EF4-FFF2-40B4-BE49-F238E27FC236}">
                <a16:creationId xmlns:a16="http://schemas.microsoft.com/office/drawing/2014/main" id="{85600DEF-A8B5-42D7-97A3-1E3E169B090E}"/>
              </a:ext>
            </a:extLst>
          </p:cNvPr>
          <p:cNvPicPr>
            <a:picLocks noChangeAspect="1"/>
          </p:cNvPicPr>
          <p:nvPr/>
        </p:nvPicPr>
        <p:blipFill>
          <a:blip r:embed="rId2"/>
          <a:stretch>
            <a:fillRect/>
          </a:stretch>
        </p:blipFill>
        <p:spPr>
          <a:xfrm>
            <a:off x="964035" y="2148948"/>
            <a:ext cx="4891481" cy="4343927"/>
          </a:xfrm>
          <a:prstGeom prst="rect">
            <a:avLst/>
          </a:prstGeom>
        </p:spPr>
      </p:pic>
      <p:sp>
        <p:nvSpPr>
          <p:cNvPr id="7" name="Title 1">
            <a:extLst>
              <a:ext uri="{FF2B5EF4-FFF2-40B4-BE49-F238E27FC236}">
                <a16:creationId xmlns:a16="http://schemas.microsoft.com/office/drawing/2014/main" id="{23A1A0F4-6EF4-4BD4-8574-0B84F52A20E9}"/>
              </a:ext>
            </a:extLst>
          </p:cNvPr>
          <p:cNvSpPr>
            <a:spLocks noGrp="1"/>
          </p:cNvSpPr>
          <p:nvPr>
            <p:ph type="title"/>
          </p:nvPr>
        </p:nvSpPr>
        <p:spPr>
          <a:xfrm>
            <a:off x="838200" y="365125"/>
            <a:ext cx="10515600" cy="1325563"/>
          </a:xfrm>
        </p:spPr>
        <p:txBody>
          <a:bodyPr/>
          <a:lstStyle/>
          <a:p>
            <a:r>
              <a:rPr lang="en-US" dirty="0"/>
              <a:t>Code: General Example 2 (Figure)</a:t>
            </a:r>
          </a:p>
        </p:txBody>
      </p:sp>
      <p:sp>
        <p:nvSpPr>
          <p:cNvPr id="8" name="Content Placeholder 2">
            <a:extLst>
              <a:ext uri="{FF2B5EF4-FFF2-40B4-BE49-F238E27FC236}">
                <a16:creationId xmlns:a16="http://schemas.microsoft.com/office/drawing/2014/main" id="{BA6863CD-26F5-4AE7-B452-73A84235BFCC}"/>
              </a:ext>
            </a:extLst>
          </p:cNvPr>
          <p:cNvSpPr txBox="1">
            <a:spLocks/>
          </p:cNvSpPr>
          <p:nvPr/>
        </p:nvSpPr>
        <p:spPr>
          <a:xfrm>
            <a:off x="6862190" y="1690688"/>
            <a:ext cx="4991453" cy="2587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Another simple example using the </a:t>
            </a:r>
            <a:r>
              <a:rPr lang="en-US" dirty="0" err="1"/>
              <a:t>rdd</a:t>
            </a:r>
            <a:r>
              <a:rPr lang="en-US" dirty="0"/>
              <a:t> package instead of </a:t>
            </a:r>
            <a:r>
              <a:rPr lang="en-US" dirty="0" err="1"/>
              <a:t>ggplot</a:t>
            </a:r>
            <a:endParaRPr lang="en-US" dirty="0"/>
          </a:p>
          <a:p>
            <a:r>
              <a:rPr lang="en-US" dirty="0">
                <a:solidFill>
                  <a:schemeClr val="accent6"/>
                </a:solidFill>
              </a:rPr>
              <a:t>Function utilized is </a:t>
            </a:r>
            <a:r>
              <a:rPr lang="en-US" dirty="0" err="1">
                <a:solidFill>
                  <a:schemeClr val="accent6"/>
                </a:solidFill>
              </a:rPr>
              <a:t>plot.RD</a:t>
            </a:r>
            <a:endParaRPr lang="en-US" dirty="0">
              <a:solidFill>
                <a:schemeClr val="accent6"/>
              </a:solidFill>
            </a:endParaRPr>
          </a:p>
          <a:p>
            <a:r>
              <a:rPr lang="en-US" dirty="0">
                <a:hlinkClick r:id="rId3"/>
              </a:rPr>
              <a:t>Tutorial</a:t>
            </a:r>
            <a:endParaRPr lang="en-US" dirty="0"/>
          </a:p>
          <a:p>
            <a:endParaRPr lang="en-US" dirty="0"/>
          </a:p>
        </p:txBody>
      </p:sp>
    </p:spTree>
    <p:extLst>
      <p:ext uri="{BB962C8B-B14F-4D97-AF65-F5344CB8AC3E}">
        <p14:creationId xmlns:p14="http://schemas.microsoft.com/office/powerpoint/2010/main" val="3245874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EC84-E963-4092-949C-168ECB4D0690}"/>
              </a:ext>
            </a:extLst>
          </p:cNvPr>
          <p:cNvSpPr>
            <a:spLocks noGrp="1"/>
          </p:cNvSpPr>
          <p:nvPr>
            <p:ph type="title"/>
          </p:nvPr>
        </p:nvSpPr>
        <p:spPr/>
        <p:txBody>
          <a:bodyPr/>
          <a:lstStyle/>
          <a:p>
            <a:r>
              <a:rPr lang="en-US" dirty="0"/>
              <a:t>For further learning</a:t>
            </a:r>
          </a:p>
        </p:txBody>
      </p:sp>
      <p:sp>
        <p:nvSpPr>
          <p:cNvPr id="3" name="Content Placeholder 2">
            <a:extLst>
              <a:ext uri="{FF2B5EF4-FFF2-40B4-BE49-F238E27FC236}">
                <a16:creationId xmlns:a16="http://schemas.microsoft.com/office/drawing/2014/main" id="{EC84434F-DC18-443A-B656-02568FF957C9}"/>
              </a:ext>
            </a:extLst>
          </p:cNvPr>
          <p:cNvSpPr>
            <a:spLocks noGrp="1"/>
          </p:cNvSpPr>
          <p:nvPr>
            <p:ph idx="1"/>
          </p:nvPr>
        </p:nvSpPr>
        <p:spPr/>
        <p:txBody>
          <a:bodyPr>
            <a:normAutofit/>
          </a:bodyPr>
          <a:lstStyle/>
          <a:p>
            <a:pPr marL="0" indent="0">
              <a:buNone/>
            </a:pPr>
            <a:r>
              <a:rPr lang="en-US" sz="2000" dirty="0">
                <a:solidFill>
                  <a:srgbClr val="222222"/>
                </a:solidFill>
                <a:latin typeface="Arial" panose="020B0604020202020204" pitchFamily="34" charset="0"/>
              </a:rPr>
              <a:t>1. </a:t>
            </a:r>
            <a:r>
              <a:rPr lang="en-US" sz="2000" dirty="0">
                <a:solidFill>
                  <a:srgbClr val="222222"/>
                </a:solidFill>
                <a:latin typeface="Arial" panose="020B0604020202020204" pitchFamily="34" charset="0"/>
                <a:hlinkClick r:id="rId2"/>
              </a:rPr>
              <a:t>Imbens and Lemieux 2008</a:t>
            </a:r>
            <a:r>
              <a:rPr lang="en-US" sz="2000" dirty="0">
                <a:solidFill>
                  <a:srgbClr val="222222"/>
                </a:solidFill>
                <a:latin typeface="Arial" panose="020B0604020202020204" pitchFamily="34" charset="0"/>
              </a:rPr>
              <a:t> – General methods article on the use of the RDD method with observational data </a:t>
            </a:r>
          </a:p>
          <a:p>
            <a:pPr marL="0" indent="0">
              <a:buNone/>
            </a:pPr>
            <a:r>
              <a:rPr lang="en-US" sz="2000" dirty="0">
                <a:solidFill>
                  <a:srgbClr val="222222"/>
                </a:solidFill>
                <a:latin typeface="Arial" panose="020B0604020202020204" pitchFamily="34" charset="0"/>
              </a:rPr>
              <a:t>2. </a:t>
            </a:r>
            <a:r>
              <a:rPr lang="en-US" sz="2000" dirty="0">
                <a:solidFill>
                  <a:srgbClr val="222222"/>
                </a:solidFill>
                <a:latin typeface="Arial" panose="020B0604020202020204" pitchFamily="34" charset="0"/>
                <a:hlinkClick r:id="rId3"/>
              </a:rPr>
              <a:t>Gelman and Imbens 2019</a:t>
            </a:r>
            <a:r>
              <a:rPr lang="en-US" sz="2000" dirty="0">
                <a:solidFill>
                  <a:srgbClr val="222222"/>
                </a:solidFill>
                <a:latin typeface="Arial" panose="020B0604020202020204" pitchFamily="34" charset="0"/>
              </a:rPr>
              <a:t> – Discusses the degree of line fit, recommends linear or other low-order line fits </a:t>
            </a:r>
          </a:p>
          <a:p>
            <a:pPr marL="0" indent="0">
              <a:buNone/>
            </a:pPr>
            <a:r>
              <a:rPr lang="en-US" sz="2000" dirty="0">
                <a:solidFill>
                  <a:srgbClr val="222222"/>
                </a:solidFill>
                <a:latin typeface="Arial" panose="020B0604020202020204" pitchFamily="34" charset="0"/>
              </a:rPr>
              <a:t>3. </a:t>
            </a:r>
            <a:r>
              <a:rPr lang="en-US" sz="2000" dirty="0">
                <a:solidFill>
                  <a:srgbClr val="222222"/>
                </a:solidFill>
                <a:latin typeface="Arial" panose="020B0604020202020204" pitchFamily="34" charset="0"/>
                <a:hlinkClick r:id="rId4"/>
              </a:rPr>
              <a:t>Keele and </a:t>
            </a:r>
            <a:r>
              <a:rPr lang="en-US" sz="2000" dirty="0" err="1">
                <a:solidFill>
                  <a:srgbClr val="222222"/>
                </a:solidFill>
                <a:latin typeface="Arial" panose="020B0604020202020204" pitchFamily="34" charset="0"/>
                <a:hlinkClick r:id="rId4"/>
              </a:rPr>
              <a:t>Titiunik</a:t>
            </a:r>
            <a:r>
              <a:rPr lang="en-US" sz="2000" dirty="0">
                <a:solidFill>
                  <a:srgbClr val="222222"/>
                </a:solidFill>
                <a:latin typeface="Arial" panose="020B0604020202020204" pitchFamily="34" charset="0"/>
                <a:hlinkClick r:id="rId4"/>
              </a:rPr>
              <a:t> 2015</a:t>
            </a:r>
            <a:r>
              <a:rPr lang="en-US" sz="2000" dirty="0">
                <a:solidFill>
                  <a:srgbClr val="222222"/>
                </a:solidFill>
                <a:latin typeface="Arial" panose="020B0604020202020204" pitchFamily="34" charset="0"/>
              </a:rPr>
              <a:t> – Examines geographic boundaries as random </a:t>
            </a:r>
            <a:r>
              <a:rPr lang="en-US" sz="2000" dirty="0" err="1">
                <a:solidFill>
                  <a:srgbClr val="222222"/>
                </a:solidFill>
                <a:latin typeface="Arial" panose="020B0604020202020204" pitchFamily="34" charset="0"/>
              </a:rPr>
              <a:t>cutpoints</a:t>
            </a:r>
            <a:r>
              <a:rPr lang="en-US" sz="2000" dirty="0">
                <a:solidFill>
                  <a:srgbClr val="222222"/>
                </a:solidFill>
                <a:latin typeface="Arial" panose="020B0604020202020204" pitchFamily="34" charset="0"/>
              </a:rPr>
              <a:t> in constructing natural experiments</a:t>
            </a:r>
          </a:p>
          <a:p>
            <a:pPr marL="0" indent="0">
              <a:buNone/>
            </a:pPr>
            <a:r>
              <a:rPr lang="en-US" sz="2000" dirty="0">
                <a:solidFill>
                  <a:srgbClr val="222222"/>
                </a:solidFill>
                <a:latin typeface="Arial" panose="020B0604020202020204" pitchFamily="34" charset="0"/>
              </a:rPr>
              <a:t>4. </a:t>
            </a:r>
            <a:r>
              <a:rPr lang="en-US" sz="2000" dirty="0">
                <a:solidFill>
                  <a:srgbClr val="222222"/>
                </a:solidFill>
                <a:latin typeface="Arial" panose="020B0604020202020204" pitchFamily="34" charset="0"/>
                <a:hlinkClick r:id="rId5"/>
              </a:rPr>
              <a:t>de la Cuesta and Imai 2016 </a:t>
            </a:r>
            <a:r>
              <a:rPr lang="en-US" sz="2000" dirty="0">
                <a:solidFill>
                  <a:srgbClr val="222222"/>
                </a:solidFill>
                <a:latin typeface="Arial" panose="020B0604020202020204" pitchFamily="34" charset="0"/>
              </a:rPr>
              <a:t>– Annual Review article discussing close election application</a:t>
            </a:r>
          </a:p>
          <a:p>
            <a:pPr marL="0" indent="0">
              <a:buNone/>
            </a:pPr>
            <a:endParaRPr lang="en-US" sz="2000" dirty="0">
              <a:solidFill>
                <a:srgbClr val="222222"/>
              </a:solidFill>
              <a:latin typeface="Arial" panose="020B0604020202020204" pitchFamily="34" charset="0"/>
            </a:endParaRPr>
          </a:p>
          <a:p>
            <a:pPr marL="0" indent="0">
              <a:buNone/>
            </a:pPr>
            <a:r>
              <a:rPr lang="en-US" sz="2000" dirty="0">
                <a:solidFill>
                  <a:srgbClr val="222222"/>
                </a:solidFill>
                <a:latin typeface="Arial" panose="020B0604020202020204" pitchFamily="34" charset="0"/>
              </a:rPr>
              <a:t>Another great RDD source for R (and conceptual): </a:t>
            </a:r>
            <a:r>
              <a:rPr lang="en-US" sz="2000" dirty="0">
                <a:solidFill>
                  <a:srgbClr val="222222"/>
                </a:solidFill>
                <a:latin typeface="Arial" panose="020B0604020202020204" pitchFamily="34" charset="0"/>
                <a:hlinkClick r:id="rId6"/>
              </a:rPr>
              <a:t>https://rpubs.com/cuborican/RDD</a:t>
            </a:r>
            <a:endParaRPr lang="en-US" sz="2000" dirty="0">
              <a:solidFill>
                <a:srgbClr val="222222"/>
              </a:solidFill>
              <a:latin typeface="Arial" panose="020B0604020202020204" pitchFamily="34" charset="0"/>
            </a:endParaRPr>
          </a:p>
          <a:p>
            <a:pPr marL="0" indent="0">
              <a:buNone/>
            </a:pPr>
            <a:endParaRPr lang="en-US" sz="2000" dirty="0">
              <a:solidFill>
                <a:srgbClr val="222222"/>
              </a:solidFill>
              <a:latin typeface="Arial" panose="020B0604020202020204" pitchFamily="34" charset="0"/>
            </a:endParaRPr>
          </a:p>
          <a:p>
            <a:endParaRPr lang="en-US" sz="2000" dirty="0"/>
          </a:p>
        </p:txBody>
      </p:sp>
    </p:spTree>
    <p:extLst>
      <p:ext uri="{BB962C8B-B14F-4D97-AF65-F5344CB8AC3E}">
        <p14:creationId xmlns:p14="http://schemas.microsoft.com/office/powerpoint/2010/main" val="1313322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C6DD-37EE-4FD3-B1C8-D8F47C650A7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2AF3CB7-F0D5-47D0-AEEF-80A9CA2395F3}"/>
              </a:ext>
            </a:extLst>
          </p:cNvPr>
          <p:cNvSpPr>
            <a:spLocks noGrp="1"/>
          </p:cNvSpPr>
          <p:nvPr>
            <p:ph idx="1"/>
          </p:nvPr>
        </p:nvSpPr>
        <p:spPr/>
        <p:txBody>
          <a:bodyPr>
            <a:normAutofit/>
          </a:bodyPr>
          <a:lstStyle/>
          <a:p>
            <a:r>
              <a:rPr lang="en-US" dirty="0"/>
              <a:t>RDD examines two groups, one exposed to a treatment and the other not, to estimate an effect of that treatment</a:t>
            </a:r>
          </a:p>
          <a:p>
            <a:pPr lvl="1"/>
            <a:r>
              <a:rPr lang="en-US" dirty="0"/>
              <a:t>The method is “native” to the experimental world, but here we apply it to observational data</a:t>
            </a:r>
          </a:p>
          <a:p>
            <a:r>
              <a:rPr lang="en-US" dirty="0"/>
              <a:t>RDD is a good way to examine binary independent variables that can also vary in degrees</a:t>
            </a:r>
          </a:p>
          <a:p>
            <a:pPr lvl="1"/>
            <a:r>
              <a:rPr lang="en-US" dirty="0"/>
              <a:t>It can also be used as a way to examine “natural experiments”</a:t>
            </a:r>
          </a:p>
          <a:p>
            <a:r>
              <a:rPr lang="en-US" dirty="0"/>
              <a:t>Key points of concern come around the assumptions made for the </a:t>
            </a:r>
            <a:r>
              <a:rPr lang="en-US" dirty="0" err="1"/>
              <a:t>cutpoint</a:t>
            </a:r>
            <a:r>
              <a:rPr lang="en-US" dirty="0"/>
              <a:t> , the optimal bandwidths, and the line estimation method</a:t>
            </a:r>
          </a:p>
          <a:p>
            <a:r>
              <a:rPr lang="en-US" dirty="0"/>
              <a:t>The most common application looks at election data</a:t>
            </a:r>
          </a:p>
        </p:txBody>
      </p:sp>
    </p:spTree>
    <p:extLst>
      <p:ext uri="{BB962C8B-B14F-4D97-AF65-F5344CB8AC3E}">
        <p14:creationId xmlns:p14="http://schemas.microsoft.com/office/powerpoint/2010/main" val="3416346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C4768-D25E-41E1-86F5-F5CD02FD61F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86E86C-3207-4E41-8A80-563C171B868D}"/>
              </a:ext>
            </a:extLst>
          </p:cNvPr>
          <p:cNvSpPr>
            <a:spLocks noGrp="1"/>
          </p:cNvSpPr>
          <p:nvPr>
            <p:ph idx="1"/>
          </p:nvPr>
        </p:nvSpPr>
        <p:spPr>
          <a:xfrm>
            <a:off x="838200" y="1825625"/>
            <a:ext cx="10515600" cy="4516452"/>
          </a:xfrm>
        </p:spPr>
        <p:txBody>
          <a:bodyPr>
            <a:normAutofit fontScale="62500" lnSpcReduction="20000"/>
          </a:bodyPr>
          <a:lstStyle/>
          <a:p>
            <a:pPr marL="514350" indent="-514350">
              <a:buFont typeface="+mj-lt"/>
              <a:buAutoNum type="arabicPeriod"/>
            </a:pPr>
            <a:r>
              <a:rPr lang="en-US" dirty="0"/>
              <a:t>De la Cuesta, B., &amp; Imai, K. (2016). Misunderstandings about the regression discontinuity design in the study of close elections. </a:t>
            </a:r>
            <a:r>
              <a:rPr lang="en-US" i="1" dirty="0"/>
              <a:t>Annual Review of Political Science</a:t>
            </a:r>
            <a:r>
              <a:rPr lang="en-US" dirty="0"/>
              <a:t>, </a:t>
            </a:r>
            <a:r>
              <a:rPr lang="en-US" i="1" dirty="0"/>
              <a:t>19</a:t>
            </a:r>
            <a:r>
              <a:rPr lang="en-US" dirty="0"/>
              <a:t>, 375-396.</a:t>
            </a:r>
          </a:p>
          <a:p>
            <a:pPr marL="514350" indent="-514350">
              <a:buFont typeface="+mj-lt"/>
              <a:buAutoNum type="arabicPeriod"/>
            </a:pPr>
            <a:r>
              <a:rPr lang="en-US" dirty="0"/>
              <a:t>Gelman, A., &amp; Imbens, G. (2019). Why high-order polynomials should not be used in regression discontinuity designs. </a:t>
            </a:r>
            <a:r>
              <a:rPr lang="en-US" i="1" dirty="0"/>
              <a:t>Journal of Business &amp; Economic Statistics</a:t>
            </a:r>
            <a:r>
              <a:rPr lang="en-US" dirty="0"/>
              <a:t>, </a:t>
            </a:r>
            <a:r>
              <a:rPr lang="en-US" i="1" dirty="0"/>
              <a:t>37</a:t>
            </a:r>
            <a:r>
              <a:rPr lang="en-US" dirty="0"/>
              <a:t>(3), 447-456.</a:t>
            </a:r>
          </a:p>
          <a:p>
            <a:pPr marL="514350" indent="-514350">
              <a:buFont typeface="+mj-lt"/>
              <a:buAutoNum type="arabicPeriod"/>
            </a:pPr>
            <a:r>
              <a:rPr lang="en-US" dirty="0"/>
              <a:t>Imbens, G. W., &amp; Lemieux, T. (2008). Regression discontinuity designs: A guide to practice. </a:t>
            </a:r>
            <a:r>
              <a:rPr lang="en-US" i="1" dirty="0"/>
              <a:t>Journal of econometrics</a:t>
            </a:r>
            <a:r>
              <a:rPr lang="en-US" dirty="0"/>
              <a:t>, </a:t>
            </a:r>
            <a:r>
              <a:rPr lang="en-US" i="1" dirty="0"/>
              <a:t>142</a:t>
            </a:r>
            <a:r>
              <a:rPr lang="en-US" dirty="0"/>
              <a:t>(2), 615-635.</a:t>
            </a:r>
          </a:p>
          <a:p>
            <a:pPr marL="514350" indent="-514350">
              <a:buFont typeface="+mj-lt"/>
              <a:buAutoNum type="arabicPeriod"/>
            </a:pPr>
            <a:r>
              <a:rPr lang="en-US" dirty="0" err="1"/>
              <a:t>Keele</a:t>
            </a:r>
            <a:r>
              <a:rPr lang="en-US" dirty="0"/>
              <a:t>, L. J., &amp; </a:t>
            </a:r>
            <a:r>
              <a:rPr lang="en-US" dirty="0" err="1"/>
              <a:t>Titiunik</a:t>
            </a:r>
            <a:r>
              <a:rPr lang="en-US" dirty="0"/>
              <a:t>, R. (2015). Geographic boundaries as regression discontinuities. </a:t>
            </a:r>
            <a:r>
              <a:rPr lang="en-US" i="1" dirty="0"/>
              <a:t>Political Analysis</a:t>
            </a:r>
            <a:r>
              <a:rPr lang="en-US" dirty="0"/>
              <a:t>, </a:t>
            </a:r>
            <a:r>
              <a:rPr lang="en-US" i="1" dirty="0"/>
              <a:t>23</a:t>
            </a:r>
            <a:r>
              <a:rPr lang="en-US" dirty="0"/>
              <a:t>(1), 127-155.</a:t>
            </a:r>
          </a:p>
          <a:p>
            <a:pPr marL="514350" indent="-514350">
              <a:buFont typeface="+mj-lt"/>
              <a:buAutoNum type="arabicPeriod"/>
            </a:pPr>
            <a:r>
              <a:rPr lang="en-US" dirty="0"/>
              <a:t>Lee, D. S., &amp; Lemieux, T. (2010). Regression discontinuity designs in economics. </a:t>
            </a:r>
            <a:r>
              <a:rPr lang="en-US" i="1" dirty="0"/>
              <a:t>Journal of economic literature</a:t>
            </a:r>
            <a:r>
              <a:rPr lang="en-US" dirty="0"/>
              <a:t>, </a:t>
            </a:r>
            <a:r>
              <a:rPr lang="en-US" i="1" dirty="0"/>
              <a:t>48</a:t>
            </a:r>
            <a:r>
              <a:rPr lang="en-US" dirty="0"/>
              <a:t>(2), 281-355.</a:t>
            </a:r>
          </a:p>
          <a:p>
            <a:pPr marL="514350" indent="-514350">
              <a:buFont typeface="+mj-lt"/>
              <a:buAutoNum type="arabicPeriod"/>
            </a:pPr>
            <a:r>
              <a:rPr lang="en-US" dirty="0"/>
              <a:t>McCrary (2008). "Manipulation of the Running Variable in the Regression Discontinuity Design: A Density Test". Journal of Econometrics. 142 (2): 698–714. </a:t>
            </a:r>
          </a:p>
          <a:p>
            <a:pPr marL="514350" indent="-514350">
              <a:buFont typeface="+mj-lt"/>
              <a:buAutoNum type="arabicPeriod"/>
            </a:pPr>
            <a:r>
              <a:rPr lang="en-US" dirty="0"/>
              <a:t>Ventura, T. (2021). Do mayors matter? Reverse coattails on congressional elections in Brazil. </a:t>
            </a:r>
            <a:r>
              <a:rPr lang="en-US" i="1" dirty="0"/>
              <a:t>Electoral Studies</a:t>
            </a:r>
            <a:r>
              <a:rPr lang="en-US" dirty="0"/>
              <a:t>, </a:t>
            </a:r>
            <a:r>
              <a:rPr lang="en-US" i="1" dirty="0"/>
              <a:t>69</a:t>
            </a:r>
            <a:r>
              <a:rPr lang="en-US" dirty="0"/>
              <a:t>, 102242.</a:t>
            </a:r>
          </a:p>
          <a:p>
            <a:pPr marL="0" indent="0">
              <a:buNone/>
            </a:pPr>
            <a:endParaRPr lang="en-US" dirty="0"/>
          </a:p>
          <a:p>
            <a:pPr marL="0" indent="0">
              <a:buNone/>
            </a:pPr>
            <a:endParaRPr lang="en-US" dirty="0"/>
          </a:p>
          <a:p>
            <a:pPr marL="0" indent="0">
              <a:buNone/>
            </a:pPr>
            <a:r>
              <a:rPr lang="en-US" dirty="0"/>
              <a:t>Note: Special thanks to Evan Jones and Tiago Ventura for assistance with this presentation </a:t>
            </a:r>
          </a:p>
        </p:txBody>
      </p:sp>
    </p:spTree>
    <p:extLst>
      <p:ext uri="{BB962C8B-B14F-4D97-AF65-F5344CB8AC3E}">
        <p14:creationId xmlns:p14="http://schemas.microsoft.com/office/powerpoint/2010/main" val="212485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1E1A-DF1F-4707-BF73-D78504CE6F9B}"/>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1964A57-8B7B-4496-8EC4-08FD8099CCEC}"/>
              </a:ext>
            </a:extLst>
          </p:cNvPr>
          <p:cNvSpPr>
            <a:spLocks noGrp="1"/>
          </p:cNvSpPr>
          <p:nvPr>
            <p:ph idx="1"/>
          </p:nvPr>
        </p:nvSpPr>
        <p:spPr/>
        <p:txBody>
          <a:bodyPr/>
          <a:lstStyle/>
          <a:p>
            <a:pPr marL="514350" indent="-514350">
              <a:buFont typeface="+mj-lt"/>
              <a:buAutoNum type="arabicPeriod"/>
            </a:pPr>
            <a:r>
              <a:rPr lang="en-US" dirty="0"/>
              <a:t>Introduction to RDD concept</a:t>
            </a:r>
          </a:p>
          <a:p>
            <a:pPr marL="514350" indent="-514350">
              <a:buFont typeface="+mj-lt"/>
              <a:buAutoNum type="arabicPeriod"/>
            </a:pPr>
            <a:r>
              <a:rPr lang="en-US" dirty="0"/>
              <a:t>When to use RDD</a:t>
            </a:r>
          </a:p>
          <a:p>
            <a:pPr marL="514350" indent="-514350">
              <a:buFont typeface="+mj-lt"/>
              <a:buAutoNum type="arabicPeriod"/>
            </a:pPr>
            <a:r>
              <a:rPr lang="en-US" dirty="0"/>
              <a:t>Potential issues with RDD</a:t>
            </a:r>
          </a:p>
          <a:p>
            <a:pPr marL="514350" indent="-514350">
              <a:buFont typeface="+mj-lt"/>
              <a:buAutoNum type="arabicPeriod"/>
            </a:pPr>
            <a:r>
              <a:rPr lang="en-US" dirty="0"/>
              <a:t>Literature examples</a:t>
            </a:r>
          </a:p>
          <a:p>
            <a:pPr marL="514350" indent="-514350">
              <a:buFont typeface="+mj-lt"/>
              <a:buAutoNum type="arabicPeriod"/>
            </a:pPr>
            <a:r>
              <a:rPr lang="en-US" dirty="0"/>
              <a:t>Example code</a:t>
            </a:r>
          </a:p>
          <a:p>
            <a:pPr marL="514350" indent="-514350">
              <a:buFont typeface="+mj-lt"/>
              <a:buAutoNum type="arabicPeriod"/>
            </a:pPr>
            <a:r>
              <a:rPr lang="en-US" dirty="0"/>
              <a:t>Further learning</a:t>
            </a:r>
          </a:p>
          <a:p>
            <a:endParaRPr lang="en-US" dirty="0"/>
          </a:p>
          <a:p>
            <a:endParaRPr lang="en-US" dirty="0"/>
          </a:p>
        </p:txBody>
      </p:sp>
    </p:spTree>
    <p:extLst>
      <p:ext uri="{BB962C8B-B14F-4D97-AF65-F5344CB8AC3E}">
        <p14:creationId xmlns:p14="http://schemas.microsoft.com/office/powerpoint/2010/main" val="104334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003AE-AEF3-4721-A021-6AA86773A4C7}"/>
              </a:ext>
            </a:extLst>
          </p:cNvPr>
          <p:cNvSpPr>
            <a:spLocks noGrp="1"/>
          </p:cNvSpPr>
          <p:nvPr>
            <p:ph type="title"/>
          </p:nvPr>
        </p:nvSpPr>
        <p:spPr/>
        <p:txBody>
          <a:bodyPr/>
          <a:lstStyle/>
          <a:p>
            <a:r>
              <a:rPr lang="en-US" dirty="0"/>
              <a:t>What is RDD?</a:t>
            </a:r>
          </a:p>
        </p:txBody>
      </p:sp>
      <p:sp>
        <p:nvSpPr>
          <p:cNvPr id="3" name="Content Placeholder 2">
            <a:extLst>
              <a:ext uri="{FF2B5EF4-FFF2-40B4-BE49-F238E27FC236}">
                <a16:creationId xmlns:a16="http://schemas.microsoft.com/office/drawing/2014/main" id="{E056A86D-6E40-404B-9B29-A54B916EB921}"/>
              </a:ext>
            </a:extLst>
          </p:cNvPr>
          <p:cNvSpPr>
            <a:spLocks noGrp="1"/>
          </p:cNvSpPr>
          <p:nvPr>
            <p:ph idx="1"/>
          </p:nvPr>
        </p:nvSpPr>
        <p:spPr/>
        <p:txBody>
          <a:bodyPr>
            <a:normAutofit lnSpcReduction="10000"/>
          </a:bodyPr>
          <a:lstStyle/>
          <a:p>
            <a:r>
              <a:rPr lang="en-US" b="0" i="0" dirty="0">
                <a:solidFill>
                  <a:srgbClr val="222222"/>
                </a:solidFill>
                <a:effectLst/>
                <a:latin typeface="Arial" panose="020B0604020202020204" pitchFamily="34" charset="0"/>
              </a:rPr>
              <a:t>RDD uses two samples, one subject to a certain treatment and the other not, to estimate two regression lines and then compares the difference</a:t>
            </a:r>
          </a:p>
          <a:p>
            <a:pPr lvl="1"/>
            <a:r>
              <a:rPr lang="en-US" b="0" i="0" dirty="0">
                <a:solidFill>
                  <a:srgbClr val="222222"/>
                </a:solidFill>
                <a:effectLst/>
                <a:latin typeface="Arial" panose="020B0604020202020204" pitchFamily="34" charset="0"/>
              </a:rPr>
              <a:t>Functions like a quasi experiment</a:t>
            </a:r>
          </a:p>
          <a:p>
            <a:pPr lvl="1"/>
            <a:r>
              <a:rPr lang="en-US" dirty="0">
                <a:solidFill>
                  <a:srgbClr val="222222"/>
                </a:solidFill>
                <a:latin typeface="Arial" panose="020B0604020202020204" pitchFamily="34" charset="0"/>
              </a:rPr>
              <a:t>T</a:t>
            </a:r>
            <a:r>
              <a:rPr lang="en-US" b="0" i="0" dirty="0">
                <a:solidFill>
                  <a:srgbClr val="222222"/>
                </a:solidFill>
                <a:effectLst/>
                <a:latin typeface="Arial" panose="020B0604020202020204" pitchFamily="34" charset="0"/>
              </a:rPr>
              <a:t>he "</a:t>
            </a:r>
            <a:r>
              <a:rPr lang="en-US" b="0" i="0" dirty="0" err="1">
                <a:solidFill>
                  <a:srgbClr val="222222"/>
                </a:solidFill>
                <a:effectLst/>
                <a:latin typeface="Arial" panose="020B0604020202020204" pitchFamily="34" charset="0"/>
              </a:rPr>
              <a:t>cutpoint</a:t>
            </a:r>
            <a:r>
              <a:rPr lang="en-US" b="0" i="0" dirty="0">
                <a:solidFill>
                  <a:srgbClr val="222222"/>
                </a:solidFill>
                <a:effectLst/>
                <a:latin typeface="Arial" panose="020B0604020202020204" pitchFamily="34" charset="0"/>
              </a:rPr>
              <a:t>" between the treatment and control groups needs to be random or "as-if" random </a:t>
            </a:r>
          </a:p>
          <a:p>
            <a:pPr lvl="1"/>
            <a:r>
              <a:rPr lang="en-US" b="0" i="0" dirty="0">
                <a:solidFill>
                  <a:srgbClr val="222222"/>
                </a:solidFill>
                <a:effectLst/>
                <a:latin typeface="Arial" panose="020B0604020202020204" pitchFamily="34" charset="0"/>
              </a:rPr>
              <a:t>The method examines a given bandwidth around the </a:t>
            </a:r>
            <a:r>
              <a:rPr lang="en-US" b="0" i="0" dirty="0" err="1">
                <a:solidFill>
                  <a:srgbClr val="222222"/>
                </a:solidFill>
                <a:effectLst/>
                <a:latin typeface="Arial" panose="020B0604020202020204" pitchFamily="34" charset="0"/>
              </a:rPr>
              <a:t>cutpoints</a:t>
            </a:r>
            <a:r>
              <a:rPr lang="en-US" b="0" i="0" dirty="0">
                <a:solidFill>
                  <a:srgbClr val="222222"/>
                </a:solidFill>
                <a:effectLst/>
                <a:latin typeface="Arial" panose="020B0604020202020204" pitchFamily="34" charset="0"/>
              </a:rPr>
              <a:t> </a:t>
            </a:r>
          </a:p>
          <a:p>
            <a:pPr lvl="1"/>
            <a:r>
              <a:rPr lang="en-US" b="0" i="0" dirty="0">
                <a:solidFill>
                  <a:srgbClr val="222222"/>
                </a:solidFill>
                <a:effectLst/>
                <a:latin typeface="Arial" panose="020B0604020202020204" pitchFamily="34" charset="0"/>
              </a:rPr>
              <a:t>After a regression line is fit to each group, measure the difference in the intercepts at the </a:t>
            </a:r>
            <a:r>
              <a:rPr lang="en-US" b="0" i="0" dirty="0" err="1">
                <a:solidFill>
                  <a:srgbClr val="222222"/>
                </a:solidFill>
                <a:effectLst/>
                <a:latin typeface="Arial" panose="020B0604020202020204" pitchFamily="34" charset="0"/>
              </a:rPr>
              <a:t>cutpoint</a:t>
            </a:r>
            <a:endParaRPr lang="en-US" b="0" i="0" dirty="0">
              <a:solidFill>
                <a:srgbClr val="222222"/>
              </a:solidFill>
              <a:effectLst/>
              <a:latin typeface="Arial" panose="020B0604020202020204" pitchFamily="34" charset="0"/>
            </a:endParaRPr>
          </a:p>
          <a:p>
            <a:pPr lvl="2"/>
            <a:r>
              <a:rPr lang="en-US" b="0" i="0" dirty="0">
                <a:solidFill>
                  <a:srgbClr val="222222"/>
                </a:solidFill>
                <a:effectLst/>
                <a:latin typeface="Arial" panose="020B0604020202020204" pitchFamily="34" charset="0"/>
              </a:rPr>
              <a:t>This is your estimated treatment effect</a:t>
            </a:r>
          </a:p>
          <a:p>
            <a:r>
              <a:rPr lang="en-US" dirty="0">
                <a:solidFill>
                  <a:srgbClr val="222222"/>
                </a:solidFill>
                <a:latin typeface="Arial" panose="020B0604020202020204" pitchFamily="34" charset="0"/>
              </a:rPr>
              <a:t>This method is most commonly used to examine close elections, but can have a variety of applications</a:t>
            </a:r>
            <a:endParaRPr lang="en-US" dirty="0"/>
          </a:p>
        </p:txBody>
      </p:sp>
    </p:spTree>
    <p:extLst>
      <p:ext uri="{BB962C8B-B14F-4D97-AF65-F5344CB8AC3E}">
        <p14:creationId xmlns:p14="http://schemas.microsoft.com/office/powerpoint/2010/main" val="262553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EEA560-E721-4040-B0E2-F249771EC87D}"/>
              </a:ext>
            </a:extLst>
          </p:cNvPr>
          <p:cNvSpPr>
            <a:spLocks noGrp="1"/>
          </p:cNvSpPr>
          <p:nvPr>
            <p:ph type="title"/>
          </p:nvPr>
        </p:nvSpPr>
        <p:spPr>
          <a:xfrm>
            <a:off x="838200" y="365125"/>
            <a:ext cx="10515600" cy="1325563"/>
          </a:xfrm>
        </p:spPr>
        <p:txBody>
          <a:bodyPr/>
          <a:lstStyle/>
          <a:p>
            <a:r>
              <a:rPr lang="en-US" dirty="0"/>
              <a:t>What is RDD?</a:t>
            </a:r>
          </a:p>
        </p:txBody>
      </p:sp>
      <p:sp>
        <p:nvSpPr>
          <p:cNvPr id="20" name="TextBox 19">
            <a:extLst>
              <a:ext uri="{FF2B5EF4-FFF2-40B4-BE49-F238E27FC236}">
                <a16:creationId xmlns:a16="http://schemas.microsoft.com/office/drawing/2014/main" id="{D6B531C8-B683-41E5-80B4-86AF5A4F3AC1}"/>
              </a:ext>
            </a:extLst>
          </p:cNvPr>
          <p:cNvSpPr txBox="1"/>
          <p:nvPr/>
        </p:nvSpPr>
        <p:spPr>
          <a:xfrm>
            <a:off x="7635570" y="1585519"/>
            <a:ext cx="4218071" cy="5078313"/>
          </a:xfrm>
          <a:prstGeom prst="rect">
            <a:avLst/>
          </a:prstGeom>
          <a:noFill/>
        </p:spPr>
        <p:txBody>
          <a:bodyPr wrap="square" rtlCol="0">
            <a:spAutoFit/>
          </a:bodyPr>
          <a:lstStyle/>
          <a:p>
            <a:r>
              <a:rPr lang="en-US" dirty="0"/>
              <a:t>An IR Example: </a:t>
            </a:r>
          </a:p>
          <a:p>
            <a:endParaRPr lang="en-US" dirty="0"/>
          </a:p>
          <a:p>
            <a:r>
              <a:rPr lang="en-US" dirty="0"/>
              <a:t>Having a budget surplus decreases the number of rebel fighters in conflict states, because these states are more able to acquire funds to pay soldiers.</a:t>
            </a:r>
          </a:p>
          <a:p>
            <a:endParaRPr lang="en-US" dirty="0"/>
          </a:p>
          <a:p>
            <a:r>
              <a:rPr lang="en-US" dirty="0"/>
              <a:t>‘Surplus’ is the statistical ‘treatment’</a:t>
            </a:r>
          </a:p>
          <a:p>
            <a:endParaRPr lang="en-US" dirty="0"/>
          </a:p>
          <a:p>
            <a:r>
              <a:rPr lang="en-US" dirty="0"/>
              <a:t>Budget deficit (0 or 1) acts as the </a:t>
            </a:r>
            <a:r>
              <a:rPr lang="en-US" dirty="0" err="1"/>
              <a:t>cutpoint</a:t>
            </a:r>
            <a:r>
              <a:rPr lang="en-US" dirty="0"/>
              <a:t>.</a:t>
            </a:r>
          </a:p>
          <a:p>
            <a:endParaRPr lang="en-US" dirty="0"/>
          </a:p>
          <a:p>
            <a:r>
              <a:rPr lang="en-US" dirty="0"/>
              <a:t>The amount of deficit (or surplus) acts as the x-axis, the number of rebels acts as the y-axis.</a:t>
            </a:r>
          </a:p>
          <a:p>
            <a:endParaRPr lang="en-US" dirty="0"/>
          </a:p>
          <a:p>
            <a:r>
              <a:rPr lang="en-US" dirty="0"/>
              <a:t>The green points are states with budget surpluses (negative deficits). The red points are states with budget deficits. </a:t>
            </a:r>
          </a:p>
        </p:txBody>
      </p:sp>
      <p:sp>
        <p:nvSpPr>
          <p:cNvPr id="21" name="Rectangle 20">
            <a:extLst>
              <a:ext uri="{FF2B5EF4-FFF2-40B4-BE49-F238E27FC236}">
                <a16:creationId xmlns:a16="http://schemas.microsoft.com/office/drawing/2014/main" id="{FD25D802-2526-489D-AFF6-88533D5E2077}"/>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067AD5E-DDFD-4B31-A4CD-82DA2B8EFD29}"/>
              </a:ext>
            </a:extLst>
          </p:cNvPr>
          <p:cNvCxnSpPr>
            <a:stCxn id="21" idx="0"/>
            <a:endCxn id="21"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D769462-F96B-42CB-AF8D-A7526A3DFC91}"/>
              </a:ext>
            </a:extLst>
          </p:cNvPr>
          <p:cNvPicPr>
            <a:picLocks noChangeAspect="1"/>
          </p:cNvPicPr>
          <p:nvPr/>
        </p:nvPicPr>
        <p:blipFill>
          <a:blip r:embed="rId2"/>
          <a:stretch>
            <a:fillRect/>
          </a:stretch>
        </p:blipFill>
        <p:spPr>
          <a:xfrm>
            <a:off x="4223988" y="2056439"/>
            <a:ext cx="2008519" cy="2129668"/>
          </a:xfrm>
          <a:prstGeom prst="rect">
            <a:avLst/>
          </a:prstGeom>
        </p:spPr>
      </p:pic>
      <p:pic>
        <p:nvPicPr>
          <p:cNvPr id="25" name="Picture 24">
            <a:extLst>
              <a:ext uri="{FF2B5EF4-FFF2-40B4-BE49-F238E27FC236}">
                <a16:creationId xmlns:a16="http://schemas.microsoft.com/office/drawing/2014/main" id="{930ADD20-49F4-4139-8564-9028540B423E}"/>
              </a:ext>
            </a:extLst>
          </p:cNvPr>
          <p:cNvPicPr>
            <a:picLocks noChangeAspect="1"/>
          </p:cNvPicPr>
          <p:nvPr/>
        </p:nvPicPr>
        <p:blipFill>
          <a:blip r:embed="rId3"/>
          <a:stretch>
            <a:fillRect/>
          </a:stretch>
        </p:blipFill>
        <p:spPr>
          <a:xfrm>
            <a:off x="2543903" y="4002988"/>
            <a:ext cx="1621102" cy="1694024"/>
          </a:xfrm>
          <a:prstGeom prst="rect">
            <a:avLst/>
          </a:prstGeom>
        </p:spPr>
      </p:pic>
      <p:sp>
        <p:nvSpPr>
          <p:cNvPr id="31" name="TextBox 30">
            <a:extLst>
              <a:ext uri="{FF2B5EF4-FFF2-40B4-BE49-F238E27FC236}">
                <a16:creationId xmlns:a16="http://schemas.microsoft.com/office/drawing/2014/main" id="{13C17285-440C-4780-BA9E-3BB12B03A363}"/>
              </a:ext>
            </a:extLst>
          </p:cNvPr>
          <p:cNvSpPr txBox="1"/>
          <p:nvPr/>
        </p:nvSpPr>
        <p:spPr>
          <a:xfrm>
            <a:off x="3419640" y="6274949"/>
            <a:ext cx="1490729" cy="369332"/>
          </a:xfrm>
          <a:prstGeom prst="rect">
            <a:avLst/>
          </a:prstGeom>
          <a:noFill/>
        </p:spPr>
        <p:txBody>
          <a:bodyPr wrap="none" rtlCol="0">
            <a:spAutoFit/>
          </a:bodyPr>
          <a:lstStyle/>
          <a:p>
            <a:r>
              <a:rPr lang="en-US" dirty="0"/>
              <a:t>Budget deficit</a:t>
            </a:r>
          </a:p>
        </p:txBody>
      </p:sp>
      <p:sp>
        <p:nvSpPr>
          <p:cNvPr id="32" name="TextBox 31">
            <a:extLst>
              <a:ext uri="{FF2B5EF4-FFF2-40B4-BE49-F238E27FC236}">
                <a16:creationId xmlns:a16="http://schemas.microsoft.com/office/drawing/2014/main" id="{58395CE5-83E2-4CFA-A409-83DEB78B3292}"/>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cxnSp>
        <p:nvCxnSpPr>
          <p:cNvPr id="39" name="Straight Arrow Connector 38">
            <a:extLst>
              <a:ext uri="{FF2B5EF4-FFF2-40B4-BE49-F238E27FC236}">
                <a16:creationId xmlns:a16="http://schemas.microsoft.com/office/drawing/2014/main" id="{21D3604A-740E-4654-9DAD-D2D13FB141CC}"/>
              </a:ext>
            </a:extLst>
          </p:cNvPr>
          <p:cNvCxnSpPr/>
          <p:nvPr/>
        </p:nvCxnSpPr>
        <p:spPr>
          <a:xfrm>
            <a:off x="4102217" y="3573710"/>
            <a:ext cx="0" cy="42927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2387AF1-5112-4B6B-AA79-C4970C0D1FFF}"/>
              </a:ext>
            </a:extLst>
          </p:cNvPr>
          <p:cNvCxnSpPr/>
          <p:nvPr/>
        </p:nvCxnSpPr>
        <p:spPr>
          <a:xfrm flipH="1" flipV="1">
            <a:off x="2827090" y="3121273"/>
            <a:ext cx="1216404" cy="667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80A973B-4599-45BF-BC73-7C68A36797AB}"/>
              </a:ext>
            </a:extLst>
          </p:cNvPr>
          <p:cNvSpPr txBox="1"/>
          <p:nvPr/>
        </p:nvSpPr>
        <p:spPr>
          <a:xfrm>
            <a:off x="2203795" y="2603282"/>
            <a:ext cx="1038168" cy="738664"/>
          </a:xfrm>
          <a:prstGeom prst="rect">
            <a:avLst/>
          </a:prstGeom>
          <a:noFill/>
        </p:spPr>
        <p:txBody>
          <a:bodyPr wrap="square" rtlCol="0">
            <a:spAutoFit/>
          </a:bodyPr>
          <a:lstStyle/>
          <a:p>
            <a:r>
              <a:rPr lang="en-US" sz="1400" dirty="0"/>
              <a:t>Estimated treatment effect</a:t>
            </a:r>
          </a:p>
        </p:txBody>
      </p:sp>
    </p:spTree>
    <p:extLst>
      <p:ext uri="{BB962C8B-B14F-4D97-AF65-F5344CB8AC3E}">
        <p14:creationId xmlns:p14="http://schemas.microsoft.com/office/powerpoint/2010/main" val="3376108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EEA560-E721-4040-B0E2-F249771EC87D}"/>
              </a:ext>
            </a:extLst>
          </p:cNvPr>
          <p:cNvSpPr>
            <a:spLocks noGrp="1"/>
          </p:cNvSpPr>
          <p:nvPr>
            <p:ph type="title"/>
          </p:nvPr>
        </p:nvSpPr>
        <p:spPr>
          <a:xfrm>
            <a:off x="838200" y="365125"/>
            <a:ext cx="10515600" cy="1325563"/>
          </a:xfrm>
        </p:spPr>
        <p:txBody>
          <a:bodyPr/>
          <a:lstStyle/>
          <a:p>
            <a:r>
              <a:rPr lang="en-US" dirty="0"/>
              <a:t>What is RDD?</a:t>
            </a:r>
          </a:p>
        </p:txBody>
      </p:sp>
      <p:sp>
        <p:nvSpPr>
          <p:cNvPr id="20" name="TextBox 19">
            <a:extLst>
              <a:ext uri="{FF2B5EF4-FFF2-40B4-BE49-F238E27FC236}">
                <a16:creationId xmlns:a16="http://schemas.microsoft.com/office/drawing/2014/main" id="{D6B531C8-B683-41E5-80B4-86AF5A4F3AC1}"/>
              </a:ext>
            </a:extLst>
          </p:cNvPr>
          <p:cNvSpPr txBox="1"/>
          <p:nvPr/>
        </p:nvSpPr>
        <p:spPr>
          <a:xfrm>
            <a:off x="7635570" y="1585519"/>
            <a:ext cx="4218071" cy="1477328"/>
          </a:xfrm>
          <a:prstGeom prst="rect">
            <a:avLst/>
          </a:prstGeom>
          <a:noFill/>
        </p:spPr>
        <p:txBody>
          <a:bodyPr wrap="square" rtlCol="0">
            <a:spAutoFit/>
          </a:bodyPr>
          <a:lstStyle/>
          <a:p>
            <a:r>
              <a:rPr lang="en-US" dirty="0"/>
              <a:t>Some points from each group may exist above or below the regression mean for the alternate group; the method is comparing the difference in regression means.</a:t>
            </a:r>
          </a:p>
        </p:txBody>
      </p:sp>
      <p:sp>
        <p:nvSpPr>
          <p:cNvPr id="21" name="Rectangle 20">
            <a:extLst>
              <a:ext uri="{FF2B5EF4-FFF2-40B4-BE49-F238E27FC236}">
                <a16:creationId xmlns:a16="http://schemas.microsoft.com/office/drawing/2014/main" id="{FD25D802-2526-489D-AFF6-88533D5E2077}"/>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067AD5E-DDFD-4B31-A4CD-82DA2B8EFD29}"/>
              </a:ext>
            </a:extLst>
          </p:cNvPr>
          <p:cNvCxnSpPr>
            <a:stCxn id="21" idx="0"/>
            <a:endCxn id="21"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D769462-F96B-42CB-AF8D-A7526A3DFC91}"/>
              </a:ext>
            </a:extLst>
          </p:cNvPr>
          <p:cNvPicPr>
            <a:picLocks noChangeAspect="1"/>
          </p:cNvPicPr>
          <p:nvPr/>
        </p:nvPicPr>
        <p:blipFill>
          <a:blip r:embed="rId2"/>
          <a:stretch>
            <a:fillRect/>
          </a:stretch>
        </p:blipFill>
        <p:spPr>
          <a:xfrm>
            <a:off x="4223988" y="2056439"/>
            <a:ext cx="2008519" cy="2129668"/>
          </a:xfrm>
          <a:prstGeom prst="rect">
            <a:avLst/>
          </a:prstGeom>
        </p:spPr>
      </p:pic>
      <p:pic>
        <p:nvPicPr>
          <p:cNvPr id="25" name="Picture 24">
            <a:extLst>
              <a:ext uri="{FF2B5EF4-FFF2-40B4-BE49-F238E27FC236}">
                <a16:creationId xmlns:a16="http://schemas.microsoft.com/office/drawing/2014/main" id="{930ADD20-49F4-4139-8564-9028540B423E}"/>
              </a:ext>
            </a:extLst>
          </p:cNvPr>
          <p:cNvPicPr>
            <a:picLocks noChangeAspect="1"/>
          </p:cNvPicPr>
          <p:nvPr/>
        </p:nvPicPr>
        <p:blipFill>
          <a:blip r:embed="rId3"/>
          <a:stretch>
            <a:fillRect/>
          </a:stretch>
        </p:blipFill>
        <p:spPr>
          <a:xfrm>
            <a:off x="2543903" y="4002988"/>
            <a:ext cx="1621102" cy="1694024"/>
          </a:xfrm>
          <a:prstGeom prst="rect">
            <a:avLst/>
          </a:prstGeom>
        </p:spPr>
      </p:pic>
      <p:sp>
        <p:nvSpPr>
          <p:cNvPr id="31" name="TextBox 30">
            <a:extLst>
              <a:ext uri="{FF2B5EF4-FFF2-40B4-BE49-F238E27FC236}">
                <a16:creationId xmlns:a16="http://schemas.microsoft.com/office/drawing/2014/main" id="{13C17285-440C-4780-BA9E-3BB12B03A363}"/>
              </a:ext>
            </a:extLst>
          </p:cNvPr>
          <p:cNvSpPr txBox="1"/>
          <p:nvPr/>
        </p:nvSpPr>
        <p:spPr>
          <a:xfrm>
            <a:off x="3419640" y="6274949"/>
            <a:ext cx="1490729" cy="369332"/>
          </a:xfrm>
          <a:prstGeom prst="rect">
            <a:avLst/>
          </a:prstGeom>
          <a:noFill/>
        </p:spPr>
        <p:txBody>
          <a:bodyPr wrap="none" rtlCol="0">
            <a:spAutoFit/>
          </a:bodyPr>
          <a:lstStyle/>
          <a:p>
            <a:r>
              <a:rPr lang="en-US" dirty="0"/>
              <a:t>Budget deficit</a:t>
            </a:r>
          </a:p>
        </p:txBody>
      </p:sp>
      <p:sp>
        <p:nvSpPr>
          <p:cNvPr id="32" name="TextBox 31">
            <a:extLst>
              <a:ext uri="{FF2B5EF4-FFF2-40B4-BE49-F238E27FC236}">
                <a16:creationId xmlns:a16="http://schemas.microsoft.com/office/drawing/2014/main" id="{58395CE5-83E2-4CFA-A409-83DEB78B3292}"/>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sp>
        <p:nvSpPr>
          <p:cNvPr id="2" name="Rectangle 1">
            <a:extLst>
              <a:ext uri="{FF2B5EF4-FFF2-40B4-BE49-F238E27FC236}">
                <a16:creationId xmlns:a16="http://schemas.microsoft.com/office/drawing/2014/main" id="{E7753CE0-F053-48F6-866D-958EB619DE95}"/>
              </a:ext>
            </a:extLst>
          </p:cNvPr>
          <p:cNvSpPr/>
          <p:nvPr/>
        </p:nvSpPr>
        <p:spPr>
          <a:xfrm>
            <a:off x="4223988" y="3665989"/>
            <a:ext cx="893550" cy="52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6E5732-56AC-4525-B319-69F001916B79}"/>
              </a:ext>
            </a:extLst>
          </p:cNvPr>
          <p:cNvSpPr/>
          <p:nvPr/>
        </p:nvSpPr>
        <p:spPr>
          <a:xfrm>
            <a:off x="3271458" y="4957894"/>
            <a:ext cx="908293" cy="509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F1773C1-BAB8-4DE2-B4A5-C31BC51A974E}"/>
              </a:ext>
            </a:extLst>
          </p:cNvPr>
          <p:cNvSpPr/>
          <p:nvPr/>
        </p:nvSpPr>
        <p:spPr>
          <a:xfrm>
            <a:off x="4382156" y="444616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5615B02-1B07-49C7-BFF8-7233A9D28AA1}"/>
              </a:ext>
            </a:extLst>
          </p:cNvPr>
          <p:cNvSpPr/>
          <p:nvPr/>
        </p:nvSpPr>
        <p:spPr>
          <a:xfrm>
            <a:off x="4647100" y="3903188"/>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55E2D8-D640-4ECB-B651-0184EFBF8B46}"/>
              </a:ext>
            </a:extLst>
          </p:cNvPr>
          <p:cNvSpPr/>
          <p:nvPr/>
        </p:nvSpPr>
        <p:spPr>
          <a:xfrm>
            <a:off x="4405015" y="400467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890716B-2880-40D1-8F0F-44272EF538F5}"/>
              </a:ext>
            </a:extLst>
          </p:cNvPr>
          <p:cNvSpPr/>
          <p:nvPr/>
        </p:nvSpPr>
        <p:spPr>
          <a:xfrm>
            <a:off x="4602169" y="4200334"/>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BCD767-BB9E-4867-9BD3-5FECEE40AA7E}"/>
              </a:ext>
            </a:extLst>
          </p:cNvPr>
          <p:cNvSpPr/>
          <p:nvPr/>
        </p:nvSpPr>
        <p:spPr>
          <a:xfrm>
            <a:off x="3802950" y="3406140"/>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CD64BDC-189F-460C-834C-38B9B3FAE5E4}"/>
              </a:ext>
            </a:extLst>
          </p:cNvPr>
          <p:cNvSpPr/>
          <p:nvPr/>
        </p:nvSpPr>
        <p:spPr>
          <a:xfrm>
            <a:off x="3955350" y="3558540"/>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710C1AD-6C8C-431E-82EB-AD1B7E57220F}"/>
              </a:ext>
            </a:extLst>
          </p:cNvPr>
          <p:cNvSpPr/>
          <p:nvPr/>
        </p:nvSpPr>
        <p:spPr>
          <a:xfrm>
            <a:off x="3819553" y="3780764"/>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0E39D8C-8BDF-4843-A0C2-EDDC23B0AB0C}"/>
              </a:ext>
            </a:extLst>
          </p:cNvPr>
          <p:cNvSpPr/>
          <p:nvPr/>
        </p:nvSpPr>
        <p:spPr>
          <a:xfrm>
            <a:off x="4364261" y="230818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BA1E9A-2D9B-43C5-B03A-DD09FD2A5829}"/>
              </a:ext>
            </a:extLst>
          </p:cNvPr>
          <p:cNvSpPr/>
          <p:nvPr/>
        </p:nvSpPr>
        <p:spPr>
          <a:xfrm>
            <a:off x="4552399" y="278709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D1C2052-7F2A-48DE-95C3-0A41D601C84B}"/>
              </a:ext>
            </a:extLst>
          </p:cNvPr>
          <p:cNvSpPr/>
          <p:nvPr/>
        </p:nvSpPr>
        <p:spPr>
          <a:xfrm>
            <a:off x="4625028" y="255603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B187892-082C-4986-AA73-21CEDF350072}"/>
              </a:ext>
            </a:extLst>
          </p:cNvPr>
          <p:cNvSpPr/>
          <p:nvPr/>
        </p:nvSpPr>
        <p:spPr>
          <a:xfrm>
            <a:off x="3971953" y="3933164"/>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24A4002-AE5D-4E94-BE98-ABD56A35A3F0}"/>
              </a:ext>
            </a:extLst>
          </p:cNvPr>
          <p:cNvSpPr/>
          <p:nvPr/>
        </p:nvSpPr>
        <p:spPr>
          <a:xfrm>
            <a:off x="3780090" y="4754562"/>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17F7992-4558-4890-ADBA-9D1EFC84EEBB}"/>
              </a:ext>
            </a:extLst>
          </p:cNvPr>
          <p:cNvSpPr/>
          <p:nvPr/>
        </p:nvSpPr>
        <p:spPr>
          <a:xfrm>
            <a:off x="4060365" y="4833368"/>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7DC433C-C0FF-4F3B-91FD-3624E398EC3B}"/>
              </a:ext>
            </a:extLst>
          </p:cNvPr>
          <p:cNvSpPr/>
          <p:nvPr/>
        </p:nvSpPr>
        <p:spPr>
          <a:xfrm>
            <a:off x="3909631" y="5025131"/>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1CE1486C-8DFA-4EF2-864B-A97CF0284A92}"/>
              </a:ext>
            </a:extLst>
          </p:cNvPr>
          <p:cNvCxnSpPr/>
          <p:nvPr/>
        </p:nvCxnSpPr>
        <p:spPr>
          <a:xfrm>
            <a:off x="4102217" y="3573710"/>
            <a:ext cx="0" cy="429278"/>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A6C3FE6-AB0D-4CF7-918B-8DA9CAF8FE85}"/>
              </a:ext>
            </a:extLst>
          </p:cNvPr>
          <p:cNvCxnSpPr/>
          <p:nvPr/>
        </p:nvCxnSpPr>
        <p:spPr>
          <a:xfrm flipH="1" flipV="1">
            <a:off x="2827090" y="3121273"/>
            <a:ext cx="1216404" cy="667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71F287F-CD3C-4097-A13C-FA03D50F05E8}"/>
              </a:ext>
            </a:extLst>
          </p:cNvPr>
          <p:cNvSpPr txBox="1"/>
          <p:nvPr/>
        </p:nvSpPr>
        <p:spPr>
          <a:xfrm>
            <a:off x="2203795" y="2603282"/>
            <a:ext cx="1038168" cy="738664"/>
          </a:xfrm>
          <a:prstGeom prst="rect">
            <a:avLst/>
          </a:prstGeom>
          <a:noFill/>
        </p:spPr>
        <p:txBody>
          <a:bodyPr wrap="square" rtlCol="0">
            <a:spAutoFit/>
          </a:bodyPr>
          <a:lstStyle/>
          <a:p>
            <a:r>
              <a:rPr lang="en-US" sz="1400" dirty="0"/>
              <a:t>Estimated treatment effect</a:t>
            </a:r>
          </a:p>
        </p:txBody>
      </p:sp>
    </p:spTree>
    <p:extLst>
      <p:ext uri="{BB962C8B-B14F-4D97-AF65-F5344CB8AC3E}">
        <p14:creationId xmlns:p14="http://schemas.microsoft.com/office/powerpoint/2010/main" val="1614389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EEA560-E721-4040-B0E2-F249771EC87D}"/>
              </a:ext>
            </a:extLst>
          </p:cNvPr>
          <p:cNvSpPr>
            <a:spLocks noGrp="1"/>
          </p:cNvSpPr>
          <p:nvPr>
            <p:ph type="title"/>
          </p:nvPr>
        </p:nvSpPr>
        <p:spPr>
          <a:xfrm>
            <a:off x="838200" y="365125"/>
            <a:ext cx="10515600" cy="1325563"/>
          </a:xfrm>
        </p:spPr>
        <p:txBody>
          <a:bodyPr/>
          <a:lstStyle/>
          <a:p>
            <a:r>
              <a:rPr lang="en-US" dirty="0"/>
              <a:t>What is RDD?</a:t>
            </a:r>
          </a:p>
        </p:txBody>
      </p:sp>
      <p:sp>
        <p:nvSpPr>
          <p:cNvPr id="20" name="TextBox 19">
            <a:extLst>
              <a:ext uri="{FF2B5EF4-FFF2-40B4-BE49-F238E27FC236}">
                <a16:creationId xmlns:a16="http://schemas.microsoft.com/office/drawing/2014/main" id="{D6B531C8-B683-41E5-80B4-86AF5A4F3AC1}"/>
              </a:ext>
            </a:extLst>
          </p:cNvPr>
          <p:cNvSpPr txBox="1"/>
          <p:nvPr/>
        </p:nvSpPr>
        <p:spPr>
          <a:xfrm>
            <a:off x="7635570" y="1585519"/>
            <a:ext cx="4218071" cy="923330"/>
          </a:xfrm>
          <a:prstGeom prst="rect">
            <a:avLst/>
          </a:prstGeom>
          <a:noFill/>
        </p:spPr>
        <p:txBody>
          <a:bodyPr wrap="square" rtlCol="0">
            <a:spAutoFit/>
          </a:bodyPr>
          <a:lstStyle/>
          <a:p>
            <a:r>
              <a:rPr lang="en-US" dirty="0"/>
              <a:t>Estimation is occurring within the “optimal bandwidth”, which may not include all values from each group.</a:t>
            </a:r>
          </a:p>
        </p:txBody>
      </p:sp>
      <p:sp>
        <p:nvSpPr>
          <p:cNvPr id="21" name="Rectangle 20">
            <a:extLst>
              <a:ext uri="{FF2B5EF4-FFF2-40B4-BE49-F238E27FC236}">
                <a16:creationId xmlns:a16="http://schemas.microsoft.com/office/drawing/2014/main" id="{FD25D802-2526-489D-AFF6-88533D5E2077}"/>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067AD5E-DDFD-4B31-A4CD-82DA2B8EFD29}"/>
              </a:ext>
            </a:extLst>
          </p:cNvPr>
          <p:cNvCxnSpPr>
            <a:stCxn id="21" idx="0"/>
            <a:endCxn id="21"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D769462-F96B-42CB-AF8D-A7526A3DFC91}"/>
              </a:ext>
            </a:extLst>
          </p:cNvPr>
          <p:cNvPicPr>
            <a:picLocks noChangeAspect="1"/>
          </p:cNvPicPr>
          <p:nvPr/>
        </p:nvPicPr>
        <p:blipFill>
          <a:blip r:embed="rId2"/>
          <a:stretch>
            <a:fillRect/>
          </a:stretch>
        </p:blipFill>
        <p:spPr>
          <a:xfrm>
            <a:off x="4223988" y="2056439"/>
            <a:ext cx="2008519" cy="2129668"/>
          </a:xfrm>
          <a:prstGeom prst="rect">
            <a:avLst/>
          </a:prstGeom>
        </p:spPr>
      </p:pic>
      <p:pic>
        <p:nvPicPr>
          <p:cNvPr id="25" name="Picture 24">
            <a:extLst>
              <a:ext uri="{FF2B5EF4-FFF2-40B4-BE49-F238E27FC236}">
                <a16:creationId xmlns:a16="http://schemas.microsoft.com/office/drawing/2014/main" id="{930ADD20-49F4-4139-8564-9028540B423E}"/>
              </a:ext>
            </a:extLst>
          </p:cNvPr>
          <p:cNvPicPr>
            <a:picLocks noChangeAspect="1"/>
          </p:cNvPicPr>
          <p:nvPr/>
        </p:nvPicPr>
        <p:blipFill>
          <a:blip r:embed="rId3"/>
          <a:stretch>
            <a:fillRect/>
          </a:stretch>
        </p:blipFill>
        <p:spPr>
          <a:xfrm>
            <a:off x="2543903" y="4002988"/>
            <a:ext cx="1621102" cy="1694024"/>
          </a:xfrm>
          <a:prstGeom prst="rect">
            <a:avLst/>
          </a:prstGeom>
        </p:spPr>
      </p:pic>
      <p:sp>
        <p:nvSpPr>
          <p:cNvPr id="31" name="TextBox 30">
            <a:extLst>
              <a:ext uri="{FF2B5EF4-FFF2-40B4-BE49-F238E27FC236}">
                <a16:creationId xmlns:a16="http://schemas.microsoft.com/office/drawing/2014/main" id="{13C17285-440C-4780-BA9E-3BB12B03A363}"/>
              </a:ext>
            </a:extLst>
          </p:cNvPr>
          <p:cNvSpPr txBox="1"/>
          <p:nvPr/>
        </p:nvSpPr>
        <p:spPr>
          <a:xfrm>
            <a:off x="3419640" y="6274949"/>
            <a:ext cx="1490729" cy="369332"/>
          </a:xfrm>
          <a:prstGeom prst="rect">
            <a:avLst/>
          </a:prstGeom>
          <a:noFill/>
        </p:spPr>
        <p:txBody>
          <a:bodyPr wrap="none" rtlCol="0">
            <a:spAutoFit/>
          </a:bodyPr>
          <a:lstStyle/>
          <a:p>
            <a:r>
              <a:rPr lang="en-US" dirty="0"/>
              <a:t>Budget deficit</a:t>
            </a:r>
          </a:p>
        </p:txBody>
      </p:sp>
      <p:sp>
        <p:nvSpPr>
          <p:cNvPr id="32" name="TextBox 31">
            <a:extLst>
              <a:ext uri="{FF2B5EF4-FFF2-40B4-BE49-F238E27FC236}">
                <a16:creationId xmlns:a16="http://schemas.microsoft.com/office/drawing/2014/main" id="{58395CE5-83E2-4CFA-A409-83DEB78B3292}"/>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sp>
        <p:nvSpPr>
          <p:cNvPr id="2" name="Rectangle 1">
            <a:extLst>
              <a:ext uri="{FF2B5EF4-FFF2-40B4-BE49-F238E27FC236}">
                <a16:creationId xmlns:a16="http://schemas.microsoft.com/office/drawing/2014/main" id="{E7753CE0-F053-48F6-866D-958EB619DE95}"/>
              </a:ext>
            </a:extLst>
          </p:cNvPr>
          <p:cNvSpPr/>
          <p:nvPr/>
        </p:nvSpPr>
        <p:spPr>
          <a:xfrm>
            <a:off x="4223988" y="3665989"/>
            <a:ext cx="893550" cy="52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6E5732-56AC-4525-B319-69F001916B79}"/>
              </a:ext>
            </a:extLst>
          </p:cNvPr>
          <p:cNvSpPr/>
          <p:nvPr/>
        </p:nvSpPr>
        <p:spPr>
          <a:xfrm>
            <a:off x="3271458" y="4957894"/>
            <a:ext cx="908293" cy="509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F1773C1-BAB8-4DE2-B4A5-C31BC51A974E}"/>
              </a:ext>
            </a:extLst>
          </p:cNvPr>
          <p:cNvSpPr/>
          <p:nvPr/>
        </p:nvSpPr>
        <p:spPr>
          <a:xfrm>
            <a:off x="6898853" y="2934426"/>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5615B02-1B07-49C7-BFF8-7233A9D28AA1}"/>
              </a:ext>
            </a:extLst>
          </p:cNvPr>
          <p:cNvSpPr/>
          <p:nvPr/>
        </p:nvSpPr>
        <p:spPr>
          <a:xfrm>
            <a:off x="6681977" y="3387475"/>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655E2D8-D640-4ECB-B651-0184EFBF8B46}"/>
              </a:ext>
            </a:extLst>
          </p:cNvPr>
          <p:cNvSpPr/>
          <p:nvPr/>
        </p:nvSpPr>
        <p:spPr>
          <a:xfrm>
            <a:off x="6400636" y="3665989"/>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890716B-2880-40D1-8F0F-44272EF538F5}"/>
              </a:ext>
            </a:extLst>
          </p:cNvPr>
          <p:cNvSpPr/>
          <p:nvPr/>
        </p:nvSpPr>
        <p:spPr>
          <a:xfrm>
            <a:off x="6269986" y="296336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CBCD767-BB9E-4867-9BD3-5FECEE40AA7E}"/>
              </a:ext>
            </a:extLst>
          </p:cNvPr>
          <p:cNvSpPr/>
          <p:nvPr/>
        </p:nvSpPr>
        <p:spPr>
          <a:xfrm>
            <a:off x="2071319" y="4708843"/>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CD64BDC-189F-460C-834C-38B9B3FAE5E4}"/>
              </a:ext>
            </a:extLst>
          </p:cNvPr>
          <p:cNvSpPr/>
          <p:nvPr/>
        </p:nvSpPr>
        <p:spPr>
          <a:xfrm>
            <a:off x="2288327" y="3812095"/>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710C1AD-6C8C-431E-82EB-AD1B7E57220F}"/>
              </a:ext>
            </a:extLst>
          </p:cNvPr>
          <p:cNvSpPr/>
          <p:nvPr/>
        </p:nvSpPr>
        <p:spPr>
          <a:xfrm>
            <a:off x="1691051" y="4019767"/>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0E39D8C-8BDF-4843-A0C2-EDDC23B0AB0C}"/>
              </a:ext>
            </a:extLst>
          </p:cNvPr>
          <p:cNvSpPr/>
          <p:nvPr/>
        </p:nvSpPr>
        <p:spPr>
          <a:xfrm>
            <a:off x="6514731" y="1808207"/>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8BA1E9A-2D9B-43C5-B03A-DD09FD2A5829}"/>
              </a:ext>
            </a:extLst>
          </p:cNvPr>
          <p:cNvSpPr/>
          <p:nvPr/>
        </p:nvSpPr>
        <p:spPr>
          <a:xfrm>
            <a:off x="6700660" y="2463130"/>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D1C2052-7F2A-48DE-95C3-0A41D601C84B}"/>
              </a:ext>
            </a:extLst>
          </p:cNvPr>
          <p:cNvSpPr/>
          <p:nvPr/>
        </p:nvSpPr>
        <p:spPr>
          <a:xfrm>
            <a:off x="6096000" y="1742362"/>
            <a:ext cx="4571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B187892-082C-4986-AA73-21CEDF350072}"/>
              </a:ext>
            </a:extLst>
          </p:cNvPr>
          <p:cNvSpPr/>
          <p:nvPr/>
        </p:nvSpPr>
        <p:spPr>
          <a:xfrm>
            <a:off x="1617943" y="4818701"/>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24A4002-AE5D-4E94-BE98-ABD56A35A3F0}"/>
              </a:ext>
            </a:extLst>
          </p:cNvPr>
          <p:cNvSpPr/>
          <p:nvPr/>
        </p:nvSpPr>
        <p:spPr>
          <a:xfrm>
            <a:off x="1790603" y="5551516"/>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17F7992-4558-4890-ADBA-9D1EFC84EEBB}"/>
              </a:ext>
            </a:extLst>
          </p:cNvPr>
          <p:cNvSpPr/>
          <p:nvPr/>
        </p:nvSpPr>
        <p:spPr>
          <a:xfrm>
            <a:off x="2167253" y="5212410"/>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7DC433C-C0FF-4F3B-91FD-3624E398EC3B}"/>
              </a:ext>
            </a:extLst>
          </p:cNvPr>
          <p:cNvSpPr/>
          <p:nvPr/>
        </p:nvSpPr>
        <p:spPr>
          <a:xfrm>
            <a:off x="2288326" y="6028652"/>
            <a:ext cx="45719" cy="4571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9851EA0-AB1B-4DCB-A39C-C7F498123881}"/>
              </a:ext>
            </a:extLst>
          </p:cNvPr>
          <p:cNvCxnSpPr/>
          <p:nvPr/>
        </p:nvCxnSpPr>
        <p:spPr>
          <a:xfrm>
            <a:off x="2577459" y="1683575"/>
            <a:ext cx="0" cy="4531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15A1A2-1B49-4658-9C11-A2B54644E3EF}"/>
              </a:ext>
            </a:extLst>
          </p:cNvPr>
          <p:cNvCxnSpPr/>
          <p:nvPr/>
        </p:nvCxnSpPr>
        <p:spPr>
          <a:xfrm>
            <a:off x="6026732" y="1683575"/>
            <a:ext cx="0" cy="453142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637D6D-F09C-4955-8608-517A0B18114C}"/>
              </a:ext>
            </a:extLst>
          </p:cNvPr>
          <p:cNvSpPr txBox="1"/>
          <p:nvPr/>
        </p:nvSpPr>
        <p:spPr>
          <a:xfrm>
            <a:off x="5999580" y="5208966"/>
            <a:ext cx="893549" cy="577081"/>
          </a:xfrm>
          <a:prstGeom prst="rect">
            <a:avLst/>
          </a:prstGeom>
          <a:noFill/>
        </p:spPr>
        <p:txBody>
          <a:bodyPr wrap="square" rtlCol="0">
            <a:spAutoFit/>
          </a:bodyPr>
          <a:lstStyle/>
          <a:p>
            <a:r>
              <a:rPr lang="en-US" sz="1050" dirty="0">
                <a:solidFill>
                  <a:schemeClr val="accent1"/>
                </a:solidFill>
              </a:rPr>
              <a:t>Optimal bandwidth max</a:t>
            </a:r>
          </a:p>
        </p:txBody>
      </p:sp>
      <p:sp>
        <p:nvSpPr>
          <p:cNvPr id="35" name="TextBox 34">
            <a:extLst>
              <a:ext uri="{FF2B5EF4-FFF2-40B4-BE49-F238E27FC236}">
                <a16:creationId xmlns:a16="http://schemas.microsoft.com/office/drawing/2014/main" id="{B2A74843-A0FE-4BCD-A348-3483BE130F2B}"/>
              </a:ext>
            </a:extLst>
          </p:cNvPr>
          <p:cNvSpPr txBox="1"/>
          <p:nvPr/>
        </p:nvSpPr>
        <p:spPr>
          <a:xfrm>
            <a:off x="2559922" y="2069636"/>
            <a:ext cx="893549" cy="577081"/>
          </a:xfrm>
          <a:prstGeom prst="rect">
            <a:avLst/>
          </a:prstGeom>
          <a:noFill/>
        </p:spPr>
        <p:txBody>
          <a:bodyPr wrap="square" rtlCol="0">
            <a:spAutoFit/>
          </a:bodyPr>
          <a:lstStyle/>
          <a:p>
            <a:r>
              <a:rPr lang="en-US" sz="1050" dirty="0">
                <a:solidFill>
                  <a:schemeClr val="accent1"/>
                </a:solidFill>
              </a:rPr>
              <a:t>Optimal bandwidth min</a:t>
            </a:r>
          </a:p>
        </p:txBody>
      </p:sp>
    </p:spTree>
    <p:extLst>
      <p:ext uri="{BB962C8B-B14F-4D97-AF65-F5344CB8AC3E}">
        <p14:creationId xmlns:p14="http://schemas.microsoft.com/office/powerpoint/2010/main" val="349766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C1051-49D0-4002-AFAC-F5B209E1AB68}"/>
              </a:ext>
            </a:extLst>
          </p:cNvPr>
          <p:cNvSpPr>
            <a:spLocks noGrp="1"/>
          </p:cNvSpPr>
          <p:nvPr>
            <p:ph idx="1"/>
          </p:nvPr>
        </p:nvSpPr>
        <p:spPr>
          <a:xfrm>
            <a:off x="7306810" y="1825625"/>
            <a:ext cx="4046989" cy="4351338"/>
          </a:xfrm>
        </p:spPr>
        <p:txBody>
          <a:bodyPr>
            <a:normAutofit fontScale="62500" lnSpcReduction="20000"/>
          </a:bodyPr>
          <a:lstStyle/>
          <a:p>
            <a:r>
              <a:rPr lang="en-US" dirty="0"/>
              <a:t>RDD curves can take many forms</a:t>
            </a:r>
          </a:p>
          <a:p>
            <a:r>
              <a:rPr lang="en-US" dirty="0"/>
              <a:t>For example; </a:t>
            </a:r>
          </a:p>
          <a:p>
            <a:pPr lvl="1"/>
            <a:r>
              <a:rPr lang="en-US" dirty="0"/>
              <a:t>Treatment group may be on the right</a:t>
            </a:r>
          </a:p>
          <a:p>
            <a:pPr lvl="1"/>
            <a:r>
              <a:rPr lang="en-US" dirty="0"/>
              <a:t>The curve could also slope negatively, or be flat</a:t>
            </a:r>
          </a:p>
          <a:p>
            <a:pPr lvl="2"/>
            <a:r>
              <a:rPr lang="en-US" dirty="0"/>
              <a:t>Many theoretical base models will be flat</a:t>
            </a:r>
          </a:p>
          <a:p>
            <a:pPr lvl="2"/>
            <a:r>
              <a:rPr lang="en-US" dirty="0"/>
              <a:t>Flat RDD is “sharp”, sloped is “fuzzy”</a:t>
            </a:r>
          </a:p>
          <a:p>
            <a:pPr lvl="1"/>
            <a:r>
              <a:rPr lang="en-US" dirty="0"/>
              <a:t>The treatment variable may differ from the x-axis variable</a:t>
            </a:r>
          </a:p>
          <a:p>
            <a:pPr lvl="2"/>
            <a:r>
              <a:rPr lang="en-US" dirty="0"/>
              <a:t>In some cases, the treatment effect may weaken the related independent variable effect</a:t>
            </a:r>
          </a:p>
          <a:p>
            <a:pPr lvl="3"/>
            <a:r>
              <a:rPr lang="en-US" dirty="0"/>
              <a:t>For example, shown here; states that attack civilians are shown on a scale, with the implementation of sanctions for this behavior being the </a:t>
            </a:r>
            <a:r>
              <a:rPr lang="en-US" dirty="0" err="1"/>
              <a:t>cutpoint</a:t>
            </a:r>
            <a:r>
              <a:rPr lang="en-US" dirty="0"/>
              <a:t>, and the x-axis showing the number of attacks</a:t>
            </a:r>
          </a:p>
          <a:p>
            <a:pPr lvl="3"/>
            <a:r>
              <a:rPr lang="en-US" dirty="0"/>
              <a:t>This setup is less common for observational data, difficult to establish clean </a:t>
            </a:r>
            <a:r>
              <a:rPr lang="en-US" dirty="0" err="1"/>
              <a:t>cutpoints</a:t>
            </a:r>
            <a:endParaRPr lang="en-US" dirty="0"/>
          </a:p>
        </p:txBody>
      </p:sp>
      <p:sp>
        <p:nvSpPr>
          <p:cNvPr id="5" name="Title 1">
            <a:extLst>
              <a:ext uri="{FF2B5EF4-FFF2-40B4-BE49-F238E27FC236}">
                <a16:creationId xmlns:a16="http://schemas.microsoft.com/office/drawing/2014/main" id="{924F3FEB-43C3-4F8C-A88B-B588500C28C5}"/>
              </a:ext>
            </a:extLst>
          </p:cNvPr>
          <p:cNvSpPr>
            <a:spLocks noGrp="1"/>
          </p:cNvSpPr>
          <p:nvPr>
            <p:ph type="title"/>
          </p:nvPr>
        </p:nvSpPr>
        <p:spPr>
          <a:xfrm>
            <a:off x="838200" y="365125"/>
            <a:ext cx="10515600" cy="1325563"/>
          </a:xfrm>
        </p:spPr>
        <p:txBody>
          <a:bodyPr/>
          <a:lstStyle/>
          <a:p>
            <a:r>
              <a:rPr lang="en-US" dirty="0"/>
              <a:t>What is RDD?</a:t>
            </a:r>
          </a:p>
        </p:txBody>
      </p:sp>
      <p:sp>
        <p:nvSpPr>
          <p:cNvPr id="6" name="Rectangle 5">
            <a:extLst>
              <a:ext uri="{FF2B5EF4-FFF2-40B4-BE49-F238E27FC236}">
                <a16:creationId xmlns:a16="http://schemas.microsoft.com/office/drawing/2014/main" id="{0CD2A5E8-48E6-411B-BA95-FA98BA1C69E8}"/>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E44929DE-F7CF-478D-8BAA-79C02C069E94}"/>
              </a:ext>
            </a:extLst>
          </p:cNvPr>
          <p:cNvCxnSpPr>
            <a:stCxn id="6" idx="0"/>
            <a:endCxn id="6"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8DB2E3B-697A-4E42-A2D3-DEBF9022FD4A}"/>
              </a:ext>
            </a:extLst>
          </p:cNvPr>
          <p:cNvPicPr>
            <a:picLocks noChangeAspect="1"/>
          </p:cNvPicPr>
          <p:nvPr/>
        </p:nvPicPr>
        <p:blipFill rotWithShape="1">
          <a:blip r:embed="rId2"/>
          <a:srcRect b="24264"/>
          <a:stretch/>
        </p:blipFill>
        <p:spPr>
          <a:xfrm rot="5400000">
            <a:off x="4047879" y="3726520"/>
            <a:ext cx="2008519" cy="1612928"/>
          </a:xfrm>
          <a:prstGeom prst="rect">
            <a:avLst/>
          </a:prstGeom>
        </p:spPr>
      </p:pic>
      <p:pic>
        <p:nvPicPr>
          <p:cNvPr id="9" name="Picture 8">
            <a:extLst>
              <a:ext uri="{FF2B5EF4-FFF2-40B4-BE49-F238E27FC236}">
                <a16:creationId xmlns:a16="http://schemas.microsoft.com/office/drawing/2014/main" id="{0C4DA464-E9E8-445B-A9DF-C986E4E4DC4D}"/>
              </a:ext>
            </a:extLst>
          </p:cNvPr>
          <p:cNvPicPr>
            <a:picLocks noChangeAspect="1"/>
          </p:cNvPicPr>
          <p:nvPr/>
        </p:nvPicPr>
        <p:blipFill>
          <a:blip r:embed="rId3"/>
          <a:stretch>
            <a:fillRect/>
          </a:stretch>
        </p:blipFill>
        <p:spPr>
          <a:xfrm rot="5400000">
            <a:off x="2447248" y="2681713"/>
            <a:ext cx="1621102" cy="1694024"/>
          </a:xfrm>
          <a:prstGeom prst="rect">
            <a:avLst/>
          </a:prstGeom>
        </p:spPr>
      </p:pic>
      <p:sp>
        <p:nvSpPr>
          <p:cNvPr id="10" name="TextBox 9">
            <a:extLst>
              <a:ext uri="{FF2B5EF4-FFF2-40B4-BE49-F238E27FC236}">
                <a16:creationId xmlns:a16="http://schemas.microsoft.com/office/drawing/2014/main" id="{63147B24-4AE2-4524-BC73-9411737B7257}"/>
              </a:ext>
            </a:extLst>
          </p:cNvPr>
          <p:cNvSpPr txBox="1"/>
          <p:nvPr/>
        </p:nvSpPr>
        <p:spPr>
          <a:xfrm>
            <a:off x="3221921" y="6215003"/>
            <a:ext cx="1945148" cy="369332"/>
          </a:xfrm>
          <a:prstGeom prst="rect">
            <a:avLst/>
          </a:prstGeom>
          <a:noFill/>
        </p:spPr>
        <p:txBody>
          <a:bodyPr wrap="none" rtlCol="0">
            <a:spAutoFit/>
          </a:bodyPr>
          <a:lstStyle/>
          <a:p>
            <a:r>
              <a:rPr lang="en-US" dirty="0"/>
              <a:t>Attacks on civilians</a:t>
            </a:r>
          </a:p>
        </p:txBody>
      </p:sp>
      <p:sp>
        <p:nvSpPr>
          <p:cNvPr id="11" name="TextBox 10">
            <a:extLst>
              <a:ext uri="{FF2B5EF4-FFF2-40B4-BE49-F238E27FC236}">
                <a16:creationId xmlns:a16="http://schemas.microsoft.com/office/drawing/2014/main" id="{82BDFE25-E7DF-4877-B470-B8CFE202C23A}"/>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sp>
        <p:nvSpPr>
          <p:cNvPr id="12" name="Rectangle 11">
            <a:extLst>
              <a:ext uri="{FF2B5EF4-FFF2-40B4-BE49-F238E27FC236}">
                <a16:creationId xmlns:a16="http://schemas.microsoft.com/office/drawing/2014/main" id="{2ED5DE97-B228-489C-BEC6-B12E44917898}"/>
              </a:ext>
            </a:extLst>
          </p:cNvPr>
          <p:cNvSpPr/>
          <p:nvPr/>
        </p:nvSpPr>
        <p:spPr>
          <a:xfrm>
            <a:off x="4650805" y="2850965"/>
            <a:ext cx="2370778" cy="52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Treatment group – international sanctions</a:t>
            </a:r>
          </a:p>
        </p:txBody>
      </p:sp>
      <p:sp>
        <p:nvSpPr>
          <p:cNvPr id="13" name="Rectangle 12">
            <a:extLst>
              <a:ext uri="{FF2B5EF4-FFF2-40B4-BE49-F238E27FC236}">
                <a16:creationId xmlns:a16="http://schemas.microsoft.com/office/drawing/2014/main" id="{87E8B5E0-0587-4985-8C5D-2C6B54D7600A}"/>
              </a:ext>
            </a:extLst>
          </p:cNvPr>
          <p:cNvSpPr/>
          <p:nvPr/>
        </p:nvSpPr>
        <p:spPr>
          <a:xfrm>
            <a:off x="2067847" y="3497487"/>
            <a:ext cx="1074723" cy="9349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Control group</a:t>
            </a:r>
          </a:p>
        </p:txBody>
      </p:sp>
    </p:spTree>
    <p:extLst>
      <p:ext uri="{BB962C8B-B14F-4D97-AF65-F5344CB8AC3E}">
        <p14:creationId xmlns:p14="http://schemas.microsoft.com/office/powerpoint/2010/main" val="429000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E6DD-9723-4B4C-BC42-CCA3871DAC3A}"/>
              </a:ext>
            </a:extLst>
          </p:cNvPr>
          <p:cNvSpPr>
            <a:spLocks noGrp="1"/>
          </p:cNvSpPr>
          <p:nvPr>
            <p:ph type="title"/>
          </p:nvPr>
        </p:nvSpPr>
        <p:spPr/>
        <p:txBody>
          <a:bodyPr/>
          <a:lstStyle/>
          <a:p>
            <a:r>
              <a:rPr lang="en-US" dirty="0"/>
              <a:t>What is RDD?</a:t>
            </a:r>
          </a:p>
        </p:txBody>
      </p:sp>
      <p:sp>
        <p:nvSpPr>
          <p:cNvPr id="3" name="Content Placeholder 2">
            <a:extLst>
              <a:ext uri="{FF2B5EF4-FFF2-40B4-BE49-F238E27FC236}">
                <a16:creationId xmlns:a16="http://schemas.microsoft.com/office/drawing/2014/main" id="{02D432D3-2F69-4A06-A0E7-E04A9B425F2A}"/>
              </a:ext>
            </a:extLst>
          </p:cNvPr>
          <p:cNvSpPr>
            <a:spLocks noGrp="1"/>
          </p:cNvSpPr>
          <p:nvPr>
            <p:ph idx="1"/>
          </p:nvPr>
        </p:nvSpPr>
        <p:spPr>
          <a:xfrm>
            <a:off x="7734650" y="1825625"/>
            <a:ext cx="3619150" cy="4351338"/>
          </a:xfrm>
        </p:spPr>
        <p:txBody>
          <a:bodyPr>
            <a:normAutofit fontScale="77500" lnSpcReduction="20000"/>
          </a:bodyPr>
          <a:lstStyle/>
          <a:p>
            <a:r>
              <a:rPr lang="en-US" dirty="0"/>
              <a:t>Another case may use a treatment effect not directly related to the other independent variable (“covariate”)</a:t>
            </a:r>
          </a:p>
          <a:p>
            <a:pPr lvl="1"/>
            <a:r>
              <a:rPr lang="en-US" dirty="0"/>
              <a:t>For example, we may use geographic region as the treatment effect</a:t>
            </a:r>
          </a:p>
          <a:p>
            <a:pPr lvl="1"/>
            <a:r>
              <a:rPr lang="en-US" dirty="0"/>
              <a:t> In this case, the method is essentially the same as estimating a binary variable coefficient into a model, and then plotting this model in comparison with a model with the variable excluded</a:t>
            </a:r>
          </a:p>
          <a:p>
            <a:pPr lvl="2"/>
            <a:r>
              <a:rPr lang="en-US" dirty="0"/>
              <a:t>The primary difference is the “randomness” of the treatment</a:t>
            </a:r>
          </a:p>
          <a:p>
            <a:endParaRPr lang="en-US" dirty="0"/>
          </a:p>
        </p:txBody>
      </p:sp>
      <p:sp>
        <p:nvSpPr>
          <p:cNvPr id="4" name="Rectangle 3">
            <a:extLst>
              <a:ext uri="{FF2B5EF4-FFF2-40B4-BE49-F238E27FC236}">
                <a16:creationId xmlns:a16="http://schemas.microsoft.com/office/drawing/2014/main" id="{DF6078CA-CFF4-4A77-A67C-3B00E07FEC8E}"/>
              </a:ext>
            </a:extLst>
          </p:cNvPr>
          <p:cNvSpPr/>
          <p:nvPr/>
        </p:nvSpPr>
        <p:spPr>
          <a:xfrm>
            <a:off x="1174459" y="1690688"/>
            <a:ext cx="6040073" cy="45243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5A929BE-D305-4E1D-B734-3CD7E1B0B435}"/>
              </a:ext>
            </a:extLst>
          </p:cNvPr>
          <p:cNvPicPr>
            <a:picLocks noChangeAspect="1"/>
          </p:cNvPicPr>
          <p:nvPr/>
        </p:nvPicPr>
        <p:blipFill rotWithShape="1">
          <a:blip r:embed="rId2"/>
          <a:srcRect b="24264"/>
          <a:stretch/>
        </p:blipFill>
        <p:spPr>
          <a:xfrm>
            <a:off x="3555049" y="3964984"/>
            <a:ext cx="2008519" cy="1612928"/>
          </a:xfrm>
          <a:prstGeom prst="rect">
            <a:avLst/>
          </a:prstGeom>
        </p:spPr>
      </p:pic>
      <p:pic>
        <p:nvPicPr>
          <p:cNvPr id="7" name="Picture 6">
            <a:extLst>
              <a:ext uri="{FF2B5EF4-FFF2-40B4-BE49-F238E27FC236}">
                <a16:creationId xmlns:a16="http://schemas.microsoft.com/office/drawing/2014/main" id="{D16AF432-DA05-4FA9-81E1-BA893F22A8A2}"/>
              </a:ext>
            </a:extLst>
          </p:cNvPr>
          <p:cNvPicPr>
            <a:picLocks noChangeAspect="1"/>
          </p:cNvPicPr>
          <p:nvPr/>
        </p:nvPicPr>
        <p:blipFill>
          <a:blip r:embed="rId3"/>
          <a:stretch>
            <a:fillRect/>
          </a:stretch>
        </p:blipFill>
        <p:spPr>
          <a:xfrm>
            <a:off x="3362100" y="2327779"/>
            <a:ext cx="1621102" cy="1694024"/>
          </a:xfrm>
          <a:prstGeom prst="rect">
            <a:avLst/>
          </a:prstGeom>
        </p:spPr>
      </p:pic>
      <p:sp>
        <p:nvSpPr>
          <p:cNvPr id="8" name="TextBox 7">
            <a:extLst>
              <a:ext uri="{FF2B5EF4-FFF2-40B4-BE49-F238E27FC236}">
                <a16:creationId xmlns:a16="http://schemas.microsoft.com/office/drawing/2014/main" id="{DE1DF62C-F422-4290-A384-1A9646B78F0A}"/>
              </a:ext>
            </a:extLst>
          </p:cNvPr>
          <p:cNvSpPr txBox="1"/>
          <p:nvPr/>
        </p:nvSpPr>
        <p:spPr>
          <a:xfrm>
            <a:off x="3221921" y="6215003"/>
            <a:ext cx="2076338" cy="369332"/>
          </a:xfrm>
          <a:prstGeom prst="rect">
            <a:avLst/>
          </a:prstGeom>
          <a:noFill/>
        </p:spPr>
        <p:txBody>
          <a:bodyPr wrap="none" rtlCol="0">
            <a:spAutoFit/>
          </a:bodyPr>
          <a:lstStyle/>
          <a:p>
            <a:r>
              <a:rPr lang="en-US" dirty="0"/>
              <a:t>Unemployment rate</a:t>
            </a:r>
          </a:p>
        </p:txBody>
      </p:sp>
      <p:sp>
        <p:nvSpPr>
          <p:cNvPr id="9" name="TextBox 8">
            <a:extLst>
              <a:ext uri="{FF2B5EF4-FFF2-40B4-BE49-F238E27FC236}">
                <a16:creationId xmlns:a16="http://schemas.microsoft.com/office/drawing/2014/main" id="{4979A3E8-7569-4E6D-82BA-EBB673EF50B8}"/>
              </a:ext>
            </a:extLst>
          </p:cNvPr>
          <p:cNvSpPr txBox="1"/>
          <p:nvPr/>
        </p:nvSpPr>
        <p:spPr>
          <a:xfrm rot="16200000">
            <a:off x="-92304" y="3516401"/>
            <a:ext cx="1827936" cy="369332"/>
          </a:xfrm>
          <a:prstGeom prst="rect">
            <a:avLst/>
          </a:prstGeom>
          <a:noFill/>
        </p:spPr>
        <p:txBody>
          <a:bodyPr wrap="none" rtlCol="0">
            <a:spAutoFit/>
          </a:bodyPr>
          <a:lstStyle/>
          <a:p>
            <a:r>
              <a:rPr lang="en-US" dirty="0"/>
              <a:t>Number of rebels</a:t>
            </a:r>
          </a:p>
        </p:txBody>
      </p:sp>
      <p:sp>
        <p:nvSpPr>
          <p:cNvPr id="10" name="Rectangle 9">
            <a:extLst>
              <a:ext uri="{FF2B5EF4-FFF2-40B4-BE49-F238E27FC236}">
                <a16:creationId xmlns:a16="http://schemas.microsoft.com/office/drawing/2014/main" id="{E3255514-D08D-4E77-8770-0ACC0E765246}"/>
              </a:ext>
            </a:extLst>
          </p:cNvPr>
          <p:cNvSpPr/>
          <p:nvPr/>
        </p:nvSpPr>
        <p:spPr>
          <a:xfrm>
            <a:off x="4398598" y="4996407"/>
            <a:ext cx="2370778" cy="52011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Treatment group – OECD Neighbor</a:t>
            </a:r>
          </a:p>
        </p:txBody>
      </p:sp>
      <p:sp>
        <p:nvSpPr>
          <p:cNvPr id="11" name="Rectangle 10">
            <a:extLst>
              <a:ext uri="{FF2B5EF4-FFF2-40B4-BE49-F238E27FC236}">
                <a16:creationId xmlns:a16="http://schemas.microsoft.com/office/drawing/2014/main" id="{D95FCC6F-1A8E-4079-AE35-B01B36AD3E9F}"/>
              </a:ext>
            </a:extLst>
          </p:cNvPr>
          <p:cNvSpPr/>
          <p:nvPr/>
        </p:nvSpPr>
        <p:spPr>
          <a:xfrm>
            <a:off x="4172651" y="3174791"/>
            <a:ext cx="1125608" cy="709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Control group</a:t>
            </a:r>
          </a:p>
        </p:txBody>
      </p:sp>
      <p:cxnSp>
        <p:nvCxnSpPr>
          <p:cNvPr id="5" name="Straight Connector 4">
            <a:extLst>
              <a:ext uri="{FF2B5EF4-FFF2-40B4-BE49-F238E27FC236}">
                <a16:creationId xmlns:a16="http://schemas.microsoft.com/office/drawing/2014/main" id="{A6AF3D51-17E0-4386-BB4F-7D8A651D46CC}"/>
              </a:ext>
            </a:extLst>
          </p:cNvPr>
          <p:cNvCxnSpPr>
            <a:stCxn id="4" idx="0"/>
            <a:endCxn id="4" idx="2"/>
          </p:cNvCxnSpPr>
          <p:nvPr/>
        </p:nvCxnSpPr>
        <p:spPr>
          <a:xfrm>
            <a:off x="4194496" y="1690688"/>
            <a:ext cx="0" cy="45243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309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3178</Words>
  <Application>Microsoft Office PowerPoint</Application>
  <PresentationFormat>Widescreen</PresentationFormat>
  <Paragraphs>296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Regression Discontinuity Designs</vt:lpstr>
      <vt:lpstr>Week 4: Regression Discontinuity Design</vt:lpstr>
      <vt:lpstr>Agenda</vt:lpstr>
      <vt:lpstr>What is RDD?</vt:lpstr>
      <vt:lpstr>What is RDD?</vt:lpstr>
      <vt:lpstr>What is RDD?</vt:lpstr>
      <vt:lpstr>What is RDD?</vt:lpstr>
      <vt:lpstr>What is RDD?</vt:lpstr>
      <vt:lpstr>What is RDD?</vt:lpstr>
      <vt:lpstr>When should we use RDD?</vt:lpstr>
      <vt:lpstr>When should we use RDD?</vt:lpstr>
      <vt:lpstr>Potential Issues with RDD: Bandwidth selection</vt:lpstr>
      <vt:lpstr>Potential Issues with RDD: Line estimation method</vt:lpstr>
      <vt:lpstr>Potential Issues with RDD</vt:lpstr>
      <vt:lpstr>Potential Issues with RDD: Distortion at cut-point</vt:lpstr>
      <vt:lpstr>Literature Example</vt:lpstr>
      <vt:lpstr>Literature Example: Primary figure</vt:lpstr>
      <vt:lpstr>Literature Example: Primary table</vt:lpstr>
      <vt:lpstr>Literature Example: Conceptual Check</vt:lpstr>
      <vt:lpstr>Code: Literature Replication (Table Results)</vt:lpstr>
      <vt:lpstr>Code: Literature Replication (Figure)</vt:lpstr>
      <vt:lpstr>Code: General Example (Table Results)</vt:lpstr>
      <vt:lpstr>Code: General Example (Figure)</vt:lpstr>
      <vt:lpstr>Code: General Example 2 (Figure)</vt:lpstr>
      <vt:lpstr>For further learning</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Discontinuity Designs</dc:title>
  <dc:creator>Chase Englund</dc:creator>
  <cp:lastModifiedBy>Chase Englund</cp:lastModifiedBy>
  <cp:revision>66</cp:revision>
  <dcterms:created xsi:type="dcterms:W3CDTF">2021-02-15T18:12:28Z</dcterms:created>
  <dcterms:modified xsi:type="dcterms:W3CDTF">2021-04-05T19:41:18Z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c8e541d0-eead-4775-87d2-897a9922e5f4</vt:lpwstr>
  </property>
</Properties>
</file>