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1" r:id="rId4"/>
    <p:sldId id="298" r:id="rId5"/>
    <p:sldId id="272" r:id="rId6"/>
    <p:sldId id="287" r:id="rId7"/>
    <p:sldId id="278" r:id="rId8"/>
    <p:sldId id="281" r:id="rId9"/>
    <p:sldId id="288" r:id="rId10"/>
    <p:sldId id="289" r:id="rId11"/>
    <p:sldId id="286" r:id="rId12"/>
    <p:sldId id="294" r:id="rId13"/>
    <p:sldId id="295" r:id="rId14"/>
    <p:sldId id="296" r:id="rId15"/>
    <p:sldId id="297" r:id="rId16"/>
    <p:sldId id="304" r:id="rId17"/>
    <p:sldId id="303" r:id="rId18"/>
    <p:sldId id="299" r:id="rId19"/>
    <p:sldId id="300" r:id="rId20"/>
    <p:sldId id="301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486" autoAdjust="0"/>
  </p:normalViewPr>
  <p:slideViewPr>
    <p:cSldViewPr>
      <p:cViewPr varScale="1">
        <p:scale>
          <a:sx n="68" d="100"/>
          <a:sy n="68" d="100"/>
        </p:scale>
        <p:origin x="-7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8584-3EC9-4B3D-ADEC-484F38C8C61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1FF-126C-4FC3-9F1A-C541E08AA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0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rules/userstories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Short Introduction</a:t>
            </a:r>
          </a:p>
          <a:p>
            <a:r>
              <a:rPr lang="en-US" b="1" dirty="0" smtClean="0"/>
              <a:t>Agile</a:t>
            </a:r>
            <a:r>
              <a:rPr lang="en-US" b="1" baseline="0" dirty="0" smtClean="0"/>
              <a:t> Techniques</a:t>
            </a:r>
          </a:p>
          <a:p>
            <a:r>
              <a:rPr lang="en-US" baseline="0" dirty="0" smtClean="0"/>
              <a:t>	much written</a:t>
            </a:r>
          </a:p>
          <a:p>
            <a:r>
              <a:rPr lang="en-US" baseline="0" dirty="0" smtClean="0"/>
              <a:t>	how to apply in practice?</a:t>
            </a:r>
          </a:p>
          <a:p>
            <a:r>
              <a:rPr lang="en-US" b="1" baseline="0" dirty="0" smtClean="0"/>
              <a:t>Structure of the presentation</a:t>
            </a:r>
          </a:p>
          <a:p>
            <a:r>
              <a:rPr lang="en-US" baseline="0" dirty="0" smtClean="0"/>
              <a:t>	Focus on the public</a:t>
            </a:r>
          </a:p>
          <a:p>
            <a:r>
              <a:rPr lang="en-US" baseline="0" dirty="0" smtClean="0"/>
              <a:t>	Examples &amp; Small discussions = better understanding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5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</a:p>
          <a:p>
            <a:r>
              <a:rPr lang="en-US" dirty="0" smtClean="0"/>
              <a:t>	will guarantee we do</a:t>
            </a:r>
            <a:r>
              <a:rPr lang="en-US" baseline="0" dirty="0" smtClean="0"/>
              <a:t> not break code</a:t>
            </a:r>
          </a:p>
          <a:p>
            <a:r>
              <a:rPr lang="en-US" baseline="0" dirty="0" smtClean="0"/>
              <a:t>	enable change</a:t>
            </a:r>
            <a:endParaRPr lang="en-US" dirty="0" smtClean="0"/>
          </a:p>
          <a:p>
            <a:r>
              <a:rPr lang="en-US" dirty="0" smtClean="0"/>
              <a:t>No code changes or bug fixes</a:t>
            </a:r>
          </a:p>
          <a:p>
            <a:r>
              <a:rPr lang="en-US" dirty="0" smtClean="0"/>
              <a:t>	bugs are part of the API - customers rely on it</a:t>
            </a:r>
          </a:p>
          <a:p>
            <a:r>
              <a:rPr lang="en-US" dirty="0" smtClean="0"/>
              <a:t>	we have no tests yet – cannot guarantee we don’t</a:t>
            </a:r>
            <a:r>
              <a:rPr lang="en-US" baseline="0" dirty="0" smtClean="0"/>
              <a:t> break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29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r>
              <a:rPr lang="en-US" baseline="0" dirty="0" smtClean="0"/>
              <a:t> injection</a:t>
            </a:r>
          </a:p>
          <a:p>
            <a:r>
              <a:rPr lang="en-US" baseline="0" dirty="0" smtClean="0"/>
              <a:t>	enable testing &amp; mocking of some parts</a:t>
            </a:r>
          </a:p>
          <a:p>
            <a:r>
              <a:rPr lang="en-US" baseline="0" dirty="0" smtClean="0"/>
              <a:t>Simplify arguments</a:t>
            </a:r>
          </a:p>
          <a:p>
            <a:r>
              <a:rPr lang="en-US" baseline="0" dirty="0" smtClean="0"/>
              <a:t>	get rid of redundant arguments</a:t>
            </a:r>
          </a:p>
          <a:p>
            <a:r>
              <a:rPr lang="en-US" baseline="0" dirty="0" smtClean="0"/>
              <a:t>	feature envy – group code into one object?</a:t>
            </a:r>
          </a:p>
          <a:p>
            <a:r>
              <a:rPr lang="en-US" baseline="0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Scrap</a:t>
            </a:r>
            <a:r>
              <a:rPr lang="en-US" baseline="0" dirty="0" smtClean="0"/>
              <a:t> functionality</a:t>
            </a:r>
          </a:p>
          <a:p>
            <a:r>
              <a:rPr lang="en-US" baseline="0" dirty="0" smtClean="0"/>
              <a:t>	best before</a:t>
            </a:r>
          </a:p>
          <a:p>
            <a:r>
              <a:rPr lang="en-US" baseline="0" dirty="0" smtClean="0"/>
              <a:t>	scrap items</a:t>
            </a:r>
          </a:p>
          <a:p>
            <a:r>
              <a:rPr lang="en-US" dirty="0" smtClean="0"/>
              <a:t>TDD</a:t>
            </a:r>
          </a:p>
          <a:p>
            <a:r>
              <a:rPr lang="en-US" dirty="0" smtClean="0"/>
              <a:t>	possible because we have tests for the code</a:t>
            </a:r>
          </a:p>
          <a:p>
            <a:r>
              <a:rPr lang="en-US" dirty="0" smtClean="0"/>
              <a:t>	code</a:t>
            </a:r>
            <a:r>
              <a:rPr lang="en-US" baseline="0" dirty="0" smtClean="0"/>
              <a:t> is testable</a:t>
            </a:r>
            <a:endParaRPr lang="en-US" dirty="0" smtClean="0"/>
          </a:p>
          <a:p>
            <a:r>
              <a:rPr lang="en-US" baseline="0" dirty="0" smtClean="0"/>
              <a:t>Bugs</a:t>
            </a:r>
          </a:p>
          <a:p>
            <a:r>
              <a:rPr lang="en-US" baseline="0" dirty="0" smtClean="0"/>
              <a:t>	Fix with care</a:t>
            </a:r>
          </a:p>
          <a:p>
            <a:r>
              <a:rPr lang="en-US" baseline="0" dirty="0" smtClean="0"/>
              <a:t>	Do not change behaviour – customers may depend on it</a:t>
            </a:r>
          </a:p>
          <a:p>
            <a:r>
              <a:rPr lang="en-US" baseline="0" dirty="0" smtClean="0"/>
              <a:t>		Expose new methods</a:t>
            </a:r>
          </a:p>
          <a:p>
            <a:r>
              <a:rPr lang="en-US" baseline="0" dirty="0" smtClean="0"/>
              <a:t>	Big (time consuming) bugs should be just reported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it easier to accommodate change</a:t>
            </a:r>
          </a:p>
          <a:p>
            <a:r>
              <a:rPr lang="en-US" dirty="0" smtClean="0"/>
              <a:t>	add new functionality</a:t>
            </a:r>
          </a:p>
          <a:p>
            <a:r>
              <a:rPr lang="en-US" dirty="0" smtClean="0"/>
              <a:t>	work with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2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Refactor ≠ Rewrite</a:t>
            </a:r>
          </a:p>
          <a:p>
            <a:r>
              <a:rPr lang="en-US" dirty="0" smtClean="0"/>
              <a:t>	change internal structure</a:t>
            </a:r>
          </a:p>
          <a:p>
            <a:r>
              <a:rPr lang="en-US" dirty="0" smtClean="0"/>
              <a:t>	keep observable</a:t>
            </a:r>
            <a:r>
              <a:rPr lang="en-US" baseline="0" dirty="0" smtClean="0"/>
              <a:t> behaviour</a:t>
            </a:r>
          </a:p>
          <a:p>
            <a:r>
              <a:rPr lang="en-US" dirty="0" smtClean="0"/>
              <a:t>Run existing tests</a:t>
            </a:r>
          </a:p>
          <a:p>
            <a:r>
              <a:rPr lang="en-US" dirty="0" smtClean="0"/>
              <a:t>	constantly run the existing tests</a:t>
            </a:r>
          </a:p>
          <a:p>
            <a:pPr lvl="1"/>
            <a:r>
              <a:rPr lang="en-US" dirty="0" smtClean="0"/>
              <a:t>	guarantee correctness</a:t>
            </a:r>
          </a:p>
          <a:p>
            <a:pPr lvl="1"/>
            <a:r>
              <a:rPr lang="en-US" dirty="0" smtClean="0"/>
              <a:t>	increase confidence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 small steps</a:t>
            </a:r>
          </a:p>
          <a:p>
            <a:pPr lvl="1"/>
            <a:r>
              <a:rPr lang="en-US" dirty="0" smtClean="0"/>
              <a:t>	allows to step back, revert</a:t>
            </a:r>
            <a:r>
              <a:rPr lang="en-US" baseline="0" dirty="0" smtClean="0"/>
              <a:t> or rethink your approach</a:t>
            </a:r>
            <a:endParaRPr lang="en-US" dirty="0" smtClean="0"/>
          </a:p>
          <a:p>
            <a:pPr lvl="1"/>
            <a:r>
              <a:rPr lang="en-GB" dirty="0" smtClean="0"/>
              <a:t>	localizes defects</a:t>
            </a:r>
          </a:p>
          <a:p>
            <a:pPr lvl="1"/>
            <a:r>
              <a:rPr lang="en-GB" dirty="0" smtClean="0"/>
              <a:t>	detects unintended change</a:t>
            </a:r>
          </a:p>
          <a:p>
            <a:pPr lvl="1"/>
            <a:r>
              <a:rPr lang="en-US" dirty="0" smtClean="0"/>
              <a:t>	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82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very simple program</a:t>
            </a:r>
          </a:p>
          <a:p>
            <a:pPr lvl="1"/>
            <a:r>
              <a:rPr lang="en-GB" dirty="0" smtClean="0"/>
              <a:t>explore potential solutions </a:t>
            </a:r>
          </a:p>
          <a:p>
            <a:pPr lvl="1"/>
            <a:r>
              <a:rPr lang="en-GB" dirty="0" smtClean="0"/>
              <a:t>addresses only the problem under examination </a:t>
            </a:r>
          </a:p>
          <a:p>
            <a:pPr lvl="1"/>
            <a:r>
              <a:rPr lang="en-GB" dirty="0" smtClean="0"/>
              <a:t>ignores all other concerns</a:t>
            </a:r>
          </a:p>
          <a:p>
            <a:r>
              <a:rPr lang="en-GB" dirty="0" smtClean="0"/>
              <a:t>not good enough to keep</a:t>
            </a:r>
          </a:p>
          <a:p>
            <a:pPr lvl="1"/>
            <a:r>
              <a:rPr lang="en-GB" dirty="0" smtClean="0"/>
              <a:t>expect to throw it away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Risk/Estimation management</a:t>
            </a:r>
            <a:endParaRPr lang="en-GB" dirty="0" smtClean="0"/>
          </a:p>
          <a:p>
            <a:pPr lvl="1"/>
            <a:r>
              <a:rPr lang="en-GB" dirty="0" smtClean="0"/>
              <a:t>reduce the risk of a technical problem </a:t>
            </a:r>
          </a:p>
          <a:p>
            <a:pPr lvl="1"/>
            <a:r>
              <a:rPr lang="en-GB" dirty="0" smtClean="0"/>
              <a:t>increase the reliability of an estimate</a:t>
            </a:r>
            <a:endParaRPr lang="en-GB" dirty="0" smtClean="0">
              <a:hlinkClick r:id="rId3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7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Refactor ≠ Rewrite</a:t>
            </a:r>
          </a:p>
          <a:p>
            <a:r>
              <a:rPr lang="en-US" dirty="0" smtClean="0"/>
              <a:t>	change internal structure</a:t>
            </a:r>
          </a:p>
          <a:p>
            <a:r>
              <a:rPr lang="en-US" dirty="0" smtClean="0"/>
              <a:t>	keep observable</a:t>
            </a:r>
            <a:r>
              <a:rPr lang="en-US" baseline="0" dirty="0" smtClean="0"/>
              <a:t> behaviour</a:t>
            </a:r>
          </a:p>
          <a:p>
            <a:r>
              <a:rPr lang="en-US" dirty="0" smtClean="0"/>
              <a:t>Run existing tests</a:t>
            </a:r>
          </a:p>
          <a:p>
            <a:r>
              <a:rPr lang="en-US" dirty="0" smtClean="0"/>
              <a:t>	constantly run the existing tests</a:t>
            </a:r>
          </a:p>
          <a:p>
            <a:pPr lvl="1"/>
            <a:r>
              <a:rPr lang="en-US" dirty="0" smtClean="0"/>
              <a:t>	guarantee correctness</a:t>
            </a:r>
          </a:p>
          <a:p>
            <a:pPr lvl="1"/>
            <a:r>
              <a:rPr lang="en-US" dirty="0" smtClean="0"/>
              <a:t>	increase confidence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 small steps</a:t>
            </a:r>
          </a:p>
          <a:p>
            <a:pPr lvl="1"/>
            <a:r>
              <a:rPr lang="en-US" dirty="0" smtClean="0"/>
              <a:t>	allows to step back, revert</a:t>
            </a:r>
            <a:r>
              <a:rPr lang="en-US" baseline="0" dirty="0" smtClean="0"/>
              <a:t> or rethink your approach</a:t>
            </a:r>
            <a:endParaRPr lang="en-US" dirty="0" smtClean="0"/>
          </a:p>
          <a:p>
            <a:pPr lvl="1"/>
            <a:r>
              <a:rPr lang="en-GB" dirty="0" smtClean="0"/>
              <a:t>	localizes defects</a:t>
            </a:r>
          </a:p>
          <a:p>
            <a:pPr lvl="1"/>
            <a:r>
              <a:rPr lang="en-GB" dirty="0" smtClean="0"/>
              <a:t>	detects unintended change</a:t>
            </a:r>
          </a:p>
          <a:p>
            <a:pPr lvl="1"/>
            <a:r>
              <a:rPr lang="en-US" dirty="0" smtClean="0"/>
              <a:t>	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8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How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many of you heard of Test First/TDD?</a:t>
            </a:r>
          </a:p>
          <a:p>
            <a:r>
              <a:rPr lang="en-US" altLang="en-US" b="1" baseline="0" dirty="0" smtClean="0">
                <a:solidFill>
                  <a:srgbClr val="FF0000"/>
                </a:solidFill>
              </a:rPr>
              <a:t>How many use TDD?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Hard to write tests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Tests</a:t>
            </a:r>
            <a:r>
              <a:rPr lang="en-US" b="0" baseline="0" dirty="0" smtClean="0"/>
              <a:t> are lengthy integration scenarios</a:t>
            </a:r>
          </a:p>
          <a:p>
            <a:r>
              <a:rPr lang="en-US" b="0" baseline="0" dirty="0" smtClean="0"/>
              <a:t>	Code not written with testing in mind</a:t>
            </a:r>
          </a:p>
          <a:p>
            <a:r>
              <a:rPr lang="en-US" b="1" baseline="0" dirty="0" smtClean="0"/>
              <a:t>Slow to execute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0" dirty="0" smtClean="0"/>
              <a:t>Integration</a:t>
            </a:r>
            <a:r>
              <a:rPr lang="en-US" b="0" baseline="0" dirty="0" smtClean="0"/>
              <a:t> scenarios are complex</a:t>
            </a:r>
          </a:p>
          <a:p>
            <a:r>
              <a:rPr lang="en-US" b="0" baseline="0" dirty="0" smtClean="0"/>
              <a:t>	Involve real systems</a:t>
            </a:r>
          </a:p>
          <a:p>
            <a:r>
              <a:rPr lang="en-US" b="0" baseline="0" dirty="0" smtClean="0"/>
              <a:t>	Require system expertise to run or debug</a:t>
            </a:r>
          </a:p>
          <a:p>
            <a:r>
              <a:rPr lang="en-US" b="1" baseline="0" dirty="0" smtClean="0"/>
              <a:t>No tests during development</a:t>
            </a:r>
          </a:p>
          <a:p>
            <a:r>
              <a:rPr lang="en-US" b="0" baseline="0" dirty="0" smtClean="0"/>
              <a:t>	Manual testing at best</a:t>
            </a:r>
          </a:p>
          <a:p>
            <a:r>
              <a:rPr lang="en-US" b="0" baseline="0" dirty="0" smtClean="0"/>
              <a:t>	Error prone</a:t>
            </a:r>
          </a:p>
          <a:p>
            <a:r>
              <a:rPr lang="en-US" b="0" baseline="0" dirty="0" smtClean="0"/>
              <a:t>	No reproducible tests</a:t>
            </a:r>
          </a:p>
          <a:p>
            <a:r>
              <a:rPr lang="en-US" b="0" baseline="0" dirty="0" smtClean="0"/>
              <a:t>	Late discovery of programming errors</a:t>
            </a:r>
          </a:p>
          <a:p>
            <a:r>
              <a:rPr lang="en-US" b="0" baseline="0" dirty="0" smtClean="0"/>
              <a:t>	Slow turnaround</a:t>
            </a:r>
          </a:p>
          <a:p>
            <a:r>
              <a:rPr lang="en-US" b="1" baseline="0" dirty="0" smtClean="0"/>
              <a:t>Errors leak to production</a:t>
            </a:r>
          </a:p>
          <a:p>
            <a:r>
              <a:rPr lang="en-US" b="0" baseline="0" dirty="0" smtClean="0"/>
              <a:t>	Direct result of manual testing during development</a:t>
            </a:r>
          </a:p>
          <a:p>
            <a:r>
              <a:rPr lang="en-US" b="1" dirty="0" smtClean="0"/>
              <a:t>Bus Factor</a:t>
            </a:r>
          </a:p>
          <a:p>
            <a:r>
              <a:rPr lang="en-US" dirty="0" smtClean="0"/>
              <a:t>	programmers move to other projects, other companies</a:t>
            </a:r>
          </a:p>
          <a:p>
            <a:r>
              <a:rPr lang="en-US" dirty="0" smtClean="0"/>
              <a:t>	knowledge goes</a:t>
            </a:r>
            <a:r>
              <a:rPr lang="en-US" baseline="0" dirty="0" smtClean="0"/>
              <a:t> away with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Code testability for free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Tests</a:t>
            </a:r>
            <a:r>
              <a:rPr lang="en-US" altLang="en-US" b="0" baseline="0" dirty="0" smtClean="0"/>
              <a:t> written before code =&gt; code is naturally testable</a:t>
            </a:r>
          </a:p>
          <a:p>
            <a:r>
              <a:rPr lang="en-US" altLang="en-US" b="0" baseline="0" dirty="0" smtClean="0"/>
              <a:t>	No additional effort to unit test – just follow usual process (TDD)</a:t>
            </a:r>
            <a:endParaRPr lang="en-US" altLang="en-US" b="1" dirty="0" smtClean="0"/>
          </a:p>
          <a:p>
            <a:r>
              <a:rPr lang="en-US" altLang="en-US" b="1" dirty="0" smtClean="0"/>
              <a:t>Fast test execution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Tests</a:t>
            </a:r>
            <a:r>
              <a:rPr lang="en-US" altLang="en-US" b="0" baseline="0" dirty="0" smtClean="0"/>
              <a:t> execute for a fraction of  a second</a:t>
            </a:r>
          </a:p>
          <a:p>
            <a:r>
              <a:rPr lang="en-US" altLang="en-US" b="0" baseline="0" dirty="0" smtClean="0"/>
              <a:t>	Tests do not use real systems, nut test units in isolation</a:t>
            </a:r>
            <a:endParaRPr lang="en-US" altLang="en-US" b="1" dirty="0" smtClean="0"/>
          </a:p>
          <a:p>
            <a:r>
              <a:rPr lang="en-US" altLang="en-US" b="1" dirty="0" smtClean="0"/>
              <a:t>Controlled development process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No</a:t>
            </a:r>
            <a:r>
              <a:rPr lang="en-US" altLang="en-US" b="0" baseline="0" dirty="0" smtClean="0"/>
              <a:t> feature is added without a test for it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	New features get tested early</a:t>
            </a:r>
            <a:endParaRPr lang="en-US" altLang="en-US" b="1" dirty="0" smtClean="0"/>
          </a:p>
          <a:p>
            <a:r>
              <a:rPr lang="en-US" altLang="en-US" b="1" dirty="0" smtClean="0"/>
              <a:t>No regression</a:t>
            </a:r>
          </a:p>
          <a:p>
            <a:r>
              <a:rPr lang="en-US" altLang="en-US" b="0" baseline="0" dirty="0" smtClean="0"/>
              <a:t>	Old features are prevented from regression</a:t>
            </a:r>
            <a:endParaRPr lang="en-US" altLang="en-US" b="1" dirty="0" smtClean="0"/>
          </a:p>
          <a:p>
            <a:r>
              <a:rPr lang="en-US" altLang="en-US" b="1" dirty="0" smtClean="0"/>
              <a:t>Executable 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	Tests document what the system can do in a persistent and reproducible manner</a:t>
            </a:r>
          </a:p>
          <a:p>
            <a:endParaRPr lang="en-US" altLang="en-US" b="1" dirty="0" smtClean="0"/>
          </a:p>
          <a:p>
            <a:endParaRPr lang="en-US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People</a:t>
            </a:r>
            <a:r>
              <a:rPr lang="en-GB" b="1" baseline="0" dirty="0" smtClean="0"/>
              <a:t> argue that unit testing takes too much time </a:t>
            </a:r>
          </a:p>
          <a:p>
            <a:r>
              <a:rPr lang="en-GB" b="0" baseline="0" dirty="0" smtClean="0"/>
              <a:t>	It does</a:t>
            </a:r>
          </a:p>
          <a:p>
            <a:r>
              <a:rPr lang="en-GB" b="1" baseline="0" dirty="0" smtClean="0"/>
              <a:t>Do I need to unit test?</a:t>
            </a:r>
          </a:p>
          <a:p>
            <a:r>
              <a:rPr lang="en-GB" b="0" baseline="0" dirty="0" smtClean="0"/>
              <a:t>	Throwaway prototypes probably don’t need to be written TDD</a:t>
            </a:r>
            <a:endParaRPr lang="en-GB" b="1" dirty="0" smtClean="0"/>
          </a:p>
          <a:p>
            <a:r>
              <a:rPr lang="en-GB" b="0" dirty="0" smtClean="0"/>
              <a:t>	Full scale long lived systems must be thoroughly tested.</a:t>
            </a:r>
            <a:endParaRPr lang="en-GB" b="1" dirty="0" smtClean="0"/>
          </a:p>
          <a:p>
            <a:r>
              <a:rPr lang="en-GB" b="1" dirty="0" smtClean="0"/>
              <a:t>TDD is an investment that pays off in the long run</a:t>
            </a:r>
          </a:p>
          <a:p>
            <a:r>
              <a:rPr lang="en-GB" dirty="0" smtClean="0"/>
              <a:t>	Exponential vs Linear growth of cost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4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Executable documentation (BDD)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5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Coding</a:t>
            </a:r>
            <a:r>
              <a:rPr lang="en-US" b="1" baseline="0" dirty="0" smtClean="0"/>
              <a:t> is like walking on a line</a:t>
            </a:r>
            <a:endParaRPr lang="en-US" b="1" dirty="0" smtClean="0"/>
          </a:p>
          <a:p>
            <a:r>
              <a:rPr lang="en-US" b="0" baseline="0" dirty="0" smtClean="0"/>
              <a:t>	Balance between adding new features and introducing no regressions</a:t>
            </a:r>
          </a:p>
          <a:p>
            <a:r>
              <a:rPr lang="en-US" b="0" baseline="0" dirty="0" smtClean="0"/>
              <a:t>	Constant danger to lose balance =&gt; fear to make changes</a:t>
            </a:r>
          </a:p>
          <a:p>
            <a:r>
              <a:rPr lang="en-US" b="0" baseline="0" dirty="0" smtClean="0"/>
              <a:t>	Fearful development causes the code to rot and grow out of control</a:t>
            </a:r>
          </a:p>
          <a:p>
            <a:endParaRPr lang="en-US" b="0" dirty="0" smtClean="0"/>
          </a:p>
          <a:p>
            <a:r>
              <a:rPr lang="en-US" b="1" dirty="0" smtClean="0"/>
              <a:t>TDD is your safety net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Anyone</a:t>
            </a:r>
            <a:r>
              <a:rPr lang="en-US" b="0" baseline="0" dirty="0" smtClean="0"/>
              <a:t> would try walking the line if there is a safety net</a:t>
            </a:r>
          </a:p>
          <a:p>
            <a:r>
              <a:rPr lang="en-US" b="0" baseline="0" dirty="0" smtClean="0"/>
              <a:t>	It becomes fun when you know you’re safe</a:t>
            </a:r>
          </a:p>
          <a:p>
            <a:r>
              <a:rPr lang="en-US" b="0" baseline="0" dirty="0" smtClean="0"/>
              <a:t>	When you have a good test harness coding becomes a fun thing to do.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1" baseline="0" dirty="0" smtClean="0"/>
              <a:t>However</a:t>
            </a:r>
            <a:endParaRPr lang="en-US" b="1" dirty="0" smtClean="0"/>
          </a:p>
          <a:p>
            <a:r>
              <a:rPr lang="en-US" dirty="0" smtClean="0"/>
              <a:t>	TDD</a:t>
            </a:r>
            <a:r>
              <a:rPr lang="en-US" baseline="0" dirty="0" smtClean="0"/>
              <a:t> is no silver bullet – you still need integration tests</a:t>
            </a:r>
          </a:p>
          <a:p>
            <a:r>
              <a:rPr lang="en-US" baseline="0" dirty="0" smtClean="0"/>
              <a:t>	It takes time and effort to build a good harness</a:t>
            </a:r>
          </a:p>
          <a:p>
            <a:r>
              <a:rPr lang="en-US" baseline="0" dirty="0" smtClean="0"/>
              <a:t>	A bad harness does not make a good safety net</a:t>
            </a:r>
          </a:p>
          <a:p>
            <a:r>
              <a:rPr lang="en-US" baseline="0" dirty="0" smtClean="0"/>
              <a:t>	If not applied correctly TDD may not work – openness and willingness to learn and experiment is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5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Topic Modulation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We</a:t>
            </a:r>
            <a:r>
              <a:rPr lang="en-US" b="0" baseline="0" dirty="0" smtClean="0"/>
              <a:t> saw a little TDD in previous part with its benefits and its price</a:t>
            </a:r>
          </a:p>
          <a:p>
            <a:r>
              <a:rPr lang="en-US" b="0" baseline="0" dirty="0" smtClean="0"/>
              <a:t>	Can you start immediately doing TDD in the project you’re working on – probably not.</a:t>
            </a:r>
          </a:p>
          <a:p>
            <a:r>
              <a:rPr lang="en-US" b="1" baseline="0" dirty="0" smtClean="0"/>
              <a:t>Filling in the gaps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If we start fresh TDD is relatively easy to pick up</a:t>
            </a:r>
          </a:p>
          <a:p>
            <a:r>
              <a:rPr lang="en-US" b="0" baseline="0" dirty="0" smtClean="0"/>
              <a:t>	What should we do in real projects that were started the old-fashioned way?</a:t>
            </a:r>
          </a:p>
          <a:p>
            <a:r>
              <a:rPr lang="en-US" b="1" baseline="0" dirty="0" smtClean="0"/>
              <a:t>Problems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Code is not testable.</a:t>
            </a:r>
          </a:p>
          <a:p>
            <a:r>
              <a:rPr lang="en-US" b="0" baseline="0" dirty="0" smtClean="0"/>
              <a:t>	We do not understand what the code does.</a:t>
            </a:r>
          </a:p>
          <a:p>
            <a:r>
              <a:rPr lang="en-US" b="0" baseline="0" dirty="0" smtClean="0"/>
              <a:t>	We are afraid to change the code because we may break something.</a:t>
            </a:r>
          </a:p>
          <a:p>
            <a:r>
              <a:rPr lang="en-US" b="1" baseline="0" dirty="0" smtClean="0"/>
              <a:t>Legacy Code = Code without tests</a:t>
            </a:r>
          </a:p>
          <a:p>
            <a:r>
              <a:rPr lang="en-US" b="1" baseline="0" dirty="0" smtClean="0"/>
              <a:t>Codebase with tests</a:t>
            </a:r>
          </a:p>
          <a:p>
            <a:r>
              <a:rPr lang="en-US" b="0" baseline="0" dirty="0" smtClean="0"/>
              <a:t>	Relatively easy to add new tests</a:t>
            </a:r>
          </a:p>
          <a:p>
            <a:r>
              <a:rPr lang="en-US" b="0" baseline="0" dirty="0" smtClean="0"/>
              <a:t>	We can make changes and be relatively sure we are not introducing regression</a:t>
            </a:r>
          </a:p>
          <a:p>
            <a:r>
              <a:rPr lang="en-US" b="0" baseline="0" dirty="0" smtClean="0"/>
              <a:t>	If the codebase is ugly, imperfect, has bugs, </a:t>
            </a:r>
            <a:r>
              <a:rPr lang="en-US" b="0" baseline="0" dirty="0" err="1" smtClean="0"/>
              <a:t>etc</a:t>
            </a:r>
            <a:r>
              <a:rPr lang="en-US" b="0" baseline="0" dirty="0" smtClean="0"/>
              <a:t>, we have the confidence to improve it (refactor)</a:t>
            </a:r>
          </a:p>
          <a:p>
            <a:r>
              <a:rPr lang="en-US" b="1" baseline="0" dirty="0" smtClean="0"/>
              <a:t>Codebase without tests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Code not testable, which means it is hard to write tests</a:t>
            </a:r>
          </a:p>
          <a:p>
            <a:r>
              <a:rPr lang="en-US" b="0" baseline="0" dirty="0" smtClean="0"/>
              <a:t>	No tests make it hard to guarantee that we do not introduce regression</a:t>
            </a:r>
          </a:p>
          <a:p>
            <a:r>
              <a:rPr lang="en-US" b="0" baseline="0" dirty="0" smtClean="0"/>
              <a:t>	This make us reluctant and afraid to make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Fearful development causes the code to rot and grow out of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Not to mention that it is not fun at all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8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Make code testable</a:t>
            </a:r>
          </a:p>
          <a:p>
            <a:r>
              <a:rPr lang="en-US" dirty="0" smtClean="0"/>
              <a:t>	Dependency</a:t>
            </a:r>
            <a:r>
              <a:rPr lang="en-US" baseline="0" dirty="0" smtClean="0"/>
              <a:t> breaking techniques</a:t>
            </a:r>
            <a:r>
              <a:rPr lang="en-US" dirty="0" smtClean="0"/>
              <a:t> - Dependency Injection, Argument Primitivisation, Stubbs</a:t>
            </a:r>
            <a:r>
              <a:rPr lang="en-US" baseline="0" dirty="0" smtClean="0"/>
              <a:t> &amp; Mocks</a:t>
            </a:r>
          </a:p>
          <a:p>
            <a:r>
              <a:rPr lang="en-US" baseline="0" dirty="0" smtClean="0"/>
              <a:t>	Test the smallest possible unit in isolation – minimalistic tests are cheaper to write and maintain</a:t>
            </a:r>
          </a:p>
          <a:p>
            <a:r>
              <a:rPr lang="en-US" baseline="0" dirty="0" smtClean="0"/>
              <a:t>	If a unit cannot be easily isolated test the smallest possible system of units</a:t>
            </a:r>
          </a:p>
          <a:p>
            <a:r>
              <a:rPr lang="en-US" baseline="0" dirty="0" smtClean="0"/>
              <a:t>	Make small and conservative changes – we do not have tests yet, so change can be dangerous</a:t>
            </a:r>
          </a:p>
          <a:p>
            <a:pPr lvl="1"/>
            <a:r>
              <a:rPr lang="en-US" dirty="0" smtClean="0"/>
              <a:t>	Testability over Aesthetics:	code might look uglier, but it should be testable</a:t>
            </a:r>
          </a:p>
          <a:p>
            <a:r>
              <a:rPr lang="en-US" b="1" dirty="0" smtClean="0"/>
              <a:t>Capture behaviour</a:t>
            </a:r>
          </a:p>
          <a:p>
            <a:r>
              <a:rPr lang="en-US" dirty="0" smtClean="0"/>
              <a:t>	Write tests that capture</a:t>
            </a:r>
            <a:r>
              <a:rPr lang="en-US" baseline="0" dirty="0" smtClean="0"/>
              <a:t> how the system behaves</a:t>
            </a:r>
          </a:p>
          <a:p>
            <a:r>
              <a:rPr lang="en-US" baseline="0" dirty="0" smtClean="0"/>
              <a:t>	Do not fix bugs yet – bugs are part of the code’s behaviour</a:t>
            </a:r>
          </a:p>
          <a:p>
            <a:r>
              <a:rPr lang="en-US" b="1" baseline="0" dirty="0" smtClean="0"/>
              <a:t>Refactor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Once the system is tested we may want to do some refactoring</a:t>
            </a:r>
          </a:p>
          <a:p>
            <a:r>
              <a:rPr lang="en-US" b="0" baseline="0" dirty="0" smtClean="0"/>
              <a:t>	It can improve code’s aesthetics (make it cleaner, more readable)</a:t>
            </a:r>
          </a:p>
          <a:p>
            <a:r>
              <a:rPr lang="en-US" b="0" baseline="0" dirty="0" smtClean="0"/>
              <a:t>	It can adapt the design so that the new feature will be easier to implement</a:t>
            </a:r>
            <a:endParaRPr lang="en-US" b="1" baseline="0" dirty="0" smtClean="0"/>
          </a:p>
          <a:p>
            <a:r>
              <a:rPr lang="en-US" b="1" dirty="0" smtClean="0"/>
              <a:t>Add new features</a:t>
            </a:r>
          </a:p>
          <a:p>
            <a:r>
              <a:rPr lang="en-US" dirty="0" smtClean="0"/>
              <a:t>	Write</a:t>
            </a:r>
            <a:r>
              <a:rPr lang="en-US" baseline="0" dirty="0" smtClean="0"/>
              <a:t> a test for the new feature before the code</a:t>
            </a:r>
          </a:p>
          <a:p>
            <a:r>
              <a:rPr lang="en-US" b="0" baseline="0" dirty="0" smtClean="0"/>
              <a:t>	Make sure that the new test fails</a:t>
            </a:r>
          </a:p>
          <a:p>
            <a:r>
              <a:rPr lang="en-US" b="0" baseline="0" dirty="0" smtClean="0"/>
              <a:t>	Step by step add code that implements the feature until tests run green</a:t>
            </a:r>
          </a:p>
          <a:p>
            <a:r>
              <a:rPr lang="en-US" b="0" baseline="0" dirty="0" smtClean="0"/>
              <a:t>	Take small steps – they are easy to revert if you happen to introduce regression</a:t>
            </a:r>
          </a:p>
          <a:p>
            <a:r>
              <a:rPr lang="en-US" b="0" baseline="0" dirty="0" smtClean="0"/>
              <a:t>	Execute tests after each small change, so that you know you didn’t break anything</a:t>
            </a:r>
          </a:p>
          <a:p>
            <a:r>
              <a:rPr lang="en-US" b="1" baseline="0" dirty="0" smtClean="0"/>
              <a:t>Scope Of Testing: Do you have to put the whole system into a harness in one go?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Change is usually feature driven</a:t>
            </a:r>
          </a:p>
          <a:p>
            <a:r>
              <a:rPr lang="en-US" b="0" baseline="0" dirty="0" smtClean="0"/>
              <a:t>	Identify the change points of what you are trying to do</a:t>
            </a:r>
          </a:p>
          <a:p>
            <a:r>
              <a:rPr lang="en-US" b="0" baseline="0" dirty="0" smtClean="0"/>
              <a:t>	Test the system around the change points</a:t>
            </a:r>
            <a:endParaRPr lang="en-US" b="1" baseline="0" dirty="0" smtClean="0"/>
          </a:p>
          <a:p>
            <a:r>
              <a:rPr lang="en-US" b="0" baseline="0" dirty="0" smtClean="0"/>
              <a:t>	Add new feature with tests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Gradually islands of tested code will emerge. Eventually these islands will grow and form continents.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3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9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9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F4D-59B5-447D-A3E9-B3DA201CA772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abev/ista201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Agile Software Development Techniques for Daily Use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to Do When the Sprint Starts?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7312"/>
            <a:ext cx="2731245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= Safety net</a:t>
            </a:r>
            <a:endParaRPr lang="en-GB" dirty="0"/>
          </a:p>
        </p:txBody>
      </p:sp>
      <p:pic>
        <p:nvPicPr>
          <p:cNvPr id="1026" name="Picture 2" descr="C:\Users\i024099\AppData\Local\Microsoft\Windows\Temporary Internet Files\Content.IE5\1LDTJ203\MP90043879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09" y="1556792"/>
            <a:ext cx="524890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Code without tests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Legacy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code testable</a:t>
            </a:r>
          </a:p>
          <a:p>
            <a:r>
              <a:rPr lang="en-US" dirty="0" smtClean="0"/>
              <a:t>Capture behaviour</a:t>
            </a:r>
          </a:p>
          <a:p>
            <a:r>
              <a:rPr lang="en-US" dirty="0" smtClean="0"/>
              <a:t>Refactor</a:t>
            </a:r>
          </a:p>
          <a:p>
            <a:r>
              <a:rPr lang="en-US" dirty="0" smtClean="0"/>
              <a:t>Add features using TDD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5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1/3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Capture behaviour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Understand the code</a:t>
            </a:r>
          </a:p>
          <a:p>
            <a:pPr lvl="1"/>
            <a:r>
              <a:rPr lang="en-US" dirty="0" smtClean="0"/>
              <a:t>Write tests</a:t>
            </a:r>
          </a:p>
          <a:p>
            <a:pPr lvl="2"/>
            <a:r>
              <a:rPr lang="en-US" dirty="0" smtClean="0"/>
              <a:t>Minimal code change</a:t>
            </a:r>
          </a:p>
          <a:p>
            <a:pPr lvl="2"/>
            <a:r>
              <a:rPr lang="en-US" dirty="0" smtClean="0"/>
              <a:t>No bug fixes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8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2/3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Refactor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Simplify arguments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</a:t>
            </a:r>
            <a:r>
              <a:rPr lang="en-US" dirty="0"/>
              <a:t>3</a:t>
            </a:r>
            <a:r>
              <a:rPr lang="en-US" dirty="0" smtClean="0"/>
              <a:t>/3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Add new functionality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TDD</a:t>
            </a:r>
            <a:endParaRPr lang="en-US" dirty="0"/>
          </a:p>
          <a:p>
            <a:pPr lvl="1"/>
            <a:r>
              <a:rPr lang="en-US" dirty="0" smtClean="0"/>
              <a:t>Bugs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hlinkClick r:id="rId2"/>
            </a:endParaRPr>
          </a:p>
          <a:p>
            <a:pPr marL="0" indent="0" algn="ctr">
              <a:buNone/>
            </a:pPr>
            <a:endParaRPr lang="en-GB" dirty="0">
              <a:hlinkClick r:id="rId2"/>
            </a:endParaRPr>
          </a:p>
          <a:p>
            <a:pPr marL="0" indent="0" algn="ctr">
              <a:buNone/>
            </a:pPr>
            <a:endParaRPr lang="en-GB" dirty="0" smtClean="0">
              <a:hlinkClick r:id="rId2"/>
            </a:endParaRPr>
          </a:p>
          <a:p>
            <a:pPr marL="0" indent="0" algn="ctr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github.com/gsabev/ista2014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35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pic>
        <p:nvPicPr>
          <p:cNvPr id="1026" name="Picture 2" descr="http://www.informit.com/ShowCover.aspx?isbn=0131177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0" y="2361949"/>
            <a:ext cx="2407810" cy="3192757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rtinfowler.com/books/refactoring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99" y="2361950"/>
            <a:ext cx="2498245" cy="3192757"/>
          </a:xfrm>
          <a:prstGeom prst="rect">
            <a:avLst/>
          </a:prstGeom>
          <a:noFill/>
          <a:effectLst>
            <a:glow rad="127000">
              <a:schemeClr val="accent1">
                <a:alpha val="26000"/>
              </a:schemeClr>
            </a:glow>
            <a:outerShdw blurRad="50800" dist="177800" dir="18600000" sx="1000" sy="1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71Ambnhel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3" y="2361950"/>
            <a:ext cx="2413360" cy="3192757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GB" sz="4000" b="1" dirty="0" smtClean="0"/>
          </a:p>
          <a:p>
            <a:pPr marL="0" indent="0" algn="ctr">
              <a:buNone/>
            </a:pPr>
            <a:r>
              <a:rPr lang="en-GB" sz="4000" b="1" dirty="0" smtClean="0"/>
              <a:t>Improves the design</a:t>
            </a:r>
          </a:p>
        </p:txBody>
      </p:sp>
    </p:spTree>
    <p:extLst>
      <p:ext uri="{BB962C8B-B14F-4D97-AF65-F5344CB8AC3E}">
        <p14:creationId xmlns:p14="http://schemas.microsoft.com/office/powerpoint/2010/main" val="36165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Resize Set on add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if needed</a:t>
            </a:r>
          </a:p>
          <a:p>
            <a:pPr lvl="1"/>
            <a:r>
              <a:rPr lang="en-US" dirty="0" smtClean="0"/>
              <a:t>Small steps (TDD)</a:t>
            </a:r>
          </a:p>
          <a:p>
            <a:pPr lvl="2"/>
            <a:endParaRPr lang="en-GB" dirty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endParaRPr lang="en-GB" sz="3600" dirty="0"/>
          </a:p>
          <a:p>
            <a:pPr marL="0" indent="0" algn="ctr">
              <a:buNone/>
            </a:pPr>
            <a:r>
              <a:rPr lang="en-GB" sz="3600" b="1" dirty="0" smtClean="0"/>
              <a:t>Write </a:t>
            </a:r>
            <a:r>
              <a:rPr lang="en-GB" sz="3600" b="1" dirty="0"/>
              <a:t>a test that </a:t>
            </a:r>
            <a:r>
              <a:rPr lang="en-GB" sz="3600" b="1" dirty="0" smtClean="0"/>
              <a:t>use </a:t>
            </a:r>
            <a:r>
              <a:rPr lang="en-GB" sz="3600" b="1" dirty="0"/>
              <a:t>the methods you haven’t </a:t>
            </a:r>
            <a:r>
              <a:rPr lang="en-GB" sz="3600" b="1" dirty="0" smtClean="0"/>
              <a:t>written </a:t>
            </a:r>
            <a:r>
              <a:rPr lang="en-GB" sz="3600" b="1" dirty="0"/>
              <a:t>yet</a:t>
            </a:r>
            <a:r>
              <a:rPr lang="en-GB" sz="3600" b="1" dirty="0" smtClean="0"/>
              <a:t>.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69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replay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≠ Rewrite</a:t>
            </a:r>
          </a:p>
          <a:p>
            <a:r>
              <a:rPr lang="en-US" dirty="0" smtClean="0"/>
              <a:t>Run existing tests</a:t>
            </a:r>
          </a:p>
          <a:p>
            <a:r>
              <a:rPr lang="en-US" dirty="0" smtClean="0"/>
              <a:t>Take small steps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C:\Users\i024099\AppData\Local\Microsoft\Windows\Temporary Internet Files\Content.IE5\DFQQ12XG\MP9004013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62670"/>
            <a:ext cx="3159454" cy="25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3600" b="1" dirty="0" smtClean="0"/>
              <a:t>Figure out tough technical or design problems</a:t>
            </a:r>
          </a:p>
        </p:txBody>
      </p:sp>
    </p:spTree>
    <p:extLst>
      <p:ext uri="{BB962C8B-B14F-4D97-AF65-F5344CB8AC3E}">
        <p14:creationId xmlns:p14="http://schemas.microsoft.com/office/powerpoint/2010/main" val="18761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Very </a:t>
            </a:r>
            <a:r>
              <a:rPr lang="en-GB" dirty="0"/>
              <a:t>simple program</a:t>
            </a:r>
          </a:p>
          <a:p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good enough to keep</a:t>
            </a:r>
          </a:p>
          <a:p>
            <a:r>
              <a:rPr lang="en-US" dirty="0" smtClean="0"/>
              <a:t>Risk/Estimation management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Add Iterator in Set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Check Iterator doc</a:t>
            </a:r>
          </a:p>
          <a:p>
            <a:pPr lvl="1"/>
            <a:r>
              <a:rPr lang="en-US" dirty="0" smtClean="0"/>
              <a:t>Try several ways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 replay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Spike ≠ Beta implementation</a:t>
            </a:r>
          </a:p>
          <a:p>
            <a:r>
              <a:rPr lang="en-US" dirty="0" smtClean="0"/>
              <a:t>Reduces risks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C:\Users\i024099\AppData\Local\Microsoft\Windows\Temporary Internet Files\Content.IE5\DFQQ12XG\MP9004013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62670"/>
            <a:ext cx="3159454" cy="25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Hard to write tests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Slow to execute tests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No tests during development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Errors leak to production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Bus factor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Code testability for free</a:t>
            </a:r>
          </a:p>
          <a:p>
            <a:r>
              <a:rPr lang="en-US" altLang="en-US" dirty="0" smtClean="0"/>
              <a:t>Fast test execution</a:t>
            </a:r>
          </a:p>
          <a:p>
            <a:r>
              <a:rPr lang="en-US" altLang="en-US" dirty="0" smtClean="0"/>
              <a:t>Controlled development process</a:t>
            </a:r>
          </a:p>
          <a:p>
            <a:r>
              <a:rPr lang="en-US" altLang="en-US" dirty="0" smtClean="0"/>
              <a:t>No regression</a:t>
            </a:r>
          </a:p>
          <a:p>
            <a:r>
              <a:rPr lang="en-US" altLang="en-US" dirty="0" smtClean="0"/>
              <a:t>Executable Documentation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6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development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336" y="2225575"/>
            <a:ext cx="5715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9936" y="5349775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Time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462564">
            <a:off x="1347936" y="4054375"/>
            <a:ext cx="304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Cost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957536" y="3520975"/>
            <a:ext cx="5486400" cy="3048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1500336" y="352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48136" y="5578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532240" y="5502175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6532240" y="5883175"/>
            <a:ext cx="9906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932040" y="52735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Traditional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617840" y="56545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TDD</a:t>
            </a: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957536" y="2301775"/>
            <a:ext cx="4572000" cy="2514600"/>
          </a:xfrm>
          <a:custGeom>
            <a:avLst/>
            <a:gdLst>
              <a:gd name="T0" fmla="*/ 0 w 2880"/>
              <a:gd name="T1" fmla="*/ 2514600 h 1584"/>
              <a:gd name="T2" fmla="*/ 1447800 w 2880"/>
              <a:gd name="T3" fmla="*/ 2438400 h 1584"/>
              <a:gd name="T4" fmla="*/ 2590800 w 2880"/>
              <a:gd name="T5" fmla="*/ 2209800 h 1584"/>
              <a:gd name="T6" fmla="*/ 3352800 w 2880"/>
              <a:gd name="T7" fmla="*/ 1828800 h 1584"/>
              <a:gd name="T8" fmla="*/ 3962400 w 2880"/>
              <a:gd name="T9" fmla="*/ 1295400 h 1584"/>
              <a:gd name="T10" fmla="*/ 4343400 w 2880"/>
              <a:gd name="T11" fmla="*/ 609600 h 1584"/>
              <a:gd name="T12" fmla="*/ 4572000 w 2880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0"/>
              <a:gd name="T22" fmla="*/ 0 h 1584"/>
              <a:gd name="T23" fmla="*/ 2880 w 2880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0" h="1584">
                <a:moveTo>
                  <a:pt x="0" y="1584"/>
                </a:moveTo>
                <a:cubicBezTo>
                  <a:pt x="320" y="1576"/>
                  <a:pt x="640" y="1568"/>
                  <a:pt x="912" y="1536"/>
                </a:cubicBezTo>
                <a:cubicBezTo>
                  <a:pt x="1184" y="1504"/>
                  <a:pt x="1432" y="1456"/>
                  <a:pt x="1632" y="1392"/>
                </a:cubicBezTo>
                <a:cubicBezTo>
                  <a:pt x="1832" y="1328"/>
                  <a:pt x="1968" y="1248"/>
                  <a:pt x="2112" y="1152"/>
                </a:cubicBezTo>
                <a:cubicBezTo>
                  <a:pt x="2256" y="1056"/>
                  <a:pt x="2392" y="944"/>
                  <a:pt x="2496" y="816"/>
                </a:cubicBezTo>
                <a:cubicBezTo>
                  <a:pt x="2600" y="688"/>
                  <a:pt x="2672" y="520"/>
                  <a:pt x="2736" y="384"/>
                </a:cubicBezTo>
                <a:cubicBezTo>
                  <a:pt x="2800" y="248"/>
                  <a:pt x="2864" y="64"/>
                  <a:pt x="288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6" y="1949574"/>
            <a:ext cx="8631424" cy="40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develop SET 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smtClean="0"/>
              <a:t>TDD with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Methods: </a:t>
            </a:r>
            <a:r>
              <a:rPr lang="en-US" i="1" dirty="0" smtClean="0"/>
              <a:t>size, add, </a:t>
            </a:r>
          </a:p>
          <a:p>
            <a:pPr marL="457200" lvl="1" indent="0">
              <a:buNone/>
            </a:pPr>
            <a:r>
              <a:rPr lang="en-US" i="1" dirty="0" smtClean="0"/>
              <a:t>    contains, remove</a:t>
            </a:r>
          </a:p>
          <a:p>
            <a:pPr lvl="1"/>
            <a:r>
              <a:rPr lang="en-US" dirty="0" smtClean="0"/>
              <a:t>Storage: </a:t>
            </a:r>
            <a:r>
              <a:rPr lang="en-US" b="1" dirty="0" smtClean="0"/>
              <a:t>fixed</a:t>
            </a:r>
            <a:r>
              <a:rPr lang="en-US" dirty="0" smtClean="0"/>
              <a:t> size array</a:t>
            </a:r>
          </a:p>
          <a:p>
            <a:pPr lvl="2"/>
            <a:endParaRPr lang="en-US" dirty="0" smtClean="0"/>
          </a:p>
          <a:p>
            <a:pPr lvl="2"/>
            <a:endParaRPr lang="en-GB" dirty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800" dirty="0"/>
              <a:t>@Test</a:t>
            </a:r>
          </a:p>
          <a:p>
            <a:pPr marL="0" indent="0">
              <a:buNone/>
            </a:pPr>
            <a:r>
              <a:rPr lang="en-GB" sz="2800" dirty="0" smtClean="0"/>
              <a:t>public </a:t>
            </a:r>
            <a:r>
              <a:rPr lang="en-GB" sz="2800" dirty="0"/>
              <a:t>void </a:t>
            </a:r>
            <a:r>
              <a:rPr lang="en-GB" sz="2800" dirty="0" err="1"/>
              <a:t>isEmpty</a:t>
            </a:r>
            <a:r>
              <a:rPr lang="en-GB" sz="2800" dirty="0"/>
              <a:t>() {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 err="1"/>
              <a:t>assertEquals</a:t>
            </a:r>
            <a:r>
              <a:rPr lang="en-GB" sz="2800" dirty="0"/>
              <a:t>(0, </a:t>
            </a:r>
            <a:r>
              <a:rPr lang="en-GB" sz="2800" dirty="0" err="1"/>
              <a:t>emptySet.size</a:t>
            </a:r>
            <a:r>
              <a:rPr lang="en-GB" sz="2800" dirty="0"/>
              <a:t>());</a:t>
            </a:r>
          </a:p>
          <a:p>
            <a:pPr marL="0" indent="0">
              <a:buNone/>
            </a:pPr>
            <a:r>
              <a:rPr lang="en-GB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GB" sz="2800" dirty="0" smtClean="0"/>
              <a:t>public </a:t>
            </a:r>
            <a:r>
              <a:rPr lang="en-GB" sz="2800" dirty="0" err="1"/>
              <a:t>int</a:t>
            </a:r>
            <a:r>
              <a:rPr lang="en-GB" sz="2800" dirty="0"/>
              <a:t> size() {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/>
              <a:t>return </a:t>
            </a:r>
            <a:r>
              <a:rPr lang="en-GB" sz="2800" dirty="0" smtClean="0"/>
              <a:t>0;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3861048"/>
            <a:ext cx="7776864" cy="0"/>
          </a:xfrm>
          <a:prstGeom prst="line">
            <a:avLst/>
          </a:prstGeom>
          <a:ln w="50800" cap="rnd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20272" y="4581128"/>
            <a:ext cx="1152128" cy="10801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948264" y="1916832"/>
            <a:ext cx="1152128" cy="10801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0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@Test</a:t>
            </a:r>
          </a:p>
          <a:p>
            <a:pPr marL="0" indent="0">
              <a:buNone/>
            </a:pPr>
            <a:r>
              <a:rPr lang="en-GB" sz="2800" dirty="0" smtClean="0"/>
              <a:t>public </a:t>
            </a:r>
            <a:r>
              <a:rPr lang="en-GB" sz="2800" dirty="0"/>
              <a:t>void </a:t>
            </a:r>
            <a:r>
              <a:rPr lang="en-GB" sz="2800" dirty="0" smtClean="0"/>
              <a:t>add() </a:t>
            </a:r>
            <a:r>
              <a:rPr lang="en-GB" sz="2800" dirty="0"/>
              <a:t>{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 err="1" smtClean="0"/>
              <a:t>assertEquals</a:t>
            </a:r>
            <a:r>
              <a:rPr lang="en-GB" sz="2800" dirty="0" smtClean="0"/>
              <a:t>(1, </a:t>
            </a:r>
            <a:r>
              <a:rPr lang="en-GB" sz="2800" dirty="0" err="1" smtClean="0"/>
              <a:t>oneElementSet.size</a:t>
            </a:r>
            <a:r>
              <a:rPr lang="en-GB" sz="2800" dirty="0"/>
              <a:t>());</a:t>
            </a:r>
          </a:p>
          <a:p>
            <a:pPr marL="0" indent="0">
              <a:buNone/>
            </a:pPr>
            <a:r>
              <a:rPr lang="en-GB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public </a:t>
            </a:r>
            <a:r>
              <a:rPr lang="en-GB" sz="2800" dirty="0" err="1"/>
              <a:t>int</a:t>
            </a:r>
            <a:r>
              <a:rPr lang="en-GB" sz="2800" dirty="0"/>
              <a:t> size() {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/>
              <a:t>return </a:t>
            </a:r>
            <a:r>
              <a:rPr lang="en-GB" sz="2800" dirty="0" smtClean="0"/>
              <a:t>size;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}</a:t>
            </a:r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ublic void add(Object element) {</a:t>
            </a:r>
          </a:p>
          <a:p>
            <a:pPr marL="0" indent="0">
              <a:buNone/>
            </a:pPr>
            <a:r>
              <a:rPr lang="en-US" sz="2800" dirty="0" smtClean="0"/>
              <a:t>   size++;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3429000"/>
            <a:ext cx="7776864" cy="0"/>
          </a:xfrm>
          <a:prstGeom prst="line">
            <a:avLst/>
          </a:prstGeom>
          <a:ln w="50800" cap="rnd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48264" y="1916832"/>
            <a:ext cx="1152128" cy="10801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020272" y="4581128"/>
            <a:ext cx="1152128" cy="10801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451</Words>
  <Application>Microsoft Office PowerPoint</Application>
  <PresentationFormat>On-screen Show (4:3)</PresentationFormat>
  <Paragraphs>319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Calibri</vt:lpstr>
      <vt:lpstr>Office Theme</vt:lpstr>
      <vt:lpstr> Agile Software Development Techniques for Daily Use.</vt:lpstr>
      <vt:lpstr>What is TDD?</vt:lpstr>
      <vt:lpstr>Test Last</vt:lpstr>
      <vt:lpstr>Test First</vt:lpstr>
      <vt:lpstr>Cost of development</vt:lpstr>
      <vt:lpstr>Intent</vt:lpstr>
      <vt:lpstr>Your turn …</vt:lpstr>
      <vt:lpstr>Example</vt:lpstr>
      <vt:lpstr>Example</vt:lpstr>
      <vt:lpstr>TDD = Safety net</vt:lpstr>
      <vt:lpstr>Legacy Code</vt:lpstr>
      <vt:lpstr>Working with Legacy Code</vt:lpstr>
      <vt:lpstr>Your turn … 1/3</vt:lpstr>
      <vt:lpstr>Your turn … 2/3</vt:lpstr>
      <vt:lpstr>Your turn … 3/3</vt:lpstr>
      <vt:lpstr>Our solution</vt:lpstr>
      <vt:lpstr>Literature</vt:lpstr>
      <vt:lpstr>Refactoring</vt:lpstr>
      <vt:lpstr>Your turn …</vt:lpstr>
      <vt:lpstr>Refactoring replay</vt:lpstr>
      <vt:lpstr>Spike</vt:lpstr>
      <vt:lpstr>Spike</vt:lpstr>
      <vt:lpstr>Your turn …</vt:lpstr>
      <vt:lpstr>Spike replay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Spaschev Iliev</dc:creator>
  <cp:lastModifiedBy>Hristo Spaschev Iliev</cp:lastModifiedBy>
  <cp:revision>209</cp:revision>
  <dcterms:created xsi:type="dcterms:W3CDTF">2014-09-29T13:40:23Z</dcterms:created>
  <dcterms:modified xsi:type="dcterms:W3CDTF">2014-11-12T08:37:36Z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-538015740</vt:i4>
  </property>
  <property fmtid="{D5CDD505-2E9C-101B-9397-08002B2CF9AE}" pid="3" name="_NewReviewCycle">
    <vt:lpwstr/>
  </property>
  <property fmtid="{D5CDD505-2E9C-101B-9397-08002B2CF9AE}" pid="4" name="_EmailSubject">
    <vt:lpwstr>ISTA</vt:lpwstr>
  </property>
  <property fmtid="{D5CDD505-2E9C-101B-9397-08002B2CF9AE}" pid="5" name="_AuthorEmail">
    <vt:lpwstr>georgi.sabev@sap.com</vt:lpwstr>
  </property>
  <property fmtid="{D5CDD505-2E9C-101B-9397-08002B2CF9AE}" pid="6" name="_AuthorEmailDisplayName">
    <vt:lpwstr>Sabev, Georgi</vt:lpwstr>
  </property>
  <property fmtid="{D5CDD505-2E9C-101B-9397-08002B2CF9AE}" pid="7" name="_PreviousAdHocReviewCycleID">
    <vt:i4>-775176273</vt:i4>
  </property>
</Properties>
</file>