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5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1"/>
    <p:restoredTop sz="94674"/>
  </p:normalViewPr>
  <p:slideViewPr>
    <p:cSldViewPr snapToGrid="0">
      <p:cViewPr varScale="1">
        <p:scale>
          <a:sx n="102" d="100"/>
          <a:sy n="102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7F5-5450-EFC3-26C5-EF99ABD9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59E11-99BF-4E01-83AC-4C011BD73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0A81-6CEE-FB05-C4C2-24DF67CF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CC55-44C4-316B-B1F6-641AFE71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DBEE-5EED-541F-CF0D-00DF5F7C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BFD1-EE3C-0E75-57FB-E6DDE096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7FC70-158D-7BB7-4C97-20AADCA7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0687-EFBE-026C-A4C5-2977BC51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0AEA3-DCDC-5534-CF04-9E8DC73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8893-8C1F-B1A0-71E0-EB665E0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865C1-62C2-E09D-C3BC-3A2CBE74C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8415-6C96-3010-56BB-0F431561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A00D-CDAB-3BC6-C754-412C89FB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4E02-922F-03F7-67C6-4D40E37F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3E3C9-5F2B-B113-E845-0FE89AEB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17BE-8D61-8B92-9B4E-1A710A51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CF8-E3DD-2A9C-1386-8E691EC6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40F6-5C7B-6401-AE31-39A99293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922F-41B0-B2F9-A0F6-073A82B6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E3A0-0C85-11DB-8632-7A0B6263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67D4-5B0E-B9F4-8BF8-A54C5CCA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535F-E44A-C210-B8CA-F6B0EFF2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7F53-4526-A5AD-6019-B30E2EE9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0A6C-74A8-FB38-D26F-1CF38E9A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B072-BC31-E989-B35E-398B5613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C6C5-7D04-2805-F499-2A1C02F1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5EC1-7E30-C795-F6EE-7A4A3CAE1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A8E99-DCA2-4540-2E63-5F10F35C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DC980-280A-5A10-4426-DCC7F0FB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18E6-53B2-74D4-4F5D-6BAC1CD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40DD-8C3A-F7E9-2F8D-C1E680F4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7E47-26DD-D283-2162-C13C4784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655C-E0D1-7FC5-D777-B9832D2F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BAEAA-F788-9917-74BA-37F14DF4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EA304-FE98-D08C-312A-61E098E6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C83FE-7CCA-1309-3518-16968188F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69CF4-2EEC-5EE4-EA29-962739BA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3A375-6C92-715F-CDA9-4AB83FE0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0DD20-43D9-5C6C-6CF1-D527F8B7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06FD-EA28-8F57-10CF-086BF8A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14DC8-1E4D-BC77-74AF-05A6C8D2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167F-76EB-E109-A18E-DF90C8EF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49C91-100D-69B5-5BA2-DCD437FE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73634-B98E-9556-338E-8123FA29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A8DA-0819-DE61-E517-AD86CC2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0370-6FC3-8786-889E-281F94F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CA06-E2E7-6ED0-926F-6AAFAA0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0AA2-EC62-2A46-E8D2-2E55526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0338-6719-CCEE-DBC9-AFB9D506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90813-E291-30E7-F5FD-AFBE755E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6E30-680A-E446-82DB-8478D346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7BD-30E4-EF92-54C8-E42EFAB1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E754-EB53-5684-45E7-EE3C500B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18E30-190B-DC35-4B37-861D61627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0C7E3-F25E-B0CD-0C1D-DFB6EC49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CEAB-C6BC-86D6-1FA2-439C055E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542D-83D0-1823-6FC2-879E67BC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C3F90-BC99-0710-6FAC-F4DCFB4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3FE63-39EA-485D-F432-D8920BC3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34292-6D2C-B3DB-4B07-2B6BB6AF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DB602-BE95-6842-35CE-49AF01539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C8DEF-4926-E54B-BFFC-7D35C29049C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D256-EE75-684A-881D-BFDBF289D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4BBC-11FB-EE09-4513-332B7F02B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FF438-827C-A04F-82F6-84C5E3F7E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fLHrqtYu2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LvMMOr6miN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1102-23F7-641A-234B-4B4AAAA69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Securing Sensitive Data in Android Applications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D568B-9F37-EF95-FA2B-05B40C2C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5293"/>
            <a:ext cx="9144000" cy="1655762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OWASP Reference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OWASP Mobile Top 10 – Insecure Data Storage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Emphasize the importance of protecting sensitive data to prevent unauthorized data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9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AC8CA-C28D-2028-812F-4963A411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324-ECC7-0EB4-B91F-0F382305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Validate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22FB-04AF-4E7C-0684-0F24045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</a:t>
            </a:r>
            <a:r>
              <a:rPr lang="en-US" dirty="0">
                <a:hlinkClick r:id="rId2"/>
              </a:rPr>
              <a:t>https://youtu.be/HfLHrqtYu2E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MobSF</a:t>
            </a:r>
            <a:r>
              <a:rPr lang="en-US" dirty="0"/>
              <a:t> Dynamic Analysis unable to extract user data from mobile app </a:t>
            </a:r>
            <a:r>
              <a:rPr lang="en-US" dirty="0" err="1"/>
              <a:t>SecurePrefs</a:t>
            </a:r>
            <a:r>
              <a:rPr lang="en-US" dirty="0"/>
              <a:t> in encrypted text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08CF8-5B4E-3E2D-7528-ABD1EF915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9689"/>
            <a:ext cx="10971756" cy="33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5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1D9-8CFE-CBE6-7486-E4514670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Objective of This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7A0D-B955-7A8A-A6F0-B56BC63F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Goal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Demonstrate insecure storage, identify vulnerabilities using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MobSF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 secure the data with </a:t>
            </a:r>
            <a:r>
              <a:rPr lang="en-US" dirty="0" err="1"/>
              <a:t>EncryptedSharedPreferences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Steps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Build an Android app with insecure storage.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Run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MobSF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(Mobile Security Framework) analysis.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Secure the app following OWASP recommendations.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8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364B-E5FC-FC40-96B2-3D884C4A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Setting Up the Insecure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ECF79-B26B-9875-FB32-615A7F66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attached </a:t>
            </a:r>
            <a:r>
              <a:rPr lang="en-US" dirty="0" err="1"/>
              <a:t>insecurestoragapp</a:t>
            </a:r>
            <a:r>
              <a:rPr lang="en-US" dirty="0"/>
              <a:t> android application code base </a:t>
            </a:r>
          </a:p>
          <a:p>
            <a:pPr marL="0" indent="0">
              <a:buNone/>
            </a:pPr>
            <a:r>
              <a:rPr lang="en-US" dirty="0"/>
              <a:t>to build </a:t>
            </a:r>
            <a:r>
              <a:rPr lang="en-US" dirty="0" err="1"/>
              <a:t>apk</a:t>
            </a:r>
            <a:r>
              <a:rPr lang="en-US" dirty="0"/>
              <a:t> file using Android Studio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ACF6-D1E4-CEF4-9F04-53D7091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Implementing Insecure Data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729D-06DE-CE3A-74B6-2AB2D07C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Insecure Code Implementation</a:t>
            </a:r>
            <a:r>
              <a:rPr lang="en-US" dirty="0"/>
              <a:t>: Store the access token in plain text using </a:t>
            </a:r>
            <a:r>
              <a:rPr lang="en-US" dirty="0" err="1"/>
              <a:t>SharedPreferences</a:t>
            </a:r>
            <a:r>
              <a:rPr lang="en-US" dirty="0"/>
              <a:t>.</a:t>
            </a:r>
          </a:p>
          <a:p>
            <a:r>
              <a:rPr lang="en-US" dirty="0" err="1"/>
              <a:t>Insecurestoragapp</a:t>
            </a:r>
            <a:r>
              <a:rPr lang="en-US" dirty="0"/>
              <a:t> </a:t>
            </a:r>
            <a:r>
              <a:rPr lang="en-US" b="1" dirty="0"/>
              <a:t>Code Snippet</a:t>
            </a:r>
            <a:r>
              <a:rPr lang="en-US" dirty="0"/>
              <a:t>: Include a sample snippet showing unencrypted token storage.</a:t>
            </a:r>
          </a:p>
          <a:p>
            <a:r>
              <a:rPr lang="en-US" b="1" dirty="0"/>
              <a:t>OWASP Reference</a:t>
            </a:r>
            <a:r>
              <a:rPr lang="en-US" dirty="0"/>
              <a:t>: </a:t>
            </a:r>
            <a:r>
              <a:rPr lang="en-US" b="1" dirty="0"/>
              <a:t>OWASP MASVS - MSTG-STORAGE</a:t>
            </a:r>
            <a:br>
              <a:rPr lang="en-US" dirty="0"/>
            </a:br>
            <a:r>
              <a:rPr lang="en-US" dirty="0"/>
              <a:t>Highlight that storing sensitive data in plaintext can lead to data exposure if a device is compromised.</a:t>
            </a:r>
          </a:p>
        </p:txBody>
      </p:sp>
    </p:spTree>
    <p:extLst>
      <p:ext uri="{BB962C8B-B14F-4D97-AF65-F5344CB8AC3E}">
        <p14:creationId xmlns:p14="http://schemas.microsoft.com/office/powerpoint/2010/main" val="35991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8D35-763B-95BD-67FF-8CE7A9A0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 to Data Security in 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D616-E671-CCCD-3E7A-73822CFE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Data Security Matters</a:t>
            </a:r>
            <a:r>
              <a:rPr lang="en-US" dirty="0"/>
              <a:t>: Discuss the critical need for secure data storage, especially for sensitive information like access tokens.</a:t>
            </a:r>
          </a:p>
          <a:p>
            <a:r>
              <a:rPr lang="en-US" b="1" dirty="0"/>
              <a:t>Common Mistakes</a:t>
            </a:r>
            <a:r>
              <a:rPr lang="en-US" dirty="0"/>
              <a:t>: Introduce how common storage approaches like unencrypted </a:t>
            </a:r>
            <a:r>
              <a:rPr lang="en-US" dirty="0" err="1"/>
              <a:t>SharedPreferences</a:t>
            </a:r>
            <a:r>
              <a:rPr lang="en-US" dirty="0"/>
              <a:t> can expose sensitive data.</a:t>
            </a:r>
          </a:p>
          <a:p>
            <a:r>
              <a:rPr lang="en-US" b="1" dirty="0"/>
              <a:t>OWASP Reference</a:t>
            </a:r>
            <a:r>
              <a:rPr lang="en-US" dirty="0"/>
              <a:t>: </a:t>
            </a:r>
            <a:r>
              <a:rPr lang="en-US" b="1" dirty="0"/>
              <a:t>OWASP Mobile Top 10 - Insecure Data Storage</a:t>
            </a:r>
            <a:br>
              <a:rPr lang="en-US" dirty="0"/>
            </a:br>
            <a:r>
              <a:rPr lang="en-US" dirty="0"/>
              <a:t>Emphasize the importance of protecting sensitive data to prevent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115911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400F-A83C-2D4F-F92D-65A7103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Tutorial Outline: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9EC4-1024-E061-A5A7-41971A8A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Develop Vulnerable Android 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Demo: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Vulnerabilities</a:t>
            </a:r>
          </a:p>
          <a:p>
            <a:pPr marL="0" indent="0">
              <a:buNone/>
            </a:pPr>
            <a:r>
              <a:rPr lang="en-US" dirty="0"/>
              <a:t>Demo: Code Fix</a:t>
            </a:r>
          </a:p>
          <a:p>
            <a:pPr marL="0" indent="0">
              <a:buNone/>
            </a:pPr>
            <a:r>
              <a:rPr lang="en-US" dirty="0"/>
              <a:t>Demo: Validate Fix</a:t>
            </a:r>
          </a:p>
        </p:txBody>
      </p:sp>
    </p:spTree>
    <p:extLst>
      <p:ext uri="{BB962C8B-B14F-4D97-AF65-F5344CB8AC3E}">
        <p14:creationId xmlns:p14="http://schemas.microsoft.com/office/powerpoint/2010/main" val="171931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5771-71C6-83F8-8996-8C06EB3C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29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Develop Vulnerable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BFBF-336C-E1DF-2C34-AB951F82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071"/>
            <a:ext cx="10515600" cy="469889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Open Android Studio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Select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New Project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→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Empty Activity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Name the project  “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insecurestoragapp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Set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Minimum SDK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API 21 (Lollipop)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or higher.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Click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Finish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create the project.</a:t>
            </a:r>
          </a:p>
          <a:p>
            <a:pPr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verride </a:t>
            </a:r>
            <a:r>
              <a:rPr lang="en-US" dirty="0" err="1">
                <a:solidFill>
                  <a:srgbClr val="BCBEC4"/>
                </a:solidFill>
                <a:effectLst/>
              </a:rPr>
              <a:t>MainActivity</a:t>
            </a:r>
            <a:r>
              <a:rPr lang="en-US" dirty="0" err="1">
                <a:solidFill>
                  <a:srgbClr val="BCBEC4"/>
                </a:solidFill>
              </a:rPr>
              <a:t>.kt</a:t>
            </a:r>
            <a:r>
              <a:rPr lang="en-US" dirty="0">
                <a:solidFill>
                  <a:srgbClr val="BCBEC4"/>
                </a:solidFill>
              </a:rPr>
              <a:t> and </a:t>
            </a:r>
            <a:r>
              <a:rPr lang="en-US" dirty="0" err="1">
                <a:solidFill>
                  <a:srgbClr val="BCBEC4"/>
                </a:solidFill>
              </a:rPr>
              <a:t>activity_main.xml</a:t>
            </a:r>
            <a:r>
              <a:rPr lang="en-US" dirty="0">
                <a:solidFill>
                  <a:srgbClr val="BCBEC4"/>
                </a:solidFill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files from attached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insecurestoragapp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codebase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7. Build </a:t>
            </a:r>
            <a:r>
              <a:rPr lang="en-US" dirty="0" err="1">
                <a:solidFill>
                  <a:srgbClr val="000000"/>
                </a:solidFill>
              </a:rPr>
              <a:t>apk</a:t>
            </a:r>
            <a:r>
              <a:rPr lang="en-US" dirty="0">
                <a:solidFill>
                  <a:srgbClr val="000000"/>
                </a:solidFill>
              </a:rPr>
              <a:t> file using Android Studio or use </a:t>
            </a:r>
            <a:r>
              <a:rPr lang="en-US" dirty="0" err="1">
                <a:solidFill>
                  <a:srgbClr val="000000"/>
                </a:solidFill>
              </a:rPr>
              <a:t>InSecureStorageDemoApp.apk</a:t>
            </a:r>
            <a:r>
              <a:rPr lang="en-US" dirty="0">
                <a:solidFill>
                  <a:srgbClr val="000000"/>
                </a:solidFill>
              </a:rPr>
              <a:t> available in attached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insecurestoragapp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code base folder</a:t>
            </a:r>
          </a:p>
          <a:p>
            <a:pPr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4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0067-B969-1B84-B6E2-2278203D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Vulnerabilities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0B6C-CFB0-C83E-1BBE-6E3004A6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- </a:t>
            </a:r>
            <a:r>
              <a:rPr lang="en-US" dirty="0">
                <a:hlinkClick r:id="rId2"/>
              </a:rPr>
              <a:t>https://youtu.be/LvMMOr6miN4</a:t>
            </a:r>
            <a:endParaRPr lang="en-US" dirty="0"/>
          </a:p>
          <a:p>
            <a:r>
              <a:rPr lang="en-US" dirty="0" err="1"/>
              <a:t>MobSF</a:t>
            </a:r>
            <a:r>
              <a:rPr lang="en-US" dirty="0"/>
              <a:t> Dynamic Analysis able to extract user data from mobile app preferences in plain text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18E6-BC25-516C-A2D4-012F313C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80" y="3429000"/>
            <a:ext cx="7772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6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6D24-B573-79AF-31DE-906F089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Code fix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7D76-89C5-0C55-D250-8E509057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Open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insecurestoragapp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code </a:t>
            </a:r>
            <a:r>
              <a:rPr lang="en-US" dirty="0">
                <a:solidFill>
                  <a:srgbClr val="000000"/>
                </a:solidFill>
              </a:rPr>
              <a:t>using Android Studio</a:t>
            </a:r>
          </a:p>
          <a:p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verride </a:t>
            </a:r>
            <a:r>
              <a:rPr lang="en-US" dirty="0" err="1">
                <a:solidFill>
                  <a:srgbClr val="BCBEC4"/>
                </a:solidFill>
                <a:effectLst/>
              </a:rPr>
              <a:t>MainActivity</a:t>
            </a:r>
            <a:r>
              <a:rPr lang="en-US" dirty="0" err="1">
                <a:solidFill>
                  <a:srgbClr val="BCBEC4"/>
                </a:solidFill>
              </a:rPr>
              <a:t>.kt</a:t>
            </a:r>
            <a:r>
              <a:rPr lang="en-US" dirty="0">
                <a:solidFill>
                  <a:srgbClr val="BCBEC4"/>
                </a:solidFill>
              </a:rPr>
              <a:t> and </a:t>
            </a:r>
            <a:r>
              <a:rPr lang="en-US" dirty="0" err="1">
                <a:solidFill>
                  <a:srgbClr val="BCBEC4"/>
                </a:solidFill>
              </a:rPr>
              <a:t>activity_main.xml</a:t>
            </a:r>
            <a:r>
              <a:rPr lang="en-US" dirty="0">
                <a:solidFill>
                  <a:srgbClr val="BCBEC4"/>
                </a:solidFill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files from attached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securestoragapp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codebase folder</a:t>
            </a:r>
          </a:p>
          <a:p>
            <a:r>
              <a:rPr lang="en-US" dirty="0">
                <a:solidFill>
                  <a:srgbClr val="000000"/>
                </a:solidFill>
              </a:rPr>
              <a:t>Override </a:t>
            </a:r>
            <a:r>
              <a:rPr lang="en-US" dirty="0" err="1">
                <a:solidFill>
                  <a:srgbClr val="BCBEC4"/>
                </a:solidFill>
                <a:effectLst/>
              </a:rPr>
              <a:t>build.gradle.kts</a:t>
            </a:r>
            <a:r>
              <a:rPr lang="en-US" dirty="0">
                <a:solidFill>
                  <a:srgbClr val="000000"/>
                </a:solidFill>
              </a:rPr>
              <a:t> file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files from attached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securestoragapp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codebase folder and sync build</a:t>
            </a:r>
          </a:p>
          <a:p>
            <a:r>
              <a:rPr lang="en-US" dirty="0">
                <a:solidFill>
                  <a:srgbClr val="000000"/>
                </a:solidFill>
              </a:rPr>
              <a:t>Build </a:t>
            </a:r>
            <a:r>
              <a:rPr lang="en-US" dirty="0" err="1">
                <a:solidFill>
                  <a:srgbClr val="000000"/>
                </a:solidFill>
              </a:rPr>
              <a:t>apk</a:t>
            </a:r>
            <a:r>
              <a:rPr lang="en-US" dirty="0">
                <a:solidFill>
                  <a:srgbClr val="000000"/>
                </a:solidFill>
              </a:rPr>
              <a:t> file using Android Studio or use </a:t>
            </a:r>
            <a:r>
              <a:rPr lang="en-US" dirty="0" err="1">
                <a:solidFill>
                  <a:srgbClr val="000000"/>
                </a:solidFill>
              </a:rPr>
              <a:t>SecureStorageDemoApp.apk</a:t>
            </a:r>
            <a:r>
              <a:rPr lang="en-US" dirty="0">
                <a:solidFill>
                  <a:srgbClr val="000000"/>
                </a:solidFill>
              </a:rPr>
              <a:t> available in attached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securestoragapp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code base folder</a:t>
            </a:r>
          </a:p>
          <a:p>
            <a:endParaRPr lang="en-US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241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437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Office Theme</vt:lpstr>
      <vt:lpstr>Securing Sensitive Data in Android Applications</vt:lpstr>
      <vt:lpstr>Objective of This Tutorial</vt:lpstr>
      <vt:lpstr>Setting Up the Insecure App</vt:lpstr>
      <vt:lpstr>Implementing Insecure Data Storage</vt:lpstr>
      <vt:lpstr>Introduction to Data Security in Mobile Apps</vt:lpstr>
      <vt:lpstr>Tutorial Outline:</vt:lpstr>
      <vt:lpstr>Develop Vulnerable Android app</vt:lpstr>
      <vt:lpstr>Demo: Vulnerabilities</vt:lpstr>
      <vt:lpstr>Demo: Code fix </vt:lpstr>
      <vt:lpstr>Demo: Validate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Gupta</dc:creator>
  <cp:lastModifiedBy>Sachin Gupta</cp:lastModifiedBy>
  <cp:revision>8</cp:revision>
  <dcterms:created xsi:type="dcterms:W3CDTF">2024-10-28T02:52:26Z</dcterms:created>
  <dcterms:modified xsi:type="dcterms:W3CDTF">2024-10-28T05:18:41Z</dcterms:modified>
</cp:coreProperties>
</file>