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nstructables.com/" TargetMode="External"/><Relationship Id="rId2" Type="http://schemas.openxmlformats.org/officeDocument/2006/relationships/hyperlink" Target="https://www.elementzonline.com/" TargetMode="External"/><Relationship Id="rId1" Type="http://schemas.openxmlformats.org/officeDocument/2006/relationships/slideLayout" Target="../slideLayouts/slideLayout2.xml"/><Relationship Id="rId4" Type="http://schemas.openxmlformats.org/officeDocument/2006/relationships/hyperlink" Target="https://www.slideshare.n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DDED-9D29-4C88-B136-B5F6D1946C46}"/>
              </a:ext>
            </a:extLst>
          </p:cNvPr>
          <p:cNvSpPr>
            <a:spLocks noGrp="1"/>
          </p:cNvSpPr>
          <p:nvPr>
            <p:ph type="ctrTitle"/>
          </p:nvPr>
        </p:nvSpPr>
        <p:spPr>
          <a:xfrm>
            <a:off x="2589213" y="1709530"/>
            <a:ext cx="8915399" cy="1719471"/>
          </a:xfrm>
        </p:spPr>
        <p:txBody>
          <a:bodyPr>
            <a:normAutofit/>
          </a:bodyPr>
          <a:lstStyle/>
          <a:p>
            <a:r>
              <a:rPr lang="en-IN" sz="4500" b="1" dirty="0">
                <a:latin typeface="Times New Roman" panose="02020603050405020304" pitchFamily="18" charset="0"/>
                <a:cs typeface="Times New Roman" panose="02020603050405020304" pitchFamily="18" charset="0"/>
              </a:rPr>
              <a:t>Home Automation System using Arduino</a:t>
            </a:r>
          </a:p>
        </p:txBody>
      </p:sp>
      <p:sp>
        <p:nvSpPr>
          <p:cNvPr id="3" name="Subtitle 2">
            <a:extLst>
              <a:ext uri="{FF2B5EF4-FFF2-40B4-BE49-F238E27FC236}">
                <a16:creationId xmlns:a16="http://schemas.microsoft.com/office/drawing/2014/main" id="{11669398-F7FF-4EC9-87FA-4B5BEF69A07F}"/>
              </a:ext>
            </a:extLst>
          </p:cNvPr>
          <p:cNvSpPr>
            <a:spLocks noGrp="1"/>
          </p:cNvSpPr>
          <p:nvPr>
            <p:ph type="subTitle" idx="1"/>
          </p:nvPr>
        </p:nvSpPr>
        <p:spPr>
          <a:xfrm>
            <a:off x="2589213" y="3564835"/>
            <a:ext cx="8915399" cy="2338827"/>
          </a:xfrm>
        </p:spPr>
        <p:txBody>
          <a:bodyPr>
            <a:normAutofit/>
          </a:bodyPr>
          <a:lstStyle/>
          <a:p>
            <a:r>
              <a:rPr lang="en-US" b="1" dirty="0"/>
              <a:t>b</a:t>
            </a:r>
            <a:r>
              <a:rPr lang="en-IN" b="1" dirty="0"/>
              <a:t>y</a:t>
            </a:r>
          </a:p>
          <a:p>
            <a:r>
              <a:rPr lang="en-US" dirty="0" err="1"/>
              <a:t>Sachin</a:t>
            </a:r>
            <a:r>
              <a:rPr lang="en-US" dirty="0"/>
              <a:t> Gupta</a:t>
            </a:r>
          </a:p>
          <a:p>
            <a:r>
              <a:rPr lang="en-US" dirty="0" err="1"/>
              <a:t>Prathamesh</a:t>
            </a:r>
            <a:r>
              <a:rPr lang="en-US" dirty="0"/>
              <a:t> </a:t>
            </a:r>
            <a:r>
              <a:rPr lang="en-US" dirty="0" err="1"/>
              <a:t>khandare</a:t>
            </a:r>
            <a:endParaRPr lang="en-US" dirty="0"/>
          </a:p>
          <a:p>
            <a:r>
              <a:rPr lang="en-US" dirty="0"/>
              <a:t>Vishal Shah</a:t>
            </a:r>
            <a:endParaRPr lang="en-IN" dirty="0"/>
          </a:p>
        </p:txBody>
      </p:sp>
    </p:spTree>
    <p:extLst>
      <p:ext uri="{BB962C8B-B14F-4D97-AF65-F5344CB8AC3E}">
        <p14:creationId xmlns:p14="http://schemas.microsoft.com/office/powerpoint/2010/main" val="315490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5F04-5E6C-4AE1-AB23-E5262E0273E0}"/>
              </a:ext>
            </a:extLst>
          </p:cNvPr>
          <p:cNvSpPr>
            <a:spLocks noGrp="1"/>
          </p:cNvSpPr>
          <p:nvPr>
            <p:ph type="title"/>
          </p:nvPr>
        </p:nvSpPr>
        <p:spPr>
          <a:xfrm>
            <a:off x="2592925" y="624110"/>
            <a:ext cx="8911687" cy="698253"/>
          </a:xfrm>
        </p:spPr>
        <p:txBody>
          <a:bodyPr>
            <a:normAutofit fontScale="90000"/>
          </a:bodyPr>
          <a:lstStyle/>
          <a:p>
            <a:r>
              <a:rPr lang="en-US" b="1" u="sng" dirty="0">
                <a:latin typeface="Times New Roman" panose="02020603050405020304" pitchFamily="18" charset="0"/>
                <a:cs typeface="Times New Roman" panose="02020603050405020304" pitchFamily="18" charset="0"/>
              </a:rPr>
              <a:t>R</a:t>
            </a:r>
            <a:r>
              <a:rPr lang="en-IN" b="1" u="sng" dirty="0">
                <a:latin typeface="Times New Roman" panose="02020603050405020304" pitchFamily="18" charset="0"/>
                <a:cs typeface="Times New Roman" panose="02020603050405020304" pitchFamily="18" charset="0"/>
              </a:rPr>
              <a:t>elay Module</a:t>
            </a:r>
            <a:br>
              <a:rPr lang="en-IN" dirty="0"/>
            </a:br>
            <a:endParaRPr lang="en-IN" dirty="0"/>
          </a:p>
        </p:txBody>
      </p:sp>
      <p:sp>
        <p:nvSpPr>
          <p:cNvPr id="3" name="Content Placeholder 2">
            <a:extLst>
              <a:ext uri="{FF2B5EF4-FFF2-40B4-BE49-F238E27FC236}">
                <a16:creationId xmlns:a16="http://schemas.microsoft.com/office/drawing/2014/main" id="{75C5FE58-BBA6-4435-A992-EAC428F5806A}"/>
              </a:ext>
            </a:extLst>
          </p:cNvPr>
          <p:cNvSpPr>
            <a:spLocks noGrp="1"/>
          </p:cNvSpPr>
          <p:nvPr>
            <p:ph idx="1"/>
          </p:nvPr>
        </p:nvSpPr>
        <p:spPr>
          <a:xfrm>
            <a:off x="2589212" y="1322363"/>
            <a:ext cx="8915400" cy="4588859"/>
          </a:xfrm>
        </p:spPr>
        <p:txBody>
          <a:bodyPr/>
          <a:lstStyle/>
          <a:p>
            <a:r>
              <a:rPr lang="en-US" dirty="0"/>
              <a:t>Relay is basically an electromagnetic switch which can be turn on and off by an applying the voltage across its contacts. </a:t>
            </a:r>
          </a:p>
          <a:p>
            <a:r>
              <a:rPr lang="en-US" dirty="0"/>
              <a:t>Relays are used where it is necessary to control a circuit by a low-power signal. </a:t>
            </a:r>
          </a:p>
          <a:p>
            <a:r>
              <a:rPr lang="en-US" dirty="0"/>
              <a:t> Relays protect electrical circuits from overload or fault.</a:t>
            </a:r>
            <a:endParaRPr lang="en-IN" dirty="0"/>
          </a:p>
          <a:p>
            <a:r>
              <a:rPr lang="en-US" dirty="0"/>
              <a:t>In this project used a 5V 4-channel relay.</a:t>
            </a:r>
          </a:p>
        </p:txBody>
      </p:sp>
      <p:pic>
        <p:nvPicPr>
          <p:cNvPr id="7" name="Picture 6">
            <a:extLst>
              <a:ext uri="{FF2B5EF4-FFF2-40B4-BE49-F238E27FC236}">
                <a16:creationId xmlns:a16="http://schemas.microsoft.com/office/drawing/2014/main" id="{AF67A033-1189-4B1E-AA19-EF98DDC83B1B}"/>
              </a:ext>
            </a:extLst>
          </p:cNvPr>
          <p:cNvPicPr>
            <a:picLocks noChangeAspect="1"/>
          </p:cNvPicPr>
          <p:nvPr/>
        </p:nvPicPr>
        <p:blipFill>
          <a:blip r:embed="rId2"/>
          <a:stretch>
            <a:fillRect/>
          </a:stretch>
        </p:blipFill>
        <p:spPr>
          <a:xfrm>
            <a:off x="5376437" y="3752205"/>
            <a:ext cx="3359599" cy="1723644"/>
          </a:xfrm>
          <a:prstGeom prst="rect">
            <a:avLst/>
          </a:prstGeom>
        </p:spPr>
      </p:pic>
    </p:spTree>
    <p:extLst>
      <p:ext uri="{BB962C8B-B14F-4D97-AF65-F5344CB8AC3E}">
        <p14:creationId xmlns:p14="http://schemas.microsoft.com/office/powerpoint/2010/main" val="195583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C69E-F9A5-47F5-9BAA-5A1DF100D3F0}"/>
              </a:ext>
            </a:extLst>
          </p:cNvPr>
          <p:cNvSpPr>
            <a:spLocks noGrp="1"/>
          </p:cNvSpPr>
          <p:nvPr>
            <p:ph type="title"/>
          </p:nvPr>
        </p:nvSpPr>
        <p:spPr>
          <a:xfrm>
            <a:off x="2592925" y="624110"/>
            <a:ext cx="8911687" cy="634847"/>
          </a:xfrm>
        </p:spPr>
        <p:txBody>
          <a:bodyPr>
            <a:normAutofit fontScale="90000"/>
          </a:bodyPr>
          <a:lstStyle/>
          <a:p>
            <a:r>
              <a:rPr lang="en-US" b="1" u="sng" dirty="0">
                <a:latin typeface="Times New Roman" panose="02020603050405020304" pitchFamily="18" charset="0"/>
                <a:cs typeface="Times New Roman" panose="02020603050405020304" pitchFamily="18" charset="0"/>
              </a:rPr>
              <a:t>P</a:t>
            </a:r>
            <a:r>
              <a:rPr lang="en-IN" b="1" u="sng" dirty="0">
                <a:latin typeface="Times New Roman" panose="02020603050405020304" pitchFamily="18" charset="0"/>
                <a:cs typeface="Times New Roman" panose="02020603050405020304" pitchFamily="18" charset="0"/>
              </a:rPr>
              <a:t>IR  </a:t>
            </a:r>
            <a:r>
              <a:rPr lang="en-IN" sz="4000" b="1" u="sng" dirty="0">
                <a:latin typeface="Times New Roman" panose="02020603050405020304" pitchFamily="18" charset="0"/>
                <a:cs typeface="Times New Roman" panose="02020603050405020304" pitchFamily="18" charset="0"/>
              </a:rPr>
              <a:t>Module</a:t>
            </a:r>
            <a:br>
              <a:rPr lang="en-IN"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0CF8E1-6CC0-4ACC-9077-BB53282FFADD}"/>
              </a:ext>
            </a:extLst>
          </p:cNvPr>
          <p:cNvSpPr>
            <a:spLocks noGrp="1"/>
          </p:cNvSpPr>
          <p:nvPr>
            <p:ph idx="1"/>
          </p:nvPr>
        </p:nvSpPr>
        <p:spPr>
          <a:xfrm>
            <a:off x="2589212" y="1550504"/>
            <a:ext cx="8915400" cy="4360718"/>
          </a:xfrm>
        </p:spPr>
        <p:txBody>
          <a:bodyPr/>
          <a:lstStyle/>
          <a:p>
            <a:r>
              <a:rPr lang="en-US" dirty="0"/>
              <a:t>PIR sensors allow you to sense motion, almost always used to detect whether a human has moved in or out of the sensors range.</a:t>
            </a:r>
          </a:p>
          <a:p>
            <a:r>
              <a:rPr lang="en-US" dirty="0"/>
              <a:t> They are small, inexpensive, low-power, easy to use and don't wear out. For that reason they are commonly found in appliances and gadgets used in homes or businesses.</a:t>
            </a:r>
          </a:p>
          <a:p>
            <a:r>
              <a:rPr lang="en-US" dirty="0"/>
              <a:t> They are often referred to as PIR, "Passive Infrared", "Pyroelectric", or "IR motion" sensors.</a:t>
            </a:r>
            <a:endParaRPr lang="en-IN" dirty="0"/>
          </a:p>
        </p:txBody>
      </p:sp>
      <p:pic>
        <p:nvPicPr>
          <p:cNvPr id="5" name="Picture 4">
            <a:extLst>
              <a:ext uri="{FF2B5EF4-FFF2-40B4-BE49-F238E27FC236}">
                <a16:creationId xmlns:a16="http://schemas.microsoft.com/office/drawing/2014/main" id="{17536CA6-EAF3-43C6-B450-C0544F6B1E87}"/>
              </a:ext>
            </a:extLst>
          </p:cNvPr>
          <p:cNvPicPr>
            <a:picLocks noChangeAspect="1"/>
          </p:cNvPicPr>
          <p:nvPr/>
        </p:nvPicPr>
        <p:blipFill>
          <a:blip r:embed="rId2"/>
          <a:stretch>
            <a:fillRect/>
          </a:stretch>
        </p:blipFill>
        <p:spPr>
          <a:xfrm>
            <a:off x="5414896" y="3998354"/>
            <a:ext cx="2443643" cy="1923550"/>
          </a:xfrm>
          <a:prstGeom prst="rect">
            <a:avLst/>
          </a:prstGeom>
        </p:spPr>
      </p:pic>
    </p:spTree>
    <p:extLst>
      <p:ext uri="{BB962C8B-B14F-4D97-AF65-F5344CB8AC3E}">
        <p14:creationId xmlns:p14="http://schemas.microsoft.com/office/powerpoint/2010/main" val="211450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9972-36BF-42CB-888E-601CFD42AF40}"/>
              </a:ext>
            </a:extLst>
          </p:cNvPr>
          <p:cNvSpPr>
            <a:spLocks noGrp="1"/>
          </p:cNvSpPr>
          <p:nvPr>
            <p:ph type="title"/>
          </p:nvPr>
        </p:nvSpPr>
        <p:spPr>
          <a:xfrm>
            <a:off x="2589212" y="624110"/>
            <a:ext cx="8915400" cy="1280890"/>
          </a:xfrm>
        </p:spPr>
        <p:txBody>
          <a:bodyPr/>
          <a:lstStyle/>
          <a:p>
            <a:r>
              <a:rPr lang="en-US" b="1" u="sng" dirty="0">
                <a:latin typeface="Times New Roman" panose="02020603050405020304" pitchFamily="18" charset="0"/>
                <a:cs typeface="Times New Roman" panose="02020603050405020304" pitchFamily="18" charset="0"/>
              </a:rPr>
              <a:t>Overview of the Home Automation System</a:t>
            </a:r>
          </a:p>
        </p:txBody>
      </p:sp>
      <p:pic>
        <p:nvPicPr>
          <p:cNvPr id="6" name="Content Placeholder 5">
            <a:extLst>
              <a:ext uri="{FF2B5EF4-FFF2-40B4-BE49-F238E27FC236}">
                <a16:creationId xmlns:a16="http://schemas.microsoft.com/office/drawing/2014/main" id="{8C4EA8CB-1FED-4E02-885B-B46BAE2E5ABE}"/>
              </a:ext>
            </a:extLst>
          </p:cNvPr>
          <p:cNvPicPr>
            <a:picLocks noGrp="1" noChangeAspect="1"/>
          </p:cNvPicPr>
          <p:nvPr>
            <p:ph idx="1"/>
          </p:nvPr>
        </p:nvPicPr>
        <p:blipFill>
          <a:blip r:embed="rId2"/>
          <a:stretch>
            <a:fillRect/>
          </a:stretch>
        </p:blipFill>
        <p:spPr>
          <a:xfrm>
            <a:off x="3024555" y="1539875"/>
            <a:ext cx="7512148" cy="4157540"/>
          </a:xfrm>
          <a:prstGeom prst="rect">
            <a:avLst/>
          </a:prstGeom>
        </p:spPr>
      </p:pic>
    </p:spTree>
    <p:extLst>
      <p:ext uri="{BB962C8B-B14F-4D97-AF65-F5344CB8AC3E}">
        <p14:creationId xmlns:p14="http://schemas.microsoft.com/office/powerpoint/2010/main" val="286954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C7C1-0F25-4482-9325-F91172FE4784}"/>
              </a:ext>
            </a:extLst>
          </p:cNvPr>
          <p:cNvSpPr>
            <a:spLocks noGrp="1"/>
          </p:cNvSpPr>
          <p:nvPr>
            <p:ph type="title"/>
          </p:nvPr>
        </p:nvSpPr>
        <p:spPr>
          <a:xfrm>
            <a:off x="2592925" y="624110"/>
            <a:ext cx="8911687" cy="698253"/>
          </a:xfrm>
        </p:spPr>
        <p:txBody>
          <a:bodyPr/>
          <a:lstStyle/>
          <a:p>
            <a:r>
              <a:rPr lang="en-IN" b="1" u="sng" dirty="0">
                <a:latin typeface="Times New Roman" panose="02020603050405020304" pitchFamily="18" charset="0"/>
                <a:cs typeface="Times New Roman" panose="02020603050405020304" pitchFamily="18" charset="0"/>
              </a:rPr>
              <a:t>Working Principle</a:t>
            </a:r>
          </a:p>
        </p:txBody>
      </p:sp>
      <p:sp>
        <p:nvSpPr>
          <p:cNvPr id="3" name="Content Placeholder 2">
            <a:extLst>
              <a:ext uri="{FF2B5EF4-FFF2-40B4-BE49-F238E27FC236}">
                <a16:creationId xmlns:a16="http://schemas.microsoft.com/office/drawing/2014/main" id="{3E0F8BB9-C853-4152-A7A1-7D1E42EDB8D6}"/>
              </a:ext>
            </a:extLst>
          </p:cNvPr>
          <p:cNvSpPr>
            <a:spLocks noGrp="1"/>
          </p:cNvSpPr>
          <p:nvPr>
            <p:ph idx="1"/>
          </p:nvPr>
        </p:nvSpPr>
        <p:spPr>
          <a:xfrm>
            <a:off x="2589212" y="1322363"/>
            <a:ext cx="8915400" cy="4588859"/>
          </a:xfrm>
        </p:spPr>
        <p:txBody>
          <a:bodyPr/>
          <a:lstStyle/>
          <a:p>
            <a:r>
              <a:rPr lang="en-US" dirty="0"/>
              <a:t>First Bluetooth module connected to the phone by the Bluetooth. </a:t>
            </a:r>
          </a:p>
          <a:p>
            <a:r>
              <a:rPr lang="en-US" dirty="0"/>
              <a:t> Bluetooth phone already have a application to provide the interference between mobile and the Bluetooth module. </a:t>
            </a:r>
          </a:p>
          <a:p>
            <a:r>
              <a:rPr lang="en-US" dirty="0"/>
              <a:t>By using the application ,the mobile send the command signal to microcontroller by the Bluetooth. </a:t>
            </a:r>
          </a:p>
          <a:p>
            <a:r>
              <a:rPr lang="en-US" dirty="0"/>
              <a:t> Bluetooth and relay IC is connect to the microcontroller by its pins. </a:t>
            </a:r>
          </a:p>
          <a:p>
            <a:r>
              <a:rPr lang="en-US" dirty="0"/>
              <a:t> The relay is connected to the load by its pins. </a:t>
            </a:r>
          </a:p>
          <a:p>
            <a:r>
              <a:rPr lang="en-US" dirty="0"/>
              <a:t> When microcontroller receives the command from mobile ,it operate the load.</a:t>
            </a:r>
            <a:endParaRPr lang="en-IN" dirty="0"/>
          </a:p>
        </p:txBody>
      </p:sp>
    </p:spTree>
    <p:extLst>
      <p:ext uri="{BB962C8B-B14F-4D97-AF65-F5344CB8AC3E}">
        <p14:creationId xmlns:p14="http://schemas.microsoft.com/office/powerpoint/2010/main" val="2080594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2AF7-6E9D-4CAA-8ED7-741CCE82C062}"/>
              </a:ext>
            </a:extLst>
          </p:cNvPr>
          <p:cNvSpPr>
            <a:spLocks noGrp="1"/>
          </p:cNvSpPr>
          <p:nvPr>
            <p:ph type="title"/>
          </p:nvPr>
        </p:nvSpPr>
        <p:spPr>
          <a:xfrm>
            <a:off x="2592925" y="624110"/>
            <a:ext cx="8911687" cy="782659"/>
          </a:xfrm>
        </p:spPr>
        <p:txBody>
          <a:bodyPr/>
          <a:lstStyle/>
          <a:p>
            <a:r>
              <a:rPr lang="en-IN" b="1" u="sng" dirty="0">
                <a:latin typeface="Times New Roman" panose="02020603050405020304" pitchFamily="18" charset="0"/>
                <a:cs typeface="Times New Roman" panose="02020603050405020304" pitchFamily="18" charset="0"/>
              </a:rPr>
              <a:t>Advantages </a:t>
            </a:r>
          </a:p>
        </p:txBody>
      </p:sp>
      <p:sp>
        <p:nvSpPr>
          <p:cNvPr id="3" name="Content Placeholder 2">
            <a:extLst>
              <a:ext uri="{FF2B5EF4-FFF2-40B4-BE49-F238E27FC236}">
                <a16:creationId xmlns:a16="http://schemas.microsoft.com/office/drawing/2014/main" id="{C88A15E6-4E92-4E4D-9069-919B0D4E8BFC}"/>
              </a:ext>
            </a:extLst>
          </p:cNvPr>
          <p:cNvSpPr>
            <a:spLocks noGrp="1"/>
          </p:cNvSpPr>
          <p:nvPr>
            <p:ph idx="1"/>
          </p:nvPr>
        </p:nvSpPr>
        <p:spPr>
          <a:xfrm>
            <a:off x="2589212" y="1406769"/>
            <a:ext cx="8915400" cy="4504453"/>
          </a:xfrm>
        </p:spPr>
        <p:txBody>
          <a:bodyPr/>
          <a:lstStyle/>
          <a:p>
            <a:r>
              <a:rPr lang="en-US" dirty="0"/>
              <a:t>Quick response is achieved.</a:t>
            </a:r>
          </a:p>
          <a:p>
            <a:r>
              <a:rPr lang="en-US" dirty="0"/>
              <a:t> Easy to maintain and repair. </a:t>
            </a:r>
          </a:p>
          <a:p>
            <a:r>
              <a:rPr lang="en-US" dirty="0"/>
              <a:t> Design is efficient and low cost. </a:t>
            </a:r>
          </a:p>
          <a:p>
            <a:r>
              <a:rPr lang="en-US" dirty="0"/>
              <a:t> Power consumption is low. </a:t>
            </a:r>
          </a:p>
          <a:p>
            <a:r>
              <a:rPr lang="en-US" dirty="0"/>
              <a:t>Controlling electrical devices wirelessly </a:t>
            </a:r>
          </a:p>
          <a:p>
            <a:r>
              <a:rPr lang="en-US" dirty="0"/>
              <a:t>Saves electricity. </a:t>
            </a:r>
          </a:p>
          <a:p>
            <a:r>
              <a:rPr lang="en-US" dirty="0"/>
              <a:t>We can control appliances from any place round the room.</a:t>
            </a:r>
            <a:endParaRPr lang="en-IN" dirty="0"/>
          </a:p>
        </p:txBody>
      </p:sp>
    </p:spTree>
    <p:extLst>
      <p:ext uri="{BB962C8B-B14F-4D97-AF65-F5344CB8AC3E}">
        <p14:creationId xmlns:p14="http://schemas.microsoft.com/office/powerpoint/2010/main" val="235723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ECC3-1512-4F37-B57A-43B05363D002}"/>
              </a:ext>
            </a:extLst>
          </p:cNvPr>
          <p:cNvSpPr>
            <a:spLocks noGrp="1"/>
          </p:cNvSpPr>
          <p:nvPr>
            <p:ph type="title"/>
          </p:nvPr>
        </p:nvSpPr>
        <p:spPr>
          <a:xfrm>
            <a:off x="2592925" y="624110"/>
            <a:ext cx="8911687" cy="670118"/>
          </a:xfrm>
        </p:spPr>
        <p:txBody>
          <a:bodyPr/>
          <a:lstStyle/>
          <a:p>
            <a:r>
              <a:rPr lang="en-IN" b="1" u="sng"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EDACD52F-F533-4FF0-9C66-2F613647186E}"/>
              </a:ext>
            </a:extLst>
          </p:cNvPr>
          <p:cNvSpPr>
            <a:spLocks noGrp="1"/>
          </p:cNvSpPr>
          <p:nvPr>
            <p:ph idx="1"/>
          </p:nvPr>
        </p:nvSpPr>
        <p:spPr>
          <a:xfrm>
            <a:off x="2589212" y="1294228"/>
            <a:ext cx="8915400" cy="4616994"/>
          </a:xfrm>
        </p:spPr>
        <p:txBody>
          <a:bodyPr/>
          <a:lstStyle/>
          <a:p>
            <a:r>
              <a:rPr lang="en-US" dirty="0"/>
              <a:t>This system is not capable of displaying the feed back status of the devices being operated. </a:t>
            </a:r>
          </a:p>
          <a:p>
            <a:r>
              <a:rPr lang="en-US" dirty="0"/>
              <a:t> Number of electrical appliances that can be controlled by this circuit is limited. </a:t>
            </a:r>
          </a:p>
          <a:p>
            <a:r>
              <a:rPr lang="en-US" dirty="0"/>
              <a:t>Bluetooth is used in this home automation system, which have a range of 10 to 20 meters so the control cannot be achieved from outside this range.</a:t>
            </a:r>
            <a:endParaRPr lang="en-IN" dirty="0"/>
          </a:p>
        </p:txBody>
      </p:sp>
    </p:spTree>
    <p:extLst>
      <p:ext uri="{BB962C8B-B14F-4D97-AF65-F5344CB8AC3E}">
        <p14:creationId xmlns:p14="http://schemas.microsoft.com/office/powerpoint/2010/main" val="109231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3E81-176A-4AB3-A0A0-4DA6175E0D30}"/>
              </a:ext>
            </a:extLst>
          </p:cNvPr>
          <p:cNvSpPr>
            <a:spLocks noGrp="1"/>
          </p:cNvSpPr>
          <p:nvPr>
            <p:ph type="title"/>
          </p:nvPr>
        </p:nvSpPr>
        <p:spPr>
          <a:xfrm>
            <a:off x="2592925" y="624110"/>
            <a:ext cx="8911687" cy="754524"/>
          </a:xfrm>
        </p:spPr>
        <p:txBody>
          <a:bodyPr/>
          <a:lstStyle/>
          <a:p>
            <a:r>
              <a:rPr lang="en-IN" b="1" u="sng"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7D050237-560D-4E72-B73A-7A6AF013BF9B}"/>
              </a:ext>
            </a:extLst>
          </p:cNvPr>
          <p:cNvSpPr>
            <a:spLocks noGrp="1"/>
          </p:cNvSpPr>
          <p:nvPr>
            <p:ph idx="1"/>
          </p:nvPr>
        </p:nvSpPr>
        <p:spPr>
          <a:xfrm>
            <a:off x="2589212" y="1378634"/>
            <a:ext cx="8915400" cy="4532588"/>
          </a:xfrm>
        </p:spPr>
        <p:txBody>
          <a:bodyPr/>
          <a:lstStyle/>
          <a:p>
            <a:r>
              <a:rPr lang="en-US" dirty="0"/>
              <a:t>Yet there is an increasing demand for smart homes, where appliances react automatically to changing environmental conditions and can be easily controlled through one common device. </a:t>
            </a:r>
          </a:p>
          <a:p>
            <a:r>
              <a:rPr lang="en-US" dirty="0"/>
              <a:t> This wireless technology is especially useful in home environment, where there exists hardly any infrastructure to interconnect intelligent appliances.</a:t>
            </a:r>
            <a:endParaRPr lang="en-IN" dirty="0"/>
          </a:p>
        </p:txBody>
      </p:sp>
    </p:spTree>
    <p:extLst>
      <p:ext uri="{BB962C8B-B14F-4D97-AF65-F5344CB8AC3E}">
        <p14:creationId xmlns:p14="http://schemas.microsoft.com/office/powerpoint/2010/main" val="116246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3C1E-1D4E-42A4-B6F5-1C876F761D6C}"/>
              </a:ext>
            </a:extLst>
          </p:cNvPr>
          <p:cNvSpPr>
            <a:spLocks noGrp="1"/>
          </p:cNvSpPr>
          <p:nvPr>
            <p:ph type="title"/>
          </p:nvPr>
        </p:nvSpPr>
        <p:spPr>
          <a:xfrm>
            <a:off x="2592925" y="624110"/>
            <a:ext cx="8911687" cy="768592"/>
          </a:xfrm>
        </p:spPr>
        <p:txBody>
          <a:bodyPr/>
          <a:lstStyle/>
          <a:p>
            <a:r>
              <a:rPr lang="en-IN"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F3E1AFC-D9A4-49C0-A825-933F9F0D83BF}"/>
              </a:ext>
            </a:extLst>
          </p:cNvPr>
          <p:cNvSpPr>
            <a:spLocks noGrp="1"/>
          </p:cNvSpPr>
          <p:nvPr>
            <p:ph idx="1"/>
          </p:nvPr>
        </p:nvSpPr>
        <p:spPr>
          <a:xfrm>
            <a:off x="2589212" y="1762538"/>
            <a:ext cx="8915400" cy="4148683"/>
          </a:xfrm>
        </p:spPr>
        <p:txBody>
          <a:bodyPr/>
          <a:lstStyle/>
          <a:p>
            <a:r>
              <a:rPr lang="en-IN" dirty="0">
                <a:hlinkClick r:id="rId2"/>
              </a:rPr>
              <a:t>https://www.elementzonline.com</a:t>
            </a:r>
            <a:endParaRPr lang="en-IN" dirty="0"/>
          </a:p>
          <a:p>
            <a:r>
              <a:rPr lang="en-IN" dirty="0">
                <a:hlinkClick r:id="rId3"/>
              </a:rPr>
              <a:t>https://www.instructables.com</a:t>
            </a:r>
            <a:endParaRPr lang="en-IN" dirty="0"/>
          </a:p>
          <a:p>
            <a:r>
              <a:rPr lang="en-IN" dirty="0">
                <a:hlinkClick r:id="rId4"/>
              </a:rPr>
              <a:t>https://www.slideshare.net</a:t>
            </a:r>
            <a:endParaRPr lang="en-IN" dirty="0"/>
          </a:p>
          <a:p>
            <a:endParaRPr lang="en-IN" dirty="0"/>
          </a:p>
        </p:txBody>
      </p:sp>
    </p:spTree>
    <p:extLst>
      <p:ext uri="{BB962C8B-B14F-4D97-AF65-F5344CB8AC3E}">
        <p14:creationId xmlns:p14="http://schemas.microsoft.com/office/powerpoint/2010/main" val="185542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BC329-5736-42AC-BCF4-132A249C2274}"/>
              </a:ext>
            </a:extLst>
          </p:cNvPr>
          <p:cNvSpPr/>
          <p:nvPr/>
        </p:nvSpPr>
        <p:spPr>
          <a:xfrm>
            <a:off x="4403188" y="1744394"/>
            <a:ext cx="6133514" cy="861774"/>
          </a:xfrm>
          <a:prstGeom prst="rect">
            <a:avLst/>
          </a:prstGeom>
        </p:spPr>
        <p:txBody>
          <a:bodyPr wrap="square">
            <a:spAutoFit/>
          </a:bodyPr>
          <a:lstStyle/>
          <a:p>
            <a:r>
              <a:rPr lang="en-IN" sz="5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883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710-A9A5-4310-8B97-73DFABC17823}"/>
              </a:ext>
            </a:extLst>
          </p:cNvPr>
          <p:cNvSpPr>
            <a:spLocks noGrp="1"/>
          </p:cNvSpPr>
          <p:nvPr>
            <p:ph type="title"/>
          </p:nvPr>
        </p:nvSpPr>
        <p:spPr>
          <a:xfrm>
            <a:off x="2592925" y="624110"/>
            <a:ext cx="8911687" cy="886638"/>
          </a:xfrm>
        </p:spPr>
        <p:txBody>
          <a:bodyPr/>
          <a:lstStyle/>
          <a:p>
            <a:r>
              <a:rPr lang="en-IN" b="1" u="sng" dirty="0">
                <a:latin typeface="Times New Roman" panose="02020603050405020304" pitchFamily="18" charset="0"/>
                <a:cs typeface="Times New Roman" panose="02020603050405020304" pitchFamily="18" charset="0"/>
              </a:rPr>
              <a:t>What is Home Automation?</a:t>
            </a:r>
          </a:p>
        </p:txBody>
      </p:sp>
      <p:sp>
        <p:nvSpPr>
          <p:cNvPr id="3" name="Content Placeholder 2">
            <a:extLst>
              <a:ext uri="{FF2B5EF4-FFF2-40B4-BE49-F238E27FC236}">
                <a16:creationId xmlns:a16="http://schemas.microsoft.com/office/drawing/2014/main" id="{39044E04-32E7-441A-B994-F34573C408E3}"/>
              </a:ext>
            </a:extLst>
          </p:cNvPr>
          <p:cNvSpPr>
            <a:spLocks noGrp="1"/>
          </p:cNvSpPr>
          <p:nvPr>
            <p:ph idx="1"/>
          </p:nvPr>
        </p:nvSpPr>
        <p:spPr>
          <a:xfrm>
            <a:off x="2589212" y="1391478"/>
            <a:ext cx="8915400" cy="4519744"/>
          </a:xfrm>
        </p:spPr>
        <p:txBody>
          <a:bodyPr>
            <a:normAutofit/>
          </a:bodyPr>
          <a:lstStyle/>
          <a:p>
            <a:pPr algn="just"/>
            <a:r>
              <a:rPr lang="en-US" sz="2000" b="1" dirty="0">
                <a:latin typeface="Times New Roman" panose="02020603050405020304" pitchFamily="18" charset="0"/>
                <a:cs typeface="Times New Roman" panose="02020603050405020304" pitchFamily="18" charset="0"/>
              </a:rPr>
              <a:t>Home automation</a:t>
            </a:r>
            <a:r>
              <a:rPr lang="en-US" sz="2000" dirty="0">
                <a:latin typeface="Times New Roman" panose="02020603050405020304" pitchFamily="18" charset="0"/>
                <a:cs typeface="Times New Roman" panose="02020603050405020304" pitchFamily="18" charset="0"/>
              </a:rPr>
              <a:t> is building automation for a home, called a </a:t>
            </a:r>
            <a:r>
              <a:rPr lang="en-US" sz="2000" b="1" dirty="0">
                <a:latin typeface="Times New Roman" panose="02020603050405020304" pitchFamily="18" charset="0"/>
                <a:cs typeface="Times New Roman" panose="02020603050405020304" pitchFamily="18" charset="0"/>
              </a:rPr>
              <a:t>smart home</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smart house</a:t>
            </a:r>
            <a:r>
              <a:rPr lang="en-US" sz="2000" dirty="0">
                <a:latin typeface="Times New Roman" panose="02020603050405020304" pitchFamily="18" charset="0"/>
                <a:cs typeface="Times New Roman" panose="02020603050405020304" pitchFamily="18" charset="0"/>
              </a:rPr>
              <a:t>. A home automation system will control lighting, climate, entertainment systems, and appliances. It may also include home security such as access control and alarm systems .When connected with the Internet, home devices are an important constituent of the Internet of Things.</a:t>
            </a:r>
          </a:p>
          <a:p>
            <a:pPr algn="just"/>
            <a:r>
              <a:rPr lang="en-US" sz="2000" dirty="0">
                <a:latin typeface="Times New Roman" panose="02020603050405020304" pitchFamily="18" charset="0"/>
                <a:cs typeface="Times New Roman" panose="02020603050405020304" pitchFamily="18" charset="0"/>
              </a:rPr>
              <a:t>Lighting, appliances, electrical outlets, heating and cooling systems– are hooked up to a </a:t>
            </a:r>
            <a:r>
              <a:rPr lang="en-US" sz="2000" b="1" dirty="0">
                <a:latin typeface="Times New Roman" panose="02020603050405020304" pitchFamily="18" charset="0"/>
                <a:cs typeface="Times New Roman" panose="02020603050405020304" pitchFamily="18" charset="0"/>
              </a:rPr>
              <a:t>bluetoothly</a:t>
            </a:r>
            <a:r>
              <a:rPr lang="en-US" sz="2000" dirty="0">
                <a:latin typeface="Times New Roman" panose="02020603050405020304" pitchFamily="18" charset="0"/>
                <a:cs typeface="Times New Roman" panose="02020603050405020304" pitchFamily="18" charset="0"/>
              </a:rPr>
              <a:t> controllable network.</a:t>
            </a:r>
          </a:p>
          <a:p>
            <a:pPr algn="just"/>
            <a:r>
              <a:rPr lang="en-US" sz="2000" dirty="0">
                <a:latin typeface="Times New Roman" panose="02020603050405020304" pitchFamily="18" charset="0"/>
                <a:cs typeface="Times New Roman" panose="02020603050405020304" pitchFamily="18" charset="0"/>
              </a:rPr>
              <a:t>Home Automation gives you access to control devices in your home from a </a:t>
            </a:r>
            <a:r>
              <a:rPr lang="en-US" sz="2000" b="1" dirty="0">
                <a:latin typeface="Times New Roman" panose="02020603050405020304" pitchFamily="18" charset="0"/>
                <a:cs typeface="Times New Roman" panose="02020603050405020304" pitchFamily="18" charset="0"/>
              </a:rPr>
              <a:t>mobile device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35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D50E-8775-40F1-90F6-30E841E1E997}"/>
              </a:ext>
            </a:extLst>
          </p:cNvPr>
          <p:cNvSpPr>
            <a:spLocks noGrp="1"/>
          </p:cNvSpPr>
          <p:nvPr>
            <p:ph type="title"/>
          </p:nvPr>
        </p:nvSpPr>
        <p:spPr>
          <a:xfrm>
            <a:off x="2592925" y="624110"/>
            <a:ext cx="8911687" cy="714360"/>
          </a:xfrm>
        </p:spPr>
        <p:txBody>
          <a:bodyPr/>
          <a:lstStyle/>
          <a:p>
            <a:r>
              <a:rPr lang="en-US" b="1" dirty="0">
                <a:latin typeface="Times New Roman" panose="02020603050405020304" pitchFamily="18" charset="0"/>
                <a:cs typeface="Times New Roman" panose="02020603050405020304" pitchFamily="18" charset="0"/>
              </a:rPr>
              <a:t>Introduction</a:t>
            </a:r>
            <a:r>
              <a:rPr lang="en-US" dirty="0"/>
              <a:t> </a:t>
            </a:r>
            <a:endParaRPr lang="en-IN" dirty="0"/>
          </a:p>
        </p:txBody>
      </p:sp>
      <p:sp>
        <p:nvSpPr>
          <p:cNvPr id="3" name="Content Placeholder 2">
            <a:extLst>
              <a:ext uri="{FF2B5EF4-FFF2-40B4-BE49-F238E27FC236}">
                <a16:creationId xmlns:a16="http://schemas.microsoft.com/office/drawing/2014/main" id="{84DA300B-ED3F-4998-86FA-12814EF43A63}"/>
              </a:ext>
            </a:extLst>
          </p:cNvPr>
          <p:cNvSpPr>
            <a:spLocks noGrp="1"/>
          </p:cNvSpPr>
          <p:nvPr>
            <p:ph idx="1"/>
          </p:nvPr>
        </p:nvSpPr>
        <p:spPr>
          <a:xfrm>
            <a:off x="2589212" y="1338470"/>
            <a:ext cx="8915400" cy="4572752"/>
          </a:xfrm>
        </p:spPr>
        <p:txBody>
          <a:bodyPr>
            <a:noAutofit/>
          </a:bodyPr>
          <a:lstStyle/>
          <a:p>
            <a:pPr algn="just"/>
            <a:r>
              <a:rPr lang="en-US" sz="2000" dirty="0">
                <a:latin typeface="Times New Roman" panose="02020603050405020304" pitchFamily="18" charset="0"/>
                <a:cs typeface="Times New Roman" panose="02020603050405020304" pitchFamily="18" charset="0"/>
              </a:rPr>
              <a:t>There is an increasing demand for smart homes, where appliances react automatically to changing environmental conditions and can be easily controlled through one common device. </a:t>
            </a:r>
          </a:p>
          <a:p>
            <a:pPr algn="just"/>
            <a:r>
              <a:rPr lang="en-US" sz="2000" dirty="0">
                <a:latin typeface="Times New Roman" panose="02020603050405020304" pitchFamily="18" charset="0"/>
                <a:cs typeface="Times New Roman" panose="02020603050405020304" pitchFamily="18" charset="0"/>
              </a:rPr>
              <a:t>This project presents a possible solution whereby the user controls devices by using their existing mobile phone ,where control is communicated to the Microcontroller from a mobile phone through its Bluetooth interface. </a:t>
            </a:r>
          </a:p>
          <a:p>
            <a:pPr algn="just"/>
            <a:r>
              <a:rPr lang="en-US" sz="2000" dirty="0">
                <a:latin typeface="Times New Roman" panose="02020603050405020304" pitchFamily="18" charset="0"/>
                <a:cs typeface="Times New Roman" panose="02020603050405020304" pitchFamily="18" charset="0"/>
              </a:rPr>
              <a:t>The aim of this project is to design a circuit such that one can control home or industrial appliances using the help of Bluetooth. </a:t>
            </a:r>
          </a:p>
          <a:p>
            <a:pPr algn="just"/>
            <a:r>
              <a:rPr lang="en-US" sz="2000" dirty="0">
                <a:latin typeface="Times New Roman" panose="02020603050405020304" pitchFamily="18" charset="0"/>
                <a:cs typeface="Times New Roman" panose="02020603050405020304" pitchFamily="18" charset="0"/>
              </a:rPr>
              <a:t>Using Bluetooth to control appliances reduces human efforts without compromising on efficiency. It also saves time. </a:t>
            </a:r>
          </a:p>
          <a:p>
            <a:pPr algn="just"/>
            <a:r>
              <a:rPr lang="en-US" sz="2000" dirty="0">
                <a:latin typeface="Times New Roman" panose="02020603050405020304" pitchFamily="18" charset="0"/>
                <a:cs typeface="Times New Roman" panose="02020603050405020304" pitchFamily="18" charset="0"/>
              </a:rPr>
              <a:t> This circuit can be operated up to a distance of 5-10 meters depending upon the Bluetooth which we use.</a:t>
            </a:r>
          </a:p>
          <a:p>
            <a:pPr algn="just"/>
            <a:r>
              <a:rPr lang="en-US" sz="2000" dirty="0">
                <a:latin typeface="Times New Roman" panose="02020603050405020304" pitchFamily="18" charset="0"/>
                <a:cs typeface="Times New Roman" panose="02020603050405020304" pitchFamily="18" charset="0"/>
              </a:rPr>
              <a:t>Provide improved convenience, comfort, energy, efficiency and security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86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8A2B-5B99-447B-9462-244C80DC5C69}"/>
              </a:ext>
            </a:extLst>
          </p:cNvPr>
          <p:cNvSpPr>
            <a:spLocks noGrp="1"/>
          </p:cNvSpPr>
          <p:nvPr>
            <p:ph type="title"/>
          </p:nvPr>
        </p:nvSpPr>
        <p:spPr>
          <a:xfrm>
            <a:off x="2592925" y="624110"/>
            <a:ext cx="8911687" cy="807125"/>
          </a:xfrm>
        </p:spPr>
        <p:txBody>
          <a:bodyPr/>
          <a:lstStyle/>
          <a:p>
            <a:r>
              <a:rPr lang="en-IN" b="1"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E062DDAF-0E8C-4300-ABE0-714EE4B1564F}"/>
              </a:ext>
            </a:extLst>
          </p:cNvPr>
          <p:cNvSpPr>
            <a:spLocks noGrp="1"/>
          </p:cNvSpPr>
          <p:nvPr>
            <p:ph idx="1"/>
          </p:nvPr>
        </p:nvSpPr>
        <p:spPr>
          <a:xfrm>
            <a:off x="2589212" y="1431235"/>
            <a:ext cx="8915400" cy="4479987"/>
          </a:xfrm>
        </p:spPr>
        <p:txBody>
          <a:bodyPr>
            <a:normAutofit/>
          </a:bodyPr>
          <a:lstStyle/>
          <a:p>
            <a:pPr algn="just"/>
            <a:r>
              <a:rPr lang="en-US" sz="2000" dirty="0">
                <a:latin typeface="Times New Roman" panose="02020603050405020304" pitchFamily="18" charset="0"/>
                <a:cs typeface="Times New Roman" panose="02020603050405020304" pitchFamily="18" charset="0"/>
              </a:rPr>
              <a:t>Our motivation of this project is “DIGITAL INDIA” concept. We thought that we</a:t>
            </a:r>
          </a:p>
          <a:p>
            <a:pPr marL="0" indent="0" algn="just">
              <a:buNone/>
            </a:pPr>
            <a:r>
              <a:rPr lang="en-US" sz="2000" dirty="0">
                <a:latin typeface="Times New Roman" panose="02020603050405020304" pitchFamily="18" charset="0"/>
                <a:cs typeface="Times New Roman" panose="02020603050405020304" pitchFamily="18" charset="0"/>
              </a:rPr>
              <a:t>should make some contribution for this movement called “DIGITAL INDIA”.                                                              Home Automation is a technology which has great scope in future,                              In this technology   we can use light whenever u wont.</a:t>
            </a:r>
          </a:p>
          <a:p>
            <a:pPr algn="just"/>
            <a:r>
              <a:rPr lang="en-US" sz="2000" dirty="0">
                <a:latin typeface="Times New Roman" panose="02020603050405020304" pitchFamily="18" charset="0"/>
                <a:cs typeface="Times New Roman" panose="02020603050405020304" pitchFamily="18" charset="0"/>
              </a:rPr>
              <a:t>In the “Digital India” Electricity saving is important topic in that world now. IN</a:t>
            </a:r>
          </a:p>
          <a:p>
            <a:pPr marL="0" indent="0" algn="just">
              <a:buNone/>
            </a:pPr>
            <a:r>
              <a:rPr lang="en-US" sz="2000" dirty="0">
                <a:latin typeface="Times New Roman" panose="02020603050405020304" pitchFamily="18" charset="0"/>
                <a:cs typeface="Times New Roman" panose="02020603050405020304" pitchFamily="18" charset="0"/>
              </a:rPr>
              <a:t>     INDIA also more Electricity are wasting.</a:t>
            </a:r>
          </a:p>
          <a:p>
            <a:pPr algn="just"/>
            <a:r>
              <a:rPr lang="en-US" sz="2000" dirty="0">
                <a:latin typeface="Times New Roman" panose="02020603050405020304" pitchFamily="18" charset="0"/>
                <a:cs typeface="Times New Roman" panose="02020603050405020304" pitchFamily="18" charset="0"/>
              </a:rPr>
              <a:t>We can use this system to classroom. Even in city homes also use this system to save lights energy.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30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7A62-C35F-41D6-BEB6-49AAEC0371BA}"/>
              </a:ext>
            </a:extLst>
          </p:cNvPr>
          <p:cNvSpPr>
            <a:spLocks noGrp="1"/>
          </p:cNvSpPr>
          <p:nvPr>
            <p:ph type="title"/>
          </p:nvPr>
        </p:nvSpPr>
        <p:spPr>
          <a:xfrm>
            <a:off x="2592925" y="624110"/>
            <a:ext cx="8911687" cy="714360"/>
          </a:xfrm>
        </p:spPr>
        <p:txBody>
          <a:bodyPr/>
          <a:lstStyle/>
          <a:p>
            <a:r>
              <a:rPr lang="en-IN" b="1" u="sng"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F7C75E81-1DF8-4BCE-BAB8-AF75D655497E}"/>
              </a:ext>
            </a:extLst>
          </p:cNvPr>
          <p:cNvSpPr>
            <a:spLocks noGrp="1"/>
          </p:cNvSpPr>
          <p:nvPr>
            <p:ph idx="1"/>
          </p:nvPr>
        </p:nvSpPr>
        <p:spPr>
          <a:xfrm>
            <a:off x="2589212" y="1338470"/>
            <a:ext cx="8915400" cy="4572752"/>
          </a:xfrm>
        </p:spPr>
        <p:txBody>
          <a:bodyPr/>
          <a:lstStyle/>
          <a:p>
            <a:r>
              <a:rPr lang="en-US" dirty="0"/>
              <a:t>Arduino Micro</a:t>
            </a:r>
          </a:p>
          <a:p>
            <a:r>
              <a:rPr lang="en-US" dirty="0"/>
              <a:t>Bluetooth Module </a:t>
            </a:r>
            <a:r>
              <a:rPr lang="en-IN" dirty="0"/>
              <a:t>HC-05 </a:t>
            </a:r>
          </a:p>
          <a:p>
            <a:r>
              <a:rPr lang="en-US" dirty="0"/>
              <a:t>R</a:t>
            </a:r>
            <a:r>
              <a:rPr lang="en-IN" dirty="0"/>
              <a:t>elay Module</a:t>
            </a:r>
          </a:p>
          <a:p>
            <a:r>
              <a:rPr lang="en-US" dirty="0"/>
              <a:t>P</a:t>
            </a:r>
            <a:r>
              <a:rPr lang="en-IN" dirty="0"/>
              <a:t>IR Module</a:t>
            </a:r>
          </a:p>
          <a:p>
            <a:endParaRPr lang="en-IN" dirty="0"/>
          </a:p>
          <a:p>
            <a:endParaRPr lang="en-IN" dirty="0"/>
          </a:p>
          <a:p>
            <a:endParaRPr lang="en-IN" dirty="0"/>
          </a:p>
          <a:p>
            <a:r>
              <a:rPr lang="en-IN" dirty="0"/>
              <a:t>Arduino IDE</a:t>
            </a:r>
          </a:p>
          <a:p>
            <a:endParaRPr lang="en-IN" dirty="0"/>
          </a:p>
          <a:p>
            <a:endParaRPr lang="en-IN" dirty="0"/>
          </a:p>
        </p:txBody>
      </p:sp>
      <p:sp>
        <p:nvSpPr>
          <p:cNvPr id="4" name="Title 1">
            <a:extLst>
              <a:ext uri="{FF2B5EF4-FFF2-40B4-BE49-F238E27FC236}">
                <a16:creationId xmlns:a16="http://schemas.microsoft.com/office/drawing/2014/main" id="{A63CA353-2707-402A-90B7-88B59285FC3A}"/>
              </a:ext>
            </a:extLst>
          </p:cNvPr>
          <p:cNvSpPr txBox="1">
            <a:spLocks/>
          </p:cNvSpPr>
          <p:nvPr/>
        </p:nvSpPr>
        <p:spPr>
          <a:xfrm>
            <a:off x="2592925" y="3429000"/>
            <a:ext cx="8911687" cy="7143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latin typeface="Times New Roman" panose="02020603050405020304" pitchFamily="18" charset="0"/>
                <a:cs typeface="Times New Roman" panose="02020603050405020304" pitchFamily="18" charset="0"/>
              </a:rPr>
              <a:t>Software requirements</a:t>
            </a:r>
          </a:p>
        </p:txBody>
      </p:sp>
    </p:spTree>
    <p:extLst>
      <p:ext uri="{BB962C8B-B14F-4D97-AF65-F5344CB8AC3E}">
        <p14:creationId xmlns:p14="http://schemas.microsoft.com/office/powerpoint/2010/main" val="397057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1A16-E769-47E0-AB66-E0D45A1982DE}"/>
              </a:ext>
            </a:extLst>
          </p:cNvPr>
          <p:cNvSpPr>
            <a:spLocks noGrp="1"/>
          </p:cNvSpPr>
          <p:nvPr>
            <p:ph type="title"/>
          </p:nvPr>
        </p:nvSpPr>
        <p:spPr>
          <a:xfrm>
            <a:off x="2592925" y="624110"/>
            <a:ext cx="8911687" cy="608342"/>
          </a:xfrm>
        </p:spPr>
        <p:txBody>
          <a:bodyPr>
            <a:normAutofit fontScale="90000"/>
          </a:bodyPr>
          <a:lstStyle/>
          <a:p>
            <a:r>
              <a:rPr lang="en-US" b="1" u="sng" dirty="0">
                <a:latin typeface="Times New Roman" panose="02020603050405020304" pitchFamily="18" charset="0"/>
                <a:cs typeface="Times New Roman" panose="02020603050405020304" pitchFamily="18" charset="0"/>
              </a:rPr>
              <a:t>Arduino Micro</a:t>
            </a:r>
            <a:br>
              <a:rPr lang="en-US"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EEDBD8-0FB5-4B77-B7A5-CE15468326F5}"/>
              </a:ext>
            </a:extLst>
          </p:cNvPr>
          <p:cNvSpPr>
            <a:spLocks noGrp="1"/>
          </p:cNvSpPr>
          <p:nvPr>
            <p:ph idx="1"/>
          </p:nvPr>
        </p:nvSpPr>
        <p:spPr>
          <a:xfrm>
            <a:off x="2589212" y="1232452"/>
            <a:ext cx="8915400" cy="4678770"/>
          </a:xfrm>
        </p:spPr>
        <p:txBody>
          <a:bodyPr/>
          <a:lstStyle/>
          <a:p>
            <a:endParaRPr lang="en-IN" dirty="0"/>
          </a:p>
        </p:txBody>
      </p:sp>
    </p:spTree>
    <p:extLst>
      <p:ext uri="{BB962C8B-B14F-4D97-AF65-F5344CB8AC3E}">
        <p14:creationId xmlns:p14="http://schemas.microsoft.com/office/powerpoint/2010/main" val="6060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57E5-6B8B-43D2-AD6B-D006F3DED0D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A2CF01E-6D36-4836-9531-50FDFA1D365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160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EECE-C14D-4144-B841-9DF8D4F84082}"/>
              </a:ext>
            </a:extLst>
          </p:cNvPr>
          <p:cNvSpPr>
            <a:spLocks noGrp="1"/>
          </p:cNvSpPr>
          <p:nvPr>
            <p:ph type="title"/>
          </p:nvPr>
        </p:nvSpPr>
        <p:spPr>
          <a:xfrm>
            <a:off x="2592925" y="624110"/>
            <a:ext cx="8911687" cy="780620"/>
          </a:xfrm>
        </p:spPr>
        <p:txBody>
          <a:bodyPr>
            <a:noAutofit/>
          </a:bodyPr>
          <a:lstStyle/>
          <a:p>
            <a:r>
              <a:rPr lang="en-IN" b="1" u="sng" dirty="0">
                <a:latin typeface="Times New Roman" panose="02020603050405020304" pitchFamily="18" charset="0"/>
                <a:cs typeface="Times New Roman" panose="02020603050405020304" pitchFamily="18" charset="0"/>
              </a:rPr>
              <a:t>Bluetooth Module (HC-06)</a:t>
            </a:r>
            <a:br>
              <a:rPr lang="en-IN"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D9317C-67AE-4BA6-A9F8-DE83DE57D54A}"/>
              </a:ext>
            </a:extLst>
          </p:cNvPr>
          <p:cNvSpPr>
            <a:spLocks noGrp="1"/>
          </p:cNvSpPr>
          <p:nvPr>
            <p:ph idx="1"/>
          </p:nvPr>
        </p:nvSpPr>
        <p:spPr>
          <a:xfrm>
            <a:off x="2589212" y="1937263"/>
            <a:ext cx="8915400" cy="4016161"/>
          </a:xfrm>
        </p:spPr>
        <p:txBody>
          <a:bodyPr/>
          <a:lstStyle/>
          <a:p>
            <a:r>
              <a:rPr lang="en-US" dirty="0"/>
              <a:t>For the communication between mobile phone and Arduino Bluetooth module(HC-06) is used. </a:t>
            </a:r>
          </a:p>
          <a:p>
            <a:r>
              <a:rPr lang="en-US" dirty="0"/>
              <a:t>This Bluetooth module can easily achieve serial wireless data transmission. Its operating frequency is among the most popular 2.4GHz ISM frequency band (i.e. Industrial, scientific and medical). </a:t>
            </a:r>
          </a:p>
          <a:p>
            <a:r>
              <a:rPr lang="en-US" dirty="0"/>
              <a:t>It adopts Bluetooth 2.0+EDR standard. In Bluetooth 2.0, signal transmit time of different devices stands at a 0.5 seconds interval so that the workload of Bluetooth chip can be reduced substantially and more sleeping time can be saved for Bluetooth.</a:t>
            </a:r>
          </a:p>
          <a:p>
            <a:r>
              <a:rPr lang="en-US" dirty="0"/>
              <a:t> This module is set with serial interface, which is easy to use and simplifies the overall design/development cycle.</a:t>
            </a:r>
            <a:endParaRPr lang="en-IN" dirty="0"/>
          </a:p>
        </p:txBody>
      </p:sp>
      <p:pic>
        <p:nvPicPr>
          <p:cNvPr id="8" name="Picture 7">
            <a:extLst>
              <a:ext uri="{FF2B5EF4-FFF2-40B4-BE49-F238E27FC236}">
                <a16:creationId xmlns:a16="http://schemas.microsoft.com/office/drawing/2014/main" id="{E5C1D409-81AF-451C-8344-2CF313742283}"/>
              </a:ext>
            </a:extLst>
          </p:cNvPr>
          <p:cNvPicPr>
            <a:picLocks noChangeAspect="1"/>
          </p:cNvPicPr>
          <p:nvPr/>
        </p:nvPicPr>
        <p:blipFill>
          <a:blip r:embed="rId2"/>
          <a:stretch>
            <a:fillRect/>
          </a:stretch>
        </p:blipFill>
        <p:spPr>
          <a:xfrm>
            <a:off x="8398413" y="319478"/>
            <a:ext cx="2870595" cy="1575582"/>
          </a:xfrm>
          <a:prstGeom prst="rect">
            <a:avLst/>
          </a:prstGeom>
        </p:spPr>
      </p:pic>
    </p:spTree>
    <p:extLst>
      <p:ext uri="{BB962C8B-B14F-4D97-AF65-F5344CB8AC3E}">
        <p14:creationId xmlns:p14="http://schemas.microsoft.com/office/powerpoint/2010/main" val="29669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2E3D-35F7-49EE-B987-2CA1703E5479}"/>
              </a:ext>
            </a:extLst>
          </p:cNvPr>
          <p:cNvSpPr>
            <a:spLocks noGrp="1"/>
          </p:cNvSpPr>
          <p:nvPr>
            <p:ph type="title"/>
          </p:nvPr>
        </p:nvSpPr>
        <p:spPr>
          <a:xfrm>
            <a:off x="2592925" y="624110"/>
            <a:ext cx="8911687" cy="767368"/>
          </a:xfrm>
        </p:spPr>
        <p:txBody>
          <a:bodyPr>
            <a:noAutofit/>
          </a:bodyPr>
          <a:lstStyle/>
          <a:p>
            <a:r>
              <a:rPr lang="en-IN" b="1" u="sng" dirty="0">
                <a:latin typeface="Times New Roman" panose="02020603050405020304" pitchFamily="18" charset="0"/>
                <a:cs typeface="Times New Roman" panose="02020603050405020304" pitchFamily="18" charset="0"/>
              </a:rPr>
              <a:t>Specification</a:t>
            </a:r>
            <a:br>
              <a:rPr lang="en-IN" b="1" u="sng" dirty="0">
                <a:latin typeface="Times New Roman" panose="02020603050405020304" pitchFamily="18" charset="0"/>
                <a:cs typeface="Times New Roman" panose="02020603050405020304" pitchFamily="18" charset="0"/>
              </a:rPr>
            </a:b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5973AB-686D-427F-92BF-6BDBE5ED62AF}"/>
              </a:ext>
            </a:extLst>
          </p:cNvPr>
          <p:cNvSpPr>
            <a:spLocks noGrp="1"/>
          </p:cNvSpPr>
          <p:nvPr>
            <p:ph idx="1"/>
          </p:nvPr>
        </p:nvSpPr>
        <p:spPr>
          <a:xfrm>
            <a:off x="2589212" y="1391478"/>
            <a:ext cx="8915400" cy="5128592"/>
          </a:xfrm>
        </p:spPr>
        <p:txBody>
          <a:bodyPr>
            <a:noAutofit/>
          </a:bodyPr>
          <a:lstStyle/>
          <a:p>
            <a:r>
              <a:rPr lang="en-IN" sz="2000" dirty="0">
                <a:latin typeface="Times New Roman" panose="02020603050405020304" pitchFamily="18" charset="0"/>
                <a:cs typeface="Times New Roman" panose="02020603050405020304" pitchFamily="18" charset="0"/>
              </a:rPr>
              <a:t>Bluetooth protocol: Bluetooth 2.0+ EDR standard</a:t>
            </a:r>
          </a:p>
          <a:p>
            <a:r>
              <a:rPr lang="en-IN" sz="2000" dirty="0">
                <a:latin typeface="Times New Roman" panose="02020603050405020304" pitchFamily="18" charset="0"/>
                <a:cs typeface="Times New Roman" panose="02020603050405020304" pitchFamily="18" charset="0"/>
              </a:rPr>
              <a:t>USB protocol: USB v1.1/2.0</a:t>
            </a:r>
          </a:p>
          <a:p>
            <a:r>
              <a:rPr lang="en-IN" sz="2000" dirty="0">
                <a:latin typeface="Times New Roman" panose="02020603050405020304" pitchFamily="18" charset="0"/>
                <a:cs typeface="Times New Roman" panose="02020603050405020304" pitchFamily="18" charset="0"/>
              </a:rPr>
              <a:t>Operating frequency: 2.4GHz ISM frequency band</a:t>
            </a:r>
          </a:p>
          <a:p>
            <a:r>
              <a:rPr lang="en-IN" sz="2000" dirty="0">
                <a:latin typeface="Times New Roman" panose="02020603050405020304" pitchFamily="18" charset="0"/>
                <a:cs typeface="Times New Roman" panose="02020603050405020304" pitchFamily="18" charset="0"/>
              </a:rPr>
              <a:t>Modulation mode: Gauss frequency Shift Keying</a:t>
            </a:r>
          </a:p>
          <a:p>
            <a:r>
              <a:rPr lang="en-IN" sz="2000" dirty="0">
                <a:latin typeface="Times New Roman" panose="02020603050405020304" pitchFamily="18" charset="0"/>
                <a:cs typeface="Times New Roman" panose="02020603050405020304" pitchFamily="18" charset="0"/>
              </a:rPr>
              <a:t>Transmission speed: 2.1Mbps(Max)/160 kbps(Asynchronous)； 1Mbps/1Mbps(Synchronous)</a:t>
            </a:r>
          </a:p>
          <a:p>
            <a:r>
              <a:rPr lang="en-IN" sz="2000" dirty="0">
                <a:latin typeface="Times New Roman" panose="02020603050405020304" pitchFamily="18" charset="0"/>
                <a:cs typeface="Times New Roman" panose="02020603050405020304" pitchFamily="18" charset="0"/>
              </a:rPr>
              <a:t>Safety feature: Authentication and encryption</a:t>
            </a:r>
          </a:p>
          <a:p>
            <a:r>
              <a:rPr lang="en-IN" sz="2000" dirty="0">
                <a:latin typeface="Times New Roman" panose="02020603050405020304" pitchFamily="18" charset="0"/>
                <a:cs typeface="Times New Roman" panose="02020603050405020304" pitchFamily="18" charset="0"/>
              </a:rPr>
              <a:t>Supported configuration: Bluetooth serial port (major and minor)</a:t>
            </a:r>
          </a:p>
          <a:p>
            <a:r>
              <a:rPr lang="en-IN" sz="2000" dirty="0">
                <a:latin typeface="Times New Roman" panose="02020603050405020304" pitchFamily="18" charset="0"/>
                <a:cs typeface="Times New Roman" panose="02020603050405020304" pitchFamily="18" charset="0"/>
              </a:rPr>
              <a:t>Supply Voltage: +3.3 VDC 50mA</a:t>
            </a:r>
          </a:p>
          <a:p>
            <a:r>
              <a:rPr lang="en-IN" sz="2000" dirty="0">
                <a:latin typeface="Times New Roman" panose="02020603050405020304" pitchFamily="18" charset="0"/>
                <a:cs typeface="Times New Roman" panose="02020603050405020304" pitchFamily="18" charset="0"/>
              </a:rPr>
              <a:t>Operating temperature: -20 to 55℃</a:t>
            </a:r>
          </a:p>
          <a:p>
            <a:r>
              <a:rPr lang="en-IN" sz="2000" dirty="0">
                <a:latin typeface="Times New Roman" panose="02020603050405020304" pitchFamily="18" charset="0"/>
                <a:cs typeface="Times New Roman" panose="02020603050405020304" pitchFamily="18" charset="0"/>
              </a:rPr>
              <a:t>Size: 36.5*16mm</a:t>
            </a:r>
          </a:p>
          <a:p>
            <a:r>
              <a:rPr lang="en-IN" sz="2000" dirty="0">
                <a:latin typeface="Times New Roman" panose="02020603050405020304" pitchFamily="18" charset="0"/>
                <a:cs typeface="Times New Roman" panose="02020603050405020304" pitchFamily="18" charset="0"/>
              </a:rPr>
              <a:t>Weight: 4g</a:t>
            </a:r>
            <a:br>
              <a:rPr lang="en-IN" sz="2000" dirty="0">
                <a:latin typeface="Times New Roman" panose="02020603050405020304" pitchFamily="18" charset="0"/>
                <a:cs typeface="Times New Roman" panose="02020603050405020304" pitchFamily="18" charset="0"/>
              </a:rPr>
            </a:br>
            <a:endParaRPr lang="en-IN" sz="2000" dirty="0"/>
          </a:p>
        </p:txBody>
      </p:sp>
    </p:spTree>
    <p:extLst>
      <p:ext uri="{BB962C8B-B14F-4D97-AF65-F5344CB8AC3E}">
        <p14:creationId xmlns:p14="http://schemas.microsoft.com/office/powerpoint/2010/main" val="41764002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172</TotalTime>
  <Words>903</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Wisp</vt:lpstr>
      <vt:lpstr>Home Automation System using Arduino</vt:lpstr>
      <vt:lpstr>What is Home Automation?</vt:lpstr>
      <vt:lpstr>Introduction </vt:lpstr>
      <vt:lpstr>Motivation</vt:lpstr>
      <vt:lpstr>Hardware requirements</vt:lpstr>
      <vt:lpstr>Arduino Micro </vt:lpstr>
      <vt:lpstr>PowerPoint Presentation</vt:lpstr>
      <vt:lpstr>Bluetooth Module (HC-06) </vt:lpstr>
      <vt:lpstr>Specification </vt:lpstr>
      <vt:lpstr>Relay Module </vt:lpstr>
      <vt:lpstr>PIR  Module </vt:lpstr>
      <vt:lpstr>Overview of the Home Automation System</vt:lpstr>
      <vt:lpstr>Working Principle</vt:lpstr>
      <vt:lpstr>Advantages </vt:lpstr>
      <vt:lpstr>Disadvantages</vt:lpstr>
      <vt:lpstr>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System using Arduino</dc:title>
  <dc:creator>AJAY KORKE</dc:creator>
  <cp:lastModifiedBy>AJAY KORKE</cp:lastModifiedBy>
  <cp:revision>12</cp:revision>
  <dcterms:created xsi:type="dcterms:W3CDTF">2018-09-04T18:34:03Z</dcterms:created>
  <dcterms:modified xsi:type="dcterms:W3CDTF">2018-09-04T21:26:15Z</dcterms:modified>
</cp:coreProperties>
</file>