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8" r:id="rId7"/>
    <p:sldId id="275"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structables.com/" TargetMode="External"/><Relationship Id="rId2" Type="http://schemas.openxmlformats.org/officeDocument/2006/relationships/hyperlink" Target="https://www.elementzonline.com/" TargetMode="External"/><Relationship Id="rId1" Type="http://schemas.openxmlformats.org/officeDocument/2006/relationships/slideLayout" Target="../slideLayouts/slideLayout2.xml"/><Relationship Id="rId4" Type="http://schemas.openxmlformats.org/officeDocument/2006/relationships/hyperlink" Target="https://www.slideshare.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DDED-9D29-4C88-B136-B5F6D1946C46}"/>
              </a:ext>
            </a:extLst>
          </p:cNvPr>
          <p:cNvSpPr>
            <a:spLocks noGrp="1"/>
          </p:cNvSpPr>
          <p:nvPr>
            <p:ph type="ctrTitle"/>
          </p:nvPr>
        </p:nvSpPr>
        <p:spPr>
          <a:xfrm>
            <a:off x="2589213" y="1709530"/>
            <a:ext cx="8915399" cy="1719471"/>
          </a:xfrm>
        </p:spPr>
        <p:txBody>
          <a:bodyPr>
            <a:normAutofit/>
          </a:bodyPr>
          <a:lstStyle/>
          <a:p>
            <a:r>
              <a:rPr lang="en-IN" sz="4500" b="1" dirty="0">
                <a:latin typeface="Times New Roman" panose="02020603050405020304" pitchFamily="18" charset="0"/>
                <a:cs typeface="Times New Roman" panose="02020603050405020304" pitchFamily="18" charset="0"/>
              </a:rPr>
              <a:t>Home Automation System using Arduino</a:t>
            </a:r>
          </a:p>
        </p:txBody>
      </p:sp>
      <p:sp>
        <p:nvSpPr>
          <p:cNvPr id="3" name="Subtitle 2">
            <a:extLst>
              <a:ext uri="{FF2B5EF4-FFF2-40B4-BE49-F238E27FC236}">
                <a16:creationId xmlns:a16="http://schemas.microsoft.com/office/drawing/2014/main" id="{11669398-F7FF-4EC9-87FA-4B5BEF69A07F}"/>
              </a:ext>
            </a:extLst>
          </p:cNvPr>
          <p:cNvSpPr>
            <a:spLocks noGrp="1"/>
          </p:cNvSpPr>
          <p:nvPr>
            <p:ph type="subTitle" idx="1"/>
          </p:nvPr>
        </p:nvSpPr>
        <p:spPr>
          <a:xfrm>
            <a:off x="2589213" y="3564835"/>
            <a:ext cx="8915399" cy="2338827"/>
          </a:xfrm>
        </p:spPr>
        <p:txBody>
          <a:bodyPr>
            <a:normAutofit/>
          </a:bodyPr>
          <a:lstStyle/>
          <a:p>
            <a:r>
              <a:rPr lang="en-US" b="1" dirty="0"/>
              <a:t>b</a:t>
            </a:r>
            <a:r>
              <a:rPr lang="en-IN" b="1" dirty="0"/>
              <a:t>y</a:t>
            </a:r>
          </a:p>
          <a:p>
            <a:r>
              <a:rPr lang="en-US" dirty="0" err="1"/>
              <a:t>Sachin</a:t>
            </a:r>
            <a:r>
              <a:rPr lang="en-US" dirty="0"/>
              <a:t> Gupta</a:t>
            </a:r>
          </a:p>
          <a:p>
            <a:r>
              <a:rPr lang="en-US" dirty="0" err="1"/>
              <a:t>Prathamesh</a:t>
            </a:r>
            <a:r>
              <a:rPr lang="en-US" dirty="0"/>
              <a:t> </a:t>
            </a:r>
            <a:r>
              <a:rPr lang="en-US" dirty="0" err="1"/>
              <a:t>khandare</a:t>
            </a:r>
            <a:endParaRPr lang="en-US" dirty="0"/>
          </a:p>
          <a:p>
            <a:r>
              <a:rPr lang="en-US" dirty="0"/>
              <a:t>Vishal Shah</a:t>
            </a:r>
            <a:endParaRPr lang="en-IN" dirty="0"/>
          </a:p>
        </p:txBody>
      </p:sp>
    </p:spTree>
    <p:extLst>
      <p:ext uri="{BB962C8B-B14F-4D97-AF65-F5344CB8AC3E}">
        <p14:creationId xmlns:p14="http://schemas.microsoft.com/office/powerpoint/2010/main" val="315490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ECC3-1512-4F37-B57A-43B05363D002}"/>
              </a:ext>
            </a:extLst>
          </p:cNvPr>
          <p:cNvSpPr>
            <a:spLocks noGrp="1"/>
          </p:cNvSpPr>
          <p:nvPr>
            <p:ph type="title"/>
          </p:nvPr>
        </p:nvSpPr>
        <p:spPr>
          <a:xfrm>
            <a:off x="2592925" y="624110"/>
            <a:ext cx="8911687" cy="670118"/>
          </a:xfrm>
        </p:spPr>
        <p:txBody>
          <a:bodyPr/>
          <a:lstStyle/>
          <a:p>
            <a:r>
              <a:rPr lang="en-IN" b="1" u="sng"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EDACD52F-F533-4FF0-9C66-2F613647186E}"/>
              </a:ext>
            </a:extLst>
          </p:cNvPr>
          <p:cNvSpPr>
            <a:spLocks noGrp="1"/>
          </p:cNvSpPr>
          <p:nvPr>
            <p:ph idx="1"/>
          </p:nvPr>
        </p:nvSpPr>
        <p:spPr>
          <a:xfrm>
            <a:off x="2589212" y="1294228"/>
            <a:ext cx="8915400" cy="4616994"/>
          </a:xfrm>
        </p:spPr>
        <p:txBody>
          <a:bodyPr/>
          <a:lstStyle/>
          <a:p>
            <a:r>
              <a:rPr lang="en-US" dirty="0"/>
              <a:t>This system is not capable of displaying the feed back status of the devices being operated. </a:t>
            </a:r>
          </a:p>
          <a:p>
            <a:r>
              <a:rPr lang="en-US" dirty="0"/>
              <a:t> Number of electrical appliances that can be controlled by this circuit is limited. </a:t>
            </a:r>
          </a:p>
          <a:p>
            <a:r>
              <a:rPr lang="en-US" dirty="0"/>
              <a:t>Bluetooth is used in this home automation system, which have a range of 10 to 20 meters so the control cannot be achieved from outside this range.</a:t>
            </a:r>
            <a:endParaRPr lang="en-IN" dirty="0"/>
          </a:p>
        </p:txBody>
      </p:sp>
    </p:spTree>
    <p:extLst>
      <p:ext uri="{BB962C8B-B14F-4D97-AF65-F5344CB8AC3E}">
        <p14:creationId xmlns:p14="http://schemas.microsoft.com/office/powerpoint/2010/main" val="109231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3E81-176A-4AB3-A0A0-4DA6175E0D30}"/>
              </a:ext>
            </a:extLst>
          </p:cNvPr>
          <p:cNvSpPr>
            <a:spLocks noGrp="1"/>
          </p:cNvSpPr>
          <p:nvPr>
            <p:ph type="title"/>
          </p:nvPr>
        </p:nvSpPr>
        <p:spPr>
          <a:xfrm>
            <a:off x="2592925" y="624110"/>
            <a:ext cx="8911687" cy="754524"/>
          </a:xfrm>
        </p:spPr>
        <p:txBody>
          <a:bodyPr/>
          <a:lstStyle/>
          <a:p>
            <a:r>
              <a:rPr lang="en-IN" b="1" u="sng"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7D050237-560D-4E72-B73A-7A6AF013BF9B}"/>
              </a:ext>
            </a:extLst>
          </p:cNvPr>
          <p:cNvSpPr>
            <a:spLocks noGrp="1"/>
          </p:cNvSpPr>
          <p:nvPr>
            <p:ph idx="1"/>
          </p:nvPr>
        </p:nvSpPr>
        <p:spPr>
          <a:xfrm>
            <a:off x="2589212" y="1378634"/>
            <a:ext cx="8915400" cy="4532588"/>
          </a:xfrm>
        </p:spPr>
        <p:txBody>
          <a:bodyPr/>
          <a:lstStyle/>
          <a:p>
            <a:r>
              <a:rPr lang="en-US" dirty="0"/>
              <a:t>Yet there is an increasing demand for smart homes, where appliances react automatically to changing environmental conditions and can be easily controlled through one common device. </a:t>
            </a:r>
          </a:p>
          <a:p>
            <a:r>
              <a:rPr lang="en-US" dirty="0"/>
              <a:t> This wireless technology is especially useful in home environment, where there exists hardly any infrastructure to interconnect intelligent appliances.</a:t>
            </a:r>
          </a:p>
          <a:p>
            <a:r>
              <a:rPr lang="en-US" dirty="0"/>
              <a:t>Using this project, we can turn on or off appliances remotely i.e. using a phone or tablet.</a:t>
            </a:r>
          </a:p>
          <a:p>
            <a:r>
              <a:rPr lang="en-US" dirty="0"/>
              <a:t>The project can be further expanded to a smart home automation system by including some sensors like light sensors, temperature sensors, safety sensors etc. and automatically adjust different parameters like room lighting, air conditioning (room temperature), door locks etc. and transmit the information to our phone.</a:t>
            </a:r>
          </a:p>
          <a:p>
            <a:r>
              <a:rPr lang="en-US" dirty="0"/>
              <a:t>Additionally, we can connect to internet and control the home from remote location over internet and also monitor the safety.</a:t>
            </a:r>
          </a:p>
          <a:p>
            <a:endParaRPr lang="en-IN" dirty="0"/>
          </a:p>
        </p:txBody>
      </p:sp>
    </p:spTree>
    <p:extLst>
      <p:ext uri="{BB962C8B-B14F-4D97-AF65-F5344CB8AC3E}">
        <p14:creationId xmlns:p14="http://schemas.microsoft.com/office/powerpoint/2010/main" val="116246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3C1E-1D4E-42A4-B6F5-1C876F761D6C}"/>
              </a:ext>
            </a:extLst>
          </p:cNvPr>
          <p:cNvSpPr>
            <a:spLocks noGrp="1"/>
          </p:cNvSpPr>
          <p:nvPr>
            <p:ph type="title"/>
          </p:nvPr>
        </p:nvSpPr>
        <p:spPr>
          <a:xfrm>
            <a:off x="2592925" y="624110"/>
            <a:ext cx="8911687" cy="768592"/>
          </a:xfrm>
        </p:spPr>
        <p:txBody>
          <a:bodyPr/>
          <a:lstStyle/>
          <a:p>
            <a:r>
              <a:rPr lang="en-IN"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F3E1AFC-D9A4-49C0-A825-933F9F0D83BF}"/>
              </a:ext>
            </a:extLst>
          </p:cNvPr>
          <p:cNvSpPr>
            <a:spLocks noGrp="1"/>
          </p:cNvSpPr>
          <p:nvPr>
            <p:ph idx="1"/>
          </p:nvPr>
        </p:nvSpPr>
        <p:spPr>
          <a:xfrm>
            <a:off x="2589212" y="1762538"/>
            <a:ext cx="8915400" cy="4148683"/>
          </a:xfrm>
        </p:spPr>
        <p:txBody>
          <a:bodyPr/>
          <a:lstStyle/>
          <a:p>
            <a:r>
              <a:rPr lang="en-IN" dirty="0">
                <a:hlinkClick r:id="rId2"/>
              </a:rPr>
              <a:t>https://www.elementzonline.com</a:t>
            </a:r>
            <a:endParaRPr lang="en-IN" dirty="0"/>
          </a:p>
          <a:p>
            <a:r>
              <a:rPr lang="en-IN" dirty="0">
                <a:hlinkClick r:id="rId3"/>
              </a:rPr>
              <a:t>https://www.instructables.com</a:t>
            </a:r>
            <a:endParaRPr lang="en-IN" dirty="0"/>
          </a:p>
          <a:p>
            <a:r>
              <a:rPr lang="en-IN" dirty="0">
                <a:hlinkClick r:id="rId4"/>
              </a:rPr>
              <a:t>https://www.slideshare.net</a:t>
            </a:r>
            <a:endParaRPr lang="en-IN" dirty="0"/>
          </a:p>
          <a:p>
            <a:endParaRPr lang="en-IN" dirty="0"/>
          </a:p>
        </p:txBody>
      </p:sp>
    </p:spTree>
    <p:extLst>
      <p:ext uri="{BB962C8B-B14F-4D97-AF65-F5344CB8AC3E}">
        <p14:creationId xmlns:p14="http://schemas.microsoft.com/office/powerpoint/2010/main" val="185542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BC329-5736-42AC-BCF4-132A249C2274}"/>
              </a:ext>
            </a:extLst>
          </p:cNvPr>
          <p:cNvSpPr/>
          <p:nvPr/>
        </p:nvSpPr>
        <p:spPr>
          <a:xfrm>
            <a:off x="4403188" y="1744394"/>
            <a:ext cx="6133514" cy="861774"/>
          </a:xfrm>
          <a:prstGeom prst="rect">
            <a:avLst/>
          </a:prstGeom>
        </p:spPr>
        <p:txBody>
          <a:bodyPr wrap="square">
            <a:spAutoFit/>
          </a:bodyPr>
          <a:lstStyle/>
          <a:p>
            <a:r>
              <a:rPr lang="en-IN" sz="5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883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710-A9A5-4310-8B97-73DFABC17823}"/>
              </a:ext>
            </a:extLst>
          </p:cNvPr>
          <p:cNvSpPr>
            <a:spLocks noGrp="1"/>
          </p:cNvSpPr>
          <p:nvPr>
            <p:ph type="title"/>
          </p:nvPr>
        </p:nvSpPr>
        <p:spPr>
          <a:xfrm>
            <a:off x="2592925" y="624110"/>
            <a:ext cx="8911687" cy="886638"/>
          </a:xfrm>
        </p:spPr>
        <p:txBody>
          <a:bodyPr/>
          <a:lstStyle/>
          <a:p>
            <a:r>
              <a:rPr lang="en-IN" b="1" u="sng" dirty="0">
                <a:latin typeface="Times New Roman" panose="02020603050405020304" pitchFamily="18" charset="0"/>
                <a:cs typeface="Times New Roman" panose="02020603050405020304" pitchFamily="18" charset="0"/>
              </a:rPr>
              <a:t>What is Home Automation?</a:t>
            </a:r>
          </a:p>
        </p:txBody>
      </p:sp>
      <p:sp>
        <p:nvSpPr>
          <p:cNvPr id="3" name="Content Placeholder 2">
            <a:extLst>
              <a:ext uri="{FF2B5EF4-FFF2-40B4-BE49-F238E27FC236}">
                <a16:creationId xmlns:a16="http://schemas.microsoft.com/office/drawing/2014/main" id="{39044E04-32E7-441A-B994-F34573C408E3}"/>
              </a:ext>
            </a:extLst>
          </p:cNvPr>
          <p:cNvSpPr>
            <a:spLocks noGrp="1"/>
          </p:cNvSpPr>
          <p:nvPr>
            <p:ph idx="1"/>
          </p:nvPr>
        </p:nvSpPr>
        <p:spPr>
          <a:xfrm>
            <a:off x="2589212" y="1391478"/>
            <a:ext cx="8915400" cy="4519744"/>
          </a:xfrm>
        </p:spPr>
        <p:txBody>
          <a:bodyPr>
            <a:normAutofit/>
          </a:bodyPr>
          <a:lstStyle/>
          <a:p>
            <a:pPr algn="just"/>
            <a:r>
              <a:rPr lang="en-US" sz="2000" b="1" dirty="0">
                <a:latin typeface="Times New Roman" panose="02020603050405020304" pitchFamily="18" charset="0"/>
                <a:cs typeface="Times New Roman" panose="02020603050405020304" pitchFamily="18" charset="0"/>
              </a:rPr>
              <a:t>Home automation</a:t>
            </a:r>
            <a:r>
              <a:rPr lang="en-US" sz="2000" dirty="0">
                <a:latin typeface="Times New Roman" panose="02020603050405020304" pitchFamily="18" charset="0"/>
                <a:cs typeface="Times New Roman" panose="02020603050405020304" pitchFamily="18" charset="0"/>
              </a:rPr>
              <a:t> is building automation for a home, called a </a:t>
            </a:r>
            <a:r>
              <a:rPr lang="en-US" sz="2000" b="1" dirty="0">
                <a:latin typeface="Times New Roman" panose="02020603050405020304" pitchFamily="18" charset="0"/>
                <a:cs typeface="Times New Roman" panose="02020603050405020304" pitchFamily="18" charset="0"/>
              </a:rPr>
              <a:t>smart home</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smart house</a:t>
            </a:r>
            <a:r>
              <a:rPr lang="en-US" sz="2000" dirty="0">
                <a:latin typeface="Times New Roman" panose="02020603050405020304" pitchFamily="18" charset="0"/>
                <a:cs typeface="Times New Roman" panose="02020603050405020304" pitchFamily="18" charset="0"/>
              </a:rPr>
              <a:t>. A home automation system will control lighting, climate, entertainment systems, and appliances. It may also include home security such as access control and alarm systems .When connected with the Internet, home devices are an important constituent of the Internet of Things.</a:t>
            </a:r>
          </a:p>
          <a:p>
            <a:pPr algn="just"/>
            <a:r>
              <a:rPr lang="en-US" sz="2000" dirty="0">
                <a:latin typeface="Times New Roman" panose="02020603050405020304" pitchFamily="18" charset="0"/>
                <a:cs typeface="Times New Roman" panose="02020603050405020304" pitchFamily="18" charset="0"/>
              </a:rPr>
              <a:t>Lighting, appliances, electrical outlets, heating and cooling systems– are hooked up to a </a:t>
            </a:r>
            <a:r>
              <a:rPr lang="en-US" sz="2000" b="1" dirty="0">
                <a:latin typeface="Times New Roman" panose="02020603050405020304" pitchFamily="18" charset="0"/>
                <a:cs typeface="Times New Roman" panose="02020603050405020304" pitchFamily="18" charset="0"/>
              </a:rPr>
              <a:t>bluetoothly</a:t>
            </a:r>
            <a:r>
              <a:rPr lang="en-US" sz="2000" dirty="0">
                <a:latin typeface="Times New Roman" panose="02020603050405020304" pitchFamily="18" charset="0"/>
                <a:cs typeface="Times New Roman" panose="02020603050405020304" pitchFamily="18" charset="0"/>
              </a:rPr>
              <a:t> controllable network.</a:t>
            </a:r>
          </a:p>
          <a:p>
            <a:pPr algn="just"/>
            <a:r>
              <a:rPr lang="en-US" sz="2000" dirty="0">
                <a:latin typeface="Times New Roman" panose="02020603050405020304" pitchFamily="18" charset="0"/>
                <a:cs typeface="Times New Roman" panose="02020603050405020304" pitchFamily="18" charset="0"/>
              </a:rPr>
              <a:t>Home Automation gives you access to control devices in your home from a </a:t>
            </a:r>
            <a:r>
              <a:rPr lang="en-US" sz="2000" b="1" dirty="0">
                <a:latin typeface="Times New Roman" panose="02020603050405020304" pitchFamily="18" charset="0"/>
                <a:cs typeface="Times New Roman" panose="02020603050405020304" pitchFamily="18" charset="0"/>
              </a:rPr>
              <a:t>mobile device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35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D50E-8775-40F1-90F6-30E841E1E997}"/>
              </a:ext>
            </a:extLst>
          </p:cNvPr>
          <p:cNvSpPr>
            <a:spLocks noGrp="1"/>
          </p:cNvSpPr>
          <p:nvPr>
            <p:ph type="title"/>
          </p:nvPr>
        </p:nvSpPr>
        <p:spPr>
          <a:xfrm>
            <a:off x="2592925" y="624110"/>
            <a:ext cx="8911687" cy="714360"/>
          </a:xfrm>
        </p:spPr>
        <p:txBody>
          <a:bodyPr/>
          <a:lstStyle/>
          <a:p>
            <a:r>
              <a:rPr lang="en-US" b="1" dirty="0">
                <a:latin typeface="Times New Roman" panose="02020603050405020304" pitchFamily="18" charset="0"/>
                <a:cs typeface="Times New Roman" panose="02020603050405020304" pitchFamily="18" charset="0"/>
              </a:rPr>
              <a:t>Introduction</a:t>
            </a:r>
            <a:r>
              <a:rPr lang="en-US" dirty="0"/>
              <a:t> </a:t>
            </a:r>
            <a:endParaRPr lang="en-IN" dirty="0"/>
          </a:p>
        </p:txBody>
      </p:sp>
      <p:sp>
        <p:nvSpPr>
          <p:cNvPr id="3" name="Content Placeholder 2">
            <a:extLst>
              <a:ext uri="{FF2B5EF4-FFF2-40B4-BE49-F238E27FC236}">
                <a16:creationId xmlns:a16="http://schemas.microsoft.com/office/drawing/2014/main" id="{84DA300B-ED3F-4998-86FA-12814EF43A63}"/>
              </a:ext>
            </a:extLst>
          </p:cNvPr>
          <p:cNvSpPr>
            <a:spLocks noGrp="1"/>
          </p:cNvSpPr>
          <p:nvPr>
            <p:ph idx="1"/>
          </p:nvPr>
        </p:nvSpPr>
        <p:spPr>
          <a:xfrm>
            <a:off x="2589212" y="1338470"/>
            <a:ext cx="8915400" cy="4572752"/>
          </a:xfrm>
        </p:spPr>
        <p:txBody>
          <a:bodyPr>
            <a:noAutofit/>
          </a:bodyPr>
          <a:lstStyle/>
          <a:p>
            <a:pPr algn="just"/>
            <a:r>
              <a:rPr lang="en-US" sz="2000" dirty="0">
                <a:latin typeface="Times New Roman" panose="02020603050405020304" pitchFamily="18" charset="0"/>
                <a:cs typeface="Times New Roman" panose="02020603050405020304" pitchFamily="18" charset="0"/>
              </a:rPr>
              <a:t>There is an increasing demand for smart homes, where appliances react automatically to changing environmental conditions and can be easily controlled through one common device. </a:t>
            </a:r>
          </a:p>
          <a:p>
            <a:pPr algn="just"/>
            <a:r>
              <a:rPr lang="en-US" sz="2000" dirty="0">
                <a:latin typeface="Times New Roman" panose="02020603050405020304" pitchFamily="18" charset="0"/>
                <a:cs typeface="Times New Roman" panose="02020603050405020304" pitchFamily="18" charset="0"/>
              </a:rPr>
              <a:t>This project presents a possible solution whereby the user controls devices by using their existing mobile phone ,where control is communicated to the Microcontroller from a mobile phone through its Bluetooth interface. </a:t>
            </a:r>
          </a:p>
          <a:p>
            <a:pPr algn="just"/>
            <a:r>
              <a:rPr lang="en-US" sz="2000" dirty="0">
                <a:latin typeface="Times New Roman" panose="02020603050405020304" pitchFamily="18" charset="0"/>
                <a:cs typeface="Times New Roman" panose="02020603050405020304" pitchFamily="18" charset="0"/>
              </a:rPr>
              <a:t>The aim of this project is to design a circuit such that one can control home or industrial appliances using the help of Bluetooth. </a:t>
            </a:r>
          </a:p>
          <a:p>
            <a:pPr algn="just"/>
            <a:r>
              <a:rPr lang="en-US" sz="2000" dirty="0">
                <a:latin typeface="Times New Roman" panose="02020603050405020304" pitchFamily="18" charset="0"/>
                <a:cs typeface="Times New Roman" panose="02020603050405020304" pitchFamily="18" charset="0"/>
              </a:rPr>
              <a:t>Using Bluetooth to control appliances reduces human efforts without compromising on efficiency. It also saves time. </a:t>
            </a:r>
          </a:p>
          <a:p>
            <a:pPr algn="just"/>
            <a:r>
              <a:rPr lang="en-US" sz="2000" dirty="0">
                <a:latin typeface="Times New Roman" panose="02020603050405020304" pitchFamily="18" charset="0"/>
                <a:cs typeface="Times New Roman" panose="02020603050405020304" pitchFamily="18" charset="0"/>
              </a:rPr>
              <a:t> This circuit can be operated up to a distance of 5-10 meters depending upon the Bluetooth which we use.</a:t>
            </a:r>
          </a:p>
          <a:p>
            <a:pPr algn="just"/>
            <a:r>
              <a:rPr lang="en-US" sz="2000" dirty="0">
                <a:latin typeface="Times New Roman" panose="02020603050405020304" pitchFamily="18" charset="0"/>
                <a:cs typeface="Times New Roman" panose="02020603050405020304" pitchFamily="18" charset="0"/>
              </a:rPr>
              <a:t>Provide improved convenience, comfort, energy, efficiency and security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86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8A2B-5B99-447B-9462-244C80DC5C69}"/>
              </a:ext>
            </a:extLst>
          </p:cNvPr>
          <p:cNvSpPr>
            <a:spLocks noGrp="1"/>
          </p:cNvSpPr>
          <p:nvPr>
            <p:ph type="title"/>
          </p:nvPr>
        </p:nvSpPr>
        <p:spPr>
          <a:xfrm>
            <a:off x="2592925" y="624110"/>
            <a:ext cx="8911687" cy="807125"/>
          </a:xfrm>
        </p:spPr>
        <p:txBody>
          <a:bodyPr/>
          <a:lstStyle/>
          <a:p>
            <a:r>
              <a:rPr lang="en-IN" b="1"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E062DDAF-0E8C-4300-ABE0-714EE4B1564F}"/>
              </a:ext>
            </a:extLst>
          </p:cNvPr>
          <p:cNvSpPr>
            <a:spLocks noGrp="1"/>
          </p:cNvSpPr>
          <p:nvPr>
            <p:ph idx="1"/>
          </p:nvPr>
        </p:nvSpPr>
        <p:spPr>
          <a:xfrm>
            <a:off x="2589212" y="1431235"/>
            <a:ext cx="8915400" cy="4479987"/>
          </a:xfrm>
        </p:spPr>
        <p:txBody>
          <a:bodyPr>
            <a:normAutofit/>
          </a:bodyPr>
          <a:lstStyle/>
          <a:p>
            <a:pPr algn="just"/>
            <a:r>
              <a:rPr lang="en-US" sz="2000" dirty="0">
                <a:latin typeface="Times New Roman" panose="02020603050405020304" pitchFamily="18" charset="0"/>
                <a:cs typeface="Times New Roman" panose="02020603050405020304" pitchFamily="18" charset="0"/>
              </a:rPr>
              <a:t>Our motivation of this project is “DIGITAL INDIA” concept. We thought that we</a:t>
            </a:r>
          </a:p>
          <a:p>
            <a:pPr marL="0" indent="0" algn="just">
              <a:buNone/>
            </a:pPr>
            <a:r>
              <a:rPr lang="en-US" sz="2000" dirty="0">
                <a:latin typeface="Times New Roman" panose="02020603050405020304" pitchFamily="18" charset="0"/>
                <a:cs typeface="Times New Roman" panose="02020603050405020304" pitchFamily="18" charset="0"/>
              </a:rPr>
              <a:t>should make some contribution for this movement called “DIGITAL INDIA”.                                                              Home Automation is a technology which has great scope in future,                              In this technology   we can use light whenever u wont.</a:t>
            </a:r>
          </a:p>
          <a:p>
            <a:pPr algn="just"/>
            <a:r>
              <a:rPr lang="en-US" sz="2000" dirty="0">
                <a:latin typeface="Times New Roman" panose="02020603050405020304" pitchFamily="18" charset="0"/>
                <a:cs typeface="Times New Roman" panose="02020603050405020304" pitchFamily="18" charset="0"/>
              </a:rPr>
              <a:t>In the “Digital India” Electricity saving is important topic in that world now. IN</a:t>
            </a:r>
          </a:p>
          <a:p>
            <a:pPr marL="0" indent="0" algn="just">
              <a:buNone/>
            </a:pPr>
            <a:r>
              <a:rPr lang="en-US" sz="2000" dirty="0">
                <a:latin typeface="Times New Roman" panose="02020603050405020304" pitchFamily="18" charset="0"/>
                <a:cs typeface="Times New Roman" panose="02020603050405020304" pitchFamily="18" charset="0"/>
              </a:rPr>
              <a:t>     INDIA also more Electricity are wasting.</a:t>
            </a:r>
          </a:p>
          <a:p>
            <a:pPr algn="just"/>
            <a:r>
              <a:rPr lang="en-US" sz="2000" dirty="0">
                <a:latin typeface="Times New Roman" panose="02020603050405020304" pitchFamily="18" charset="0"/>
                <a:cs typeface="Times New Roman" panose="02020603050405020304" pitchFamily="18" charset="0"/>
              </a:rPr>
              <a:t>We can use this system to classroom. Even in city homes also use this system to save lights energy.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30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7A62-C35F-41D6-BEB6-49AAEC0371BA}"/>
              </a:ext>
            </a:extLst>
          </p:cNvPr>
          <p:cNvSpPr>
            <a:spLocks noGrp="1"/>
          </p:cNvSpPr>
          <p:nvPr>
            <p:ph type="title"/>
          </p:nvPr>
        </p:nvSpPr>
        <p:spPr>
          <a:xfrm>
            <a:off x="2592925" y="624110"/>
            <a:ext cx="8911687" cy="714360"/>
          </a:xfrm>
        </p:spPr>
        <p:txBody>
          <a:bodyPr/>
          <a:lstStyle/>
          <a:p>
            <a:r>
              <a:rPr lang="en-IN" b="1" u="sng"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F7C75E81-1DF8-4BCE-BAB8-AF75D655497E}"/>
              </a:ext>
            </a:extLst>
          </p:cNvPr>
          <p:cNvSpPr>
            <a:spLocks noGrp="1"/>
          </p:cNvSpPr>
          <p:nvPr>
            <p:ph idx="1"/>
          </p:nvPr>
        </p:nvSpPr>
        <p:spPr>
          <a:xfrm>
            <a:off x="2589212" y="1338470"/>
            <a:ext cx="8915400" cy="4572752"/>
          </a:xfrm>
        </p:spPr>
        <p:txBody>
          <a:bodyPr/>
          <a:lstStyle/>
          <a:p>
            <a:r>
              <a:rPr lang="en-US" dirty="0"/>
              <a:t>Arduino uno</a:t>
            </a:r>
          </a:p>
          <a:p>
            <a:r>
              <a:rPr lang="en-US" dirty="0"/>
              <a:t>Bluetooth Module </a:t>
            </a:r>
            <a:r>
              <a:rPr lang="en-IN" dirty="0"/>
              <a:t>HC-05 </a:t>
            </a:r>
          </a:p>
          <a:p>
            <a:r>
              <a:rPr lang="en-US" dirty="0"/>
              <a:t>R</a:t>
            </a:r>
            <a:r>
              <a:rPr lang="en-IN" dirty="0" err="1"/>
              <a:t>elay</a:t>
            </a:r>
            <a:r>
              <a:rPr lang="en-IN" dirty="0"/>
              <a:t> Module</a:t>
            </a:r>
          </a:p>
          <a:p>
            <a:r>
              <a:rPr lang="en-US" dirty="0"/>
              <a:t>P</a:t>
            </a:r>
            <a:r>
              <a:rPr lang="en-IN" dirty="0"/>
              <a:t>IR Module</a:t>
            </a:r>
          </a:p>
          <a:p>
            <a:r>
              <a:rPr lang="en-IN" dirty="0"/>
              <a:t>Wires</a:t>
            </a:r>
          </a:p>
          <a:p>
            <a:r>
              <a:rPr lang="en-IN" dirty="0"/>
              <a:t>12v power supply</a:t>
            </a:r>
          </a:p>
          <a:p>
            <a:endParaRPr lang="en-IN" dirty="0"/>
          </a:p>
          <a:p>
            <a:endParaRPr lang="en-IN" dirty="0"/>
          </a:p>
          <a:p>
            <a:endParaRPr lang="en-IN" dirty="0"/>
          </a:p>
          <a:p>
            <a:r>
              <a:rPr lang="en-IN" dirty="0"/>
              <a:t>Arduino IDE</a:t>
            </a:r>
          </a:p>
          <a:p>
            <a:endParaRPr lang="en-IN" dirty="0"/>
          </a:p>
          <a:p>
            <a:endParaRPr lang="en-IN" dirty="0"/>
          </a:p>
        </p:txBody>
      </p:sp>
      <p:sp>
        <p:nvSpPr>
          <p:cNvPr id="4" name="Title 1">
            <a:extLst>
              <a:ext uri="{FF2B5EF4-FFF2-40B4-BE49-F238E27FC236}">
                <a16:creationId xmlns:a16="http://schemas.microsoft.com/office/drawing/2014/main" id="{A63CA353-2707-402A-90B7-88B59285FC3A}"/>
              </a:ext>
            </a:extLst>
          </p:cNvPr>
          <p:cNvSpPr txBox="1">
            <a:spLocks/>
          </p:cNvSpPr>
          <p:nvPr/>
        </p:nvSpPr>
        <p:spPr>
          <a:xfrm>
            <a:off x="2589212" y="3839817"/>
            <a:ext cx="8911687" cy="7143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Times New Roman" panose="02020603050405020304" pitchFamily="18" charset="0"/>
                <a:cs typeface="Times New Roman" panose="02020603050405020304" pitchFamily="18" charset="0"/>
              </a:rPr>
              <a:t>Software requirements</a:t>
            </a:r>
          </a:p>
        </p:txBody>
      </p:sp>
    </p:spTree>
    <p:extLst>
      <p:ext uri="{BB962C8B-B14F-4D97-AF65-F5344CB8AC3E}">
        <p14:creationId xmlns:p14="http://schemas.microsoft.com/office/powerpoint/2010/main" val="397057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9972-36BF-42CB-888E-601CFD42AF40}"/>
              </a:ext>
            </a:extLst>
          </p:cNvPr>
          <p:cNvSpPr>
            <a:spLocks noGrp="1"/>
          </p:cNvSpPr>
          <p:nvPr>
            <p:ph type="title"/>
          </p:nvPr>
        </p:nvSpPr>
        <p:spPr>
          <a:xfrm>
            <a:off x="2589212" y="624110"/>
            <a:ext cx="8915400" cy="1280890"/>
          </a:xfrm>
        </p:spPr>
        <p:txBody>
          <a:bodyPr/>
          <a:lstStyle/>
          <a:p>
            <a:r>
              <a:rPr lang="en-US" b="1" u="sng" dirty="0">
                <a:latin typeface="Times New Roman" panose="02020603050405020304" pitchFamily="18" charset="0"/>
                <a:cs typeface="Times New Roman" panose="02020603050405020304" pitchFamily="18" charset="0"/>
              </a:rPr>
              <a:t>Overview of the Home Automation System</a:t>
            </a:r>
          </a:p>
        </p:txBody>
      </p:sp>
      <p:pic>
        <p:nvPicPr>
          <p:cNvPr id="6" name="Content Placeholder 5">
            <a:extLst>
              <a:ext uri="{FF2B5EF4-FFF2-40B4-BE49-F238E27FC236}">
                <a16:creationId xmlns:a16="http://schemas.microsoft.com/office/drawing/2014/main" id="{8C4EA8CB-1FED-4E02-885B-B46BAE2E5ABE}"/>
              </a:ext>
            </a:extLst>
          </p:cNvPr>
          <p:cNvPicPr>
            <a:picLocks noGrp="1" noChangeAspect="1"/>
          </p:cNvPicPr>
          <p:nvPr>
            <p:ph idx="1"/>
          </p:nvPr>
        </p:nvPicPr>
        <p:blipFill>
          <a:blip r:embed="rId2"/>
          <a:stretch>
            <a:fillRect/>
          </a:stretch>
        </p:blipFill>
        <p:spPr>
          <a:xfrm>
            <a:off x="3024555" y="1539875"/>
            <a:ext cx="7512148" cy="4157540"/>
          </a:xfrm>
          <a:prstGeom prst="rect">
            <a:avLst/>
          </a:prstGeom>
        </p:spPr>
      </p:pic>
    </p:spTree>
    <p:extLst>
      <p:ext uri="{BB962C8B-B14F-4D97-AF65-F5344CB8AC3E}">
        <p14:creationId xmlns:p14="http://schemas.microsoft.com/office/powerpoint/2010/main" val="286954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BE24-6639-4396-8F53-663B6A8AA60D}"/>
              </a:ext>
            </a:extLst>
          </p:cNvPr>
          <p:cNvSpPr>
            <a:spLocks noGrp="1"/>
          </p:cNvSpPr>
          <p:nvPr>
            <p:ph type="title"/>
          </p:nvPr>
        </p:nvSpPr>
        <p:spPr/>
        <p:txBody>
          <a:bodyPr/>
          <a:lstStyle/>
          <a:p>
            <a:r>
              <a:rPr lang="en-US" b="1" dirty="0"/>
              <a:t>Circuit Design</a:t>
            </a:r>
            <a:br>
              <a:rPr lang="en-US" b="1" dirty="0"/>
            </a:br>
            <a:endParaRPr lang="en-US" dirty="0"/>
          </a:p>
        </p:txBody>
      </p:sp>
      <p:sp>
        <p:nvSpPr>
          <p:cNvPr id="3" name="Content Placeholder 2">
            <a:extLst>
              <a:ext uri="{FF2B5EF4-FFF2-40B4-BE49-F238E27FC236}">
                <a16:creationId xmlns:a16="http://schemas.microsoft.com/office/drawing/2014/main" id="{B0F4CF52-6052-47E4-8389-E47D1DBED6BD}"/>
              </a:ext>
            </a:extLst>
          </p:cNvPr>
          <p:cNvSpPr>
            <a:spLocks noGrp="1"/>
          </p:cNvSpPr>
          <p:nvPr>
            <p:ph idx="1"/>
          </p:nvPr>
        </p:nvSpPr>
        <p:spPr>
          <a:xfrm>
            <a:off x="2589212" y="1444487"/>
            <a:ext cx="8915400" cy="4466735"/>
          </a:xfrm>
        </p:spPr>
        <p:txBody>
          <a:bodyPr>
            <a:normAutofit fontScale="85000" lnSpcReduction="20000"/>
          </a:bodyPr>
          <a:lstStyle/>
          <a:p>
            <a:r>
              <a:rPr lang="en-US" dirty="0"/>
              <a:t>The circuit design of Home Automation based on Arduino and Bluetooth is very simple and is explained below.</a:t>
            </a:r>
          </a:p>
          <a:p>
            <a:r>
              <a:rPr lang="en-US" dirty="0"/>
              <a:t>The Bluetooth module has 4 – pins: VCC, TX, RX and GND. VCC and GND are connected to 5V and ground from Arduino UNO. The Bluetooth module works on 3.3V and it has an on board 5V to 3.3V regulator.</a:t>
            </a:r>
          </a:p>
          <a:p>
            <a:r>
              <a:rPr lang="en-US" dirty="0"/>
              <a:t>The TX and RX pins of the Bluetooth module must be connected to RX and TX pins of the Arduino. In Arduino UNO, we are defining pins 2 and 4 as RX and TX using software. Hence, TX of Bluetooth is connected to pin 4 of Arduino.</a:t>
            </a:r>
          </a:p>
          <a:p>
            <a:r>
              <a:rPr lang="en-US" dirty="0"/>
              <a:t>But when connecting RX of Bluetooth to TX of Arduino (or any microcontroller as a matter of fact), we need to be careful as the pin can tolerate only 3.3V. But the voltage from TX or Arduino will be 5V.</a:t>
            </a:r>
          </a:p>
          <a:p>
            <a:r>
              <a:rPr lang="en-US" dirty="0"/>
              <a:t>So, a voltage divider network consisting of 10K and 20K resistors are used to reduce the voltage to 3.3V approximately.</a:t>
            </a:r>
          </a:p>
          <a:p>
            <a:r>
              <a:rPr lang="en-US" b="1" i="1" dirty="0"/>
              <a:t>Note</a:t>
            </a:r>
            <a:r>
              <a:rPr lang="en-US" dirty="0"/>
              <a:t>: Any combination of resistors can be used to bring down the voltage to approximately 3.3V.</a:t>
            </a:r>
          </a:p>
          <a:p>
            <a:r>
              <a:rPr lang="en-US" dirty="0"/>
              <a:t>The next step is to connect the digital I/O pins of the Arduino to input of the relay board.</a:t>
            </a:r>
          </a:p>
          <a:p>
            <a:r>
              <a:rPr lang="en-US" dirty="0"/>
              <a:t>More detailed information about Arduino Bluetooth Interface and Arduino Relay Control.</a:t>
            </a:r>
          </a:p>
          <a:p>
            <a:endParaRPr lang="en-US" dirty="0"/>
          </a:p>
        </p:txBody>
      </p:sp>
    </p:spTree>
    <p:extLst>
      <p:ext uri="{BB962C8B-B14F-4D97-AF65-F5344CB8AC3E}">
        <p14:creationId xmlns:p14="http://schemas.microsoft.com/office/powerpoint/2010/main" val="111684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C7C1-0F25-4482-9325-F91172FE4784}"/>
              </a:ext>
            </a:extLst>
          </p:cNvPr>
          <p:cNvSpPr>
            <a:spLocks noGrp="1"/>
          </p:cNvSpPr>
          <p:nvPr>
            <p:ph type="title"/>
          </p:nvPr>
        </p:nvSpPr>
        <p:spPr>
          <a:xfrm>
            <a:off x="2592925" y="624110"/>
            <a:ext cx="8911687" cy="698253"/>
          </a:xfrm>
        </p:spPr>
        <p:txBody>
          <a:bodyPr/>
          <a:lstStyle/>
          <a:p>
            <a:r>
              <a:rPr lang="en-IN" b="1" u="sng" dirty="0">
                <a:latin typeface="Times New Roman" panose="02020603050405020304" pitchFamily="18" charset="0"/>
                <a:cs typeface="Times New Roman" panose="02020603050405020304" pitchFamily="18" charset="0"/>
              </a:rPr>
              <a:t>Working Principle</a:t>
            </a:r>
          </a:p>
        </p:txBody>
      </p:sp>
      <p:sp>
        <p:nvSpPr>
          <p:cNvPr id="3" name="Content Placeholder 2">
            <a:extLst>
              <a:ext uri="{FF2B5EF4-FFF2-40B4-BE49-F238E27FC236}">
                <a16:creationId xmlns:a16="http://schemas.microsoft.com/office/drawing/2014/main" id="{3E0F8BB9-C853-4152-A7A1-7D1E42EDB8D6}"/>
              </a:ext>
            </a:extLst>
          </p:cNvPr>
          <p:cNvSpPr>
            <a:spLocks noGrp="1"/>
          </p:cNvSpPr>
          <p:nvPr>
            <p:ph idx="1"/>
          </p:nvPr>
        </p:nvSpPr>
        <p:spPr>
          <a:xfrm>
            <a:off x="2589212" y="1322363"/>
            <a:ext cx="8915400" cy="4588859"/>
          </a:xfrm>
        </p:spPr>
        <p:txBody>
          <a:bodyPr>
            <a:normAutofit fontScale="77500" lnSpcReduction="20000"/>
          </a:bodyPr>
          <a:lstStyle/>
          <a:p>
            <a:r>
              <a:rPr lang="en-US" dirty="0"/>
              <a:t>A simple home automation project using Arduino UNO, Bluetooth module and a smartphone. The aim of this project is to control different home appliances using a smartphone. The working of the project is explained here.</a:t>
            </a:r>
          </a:p>
          <a:p>
            <a:r>
              <a:rPr lang="en-US" dirty="0"/>
              <a:t>When the power is turned on, the connection LED on the Bluetooth module starts blinking. We need to start the “Bluetooth Controller” app in our smartphone and get connected to the Bluetooth module. If the pairing is successful, the LED becomes stable.</a:t>
            </a:r>
          </a:p>
          <a:p>
            <a:r>
              <a:rPr lang="en-US" dirty="0"/>
              <a:t>Now, in the app, we need to set different keys for different loads and their corresponding value that must be transmitted when that key is pressed. The following image shows a set of keys to control 4 loads and an additional key to turn off all the loads.</a:t>
            </a:r>
          </a:p>
          <a:p>
            <a:r>
              <a:rPr lang="en-US" dirty="0"/>
              <a:t>Then we are ready to control the loads. When a key is pressed in the smartphone, the Bluetooth module receives the corresponding data and intern transmits that data to Arduino</a:t>
            </a:r>
          </a:p>
          <a:p>
            <a:r>
              <a:rPr lang="en-US" dirty="0"/>
              <a:t>For example, if we press “LOAD 2 ON”, then the data received by the Bluetooth module is “2”.</a:t>
            </a:r>
          </a:p>
          <a:p>
            <a:r>
              <a:rPr lang="en-US" dirty="0"/>
              <a:t>This data i.e. “2” is transmitted to Arduino. Arduino then compares the received data with the data written in the sketch and accordingly turns on the load 2. The similar action can be applicable to other keys and loads.</a:t>
            </a:r>
          </a:p>
          <a:p>
            <a:r>
              <a:rPr lang="en-US" dirty="0"/>
              <a:t>Using this type of connection, we can control i.e. turn on or off different home electrical appliances using our smartphones.</a:t>
            </a:r>
          </a:p>
          <a:p>
            <a:r>
              <a:rPr lang="en-US" b="1" i="1" dirty="0"/>
              <a:t>Caution</a:t>
            </a:r>
            <a:r>
              <a:rPr lang="en-US" dirty="0"/>
              <a:t>: We should be very careful when using a relay with AC mains.</a:t>
            </a:r>
          </a:p>
          <a:p>
            <a:endParaRPr lang="en-IN" dirty="0"/>
          </a:p>
        </p:txBody>
      </p:sp>
    </p:spTree>
    <p:extLst>
      <p:ext uri="{BB962C8B-B14F-4D97-AF65-F5344CB8AC3E}">
        <p14:creationId xmlns:p14="http://schemas.microsoft.com/office/powerpoint/2010/main" val="208059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2AF7-6E9D-4CAA-8ED7-741CCE82C062}"/>
              </a:ext>
            </a:extLst>
          </p:cNvPr>
          <p:cNvSpPr>
            <a:spLocks noGrp="1"/>
          </p:cNvSpPr>
          <p:nvPr>
            <p:ph type="title"/>
          </p:nvPr>
        </p:nvSpPr>
        <p:spPr>
          <a:xfrm>
            <a:off x="2592925" y="624110"/>
            <a:ext cx="8911687" cy="782659"/>
          </a:xfrm>
        </p:spPr>
        <p:txBody>
          <a:bodyPr/>
          <a:lstStyle/>
          <a:p>
            <a:r>
              <a:rPr lang="en-IN" b="1" u="sng" dirty="0">
                <a:latin typeface="Times New Roman" panose="02020603050405020304" pitchFamily="18" charset="0"/>
                <a:cs typeface="Times New Roman" panose="02020603050405020304" pitchFamily="18" charset="0"/>
              </a:rPr>
              <a:t>Advantages </a:t>
            </a:r>
          </a:p>
        </p:txBody>
      </p:sp>
      <p:sp>
        <p:nvSpPr>
          <p:cNvPr id="3" name="Content Placeholder 2">
            <a:extLst>
              <a:ext uri="{FF2B5EF4-FFF2-40B4-BE49-F238E27FC236}">
                <a16:creationId xmlns:a16="http://schemas.microsoft.com/office/drawing/2014/main" id="{C88A15E6-4E92-4E4D-9069-919B0D4E8BFC}"/>
              </a:ext>
            </a:extLst>
          </p:cNvPr>
          <p:cNvSpPr>
            <a:spLocks noGrp="1"/>
          </p:cNvSpPr>
          <p:nvPr>
            <p:ph idx="1"/>
          </p:nvPr>
        </p:nvSpPr>
        <p:spPr>
          <a:xfrm>
            <a:off x="2589212" y="1406769"/>
            <a:ext cx="8915400" cy="4504453"/>
          </a:xfrm>
        </p:spPr>
        <p:txBody>
          <a:bodyPr/>
          <a:lstStyle/>
          <a:p>
            <a:r>
              <a:rPr lang="en-US" dirty="0"/>
              <a:t>Quick response is achieved.</a:t>
            </a:r>
          </a:p>
          <a:p>
            <a:r>
              <a:rPr lang="en-US" dirty="0"/>
              <a:t> Easy to maintain and repair. </a:t>
            </a:r>
          </a:p>
          <a:p>
            <a:r>
              <a:rPr lang="en-US" dirty="0"/>
              <a:t> Design is efficient and low cost. </a:t>
            </a:r>
          </a:p>
          <a:p>
            <a:r>
              <a:rPr lang="en-US" dirty="0"/>
              <a:t> Power consumption is low. </a:t>
            </a:r>
          </a:p>
          <a:p>
            <a:r>
              <a:rPr lang="en-US" dirty="0"/>
              <a:t>Controlling electrical devices wirelessly </a:t>
            </a:r>
          </a:p>
          <a:p>
            <a:r>
              <a:rPr lang="en-US" dirty="0"/>
              <a:t>Saves electricity. </a:t>
            </a:r>
          </a:p>
          <a:p>
            <a:r>
              <a:rPr lang="en-US" dirty="0"/>
              <a:t>We can control appliances from any place round the room.</a:t>
            </a:r>
            <a:endParaRPr lang="en-IN" dirty="0"/>
          </a:p>
        </p:txBody>
      </p:sp>
    </p:spTree>
    <p:extLst>
      <p:ext uri="{BB962C8B-B14F-4D97-AF65-F5344CB8AC3E}">
        <p14:creationId xmlns:p14="http://schemas.microsoft.com/office/powerpoint/2010/main" val="23572394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191</TotalTime>
  <Words>1183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Home Automation System using Arduino</vt:lpstr>
      <vt:lpstr>What is Home Automation?</vt:lpstr>
      <vt:lpstr>Introduction </vt:lpstr>
      <vt:lpstr>Motivation</vt:lpstr>
      <vt:lpstr>Hardware requirements</vt:lpstr>
      <vt:lpstr>Overview of the Home Automation System</vt:lpstr>
      <vt:lpstr>Circuit Design </vt:lpstr>
      <vt:lpstr>Working Principle</vt:lpstr>
      <vt:lpstr>Advantages </vt:lpstr>
      <vt:lpstr>Disadvantages</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System using Arduino</dc:title>
  <dc:creator>AJAY KORKE</dc:creator>
  <cp:lastModifiedBy>sachin gupta</cp:lastModifiedBy>
  <cp:revision>14</cp:revision>
  <dcterms:created xsi:type="dcterms:W3CDTF">2018-09-04T18:34:03Z</dcterms:created>
  <dcterms:modified xsi:type="dcterms:W3CDTF">2020-03-12T21:22:51Z</dcterms:modified>
</cp:coreProperties>
</file>