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3625ce51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3625ce51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3625ce519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3625ce519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3625ce519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3625ce519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3625ce519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3625ce519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3625ce51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3625ce51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3625ce51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3625ce519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Mountain Resort Analysis</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Gavin Sadecki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the resort increase its revenue?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Big Mountain Resort recently build a new chair which increased operating costs by $1,540,000.</a:t>
            </a:r>
            <a:endParaRPr sz="1800"/>
          </a:p>
          <a:p>
            <a:pPr indent="-342900" lvl="0" marL="457200" rtl="0" algn="l">
              <a:spcBef>
                <a:spcPts val="0"/>
              </a:spcBef>
              <a:spcAft>
                <a:spcPts val="0"/>
              </a:spcAft>
              <a:buSzPts val="1800"/>
              <a:buChar char="●"/>
            </a:pPr>
            <a:r>
              <a:rPr lang="en" sz="1800"/>
              <a:t>Big Mountain Resort believes their ticket price does not accurately reflect the amenities it offers to guests.</a:t>
            </a:r>
            <a:endParaRPr sz="1800"/>
          </a:p>
          <a:p>
            <a:pPr indent="-342900" lvl="0" marL="457200" rtl="0" algn="l">
              <a:spcBef>
                <a:spcPts val="0"/>
              </a:spcBef>
              <a:spcAft>
                <a:spcPts val="0"/>
              </a:spcAft>
              <a:buSzPts val="1800"/>
              <a:buChar char="●"/>
            </a:pPr>
            <a:r>
              <a:rPr lang="en" sz="1800"/>
              <a:t>How can Big Mountain Resort determine a more accurate ticket price to help bring in revenue to offset the maintenance cost and capitalize further on its amenities?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br>
              <a:rPr lang="en"/>
            </a:br>
            <a:r>
              <a:rPr lang="en"/>
              <a:t>and Findings</a:t>
            </a:r>
            <a:endParaRPr/>
          </a:p>
        </p:txBody>
      </p:sp>
      <p:sp>
        <p:nvSpPr>
          <p:cNvPr id="147" name="Google Shape;147;p15"/>
          <p:cNvSpPr txBox="1"/>
          <p:nvPr>
            <p:ph idx="1" type="body"/>
          </p:nvPr>
        </p:nvSpPr>
        <p:spPr>
          <a:xfrm>
            <a:off x="1297500" y="1567550"/>
            <a:ext cx="7038900" cy="336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Our model found the most important</a:t>
            </a:r>
            <a:br>
              <a:rPr lang="en" sz="1400"/>
            </a:br>
            <a:r>
              <a:rPr lang="en" sz="1400"/>
              <a:t>features are the number of fast quads</a:t>
            </a:r>
            <a:br>
              <a:rPr lang="en" sz="1400"/>
            </a:br>
            <a:r>
              <a:rPr lang="en" sz="1400"/>
              <a:t>and runs the resort has.</a:t>
            </a:r>
            <a:endParaRPr sz="1400"/>
          </a:p>
          <a:p>
            <a:pPr indent="-317500" lvl="0" marL="457200" rtl="0" algn="l">
              <a:spcBef>
                <a:spcPts val="0"/>
              </a:spcBef>
              <a:spcAft>
                <a:spcPts val="0"/>
              </a:spcAft>
              <a:buSzPts val="1400"/>
              <a:buChar char="●"/>
            </a:pPr>
            <a:r>
              <a:rPr lang="en" sz="1400"/>
              <a:t>Big Mountain Resort should change</a:t>
            </a:r>
            <a:br>
              <a:rPr lang="en" sz="1400"/>
            </a:br>
            <a:r>
              <a:rPr lang="en" sz="1400"/>
              <a:t>its ticket price to $95.84</a:t>
            </a:r>
            <a:endParaRPr sz="1400"/>
          </a:p>
          <a:p>
            <a:pPr indent="-317500" lvl="0" marL="457200" rtl="0" algn="l">
              <a:spcBef>
                <a:spcPts val="0"/>
              </a:spcBef>
              <a:spcAft>
                <a:spcPts val="0"/>
              </a:spcAft>
              <a:buSzPts val="1400"/>
              <a:buChar char="●"/>
            </a:pPr>
            <a:r>
              <a:rPr lang="en" sz="1400"/>
              <a:t>They should also implement their</a:t>
            </a:r>
            <a:br>
              <a:rPr lang="en" sz="1400"/>
            </a:br>
            <a:r>
              <a:rPr lang="en" sz="1400"/>
              <a:t>second scenario they presented </a:t>
            </a:r>
            <a:br>
              <a:rPr lang="en" sz="1400"/>
            </a:br>
            <a:r>
              <a:rPr lang="en" sz="1400"/>
              <a:t>and increase ticket prices by an</a:t>
            </a:r>
            <a:br>
              <a:rPr lang="en" sz="1400"/>
            </a:br>
            <a:r>
              <a:rPr lang="en" sz="1400"/>
              <a:t>additional $8.61</a:t>
            </a:r>
            <a:endParaRPr sz="1400"/>
          </a:p>
          <a:p>
            <a:pPr indent="-317500" lvl="0" marL="457200" rtl="0" algn="l">
              <a:spcBef>
                <a:spcPts val="0"/>
              </a:spcBef>
              <a:spcAft>
                <a:spcPts val="0"/>
              </a:spcAft>
              <a:buSzPts val="1400"/>
              <a:buChar char="●"/>
            </a:pPr>
            <a:r>
              <a:rPr lang="en" sz="1400"/>
              <a:t>Both of these changes will increase revenue by $41,037,500 per year on top of what the resort currently makes, assuming 350,000 visitors each staying for 5 days</a:t>
            </a:r>
            <a:endParaRPr sz="1400"/>
          </a:p>
        </p:txBody>
      </p:sp>
      <p:pic>
        <p:nvPicPr>
          <p:cNvPr id="148" name="Google Shape;148;p15"/>
          <p:cNvPicPr preferRelativeResize="0"/>
          <p:nvPr/>
        </p:nvPicPr>
        <p:blipFill>
          <a:blip r:embed="rId3">
            <a:alphaModFix/>
          </a:blip>
          <a:stretch>
            <a:fillRect/>
          </a:stretch>
        </p:blipFill>
        <p:spPr>
          <a:xfrm>
            <a:off x="4849425" y="245825"/>
            <a:ext cx="4198101" cy="332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New Model</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resort’s previous model was to take the average ticket price of other resort’s and add a premium on top of it</a:t>
            </a:r>
            <a:endParaRPr/>
          </a:p>
          <a:p>
            <a:pPr indent="-311150" lvl="0" marL="457200" rtl="0" algn="l">
              <a:spcBef>
                <a:spcPts val="0"/>
              </a:spcBef>
              <a:spcAft>
                <a:spcPts val="0"/>
              </a:spcAft>
              <a:buSzPts val="1300"/>
              <a:buChar char="●"/>
            </a:pPr>
            <a:r>
              <a:rPr lang="en"/>
              <a:t>We need a new way to assign a ticket price to the resort that reflects the amenities the resort has to offer</a:t>
            </a:r>
            <a:endParaRPr/>
          </a:p>
          <a:p>
            <a:pPr indent="-311150" lvl="0" marL="457200" rtl="0" algn="l">
              <a:spcBef>
                <a:spcPts val="0"/>
              </a:spcBef>
              <a:spcAft>
                <a:spcPts val="0"/>
              </a:spcAft>
              <a:buSzPts val="1300"/>
              <a:buChar char="●"/>
            </a:pPr>
            <a:r>
              <a:rPr lang="en"/>
              <a:t>We tested two models, Linear Regression and Random Forest Regressor, both will be explained in the </a:t>
            </a:r>
            <a:r>
              <a:rPr lang="en"/>
              <a:t>following</a:t>
            </a:r>
            <a:r>
              <a:rPr lang="en"/>
              <a:t> slides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a:p>
            <a:pPr indent="0" lvl="0" marL="0" rtl="0" algn="l">
              <a:spcBef>
                <a:spcPts val="0"/>
              </a:spcBef>
              <a:spcAft>
                <a:spcPts val="0"/>
              </a:spcAft>
              <a:buNone/>
            </a:pPr>
            <a:r>
              <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Trained the linear regression model with cross validation of 5 folds, this gives us an idea of how well the model can train and predict our data</a:t>
            </a:r>
            <a:endParaRPr/>
          </a:p>
          <a:p>
            <a:pPr indent="-311150" lvl="0" marL="457200" rtl="0" algn="l">
              <a:spcBef>
                <a:spcPts val="0"/>
              </a:spcBef>
              <a:spcAft>
                <a:spcPts val="0"/>
              </a:spcAft>
              <a:buSzPts val="1300"/>
              <a:buChar char="●"/>
            </a:pPr>
            <a:r>
              <a:rPr lang="en"/>
              <a:t>Tests were performed and determined the model works best when only focusing on 8 features</a:t>
            </a:r>
            <a:endParaRPr/>
          </a:p>
          <a:p>
            <a:pPr indent="-311150" lvl="0" marL="457200" rtl="0" algn="l">
              <a:spcBef>
                <a:spcPts val="0"/>
              </a:spcBef>
              <a:spcAft>
                <a:spcPts val="0"/>
              </a:spcAft>
              <a:buSzPts val="1300"/>
              <a:buChar char="●"/>
            </a:pPr>
            <a:r>
              <a:rPr lang="en"/>
              <a:t>Linear regression gives us a mean absolute error of 10.50 with a standard deviation of 1.62</a:t>
            </a:r>
            <a:endParaRPr/>
          </a:p>
          <a:p>
            <a:pPr indent="-311150" lvl="0" marL="457200" rtl="0" algn="l">
              <a:spcBef>
                <a:spcPts val="0"/>
              </a:spcBef>
              <a:spcAft>
                <a:spcPts val="0"/>
              </a:spcAft>
              <a:buSzPts val="1300"/>
              <a:buChar char="●"/>
            </a:pPr>
            <a:r>
              <a:rPr lang="en"/>
              <a:t>This tells us on predict price was wrong on average by about $10.50</a:t>
            </a:r>
            <a:endParaRPr/>
          </a:p>
        </p:txBody>
      </p:sp>
      <p:pic>
        <p:nvPicPr>
          <p:cNvPr id="161" name="Google Shape;161;p17"/>
          <p:cNvPicPr preferRelativeResize="0"/>
          <p:nvPr/>
        </p:nvPicPr>
        <p:blipFill>
          <a:blip r:embed="rId3">
            <a:alphaModFix/>
          </a:blip>
          <a:stretch>
            <a:fillRect/>
          </a:stretch>
        </p:blipFill>
        <p:spPr>
          <a:xfrm>
            <a:off x="6488800" y="291938"/>
            <a:ext cx="2190750" cy="1171575"/>
          </a:xfrm>
          <a:prstGeom prst="rect">
            <a:avLst/>
          </a:prstGeom>
          <a:noFill/>
          <a:ln>
            <a:noFill/>
          </a:ln>
        </p:spPr>
      </p:pic>
      <p:pic>
        <p:nvPicPr>
          <p:cNvPr id="162" name="Google Shape;162;p17"/>
          <p:cNvPicPr preferRelativeResize="0"/>
          <p:nvPr/>
        </p:nvPicPr>
        <p:blipFill>
          <a:blip r:embed="rId4">
            <a:alphaModFix/>
          </a:blip>
          <a:stretch>
            <a:fillRect/>
          </a:stretch>
        </p:blipFill>
        <p:spPr>
          <a:xfrm>
            <a:off x="2753024" y="3306024"/>
            <a:ext cx="3298150" cy="175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Regressor</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Random Forest Regressor was also tested with </a:t>
            </a:r>
            <a:br>
              <a:rPr lang="en"/>
            </a:br>
            <a:r>
              <a:rPr lang="en"/>
              <a:t>cross validation of 5 folds</a:t>
            </a:r>
            <a:endParaRPr/>
          </a:p>
          <a:p>
            <a:pPr indent="-311150" lvl="0" marL="457200" rtl="0" algn="l">
              <a:spcBef>
                <a:spcPts val="0"/>
              </a:spcBef>
              <a:spcAft>
                <a:spcPts val="0"/>
              </a:spcAft>
              <a:buSzPts val="1300"/>
              <a:buChar char="●"/>
            </a:pPr>
            <a:r>
              <a:rPr lang="en"/>
              <a:t>Looking at the important features given by </a:t>
            </a:r>
            <a:br>
              <a:rPr lang="en"/>
            </a:br>
            <a:r>
              <a:rPr lang="en"/>
              <a:t>RFR, we can see some overlap with the 8 best</a:t>
            </a:r>
            <a:br>
              <a:rPr lang="en"/>
            </a:br>
            <a:r>
              <a:rPr lang="en"/>
              <a:t>features from linear regression</a:t>
            </a:r>
            <a:endParaRPr/>
          </a:p>
          <a:p>
            <a:pPr indent="-311150" lvl="0" marL="457200" rtl="0" algn="l">
              <a:spcBef>
                <a:spcPts val="0"/>
              </a:spcBef>
              <a:spcAft>
                <a:spcPts val="0"/>
              </a:spcAft>
              <a:buSzPts val="1300"/>
              <a:buChar char="●"/>
            </a:pPr>
            <a:r>
              <a:rPr lang="en"/>
              <a:t>RFR gave a mean absolute error of 9.64 and</a:t>
            </a:r>
            <a:br>
              <a:rPr lang="en"/>
            </a:br>
            <a:r>
              <a:rPr lang="en"/>
              <a:t>A standard deviation of 1.35</a:t>
            </a:r>
            <a:endParaRPr/>
          </a:p>
          <a:p>
            <a:pPr indent="-311150" lvl="0" marL="457200" rtl="0" algn="l">
              <a:spcBef>
                <a:spcPts val="0"/>
              </a:spcBef>
              <a:spcAft>
                <a:spcPts val="0"/>
              </a:spcAft>
              <a:buSzPts val="1300"/>
              <a:buChar char="●"/>
            </a:pPr>
            <a:r>
              <a:rPr lang="en"/>
              <a:t>Due to a lower mean absolute error</a:t>
            </a:r>
            <a:br>
              <a:rPr lang="en"/>
            </a:br>
            <a:r>
              <a:rPr lang="en"/>
              <a:t>and lower standard deviation than linear regression, RFR was decided as the model to predict the ticket price</a:t>
            </a:r>
            <a:endParaRPr/>
          </a:p>
        </p:txBody>
      </p:sp>
      <p:pic>
        <p:nvPicPr>
          <p:cNvPr id="169" name="Google Shape;169;p18"/>
          <p:cNvPicPr preferRelativeResize="0"/>
          <p:nvPr/>
        </p:nvPicPr>
        <p:blipFill>
          <a:blip r:embed="rId3">
            <a:alphaModFix/>
          </a:blip>
          <a:stretch>
            <a:fillRect/>
          </a:stretch>
        </p:blipFill>
        <p:spPr>
          <a:xfrm>
            <a:off x="5418215" y="393750"/>
            <a:ext cx="3676361" cy="291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the Random Forest Regressor, we found that it performs better than our Linear Regression model</a:t>
            </a:r>
            <a:endParaRPr/>
          </a:p>
          <a:p>
            <a:pPr indent="-311150" lvl="0" marL="457200" rtl="0" algn="l">
              <a:spcBef>
                <a:spcPts val="0"/>
              </a:spcBef>
              <a:spcAft>
                <a:spcPts val="0"/>
              </a:spcAft>
              <a:buSzPts val="1300"/>
              <a:buChar char="●"/>
            </a:pPr>
            <a:r>
              <a:rPr lang="en"/>
              <a:t>The RFR model suggests that the current ticket price should be set to $95.81, an increase of $14.81</a:t>
            </a:r>
            <a:endParaRPr/>
          </a:p>
          <a:p>
            <a:pPr indent="-311150" lvl="0" marL="457200" rtl="0" algn="l">
              <a:spcBef>
                <a:spcPts val="0"/>
              </a:spcBef>
              <a:spcAft>
                <a:spcPts val="0"/>
              </a:spcAft>
              <a:buSzPts val="1300"/>
              <a:buChar char="●"/>
            </a:pPr>
            <a:r>
              <a:rPr lang="en"/>
              <a:t>Using the same model, we see that implementing the changes of the second scenario present to us will increase ticket prices by $8.61</a:t>
            </a:r>
            <a:endParaRPr/>
          </a:p>
          <a:p>
            <a:pPr indent="-311150" lvl="0" marL="457200" rtl="0" algn="l">
              <a:spcBef>
                <a:spcPts val="0"/>
              </a:spcBef>
              <a:spcAft>
                <a:spcPts val="0"/>
              </a:spcAft>
              <a:buSzPts val="1300"/>
              <a:buChar char="●"/>
            </a:pPr>
            <a:r>
              <a:rPr lang="en"/>
              <a:t>These changes will increase yearly revenue by $25,917,500 and $15,067,500 respectively</a:t>
            </a:r>
            <a:endParaRPr/>
          </a:p>
          <a:p>
            <a:pPr indent="-311150" lvl="0" marL="457200" rtl="0" algn="l">
              <a:spcBef>
                <a:spcPts val="0"/>
              </a:spcBef>
              <a:spcAft>
                <a:spcPts val="0"/>
              </a:spcAft>
              <a:buSzPts val="1300"/>
              <a:buChar char="●"/>
            </a:pPr>
            <a:r>
              <a:rPr lang="en"/>
              <a:t>The increase in revenue will be more than enough to cover the increase in operating costs of the new chair built and allow the company to pursue further ventures with the remaining amount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