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502666-1FFB-4024-973D-63C2643DCD1F}">
  <a:tblStyle styleId="{B3502666-1FFB-4024-973D-63C2643DCD1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Montserrat-regular.fntdata"/><Relationship Id="rId14" Type="http://schemas.openxmlformats.org/officeDocument/2006/relationships/slide" Target="slides/slide8.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font" Target="fonts/Montserrat-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53625ce519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3625ce519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53625ce519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3625ce519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d1344d82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d1344d82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d1344d82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d1344d82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d1344d82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d1344d82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53625ce519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3625ce519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53625ce519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3625ce519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Mountain Resort Analysis</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Gavin Sadecki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the resort increase its revenue?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Big Mountain Resort recently built a new chair which increased operating costs by $1,540,000.</a:t>
            </a:r>
            <a:endParaRPr sz="1800"/>
          </a:p>
          <a:p>
            <a:pPr indent="-342900" lvl="0" marL="457200" rtl="0" algn="l">
              <a:spcBef>
                <a:spcPts val="0"/>
              </a:spcBef>
              <a:spcAft>
                <a:spcPts val="0"/>
              </a:spcAft>
              <a:buSzPts val="1800"/>
              <a:buChar char="●"/>
            </a:pPr>
            <a:r>
              <a:rPr lang="en" sz="1800"/>
              <a:t>Big Mountain Resort believes their ticket price does not accurately reflect the amenities it offers to guests.</a:t>
            </a:r>
            <a:endParaRPr sz="1800"/>
          </a:p>
          <a:p>
            <a:pPr indent="-342900" lvl="0" marL="457200" rtl="0" algn="l">
              <a:spcBef>
                <a:spcPts val="0"/>
              </a:spcBef>
              <a:spcAft>
                <a:spcPts val="0"/>
              </a:spcAft>
              <a:buSzPts val="1800"/>
              <a:buChar char="●"/>
            </a:pPr>
            <a:r>
              <a:rPr lang="en" sz="1800"/>
              <a:t>How can Big Mountain Resort determine a more accurate ticket price to help bring in revenue to offset the maintenance cost and capitalize further on its amenities?</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Tested</a:t>
            </a:r>
            <a:endParaRPr/>
          </a:p>
          <a:p>
            <a:pPr indent="0" lvl="0" marL="0" rtl="0" algn="l">
              <a:spcBef>
                <a:spcPts val="0"/>
              </a:spcBef>
              <a:spcAft>
                <a:spcPts val="0"/>
              </a:spcAft>
              <a:buNone/>
            </a:pPr>
            <a:r>
              <a:t/>
            </a:r>
            <a:endParaRPr/>
          </a:p>
        </p:txBody>
      </p:sp>
      <p:sp>
        <p:nvSpPr>
          <p:cNvPr id="147" name="Google Shape;147;p15"/>
          <p:cNvSpPr txBox="1"/>
          <p:nvPr>
            <p:ph idx="1" type="body"/>
          </p:nvPr>
        </p:nvSpPr>
        <p:spPr>
          <a:xfrm>
            <a:off x="1079450" y="9019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evaluated two models, linear regression and random </a:t>
            </a:r>
            <a:r>
              <a:rPr lang="en"/>
              <a:t>forest</a:t>
            </a:r>
            <a:r>
              <a:rPr lang="en"/>
              <a:t> regressor</a:t>
            </a:r>
            <a:endParaRPr/>
          </a:p>
          <a:p>
            <a:pPr indent="0" lvl="0" marL="0" rtl="0" algn="l">
              <a:spcBef>
                <a:spcPts val="1600"/>
              </a:spcBef>
              <a:spcAft>
                <a:spcPts val="1600"/>
              </a:spcAft>
              <a:buNone/>
            </a:pPr>
            <a:r>
              <a:t/>
            </a:r>
            <a:endParaRPr/>
          </a:p>
        </p:txBody>
      </p:sp>
      <p:pic>
        <p:nvPicPr>
          <p:cNvPr id="148" name="Google Shape;148;p15"/>
          <p:cNvPicPr preferRelativeResize="0"/>
          <p:nvPr/>
        </p:nvPicPr>
        <p:blipFill>
          <a:blip r:embed="rId3">
            <a:alphaModFix/>
          </a:blip>
          <a:stretch>
            <a:fillRect/>
          </a:stretch>
        </p:blipFill>
        <p:spPr>
          <a:xfrm>
            <a:off x="316625" y="3288688"/>
            <a:ext cx="2190750" cy="1171575"/>
          </a:xfrm>
          <a:prstGeom prst="rect">
            <a:avLst/>
          </a:prstGeom>
          <a:noFill/>
          <a:ln>
            <a:noFill/>
          </a:ln>
        </p:spPr>
      </p:pic>
      <p:sp>
        <p:nvSpPr>
          <p:cNvPr id="149" name="Google Shape;149;p15"/>
          <p:cNvSpPr txBox="1"/>
          <p:nvPr/>
        </p:nvSpPr>
        <p:spPr>
          <a:xfrm>
            <a:off x="0" y="1445550"/>
            <a:ext cx="4652700" cy="20910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Linear regression gives us a mean absolute error of 10.50 with a standard deviation of 1.62</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From Linear regression, we can see more emphasis is place on vertical drop, snow making ac and total chairs</a:t>
            </a:r>
            <a:endParaRPr sz="1300">
              <a:solidFill>
                <a:schemeClr val="lt1"/>
              </a:solidFill>
              <a:latin typeface="Lato"/>
              <a:ea typeface="Lato"/>
              <a:cs typeface="Lato"/>
              <a:sym typeface="Lato"/>
            </a:endParaRPr>
          </a:p>
        </p:txBody>
      </p:sp>
      <p:pic>
        <p:nvPicPr>
          <p:cNvPr id="150" name="Google Shape;150;p15"/>
          <p:cNvPicPr preferRelativeResize="0"/>
          <p:nvPr/>
        </p:nvPicPr>
        <p:blipFill>
          <a:blip r:embed="rId4">
            <a:alphaModFix/>
          </a:blip>
          <a:stretch>
            <a:fillRect/>
          </a:stretch>
        </p:blipFill>
        <p:spPr>
          <a:xfrm>
            <a:off x="5332213" y="2420538"/>
            <a:ext cx="3340575" cy="2645300"/>
          </a:xfrm>
          <a:prstGeom prst="rect">
            <a:avLst/>
          </a:prstGeom>
          <a:noFill/>
          <a:ln>
            <a:noFill/>
          </a:ln>
        </p:spPr>
      </p:pic>
      <p:sp>
        <p:nvSpPr>
          <p:cNvPr id="151" name="Google Shape;151;p15"/>
          <p:cNvSpPr txBox="1"/>
          <p:nvPr/>
        </p:nvSpPr>
        <p:spPr>
          <a:xfrm>
            <a:off x="5056100" y="1445550"/>
            <a:ext cx="3892800" cy="9750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RFR gave us an mean absolute error of 9.64 and a standard deviation of 1.35</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We can this model places stronger emphasis on fast Quads, runs and snow making ac</a:t>
            </a:r>
            <a:endParaRPr sz="1300">
              <a:solidFill>
                <a:schemeClr val="lt1"/>
              </a:solidFill>
              <a:latin typeface="Lato"/>
              <a:ea typeface="Lato"/>
              <a:cs typeface="Lato"/>
              <a:sym typeface="Lato"/>
            </a:endParaRPr>
          </a:p>
          <a:p>
            <a:pPr indent="0" lvl="0" marL="457200" rtl="0" algn="l">
              <a:lnSpc>
                <a:spcPct val="115000"/>
              </a:lnSpc>
              <a:spcBef>
                <a:spcPts val="1600"/>
              </a:spcBef>
              <a:spcAft>
                <a:spcPts val="1600"/>
              </a:spcAft>
              <a:buNone/>
            </a:pPr>
            <a:r>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Regressor</a:t>
            </a:r>
            <a:endParaRPr/>
          </a:p>
        </p:txBody>
      </p:sp>
      <p:sp>
        <p:nvSpPr>
          <p:cNvPr id="157" name="Google Shape;157;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Since RFR has a lower mean error and narrower standard deviation, we will choose this model to determine ticket price</a:t>
            </a:r>
            <a:endParaRPr sz="1700"/>
          </a:p>
          <a:p>
            <a:pPr indent="-336550" lvl="0" marL="457200" rtl="0" algn="l">
              <a:spcBef>
                <a:spcPts val="0"/>
              </a:spcBef>
              <a:spcAft>
                <a:spcPts val="0"/>
              </a:spcAft>
              <a:buSzPts val="1700"/>
              <a:buChar char="●"/>
            </a:pPr>
            <a:r>
              <a:rPr lang="en" sz="1700"/>
              <a:t>Additionally, we noticed that some of the features important to linear regression also appeared near the top for RFR, although in a different order</a:t>
            </a:r>
            <a:endParaRPr sz="1700"/>
          </a:p>
          <a:p>
            <a:pPr indent="-336550" lvl="0" marL="457200" rtl="0" algn="l">
              <a:spcBef>
                <a:spcPts val="0"/>
              </a:spcBef>
              <a:spcAft>
                <a:spcPts val="0"/>
              </a:spcAft>
              <a:buSzPts val="1700"/>
              <a:buChar char="●"/>
            </a:pPr>
            <a:r>
              <a:rPr lang="en" sz="1700"/>
              <a:t>After training our model and predicting the price given the features Big Mountain Resort has, the ticket price is predicted to be $95.84</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Scenarios</a:t>
            </a:r>
            <a:endParaRPr/>
          </a:p>
        </p:txBody>
      </p:sp>
      <p:graphicFrame>
        <p:nvGraphicFramePr>
          <p:cNvPr id="163" name="Google Shape;163;p17"/>
          <p:cNvGraphicFramePr/>
          <p:nvPr/>
        </p:nvGraphicFramePr>
        <p:xfrm>
          <a:off x="472100" y="1614775"/>
          <a:ext cx="3000000" cy="3000000"/>
        </p:xfrm>
        <a:graphic>
          <a:graphicData uri="http://schemas.openxmlformats.org/drawingml/2006/table">
            <a:tbl>
              <a:tblPr>
                <a:noFill/>
                <a:tableStyleId>{B3502666-1FFB-4024-973D-63C2643DCD1F}</a:tableStyleId>
              </a:tblPr>
              <a:tblGrid>
                <a:gridCol w="1144125"/>
                <a:gridCol w="2656950"/>
                <a:gridCol w="2500875"/>
                <a:gridCol w="2093525"/>
              </a:tblGrid>
              <a:tr h="581400">
                <a:tc>
                  <a:txBody>
                    <a:bodyPr/>
                    <a:lstStyle/>
                    <a:p>
                      <a:pPr indent="0" lvl="0" marL="0" rtl="0" algn="l">
                        <a:spcBef>
                          <a:spcPts val="0"/>
                        </a:spcBef>
                        <a:spcAft>
                          <a:spcPts val="0"/>
                        </a:spcAft>
                        <a:buNone/>
                      </a:pPr>
                      <a:r>
                        <a:rPr lang="en" sz="1200">
                          <a:solidFill>
                            <a:srgbClr val="FFFFFF"/>
                          </a:solidFill>
                        </a:rPr>
                        <a:t>Scenario 1</a:t>
                      </a:r>
                      <a:endParaRPr sz="1200">
                        <a:solidFill>
                          <a:srgbClr val="FFFFFF"/>
                        </a:solidFill>
                      </a:endParaRPr>
                    </a:p>
                  </a:txBody>
                  <a:tcPr marT="91425" marB="91425" marR="91425" marL="91425" anchor="ctr"/>
                </a:tc>
                <a:tc>
                  <a:txBody>
                    <a:bodyPr/>
                    <a:lstStyle/>
                    <a:p>
                      <a:pPr indent="0" lvl="0" marL="0" rtl="0" algn="l">
                        <a:spcBef>
                          <a:spcPts val="0"/>
                        </a:spcBef>
                        <a:spcAft>
                          <a:spcPts val="0"/>
                        </a:spcAft>
                        <a:buNone/>
                      </a:pPr>
                      <a:r>
                        <a:rPr lang="en" sz="1200">
                          <a:solidFill>
                            <a:srgbClr val="FFFFFF"/>
                          </a:solidFill>
                        </a:rPr>
                        <a:t>Close down 10 runs</a:t>
                      </a:r>
                      <a:endParaRPr sz="1200">
                        <a:solidFill>
                          <a:srgbClr val="FFFFFF"/>
                        </a:solidFill>
                      </a:endParaRPr>
                    </a:p>
                  </a:txBody>
                  <a:tcPr marT="91425" marB="91425" marR="91425" marL="91425" anchor="ctr"/>
                </a:tc>
                <a:tc>
                  <a:txBody>
                    <a:bodyPr/>
                    <a:lstStyle/>
                    <a:p>
                      <a:pPr indent="0" lvl="0" marL="0" rtl="0" algn="l">
                        <a:spcBef>
                          <a:spcPts val="0"/>
                        </a:spcBef>
                        <a:spcAft>
                          <a:spcPts val="0"/>
                        </a:spcAft>
                        <a:buNone/>
                      </a:pPr>
                      <a:r>
                        <a:rPr lang="en" sz="1200">
                          <a:solidFill>
                            <a:srgbClr val="FFFFFF"/>
                          </a:solidFill>
                        </a:rPr>
                        <a:t>Lower ticket price up to $1.82</a:t>
                      </a:r>
                      <a:endParaRPr sz="1200">
                        <a:solidFill>
                          <a:srgbClr val="FFFFFF"/>
                        </a:solidFill>
                      </a:endParaRPr>
                    </a:p>
                  </a:txBody>
                  <a:tcPr marT="91425" marB="91425" marR="91425" marL="91425" anchor="ctr"/>
                </a:tc>
                <a:tc>
                  <a:txBody>
                    <a:bodyPr/>
                    <a:lstStyle/>
                    <a:p>
                      <a:pPr indent="0" lvl="0" marL="0" rtl="0" algn="l">
                        <a:spcBef>
                          <a:spcPts val="0"/>
                        </a:spcBef>
                        <a:spcAft>
                          <a:spcPts val="0"/>
                        </a:spcAft>
                        <a:buNone/>
                      </a:pPr>
                      <a:r>
                        <a:rPr lang="en" sz="1200">
                          <a:solidFill>
                            <a:srgbClr val="FFFFFF"/>
                          </a:solidFill>
                        </a:rPr>
                        <a:t>Needs Additional Evaluation</a:t>
                      </a:r>
                      <a:endParaRPr sz="1200">
                        <a:solidFill>
                          <a:srgbClr val="FFFFFF"/>
                        </a:solidFill>
                      </a:endParaRPr>
                    </a:p>
                  </a:txBody>
                  <a:tcPr marT="91425" marB="91425" marR="91425" marL="91425" anchor="ctr"/>
                </a:tc>
              </a:tr>
              <a:tr h="756600">
                <a:tc>
                  <a:txBody>
                    <a:bodyPr/>
                    <a:lstStyle/>
                    <a:p>
                      <a:pPr indent="0" lvl="0" marL="0" rtl="0" algn="l">
                        <a:spcBef>
                          <a:spcPts val="0"/>
                        </a:spcBef>
                        <a:spcAft>
                          <a:spcPts val="0"/>
                        </a:spcAft>
                        <a:buNone/>
                      </a:pPr>
                      <a:r>
                        <a:rPr lang="en" sz="1200">
                          <a:solidFill>
                            <a:srgbClr val="FFFFFF"/>
                          </a:solidFill>
                        </a:rPr>
                        <a:t>Scenario 2</a:t>
                      </a:r>
                      <a:endParaRPr sz="1200">
                        <a:solidFill>
                          <a:srgbClr val="FFFFFF"/>
                        </a:solidFill>
                      </a:endParaRPr>
                    </a:p>
                  </a:txBody>
                  <a:tcPr marT="91425" marB="91425" marR="91425" marL="91425" anchor="ctr"/>
                </a:tc>
                <a:tc>
                  <a:txBody>
                    <a:bodyPr/>
                    <a:lstStyle/>
                    <a:p>
                      <a:pPr indent="0" lvl="0" marL="0" rtl="0" algn="l">
                        <a:spcBef>
                          <a:spcPts val="0"/>
                        </a:spcBef>
                        <a:spcAft>
                          <a:spcPts val="0"/>
                        </a:spcAft>
                        <a:buNone/>
                      </a:pPr>
                      <a:r>
                        <a:rPr lang="en" sz="1200">
                          <a:solidFill>
                            <a:srgbClr val="FFFFFF"/>
                          </a:solidFill>
                        </a:rPr>
                        <a:t>Add new run</a:t>
                      </a:r>
                      <a:endParaRPr sz="1200">
                        <a:solidFill>
                          <a:srgbClr val="FFFFFF"/>
                        </a:solidFill>
                      </a:endParaRPr>
                    </a:p>
                    <a:p>
                      <a:pPr indent="0" lvl="0" marL="0" rtl="0" algn="l">
                        <a:spcBef>
                          <a:spcPts val="0"/>
                        </a:spcBef>
                        <a:spcAft>
                          <a:spcPts val="0"/>
                        </a:spcAft>
                        <a:buNone/>
                      </a:pPr>
                      <a:r>
                        <a:rPr lang="en" sz="1200">
                          <a:solidFill>
                            <a:srgbClr val="FFFFFF"/>
                          </a:solidFill>
                        </a:rPr>
                        <a:t>Add new chair</a:t>
                      </a:r>
                      <a:endParaRPr sz="1200">
                        <a:solidFill>
                          <a:srgbClr val="FFFFFF"/>
                        </a:solidFill>
                      </a:endParaRPr>
                    </a:p>
                    <a:p>
                      <a:pPr indent="0" lvl="0" marL="0" rtl="0" algn="l">
                        <a:spcBef>
                          <a:spcPts val="0"/>
                        </a:spcBef>
                        <a:spcAft>
                          <a:spcPts val="0"/>
                        </a:spcAft>
                        <a:buNone/>
                      </a:pPr>
                      <a:r>
                        <a:rPr lang="en" sz="1200">
                          <a:solidFill>
                            <a:srgbClr val="FFFFFF"/>
                          </a:solidFill>
                        </a:rPr>
                        <a:t>Increase vert drop by 150 ft</a:t>
                      </a:r>
                      <a:endParaRPr sz="1200">
                        <a:solidFill>
                          <a:srgbClr val="FFFFFF"/>
                        </a:solidFill>
                      </a:endParaRPr>
                    </a:p>
                  </a:txBody>
                  <a:tcPr marT="91425" marB="91425" marR="91425" marL="91425" anchor="ctr"/>
                </a:tc>
                <a:tc>
                  <a:txBody>
                    <a:bodyPr/>
                    <a:lstStyle/>
                    <a:p>
                      <a:pPr indent="0" lvl="0" marL="0" rtl="0" algn="l">
                        <a:spcBef>
                          <a:spcPts val="0"/>
                        </a:spcBef>
                        <a:spcAft>
                          <a:spcPts val="0"/>
                        </a:spcAft>
                        <a:buNone/>
                      </a:pPr>
                      <a:r>
                        <a:rPr lang="en" sz="1200">
                          <a:solidFill>
                            <a:srgbClr val="FFFFFF"/>
                          </a:solidFill>
                        </a:rPr>
                        <a:t>Increase ticket price by $8.61</a:t>
                      </a:r>
                      <a:endParaRPr sz="1200">
                        <a:solidFill>
                          <a:srgbClr val="FFFFFF"/>
                        </a:solidFill>
                      </a:endParaRPr>
                    </a:p>
                  </a:txBody>
                  <a:tcPr marT="91425" marB="91425" marR="91425" marL="91425" anchor="ctr"/>
                </a:tc>
                <a:tc>
                  <a:txBody>
                    <a:bodyPr/>
                    <a:lstStyle/>
                    <a:p>
                      <a:pPr indent="0" lvl="0" marL="0" rtl="0" algn="l">
                        <a:spcBef>
                          <a:spcPts val="0"/>
                        </a:spcBef>
                        <a:spcAft>
                          <a:spcPts val="0"/>
                        </a:spcAft>
                        <a:buNone/>
                      </a:pPr>
                      <a:r>
                        <a:rPr lang="en" sz="1200">
                          <a:solidFill>
                            <a:srgbClr val="FFFFFF"/>
                          </a:solidFill>
                        </a:rPr>
                        <a:t>Recommend</a:t>
                      </a:r>
                      <a:endParaRPr sz="1200">
                        <a:solidFill>
                          <a:srgbClr val="FFFFFF"/>
                        </a:solidFill>
                      </a:endParaRPr>
                    </a:p>
                  </a:txBody>
                  <a:tcPr marT="91425" marB="91425" marR="91425" marL="91425" anchor="ctr"/>
                </a:tc>
              </a:tr>
              <a:tr h="729300">
                <a:tc>
                  <a:txBody>
                    <a:bodyPr/>
                    <a:lstStyle/>
                    <a:p>
                      <a:pPr indent="0" lvl="0" marL="0" rtl="0" algn="l">
                        <a:spcBef>
                          <a:spcPts val="0"/>
                        </a:spcBef>
                        <a:spcAft>
                          <a:spcPts val="0"/>
                        </a:spcAft>
                        <a:buNone/>
                      </a:pPr>
                      <a:r>
                        <a:rPr lang="en" sz="1200">
                          <a:solidFill>
                            <a:srgbClr val="FFFFFF"/>
                          </a:solidFill>
                        </a:rPr>
                        <a:t>Scenario 3</a:t>
                      </a:r>
                      <a:endParaRPr sz="1200"/>
                    </a:p>
                  </a:txBody>
                  <a:tcPr marT="91425" marB="91425" marR="91425" marL="91425" anchor="ctr"/>
                </a:tc>
                <a:tc>
                  <a:txBody>
                    <a:bodyPr/>
                    <a:lstStyle/>
                    <a:p>
                      <a:pPr indent="0" lvl="0" marL="0" rtl="0" algn="l">
                        <a:spcBef>
                          <a:spcPts val="0"/>
                        </a:spcBef>
                        <a:spcAft>
                          <a:spcPts val="0"/>
                        </a:spcAft>
                        <a:buNone/>
                      </a:pPr>
                      <a:r>
                        <a:rPr lang="en" sz="1200">
                          <a:solidFill>
                            <a:srgbClr val="FFFFFF"/>
                          </a:solidFill>
                        </a:rPr>
                        <a:t>Add new run</a:t>
                      </a:r>
                      <a:endParaRPr sz="1200">
                        <a:solidFill>
                          <a:srgbClr val="FFFFFF"/>
                        </a:solidFill>
                      </a:endParaRPr>
                    </a:p>
                    <a:p>
                      <a:pPr indent="0" lvl="0" marL="0" rtl="0" algn="l">
                        <a:spcBef>
                          <a:spcPts val="0"/>
                        </a:spcBef>
                        <a:spcAft>
                          <a:spcPts val="0"/>
                        </a:spcAft>
                        <a:buNone/>
                      </a:pPr>
                      <a:r>
                        <a:rPr lang="en" sz="1200">
                          <a:solidFill>
                            <a:srgbClr val="FFFFFF"/>
                          </a:solidFill>
                        </a:rPr>
                        <a:t>Add new chair</a:t>
                      </a:r>
                      <a:endParaRPr sz="1200">
                        <a:solidFill>
                          <a:srgbClr val="FFFFFF"/>
                        </a:solidFill>
                      </a:endParaRPr>
                    </a:p>
                    <a:p>
                      <a:pPr indent="0" lvl="0" marL="0" rtl="0" algn="l">
                        <a:spcBef>
                          <a:spcPts val="0"/>
                        </a:spcBef>
                        <a:spcAft>
                          <a:spcPts val="0"/>
                        </a:spcAft>
                        <a:buNone/>
                      </a:pPr>
                      <a:r>
                        <a:rPr lang="en" sz="1200">
                          <a:solidFill>
                            <a:srgbClr val="FFFFFF"/>
                          </a:solidFill>
                        </a:rPr>
                        <a:t>Increase vert drop by 150 ft</a:t>
                      </a:r>
                      <a:endParaRPr sz="1200">
                        <a:solidFill>
                          <a:srgbClr val="FFFFFF"/>
                        </a:solidFill>
                      </a:endParaRPr>
                    </a:p>
                    <a:p>
                      <a:pPr indent="0" lvl="0" marL="0" rtl="0" algn="l">
                        <a:spcBef>
                          <a:spcPts val="0"/>
                        </a:spcBef>
                        <a:spcAft>
                          <a:spcPts val="0"/>
                        </a:spcAft>
                        <a:buNone/>
                      </a:pPr>
                      <a:r>
                        <a:rPr lang="en" sz="1200">
                          <a:solidFill>
                            <a:srgbClr val="FFFFFF"/>
                          </a:solidFill>
                        </a:rPr>
                        <a:t>Increase snow making acreage by 2</a:t>
                      </a:r>
                      <a:endParaRPr sz="1200">
                        <a:solidFill>
                          <a:srgbClr val="FFFFFF"/>
                        </a:solidFill>
                      </a:endParaRPr>
                    </a:p>
                  </a:txBody>
                  <a:tcPr marT="91425" marB="91425" marR="91425" marL="91425" anchor="ctr"/>
                </a:tc>
                <a:tc>
                  <a:txBody>
                    <a:bodyPr/>
                    <a:lstStyle/>
                    <a:p>
                      <a:pPr indent="0" lvl="0" marL="0" rtl="0" algn="l">
                        <a:spcBef>
                          <a:spcPts val="0"/>
                        </a:spcBef>
                        <a:spcAft>
                          <a:spcPts val="0"/>
                        </a:spcAft>
                        <a:buNone/>
                      </a:pPr>
                      <a:r>
                        <a:rPr lang="en" sz="1200">
                          <a:solidFill>
                            <a:srgbClr val="FFFFFF"/>
                          </a:solidFill>
                        </a:rPr>
                        <a:t>Increase ticket price by $9.90</a:t>
                      </a:r>
                      <a:endParaRPr sz="1200">
                        <a:solidFill>
                          <a:srgbClr val="FFFFFF"/>
                        </a:solidFill>
                      </a:endParaRPr>
                    </a:p>
                  </a:txBody>
                  <a:tcPr marT="91425" marB="91425" marR="91425" marL="91425" anchor="ctr"/>
                </a:tc>
                <a:tc>
                  <a:txBody>
                    <a:bodyPr/>
                    <a:lstStyle/>
                    <a:p>
                      <a:pPr indent="0" lvl="0" marL="0" rtl="0" algn="l">
                        <a:spcBef>
                          <a:spcPts val="0"/>
                        </a:spcBef>
                        <a:spcAft>
                          <a:spcPts val="0"/>
                        </a:spcAft>
                        <a:buNone/>
                      </a:pPr>
                      <a:r>
                        <a:rPr lang="en" sz="1200">
                          <a:solidFill>
                            <a:srgbClr val="FFFFFF"/>
                          </a:solidFill>
                        </a:rPr>
                        <a:t>Recommend</a:t>
                      </a:r>
                      <a:endParaRPr sz="1200">
                        <a:solidFill>
                          <a:srgbClr val="FFFFFF"/>
                        </a:solidFill>
                      </a:endParaRPr>
                    </a:p>
                  </a:txBody>
                  <a:tcPr marT="91425" marB="91425" marR="91425" marL="91425" anchor="ctr"/>
                </a:tc>
              </a:tr>
              <a:tr h="530375">
                <a:tc>
                  <a:txBody>
                    <a:bodyPr/>
                    <a:lstStyle/>
                    <a:p>
                      <a:pPr indent="0" lvl="0" marL="0" rtl="0" algn="l">
                        <a:spcBef>
                          <a:spcPts val="0"/>
                        </a:spcBef>
                        <a:spcAft>
                          <a:spcPts val="0"/>
                        </a:spcAft>
                        <a:buNone/>
                      </a:pPr>
                      <a:r>
                        <a:rPr lang="en" sz="1200">
                          <a:solidFill>
                            <a:srgbClr val="FFFFFF"/>
                          </a:solidFill>
                        </a:rPr>
                        <a:t>Scenario 4</a:t>
                      </a:r>
                      <a:endParaRPr sz="1200">
                        <a:solidFill>
                          <a:srgbClr val="FFFFFF"/>
                        </a:solidFill>
                      </a:endParaRPr>
                    </a:p>
                  </a:txBody>
                  <a:tcPr marT="91425" marB="91425" marR="91425" marL="91425" anchor="ctr"/>
                </a:tc>
                <a:tc>
                  <a:txBody>
                    <a:bodyPr/>
                    <a:lstStyle/>
                    <a:p>
                      <a:pPr indent="0" lvl="0" marL="0" rtl="0" algn="l">
                        <a:spcBef>
                          <a:spcPts val="0"/>
                        </a:spcBef>
                        <a:spcAft>
                          <a:spcPts val="0"/>
                        </a:spcAft>
                        <a:buNone/>
                      </a:pPr>
                      <a:r>
                        <a:rPr lang="en" sz="1200">
                          <a:solidFill>
                            <a:srgbClr val="FFFFFF"/>
                          </a:solidFill>
                        </a:rPr>
                        <a:t>Increase longest run by 0.2 miles</a:t>
                      </a:r>
                      <a:endParaRPr sz="1200">
                        <a:solidFill>
                          <a:srgbClr val="FFFFFF"/>
                        </a:solidFill>
                      </a:endParaRPr>
                    </a:p>
                    <a:p>
                      <a:pPr indent="0" lvl="0" marL="0" rtl="0" algn="l">
                        <a:spcBef>
                          <a:spcPts val="0"/>
                        </a:spcBef>
                        <a:spcAft>
                          <a:spcPts val="0"/>
                        </a:spcAft>
                        <a:buNone/>
                      </a:pPr>
                      <a:r>
                        <a:rPr lang="en" sz="1200">
                          <a:solidFill>
                            <a:srgbClr val="FFFFFF"/>
                          </a:solidFill>
                        </a:rPr>
                        <a:t>Increase snow making acreage by 4</a:t>
                      </a:r>
                      <a:endParaRPr sz="1200">
                        <a:solidFill>
                          <a:srgbClr val="FFFFFF"/>
                        </a:solidFill>
                      </a:endParaRPr>
                    </a:p>
                  </a:txBody>
                  <a:tcPr marT="91425" marB="91425" marR="91425" marL="91425" anchor="ctr"/>
                </a:tc>
                <a:tc>
                  <a:txBody>
                    <a:bodyPr/>
                    <a:lstStyle/>
                    <a:p>
                      <a:pPr indent="0" lvl="0" marL="0" rtl="0" algn="l">
                        <a:spcBef>
                          <a:spcPts val="0"/>
                        </a:spcBef>
                        <a:spcAft>
                          <a:spcPts val="0"/>
                        </a:spcAft>
                        <a:buNone/>
                      </a:pPr>
                      <a:r>
                        <a:rPr lang="en" sz="1200">
                          <a:solidFill>
                            <a:srgbClr val="FFFFFF"/>
                          </a:solidFill>
                        </a:rPr>
                        <a:t>No change in price</a:t>
                      </a:r>
                      <a:endParaRPr sz="1200">
                        <a:solidFill>
                          <a:srgbClr val="FFFFFF"/>
                        </a:solidFill>
                      </a:endParaRPr>
                    </a:p>
                  </a:txBody>
                  <a:tcPr marT="91425" marB="91425" marR="91425" marL="91425" anchor="ctr"/>
                </a:tc>
                <a:tc>
                  <a:txBody>
                    <a:bodyPr/>
                    <a:lstStyle/>
                    <a:p>
                      <a:pPr indent="0" lvl="0" marL="0" rtl="0" algn="l">
                        <a:spcBef>
                          <a:spcPts val="0"/>
                        </a:spcBef>
                        <a:spcAft>
                          <a:spcPts val="0"/>
                        </a:spcAft>
                        <a:buNone/>
                      </a:pPr>
                      <a:r>
                        <a:rPr lang="en" sz="1200">
                          <a:solidFill>
                            <a:srgbClr val="FFFFFF"/>
                          </a:solidFill>
                        </a:rPr>
                        <a:t>Do Not Recommend</a:t>
                      </a:r>
                      <a:endParaRPr sz="1200">
                        <a:solidFill>
                          <a:srgbClr val="FFFFFF"/>
                        </a:solidFill>
                      </a:endParaRPr>
                    </a:p>
                  </a:txBody>
                  <a:tcPr marT="91425" marB="91425" marR="91425" marL="9142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Scenarios</a:t>
            </a:r>
            <a:endParaRPr/>
          </a:p>
        </p:txBody>
      </p:sp>
      <p:sp>
        <p:nvSpPr>
          <p:cNvPr id="169" name="Google Shape;169;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first scenario will need additional information, depending on how much it costs to keep a run open will determine whether it should be closed or not</a:t>
            </a:r>
            <a:endParaRPr sz="1600"/>
          </a:p>
          <a:p>
            <a:pPr indent="-330200" lvl="0" marL="457200" rtl="0" algn="l">
              <a:spcBef>
                <a:spcPts val="0"/>
              </a:spcBef>
              <a:spcAft>
                <a:spcPts val="0"/>
              </a:spcAft>
              <a:buSzPts val="1600"/>
              <a:buChar char="●"/>
            </a:pPr>
            <a:r>
              <a:rPr lang="en" sz="1600"/>
              <a:t>The second scenario is recommend, it will increase revenue significantly with minor changes</a:t>
            </a:r>
            <a:endParaRPr sz="1600"/>
          </a:p>
          <a:p>
            <a:pPr indent="-330200" lvl="0" marL="457200" rtl="0" algn="l">
              <a:spcBef>
                <a:spcPts val="0"/>
              </a:spcBef>
              <a:spcAft>
                <a:spcPts val="0"/>
              </a:spcAft>
              <a:buSzPts val="1600"/>
              <a:buChar char="●"/>
            </a:pPr>
            <a:r>
              <a:rPr lang="en" sz="1600"/>
              <a:t>The third scenario is similar to the second, it is a big bump in ticket price that will help increase revenue</a:t>
            </a:r>
            <a:endParaRPr sz="1600"/>
          </a:p>
          <a:p>
            <a:pPr indent="-330200" lvl="0" marL="457200" rtl="0" algn="l">
              <a:spcBef>
                <a:spcPts val="0"/>
              </a:spcBef>
              <a:spcAft>
                <a:spcPts val="0"/>
              </a:spcAft>
              <a:buSzPts val="1600"/>
              <a:buChar char="●"/>
            </a:pPr>
            <a:r>
              <a:rPr lang="en" sz="1600"/>
              <a:t>The fourth scenario is not recommended, it incurs costs while not benefitting the ticket price</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br>
              <a:rPr lang="en"/>
            </a:br>
            <a:r>
              <a:rPr lang="en"/>
              <a:t>and Findings</a:t>
            </a:r>
            <a:endParaRPr/>
          </a:p>
        </p:txBody>
      </p:sp>
      <p:sp>
        <p:nvSpPr>
          <p:cNvPr id="175" name="Google Shape;175;p19"/>
          <p:cNvSpPr txBox="1"/>
          <p:nvPr>
            <p:ph idx="1" type="body"/>
          </p:nvPr>
        </p:nvSpPr>
        <p:spPr>
          <a:xfrm>
            <a:off x="1297500" y="1567550"/>
            <a:ext cx="7038900" cy="3367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Our model found the most important features are the number of fast quads and runs the resort has.</a:t>
            </a:r>
            <a:endParaRPr sz="1600"/>
          </a:p>
          <a:p>
            <a:pPr indent="-330200" lvl="0" marL="457200" rtl="0" algn="l">
              <a:spcBef>
                <a:spcPts val="0"/>
              </a:spcBef>
              <a:spcAft>
                <a:spcPts val="0"/>
              </a:spcAft>
              <a:buSzPts val="1600"/>
              <a:buChar char="●"/>
            </a:pPr>
            <a:r>
              <a:rPr lang="en" sz="1600"/>
              <a:t>Big Mountain Resort should change its ticket price to $95.84</a:t>
            </a:r>
            <a:endParaRPr sz="1600"/>
          </a:p>
          <a:p>
            <a:pPr indent="-330200" lvl="0" marL="457200" rtl="0" algn="l">
              <a:spcBef>
                <a:spcPts val="0"/>
              </a:spcBef>
              <a:spcAft>
                <a:spcPts val="0"/>
              </a:spcAft>
              <a:buSzPts val="1600"/>
              <a:buChar char="●"/>
            </a:pPr>
            <a:r>
              <a:rPr lang="en" sz="1600"/>
              <a:t>They should also implement their second scenario they presented  and increase ticket prices by an additional $8.61</a:t>
            </a:r>
            <a:endParaRPr sz="1600"/>
          </a:p>
          <a:p>
            <a:pPr indent="-330200" lvl="0" marL="457200" rtl="0" algn="l">
              <a:spcBef>
                <a:spcPts val="0"/>
              </a:spcBef>
              <a:spcAft>
                <a:spcPts val="0"/>
              </a:spcAft>
              <a:buSzPts val="1600"/>
              <a:buChar char="●"/>
            </a:pPr>
            <a:r>
              <a:rPr lang="en" sz="1600"/>
              <a:t>Both of these changes will increase revenue by $41,037,500 per year on top of what the resort currently makes, assuming 350,000 visitors each staying for 5 days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81" name="Google Shape;181;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Using the Random Forest Regressor, we found that it performs better than our Linear Regression model</a:t>
            </a:r>
            <a:endParaRPr sz="1500"/>
          </a:p>
          <a:p>
            <a:pPr indent="-323850" lvl="0" marL="457200" rtl="0" algn="l">
              <a:spcBef>
                <a:spcPts val="0"/>
              </a:spcBef>
              <a:spcAft>
                <a:spcPts val="0"/>
              </a:spcAft>
              <a:buSzPts val="1500"/>
              <a:buChar char="●"/>
            </a:pPr>
            <a:r>
              <a:rPr lang="en" sz="1500"/>
              <a:t>The RFR model suggests that the current ticket price should be set to $95.81, an increase of $14.81</a:t>
            </a:r>
            <a:endParaRPr sz="1500"/>
          </a:p>
          <a:p>
            <a:pPr indent="-323850" lvl="0" marL="457200" rtl="0" algn="l">
              <a:spcBef>
                <a:spcPts val="0"/>
              </a:spcBef>
              <a:spcAft>
                <a:spcPts val="0"/>
              </a:spcAft>
              <a:buSzPts val="1500"/>
              <a:buChar char="●"/>
            </a:pPr>
            <a:r>
              <a:rPr lang="en" sz="1500"/>
              <a:t>Using the same model, we see that implementing the changes of the second scenario present to us will increase ticket prices by $8.61</a:t>
            </a:r>
            <a:endParaRPr sz="1500"/>
          </a:p>
          <a:p>
            <a:pPr indent="-323850" lvl="0" marL="457200" rtl="0" algn="l">
              <a:spcBef>
                <a:spcPts val="0"/>
              </a:spcBef>
              <a:spcAft>
                <a:spcPts val="0"/>
              </a:spcAft>
              <a:buSzPts val="1500"/>
              <a:buChar char="●"/>
            </a:pPr>
            <a:r>
              <a:rPr lang="en" sz="1500"/>
              <a:t>These changes will increase yearly revenue by $25,917,500 and $15,067,500 respectively</a:t>
            </a:r>
            <a:endParaRPr sz="1500"/>
          </a:p>
          <a:p>
            <a:pPr indent="-323850" lvl="0" marL="457200" rtl="0" algn="l">
              <a:spcBef>
                <a:spcPts val="0"/>
              </a:spcBef>
              <a:spcAft>
                <a:spcPts val="0"/>
              </a:spcAft>
              <a:buSzPts val="1500"/>
              <a:buChar char="●"/>
            </a:pPr>
            <a:r>
              <a:rPr lang="en" sz="1500"/>
              <a:t>The increase in revenue will be more than enough to cover the increase in operating costs of the new chair built and allow the company to pursue further ventures with the remaining amount</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