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5"/>
  </p:notesMasterIdLst>
  <p:sldIdLst>
    <p:sldId id="256"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2" r:id="rId34"/>
    <p:sldId id="303" r:id="rId35"/>
    <p:sldId id="305" r:id="rId36"/>
    <p:sldId id="306" r:id="rId37"/>
    <p:sldId id="307" r:id="rId38"/>
    <p:sldId id="308" r:id="rId39"/>
    <p:sldId id="309" r:id="rId40"/>
    <p:sldId id="310" r:id="rId41"/>
    <p:sldId id="311" r:id="rId42"/>
    <p:sldId id="312" r:id="rId43"/>
    <p:sldId id="313" r:id="rId44"/>
    <p:sldId id="314" r:id="rId45"/>
    <p:sldId id="315" r:id="rId46"/>
    <p:sldId id="35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9" r:id="rId80"/>
    <p:sldId id="350" r:id="rId81"/>
    <p:sldId id="351" r:id="rId82"/>
    <p:sldId id="353" r:id="rId83"/>
    <p:sldId id="354" r:id="rId8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1" autoAdjust="0"/>
  </p:normalViewPr>
  <p:slideViewPr>
    <p:cSldViewPr snapToGrid="0">
      <p:cViewPr varScale="1">
        <p:scale>
          <a:sx n="75" d="100"/>
          <a:sy n="75" d="100"/>
        </p:scale>
        <p:origin x="94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0C598-6648-48E3-9F6B-7170C6D9BB43}" type="datetimeFigureOut">
              <a:rPr lang="pt-BR" smtClean="0"/>
              <a:t>22/08/2020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8AC13-AF32-477A-BAD4-2E30878C2326}" type="slidenum">
              <a:rPr lang="pt-BR" smtClean="0"/>
              <a:t>‹nº›</a:t>
            </a:fld>
            <a:endParaRPr lang="pt-BR"/>
          </a:p>
        </p:txBody>
      </p:sp>
    </p:spTree>
    <p:extLst>
      <p:ext uri="{BB962C8B-B14F-4D97-AF65-F5344CB8AC3E}">
        <p14:creationId xmlns:p14="http://schemas.microsoft.com/office/powerpoint/2010/main" val="187792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A09F402A-CC97-4A54-952C-6323A1F3691D}" type="datetimeFigureOut">
              <a:rPr lang="pt-BR" smtClean="0"/>
              <a:t>22/08/2020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19BD310-D1BC-4D54-A99E-0786F9055EE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4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9F402A-CC97-4A54-952C-6323A1F3691D}" type="datetimeFigureOut">
              <a:rPr lang="pt-BR" smtClean="0"/>
              <a:t>22/08/2020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19BD310-D1BC-4D54-A99E-0786F9055EE2}" type="slidenum">
              <a:rPr lang="pt-BR" smtClean="0"/>
              <a:t>‹nº›</a:t>
            </a:fld>
            <a:endParaRPr lang="pt-BR"/>
          </a:p>
        </p:txBody>
      </p:sp>
      <p:sp>
        <p:nvSpPr>
          <p:cNvPr id="7" name="Title Placeholder 1">
            <a:extLst>
              <a:ext uri="{FF2B5EF4-FFF2-40B4-BE49-F238E27FC236}">
                <a16:creationId xmlns:a16="http://schemas.microsoft.com/office/drawing/2014/main" id="{1505DA42-7E5E-482C-8AB1-35EFB1493980}"/>
              </a:ext>
            </a:extLst>
          </p:cNvPr>
          <p:cNvSpPr>
            <a:spLocks noGrp="1"/>
          </p:cNvSpPr>
          <p:nvPr>
            <p:ph type="title"/>
          </p:nvPr>
        </p:nvSpPr>
        <p:spPr>
          <a:xfrm>
            <a:off x="443883" y="286603"/>
            <a:ext cx="11390051" cy="702303"/>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8" name="Text Placeholder 2">
            <a:extLst>
              <a:ext uri="{FF2B5EF4-FFF2-40B4-BE49-F238E27FC236}">
                <a16:creationId xmlns:a16="http://schemas.microsoft.com/office/drawing/2014/main" id="{FA774A46-BCEF-436C-ABF5-F1313994465F}"/>
              </a:ext>
            </a:extLst>
          </p:cNvPr>
          <p:cNvSpPr>
            <a:spLocks noGrp="1"/>
          </p:cNvSpPr>
          <p:nvPr>
            <p:ph idx="1"/>
          </p:nvPr>
        </p:nvSpPr>
        <p:spPr>
          <a:xfrm>
            <a:off x="443883" y="1047891"/>
            <a:ext cx="11390051" cy="5189327"/>
          </a:xfrm>
          <a:prstGeom prst="rect">
            <a:avLst/>
          </a:prstGeom>
        </p:spPr>
        <p:txBody>
          <a:bodyPr vert="horz" lIns="0" tIns="45720" rIns="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Tree>
    <p:extLst>
      <p:ext uri="{BB962C8B-B14F-4D97-AF65-F5344CB8AC3E}">
        <p14:creationId xmlns:p14="http://schemas.microsoft.com/office/powerpoint/2010/main" val="74988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A09F402A-CC97-4A54-952C-6323A1F3691D}" type="datetimeFigureOut">
              <a:rPr lang="pt-BR" smtClean="0"/>
              <a:t>22/08/2020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B19BD310-D1BC-4D54-A99E-0786F9055EE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85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as Partes de Conteúd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3883" y="1109709"/>
            <a:ext cx="5591157" cy="5140171"/>
          </a:xfr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Content Placeholder 3"/>
          <p:cNvSpPr>
            <a:spLocks noGrp="1"/>
          </p:cNvSpPr>
          <p:nvPr>
            <p:ph sz="half" idx="2"/>
          </p:nvPr>
        </p:nvSpPr>
        <p:spPr>
          <a:xfrm>
            <a:off x="6217920" y="1109709"/>
            <a:ext cx="5616014" cy="514017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A09F402A-CC97-4A54-952C-6323A1F3691D}" type="datetimeFigureOut">
              <a:rPr lang="pt-BR" smtClean="0"/>
              <a:t>22/08/2020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B19BD310-D1BC-4D54-A99E-0786F9055EE2}" type="slidenum">
              <a:rPr lang="pt-BR" smtClean="0"/>
              <a:t>‹nº›</a:t>
            </a:fld>
            <a:endParaRPr lang="pt-BR"/>
          </a:p>
        </p:txBody>
      </p:sp>
      <p:sp>
        <p:nvSpPr>
          <p:cNvPr id="9" name="Title Placeholder 1">
            <a:extLst>
              <a:ext uri="{FF2B5EF4-FFF2-40B4-BE49-F238E27FC236}">
                <a16:creationId xmlns:a16="http://schemas.microsoft.com/office/drawing/2014/main" id="{849B61B0-22A2-4DCC-9671-3DDA6D3C06BF}"/>
              </a:ext>
            </a:extLst>
          </p:cNvPr>
          <p:cNvSpPr>
            <a:spLocks noGrp="1"/>
          </p:cNvSpPr>
          <p:nvPr>
            <p:ph type="title"/>
          </p:nvPr>
        </p:nvSpPr>
        <p:spPr>
          <a:xfrm>
            <a:off x="443883" y="286603"/>
            <a:ext cx="11390051" cy="702303"/>
          </a:xfrm>
          <a:prstGeom prst="rect">
            <a:avLst/>
          </a:prstGeom>
        </p:spPr>
        <p:txBody>
          <a:bodyPr vert="horz" lIns="91440" tIns="45720" rIns="91440" bIns="45720" rtlCol="0" anchor="b">
            <a:normAutofit/>
          </a:bodyPr>
          <a:lstStyle/>
          <a:p>
            <a:r>
              <a:rPr lang="pt-BR"/>
              <a:t>Clique para editar o título Mestre</a:t>
            </a:r>
            <a:endParaRPr lang="en-US" dirty="0"/>
          </a:p>
        </p:txBody>
      </p:sp>
    </p:spTree>
    <p:extLst>
      <p:ext uri="{BB962C8B-B14F-4D97-AF65-F5344CB8AC3E}">
        <p14:creationId xmlns:p14="http://schemas.microsoft.com/office/powerpoint/2010/main" val="258169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3882" y="1118083"/>
            <a:ext cx="5591158"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4" name="Content Placeholder 3"/>
          <p:cNvSpPr>
            <a:spLocks noGrp="1"/>
          </p:cNvSpPr>
          <p:nvPr>
            <p:ph sz="half" idx="2"/>
          </p:nvPr>
        </p:nvSpPr>
        <p:spPr>
          <a:xfrm>
            <a:off x="443883" y="1983542"/>
            <a:ext cx="5591157" cy="4257459"/>
          </a:xfr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5" name="Text Placeholder 4"/>
          <p:cNvSpPr>
            <a:spLocks noGrp="1"/>
          </p:cNvSpPr>
          <p:nvPr>
            <p:ph type="body" sz="quarter" idx="3"/>
          </p:nvPr>
        </p:nvSpPr>
        <p:spPr>
          <a:xfrm>
            <a:off x="6217919" y="1118083"/>
            <a:ext cx="5591157"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a:t>Clique para editar os estilos de texto Mestres</a:t>
            </a:r>
          </a:p>
        </p:txBody>
      </p:sp>
      <p:sp>
        <p:nvSpPr>
          <p:cNvPr id="6" name="Content Placeholder 5"/>
          <p:cNvSpPr>
            <a:spLocks noGrp="1"/>
          </p:cNvSpPr>
          <p:nvPr>
            <p:ph sz="quarter" idx="4"/>
          </p:nvPr>
        </p:nvSpPr>
        <p:spPr>
          <a:xfrm>
            <a:off x="6217919" y="1983542"/>
            <a:ext cx="5530197" cy="4257460"/>
          </a:xfrm>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7" name="Date Placeholder 6"/>
          <p:cNvSpPr>
            <a:spLocks noGrp="1"/>
          </p:cNvSpPr>
          <p:nvPr>
            <p:ph type="dt" sz="half" idx="10"/>
          </p:nvPr>
        </p:nvSpPr>
        <p:spPr/>
        <p:txBody>
          <a:bodyPr/>
          <a:lstStyle/>
          <a:p>
            <a:fld id="{A09F402A-CC97-4A54-952C-6323A1F3691D}" type="datetimeFigureOut">
              <a:rPr lang="pt-BR" smtClean="0"/>
              <a:t>22/08/2020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B19BD310-D1BC-4D54-A99E-0786F9055EE2}" type="slidenum">
              <a:rPr lang="pt-BR" smtClean="0"/>
              <a:t>‹nº›</a:t>
            </a:fld>
            <a:endParaRPr lang="pt-BR"/>
          </a:p>
        </p:txBody>
      </p:sp>
      <p:sp>
        <p:nvSpPr>
          <p:cNvPr id="11" name="Title Placeholder 1">
            <a:extLst>
              <a:ext uri="{FF2B5EF4-FFF2-40B4-BE49-F238E27FC236}">
                <a16:creationId xmlns:a16="http://schemas.microsoft.com/office/drawing/2014/main" id="{D51EC910-E637-43D9-9391-2E03EF96151C}"/>
              </a:ext>
            </a:extLst>
          </p:cNvPr>
          <p:cNvSpPr>
            <a:spLocks noGrp="1"/>
          </p:cNvSpPr>
          <p:nvPr>
            <p:ph type="title"/>
          </p:nvPr>
        </p:nvSpPr>
        <p:spPr>
          <a:xfrm>
            <a:off x="443883" y="286603"/>
            <a:ext cx="11390051" cy="702303"/>
          </a:xfrm>
          <a:prstGeom prst="rect">
            <a:avLst/>
          </a:prstGeom>
        </p:spPr>
        <p:txBody>
          <a:bodyPr vert="horz" lIns="91440" tIns="45720" rIns="91440" bIns="45720" rtlCol="0" anchor="b">
            <a:normAutofit/>
          </a:bodyPr>
          <a:lstStyle/>
          <a:p>
            <a:r>
              <a:rPr lang="pt-BR"/>
              <a:t>Clique para editar o título Mestre</a:t>
            </a:r>
            <a:endParaRPr lang="en-US" dirty="0"/>
          </a:p>
        </p:txBody>
      </p:sp>
    </p:spTree>
    <p:extLst>
      <p:ext uri="{BB962C8B-B14F-4D97-AF65-F5344CB8AC3E}">
        <p14:creationId xmlns:p14="http://schemas.microsoft.com/office/powerpoint/2010/main" val="1520886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9F402A-CC97-4A54-952C-6323A1F3691D}" type="datetimeFigureOut">
              <a:rPr lang="pt-BR" smtClean="0"/>
              <a:t>22/08/2020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B19BD310-D1BC-4D54-A99E-0786F9055EE2}" type="slidenum">
              <a:rPr lang="pt-BR" smtClean="0"/>
              <a:t>‹nº›</a:t>
            </a:fld>
            <a:endParaRPr lang="pt-BR"/>
          </a:p>
        </p:txBody>
      </p:sp>
      <p:sp>
        <p:nvSpPr>
          <p:cNvPr id="6" name="Title Placeholder 1">
            <a:extLst>
              <a:ext uri="{FF2B5EF4-FFF2-40B4-BE49-F238E27FC236}">
                <a16:creationId xmlns:a16="http://schemas.microsoft.com/office/drawing/2014/main" id="{713E76B0-CA98-4CC0-8C5D-7DA24DB22494}"/>
              </a:ext>
            </a:extLst>
          </p:cNvPr>
          <p:cNvSpPr>
            <a:spLocks noGrp="1"/>
          </p:cNvSpPr>
          <p:nvPr>
            <p:ph type="title"/>
          </p:nvPr>
        </p:nvSpPr>
        <p:spPr>
          <a:xfrm>
            <a:off x="443883" y="286603"/>
            <a:ext cx="11390051" cy="702303"/>
          </a:xfrm>
          <a:prstGeom prst="rect">
            <a:avLst/>
          </a:prstGeom>
        </p:spPr>
        <p:txBody>
          <a:bodyPr vert="horz" lIns="91440" tIns="45720" rIns="91440" bIns="45720" rtlCol="0" anchor="b">
            <a:normAutofit/>
          </a:bodyPr>
          <a:lstStyle/>
          <a:p>
            <a:r>
              <a:rPr lang="pt-BR"/>
              <a:t>Clique para editar o título Mestre</a:t>
            </a:r>
            <a:endParaRPr lang="en-US" dirty="0"/>
          </a:p>
        </p:txBody>
      </p:sp>
    </p:spTree>
    <p:extLst>
      <p:ext uri="{BB962C8B-B14F-4D97-AF65-F5344CB8AC3E}">
        <p14:creationId xmlns:p14="http://schemas.microsoft.com/office/powerpoint/2010/main" val="422480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1097280" y="6459785"/>
            <a:ext cx="2472271" cy="365125"/>
          </a:xfrm>
          <a:prstGeom prst="rect">
            <a:avLst/>
          </a:prstGeom>
        </p:spPr>
        <p:txBody>
          <a:bodyPr/>
          <a:lstStyle/>
          <a:p>
            <a:fld id="{A09F402A-CC97-4A54-952C-6323A1F3691D}" type="datetimeFigureOut">
              <a:rPr lang="pt-BR" smtClean="0"/>
              <a:t>22/08/2020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B19BD310-D1BC-4D54-A99E-0786F9055EE2}" type="slidenum">
              <a:rPr lang="pt-BR" smtClean="0"/>
              <a:t>‹nº›</a:t>
            </a:fld>
            <a:endParaRPr lang="pt-BR"/>
          </a:p>
        </p:txBody>
      </p:sp>
    </p:spTree>
    <p:extLst>
      <p:ext uri="{BB962C8B-B14F-4D97-AF65-F5344CB8AC3E}">
        <p14:creationId xmlns:p14="http://schemas.microsoft.com/office/powerpoint/2010/main" val="1072818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43883" y="286603"/>
            <a:ext cx="11390051" cy="702303"/>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443883" y="1047891"/>
            <a:ext cx="11390051" cy="5189327"/>
          </a:xfrm>
          <a:prstGeom prst="rect">
            <a:avLst/>
          </a:prstGeom>
        </p:spPr>
        <p:txBody>
          <a:bodyPr vert="horz" lIns="0" tIns="45720" rIns="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9F402A-CC97-4A54-952C-6323A1F3691D}" type="datetimeFigureOut">
              <a:rPr lang="pt-BR" smtClean="0"/>
              <a:t>22/08/2020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19BD310-D1BC-4D54-A99E-0786F9055EE2}" type="slidenum">
              <a:rPr lang="pt-BR" smtClean="0"/>
              <a:t>‹nº›</a:t>
            </a:fld>
            <a:endParaRPr lang="pt-BR"/>
          </a:p>
        </p:txBody>
      </p:sp>
      <p:cxnSp>
        <p:nvCxnSpPr>
          <p:cNvPr id="10" name="Straight Connector 9"/>
          <p:cNvCxnSpPr>
            <a:cxnSpLocks/>
          </p:cNvCxnSpPr>
          <p:nvPr/>
        </p:nvCxnSpPr>
        <p:spPr>
          <a:xfrm>
            <a:off x="443883" y="988906"/>
            <a:ext cx="1139005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95137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Lst>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w3.org/International/O-charset.pt-br.php" TargetMode="External"/><Relationship Id="rId2" Type="http://schemas.openxmlformats.org/officeDocument/2006/relationships/hyperlink" Target="http://www.w3schools.com/charse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www.w3.org/TR/css3-selectors/" TargetMode="External"/><Relationship Id="rId2" Type="http://schemas.openxmlformats.org/officeDocument/2006/relationships/hyperlink" Target="http://www.maujor.com/tutorial/seletores_css21_parte1.php" TargetMode="External"/><Relationship Id="rId1" Type="http://schemas.openxmlformats.org/officeDocument/2006/relationships/slideLayout" Target="../slideLayouts/slideLayout2.xml"/><Relationship Id="rId4" Type="http://schemas.openxmlformats.org/officeDocument/2006/relationships/hyperlink" Target="http://www.w3schools.com/cssref/css_selectors.asp"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www.csszengarden.com/tr/portuguese/" TargetMode="External"/><Relationship Id="rId3" Type="http://schemas.openxmlformats.org/officeDocument/2006/relationships/hyperlink" Target="http://www.whatwg.org/specs/web-apps/current-work/#is-this-html5" TargetMode="External"/><Relationship Id="rId7" Type="http://schemas.openxmlformats.org/officeDocument/2006/relationships/hyperlink" Target="http://msdn.microsoft.com/en-us/library/ms533052(v=vs.85).aspx" TargetMode="External"/><Relationship Id="rId2" Type="http://schemas.openxmlformats.org/officeDocument/2006/relationships/hyperlink" Target="http://www.w3.org/TR/html5-diff/" TargetMode="External"/><Relationship Id="rId1" Type="http://schemas.openxmlformats.org/officeDocument/2006/relationships/slideLayout" Target="../slideLayouts/slideLayout2.xml"/><Relationship Id="rId6" Type="http://schemas.openxmlformats.org/officeDocument/2006/relationships/hyperlink" Target="http://www.w3.org/International/getting-started/language.pt-br.php?changelang=pt-br" TargetMode="External"/><Relationship Id="rId5" Type="http://schemas.openxmlformats.org/officeDocument/2006/relationships/hyperlink" Target="http://dev.w3.org/html5/spec/" TargetMode="External"/><Relationship Id="rId10" Type="http://schemas.openxmlformats.org/officeDocument/2006/relationships/hyperlink" Target="http://www.css3.info/selectors-test/" TargetMode="External"/><Relationship Id="rId4" Type="http://schemas.openxmlformats.org/officeDocument/2006/relationships/hyperlink" Target="http://www.w3schools.com/html/html5_intro.asp" TargetMode="External"/><Relationship Id="rId9" Type="http://schemas.openxmlformats.org/officeDocument/2006/relationships/hyperlink" Target="http://www.w3c.br/Cursos/CursoCSS3" TargetMode="External"/></Relationships>
</file>

<file path=ppt/slides/_rels/slide83.xml.rels><?xml version="1.0" encoding="UTF-8" standalone="yes"?>
<Relationships xmlns="http://schemas.openxmlformats.org/package/2006/relationships"><Relationship Id="rId8" Type="http://schemas.openxmlformats.org/officeDocument/2006/relationships/hyperlink" Target="http://www.w3schools.com/cssref/default.asp" TargetMode="External"/><Relationship Id="rId3" Type="http://schemas.openxmlformats.org/officeDocument/2006/relationships/hyperlink" Target="http://www.456bereastreet.com/archive/200601/css_3_selectors_explained/" TargetMode="External"/><Relationship Id="rId7" Type="http://schemas.openxmlformats.org/officeDocument/2006/relationships/hyperlink" Target="http://www.w3schools.com/tags/default.asp" TargetMode="External"/><Relationship Id="rId2" Type="http://schemas.openxmlformats.org/officeDocument/2006/relationships/hyperlink" Target="http://fmbip.com/" TargetMode="External"/><Relationship Id="rId1" Type="http://schemas.openxmlformats.org/officeDocument/2006/relationships/slideLayout" Target="../slideLayouts/slideLayout2.xml"/><Relationship Id="rId6" Type="http://schemas.openxmlformats.org/officeDocument/2006/relationships/hyperlink" Target="http://www.quackit.com/css/css_color_codes.cfm" TargetMode="External"/><Relationship Id="rId5" Type="http://schemas.openxmlformats.org/officeDocument/2006/relationships/hyperlink" Target="http://css3generator.com/" TargetMode="External"/><Relationship Id="rId10" Type="http://schemas.openxmlformats.org/officeDocument/2006/relationships/hyperlink" Target="http://www.w3schools.com/css/default.asp" TargetMode="External"/><Relationship Id="rId4" Type="http://schemas.openxmlformats.org/officeDocument/2006/relationships/hyperlink" Target="http://www.findmebyip.com/litmus/" TargetMode="External"/><Relationship Id="rId9" Type="http://schemas.openxmlformats.org/officeDocument/2006/relationships/hyperlink" Target="http://www.w3schools.com/html/default.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066800" y="681414"/>
            <a:ext cx="10058400" cy="3566160"/>
          </a:xfrm>
        </p:spPr>
        <p:txBody>
          <a:bodyPr>
            <a:normAutofit/>
          </a:bodyPr>
          <a:lstStyle/>
          <a:p>
            <a:r>
              <a:rPr lang="pt-BR" altLang="pt-BR" sz="4800" dirty="0">
                <a:latin typeface="Verdana" panose="020B0604030504040204" pitchFamily="34" charset="0"/>
              </a:rPr>
              <a:t>Programação WEB</a:t>
            </a:r>
            <a:endParaRPr lang="pt-BR" sz="4800" dirty="0"/>
          </a:p>
        </p:txBody>
      </p:sp>
      <p:sp>
        <p:nvSpPr>
          <p:cNvPr id="4" name="Text Box 6"/>
          <p:cNvSpPr txBox="1">
            <a:spLocks noChangeArrowheads="1"/>
          </p:cNvSpPr>
          <p:nvPr/>
        </p:nvSpPr>
        <p:spPr bwMode="auto">
          <a:xfrm>
            <a:off x="0" y="6467139"/>
            <a:ext cx="74126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None/>
            </a:pPr>
            <a:r>
              <a:rPr lang="pt-BR" altLang="pt-BR" sz="1600" b="1" dirty="0">
                <a:solidFill>
                  <a:schemeClr val="bg1"/>
                </a:solidFill>
                <a:latin typeface="Verdana" panose="020B0604030504040204" pitchFamily="34" charset="0"/>
              </a:rPr>
              <a:t>Professores: Alcides T. Barboza Jr/Ana Paula/Cristiane/</a:t>
            </a:r>
            <a:r>
              <a:rPr lang="pt-BR" altLang="pt-BR" sz="1600" b="1" dirty="0" err="1">
                <a:solidFill>
                  <a:schemeClr val="bg1"/>
                </a:solidFill>
                <a:latin typeface="Verdana" panose="020B0604030504040204" pitchFamily="34" charset="0"/>
              </a:rPr>
              <a:t>Ledón</a:t>
            </a:r>
            <a:endParaRPr lang="pt-BR" altLang="pt-BR" sz="1600" dirty="0">
              <a:solidFill>
                <a:schemeClr val="bg1"/>
              </a:solidFill>
              <a:latin typeface="Verdana" panose="020B0604030504040204" pitchFamily="34" charset="0"/>
            </a:endParaRPr>
          </a:p>
        </p:txBody>
      </p:sp>
      <p:sp>
        <p:nvSpPr>
          <p:cNvPr id="5" name="Text Box 6"/>
          <p:cNvSpPr txBox="1">
            <a:spLocks noChangeArrowheads="1"/>
          </p:cNvSpPr>
          <p:nvPr/>
        </p:nvSpPr>
        <p:spPr bwMode="auto">
          <a:xfrm>
            <a:off x="11571317" y="6508034"/>
            <a:ext cx="6206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pt-BR" altLang="pt-BR" sz="1200" b="1" dirty="0">
                <a:solidFill>
                  <a:schemeClr val="bg1"/>
                </a:solidFill>
                <a:latin typeface="Verdana" panose="020B0604030504040204" pitchFamily="34" charset="0"/>
              </a:rPr>
              <a:t>2020</a:t>
            </a:r>
            <a:endParaRPr lang="pt-BR" altLang="pt-BR" sz="1200" dirty="0">
              <a:solidFill>
                <a:schemeClr val="bg1"/>
              </a:solidFill>
              <a:latin typeface="Verdana" panose="020B0604030504040204" pitchFamily="34" charset="0"/>
            </a:endParaRPr>
          </a:p>
        </p:txBody>
      </p:sp>
      <p:pic>
        <p:nvPicPr>
          <p:cNvPr id="7" name="Picture 8" descr="Untitled-6">
            <a:extLst>
              <a:ext uri="{FF2B5EF4-FFF2-40B4-BE49-F238E27FC236}">
                <a16:creationId xmlns:a16="http://schemas.microsoft.com/office/drawing/2014/main" id="{20408330-FCFF-4727-A2E5-8324A1915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33375"/>
            <a:ext cx="32766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ítulo 2">
            <a:extLst>
              <a:ext uri="{FF2B5EF4-FFF2-40B4-BE49-F238E27FC236}">
                <a16:creationId xmlns:a16="http://schemas.microsoft.com/office/drawing/2014/main" id="{69B5F289-80E8-4C45-9782-A5A16A44550A}"/>
              </a:ext>
            </a:extLst>
          </p:cNvPr>
          <p:cNvSpPr txBox="1">
            <a:spLocks/>
          </p:cNvSpPr>
          <p:nvPr/>
        </p:nvSpPr>
        <p:spPr>
          <a:xfrm>
            <a:off x="1097280" y="4459015"/>
            <a:ext cx="4709906" cy="17430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50000"/>
              </a:lnSpc>
              <a:spcBef>
                <a:spcPts val="600"/>
              </a:spcBef>
              <a:spcAft>
                <a:spcPts val="600"/>
              </a:spcAft>
            </a:pPr>
            <a:r>
              <a:rPr lang="pt-BR" sz="1600" dirty="0"/>
              <a:t>Conteúdo:</a:t>
            </a:r>
          </a:p>
          <a:p>
            <a:r>
              <a:rPr lang="pt-BR" altLang="pt-BR" sz="1600" dirty="0"/>
              <a:t> - HTML e CSS</a:t>
            </a:r>
          </a:p>
          <a:p>
            <a:r>
              <a:rPr lang="pt-BR" altLang="pt-BR" sz="1600" dirty="0"/>
              <a:t>- Conceitos iniciais e sintaxe básica</a:t>
            </a:r>
          </a:p>
          <a:p>
            <a:r>
              <a:rPr lang="pt-BR" altLang="pt-BR" sz="1600" dirty="0"/>
              <a:t>- </a:t>
            </a:r>
            <a:r>
              <a:rPr lang="pt-BR" altLang="pt-BR" sz="1600" dirty="0" err="1"/>
              <a:t>Tags</a:t>
            </a:r>
            <a:r>
              <a:rPr lang="pt-BR" altLang="pt-BR" sz="1600" dirty="0"/>
              <a:t> principais</a:t>
            </a:r>
          </a:p>
          <a:p>
            <a:r>
              <a:rPr lang="pt-BR" altLang="pt-BR" sz="1600" dirty="0"/>
              <a:t>- Formulários</a:t>
            </a:r>
          </a:p>
        </p:txBody>
      </p:sp>
      <p:sp>
        <p:nvSpPr>
          <p:cNvPr id="10" name="Subtítulo 2">
            <a:extLst>
              <a:ext uri="{FF2B5EF4-FFF2-40B4-BE49-F238E27FC236}">
                <a16:creationId xmlns:a16="http://schemas.microsoft.com/office/drawing/2014/main" id="{E4167360-47AD-4E7D-968E-365A762EE49F}"/>
              </a:ext>
            </a:extLst>
          </p:cNvPr>
          <p:cNvSpPr txBox="1">
            <a:spLocks/>
          </p:cNvSpPr>
          <p:nvPr/>
        </p:nvSpPr>
        <p:spPr>
          <a:xfrm>
            <a:off x="6126480" y="4409520"/>
            <a:ext cx="4709906" cy="17430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pt-BR" altLang="pt-BR" sz="1600" dirty="0"/>
              <a:t>- Como inserir o CSS nas páginas</a:t>
            </a:r>
          </a:p>
          <a:p>
            <a:r>
              <a:rPr lang="pt-BR" altLang="pt-BR" sz="1600" dirty="0"/>
              <a:t>- Seletores CSS</a:t>
            </a:r>
          </a:p>
          <a:p>
            <a:r>
              <a:rPr lang="pt-BR" altLang="pt-BR" sz="1600" dirty="0"/>
              <a:t>- </a:t>
            </a:r>
            <a:r>
              <a:rPr lang="pt-BR" altLang="pt-BR" sz="1600" dirty="0" err="1"/>
              <a:t>Tag</a:t>
            </a:r>
            <a:r>
              <a:rPr lang="pt-BR" altLang="pt-BR" sz="1600" dirty="0"/>
              <a:t> DIV e </a:t>
            </a:r>
            <a:r>
              <a:rPr lang="pt-BR" altLang="pt-BR" sz="1600" dirty="0" err="1"/>
              <a:t>tag</a:t>
            </a:r>
            <a:r>
              <a:rPr lang="pt-BR" altLang="pt-BR" sz="1600" dirty="0"/>
              <a:t> SPAN</a:t>
            </a:r>
          </a:p>
          <a:p>
            <a:r>
              <a:rPr lang="pt-BR" altLang="pt-BR" sz="1600" dirty="0"/>
              <a:t>- Exemplos</a:t>
            </a:r>
          </a:p>
          <a:p>
            <a:pPr>
              <a:buFontTx/>
              <a:buChar char="-"/>
            </a:pPr>
            <a:r>
              <a:rPr lang="pt-BR" altLang="pt-BR" sz="1600" dirty="0"/>
              <a:t> Exercícios</a:t>
            </a:r>
          </a:p>
        </p:txBody>
      </p:sp>
    </p:spTree>
    <p:extLst>
      <p:ext uri="{BB962C8B-B14F-4D97-AF65-F5344CB8AC3E}">
        <p14:creationId xmlns:p14="http://schemas.microsoft.com/office/powerpoint/2010/main" val="78483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8129" y="321432"/>
            <a:ext cx="8785225" cy="581025"/>
          </a:xfrm>
        </p:spPr>
        <p:txBody>
          <a:bodyPr/>
          <a:lstStyle/>
          <a:p>
            <a:pPr eaLnBrk="1" hangingPunct="1"/>
            <a:r>
              <a:rPr lang="pt-BR" altLang="pt-BR" sz="2800" b="1" dirty="0">
                <a:solidFill>
                  <a:schemeClr val="tx1"/>
                </a:solidFill>
              </a:rPr>
              <a:t>Padrão na criação do código</a:t>
            </a:r>
          </a:p>
        </p:txBody>
      </p:sp>
      <p:sp>
        <p:nvSpPr>
          <p:cNvPr id="8195" name="Rectangle 3"/>
          <p:cNvSpPr>
            <a:spLocks noGrp="1" noChangeArrowheads="1"/>
          </p:cNvSpPr>
          <p:nvPr>
            <p:ph type="body" idx="1"/>
          </p:nvPr>
        </p:nvSpPr>
        <p:spPr>
          <a:xfrm>
            <a:off x="625231" y="1255541"/>
            <a:ext cx="10100603" cy="4346917"/>
          </a:xfrm>
        </p:spPr>
        <p:txBody>
          <a:bodyPr>
            <a:normAutofit lnSpcReduction="10000"/>
          </a:bodyPr>
          <a:lstStyle/>
          <a:p>
            <a:pPr marL="0" indent="0" algn="just">
              <a:buNone/>
              <a:defRPr/>
            </a:pPr>
            <a:r>
              <a:rPr lang="pt-BR" sz="2200" dirty="0"/>
              <a:t>Para criarmos nossos documentos HTML, iremos seguir as observações abaixo:</a:t>
            </a:r>
          </a:p>
          <a:p>
            <a:pPr marL="0" indent="0" algn="just">
              <a:buNone/>
              <a:defRPr/>
            </a:pPr>
            <a:endParaRPr lang="pt-BR" sz="1800" dirty="0"/>
          </a:p>
          <a:p>
            <a:pPr lvl="1" algn="just" eaLnBrk="1" hangingPunct="1">
              <a:lnSpc>
                <a:spcPct val="90000"/>
              </a:lnSpc>
              <a:defRPr/>
            </a:pPr>
            <a:r>
              <a:rPr lang="pt-BR" sz="2200" dirty="0"/>
              <a:t>Devemos criar os documentos bem-formados.</a:t>
            </a:r>
          </a:p>
          <a:p>
            <a:pPr lvl="1" algn="just" eaLnBrk="1" hangingPunct="1">
              <a:lnSpc>
                <a:spcPct val="90000"/>
              </a:lnSpc>
              <a:defRPr/>
            </a:pPr>
            <a:r>
              <a:rPr lang="pt-BR" sz="2200" dirty="0"/>
              <a:t>Todas as </a:t>
            </a:r>
            <a:r>
              <a:rPr lang="pt-BR" sz="2200" dirty="0" err="1"/>
              <a:t>tags</a:t>
            </a:r>
            <a:r>
              <a:rPr lang="pt-BR" sz="2200" dirty="0"/>
              <a:t> devem ser escritas com </a:t>
            </a:r>
            <a:r>
              <a:rPr lang="pt-BR" sz="2200" b="1" dirty="0"/>
              <a:t>letras minúsculas.</a:t>
            </a:r>
            <a:endParaRPr lang="pt-BR" sz="2200" dirty="0"/>
          </a:p>
          <a:p>
            <a:pPr lvl="1" algn="just" eaLnBrk="1" hangingPunct="1">
              <a:lnSpc>
                <a:spcPct val="90000"/>
              </a:lnSpc>
              <a:defRPr/>
            </a:pPr>
            <a:r>
              <a:rPr lang="pt-BR" sz="2200" dirty="0"/>
              <a:t>Uso de </a:t>
            </a:r>
            <a:r>
              <a:rPr lang="pt-BR" sz="2200" dirty="0" err="1"/>
              <a:t>tags</a:t>
            </a:r>
            <a:r>
              <a:rPr lang="pt-BR" sz="2200" dirty="0"/>
              <a:t> de fechamento é obrigatória.</a:t>
            </a:r>
          </a:p>
          <a:p>
            <a:pPr lvl="1" algn="just" eaLnBrk="1" hangingPunct="1">
              <a:lnSpc>
                <a:spcPct val="90000"/>
              </a:lnSpc>
              <a:defRPr/>
            </a:pPr>
            <a:r>
              <a:rPr lang="pt-BR" sz="2200" dirty="0"/>
              <a:t>Elementos vazios (</a:t>
            </a:r>
            <a:r>
              <a:rPr lang="pt-BR" sz="2200" dirty="0" err="1"/>
              <a:t>br</a:t>
            </a:r>
            <a:r>
              <a:rPr lang="pt-BR" sz="2200" dirty="0"/>
              <a:t>, </a:t>
            </a:r>
            <a:r>
              <a:rPr lang="pt-BR" sz="2200" dirty="0" err="1"/>
              <a:t>hr</a:t>
            </a:r>
            <a:r>
              <a:rPr lang="pt-BR" sz="2200" dirty="0"/>
              <a:t>, ...) podem ser fechados com "/".</a:t>
            </a:r>
          </a:p>
          <a:p>
            <a:pPr lvl="1" algn="just" eaLnBrk="1" hangingPunct="1">
              <a:lnSpc>
                <a:spcPct val="90000"/>
              </a:lnSpc>
              <a:defRPr/>
            </a:pPr>
            <a:r>
              <a:rPr lang="pt-BR" sz="2200" dirty="0"/>
              <a:t>Atributos devem ser escritos também com </a:t>
            </a:r>
            <a:r>
              <a:rPr lang="pt-BR" sz="2200" b="1" dirty="0"/>
              <a:t>letras minúsculas.</a:t>
            </a:r>
            <a:endParaRPr lang="pt-BR" sz="2200" dirty="0"/>
          </a:p>
          <a:p>
            <a:pPr lvl="1" algn="just" eaLnBrk="1" hangingPunct="1">
              <a:lnSpc>
                <a:spcPct val="90000"/>
              </a:lnSpc>
              <a:defRPr/>
            </a:pPr>
            <a:r>
              <a:rPr lang="pt-BR" sz="2200" dirty="0"/>
              <a:t>Os valores dos atributos devem ser escritos dentro de aspas ("....").</a:t>
            </a:r>
          </a:p>
          <a:p>
            <a:pPr lvl="1" algn="just" eaLnBrk="1" hangingPunct="1">
              <a:lnSpc>
                <a:spcPct val="90000"/>
              </a:lnSpc>
              <a:defRPr/>
            </a:pPr>
            <a:r>
              <a:rPr lang="pt-BR" sz="2200" dirty="0"/>
              <a:t>Todos os atributos devem ter nome e valor associados.</a:t>
            </a:r>
          </a:p>
          <a:p>
            <a:pPr lvl="1" algn="just" eaLnBrk="1" hangingPunct="1">
              <a:lnSpc>
                <a:spcPct val="90000"/>
              </a:lnSpc>
              <a:defRPr/>
            </a:pPr>
            <a:endParaRPr lang="pt-BR" dirty="0"/>
          </a:p>
          <a:p>
            <a:pPr marL="457200" lvl="1" indent="0" algn="just">
              <a:buNone/>
              <a:defRPr/>
            </a:pPr>
            <a:r>
              <a:rPr lang="pt-BR" sz="2200" dirty="0"/>
              <a:t>Exemplo da </a:t>
            </a:r>
            <a:r>
              <a:rPr lang="pt-BR" sz="2200" dirty="0" err="1"/>
              <a:t>tag</a:t>
            </a:r>
            <a:r>
              <a:rPr lang="pt-BR" sz="2200" dirty="0"/>
              <a:t> </a:t>
            </a:r>
            <a:r>
              <a:rPr lang="pt-BR" sz="2200" dirty="0" err="1">
                <a:solidFill>
                  <a:srgbClr val="0070C0"/>
                </a:solidFill>
              </a:rPr>
              <a:t>div</a:t>
            </a:r>
            <a:r>
              <a:rPr lang="pt-BR" sz="2200" dirty="0"/>
              <a:t> com um atributo </a:t>
            </a:r>
            <a:r>
              <a:rPr lang="pt-BR" sz="2200" dirty="0">
                <a:solidFill>
                  <a:srgbClr val="00B050"/>
                </a:solidFill>
              </a:rPr>
              <a:t>id</a:t>
            </a:r>
            <a:r>
              <a:rPr lang="pt-BR" sz="2200" dirty="0"/>
              <a:t>:</a:t>
            </a:r>
          </a:p>
          <a:p>
            <a:pPr marL="457200" lvl="1" indent="0" algn="just">
              <a:buNone/>
              <a:defRPr/>
            </a:pPr>
            <a:r>
              <a:rPr lang="pt-BR" sz="2200" dirty="0"/>
              <a:t>	         &lt;</a:t>
            </a:r>
            <a:r>
              <a:rPr lang="pt-BR" sz="2200" dirty="0" err="1">
                <a:solidFill>
                  <a:srgbClr val="0070C0"/>
                </a:solidFill>
              </a:rPr>
              <a:t>div</a:t>
            </a:r>
            <a:r>
              <a:rPr lang="pt-BR" sz="2200" dirty="0">
                <a:solidFill>
                  <a:srgbClr val="0070C0"/>
                </a:solidFill>
              </a:rPr>
              <a:t> </a:t>
            </a:r>
            <a:r>
              <a:rPr lang="pt-BR" sz="2200" dirty="0">
                <a:solidFill>
                  <a:srgbClr val="00B050"/>
                </a:solidFill>
              </a:rPr>
              <a:t>id</a:t>
            </a:r>
            <a:r>
              <a:rPr lang="pt-BR" sz="2200" dirty="0"/>
              <a:t>="</a:t>
            </a:r>
            <a:r>
              <a:rPr lang="pt-BR" sz="2200" dirty="0">
                <a:solidFill>
                  <a:srgbClr val="DEA900"/>
                </a:solidFill>
              </a:rPr>
              <a:t>principal</a:t>
            </a:r>
            <a:r>
              <a:rPr lang="pt-BR" sz="2200" dirty="0"/>
              <a:t>"&gt;Esta é o texto de uma </a:t>
            </a:r>
            <a:r>
              <a:rPr lang="pt-BR" sz="2200" dirty="0" err="1"/>
              <a:t>div</a:t>
            </a:r>
            <a:r>
              <a:rPr lang="pt-BR" sz="2200" dirty="0"/>
              <a:t>&lt;/</a:t>
            </a:r>
            <a:r>
              <a:rPr lang="pt-BR" sz="2200" dirty="0" err="1">
                <a:solidFill>
                  <a:srgbClr val="0070C0"/>
                </a:solidFill>
              </a:rPr>
              <a:t>div</a:t>
            </a:r>
            <a:r>
              <a:rPr lang="pt-BR" sz="2200" dirty="0"/>
              <a:t>&gt;</a:t>
            </a:r>
          </a:p>
        </p:txBody>
      </p:sp>
    </p:spTree>
    <p:extLst>
      <p:ext uri="{BB962C8B-B14F-4D97-AF65-F5344CB8AC3E}">
        <p14:creationId xmlns:p14="http://schemas.microsoft.com/office/powerpoint/2010/main" val="2861598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67850" y="407881"/>
            <a:ext cx="8785225" cy="581025"/>
          </a:xfrm>
        </p:spPr>
        <p:txBody>
          <a:bodyPr/>
          <a:lstStyle/>
          <a:p>
            <a:pPr eaLnBrk="1" hangingPunct="1"/>
            <a:r>
              <a:rPr lang="pt-BR" altLang="pt-BR" sz="2800" b="1" dirty="0">
                <a:solidFill>
                  <a:schemeClr val="tx1"/>
                </a:solidFill>
              </a:rPr>
              <a:t>Caracteres Especiais</a:t>
            </a:r>
          </a:p>
        </p:txBody>
      </p:sp>
      <p:sp>
        <p:nvSpPr>
          <p:cNvPr id="13316" name="Rectangle 3"/>
          <p:cNvSpPr>
            <a:spLocks noGrp="1" noChangeArrowheads="1"/>
          </p:cNvSpPr>
          <p:nvPr>
            <p:ph type="body" idx="1"/>
          </p:nvPr>
        </p:nvSpPr>
        <p:spPr>
          <a:xfrm>
            <a:off x="617414" y="1159588"/>
            <a:ext cx="10904026" cy="4023360"/>
          </a:xfrm>
        </p:spPr>
        <p:txBody>
          <a:bodyPr/>
          <a:lstStyle/>
          <a:p>
            <a:pPr marL="0" indent="0" algn="just">
              <a:buNone/>
            </a:pPr>
            <a:r>
              <a:rPr lang="pt-BR" altLang="pt-BR" sz="1800" dirty="0"/>
              <a:t>A HTML possui algumas codificações para caracteres, por exemplo, não se pode usar os caracteres "&lt;" e "&gt;" em um texto, pois o navegador pode confundi-los com as marcações do documento, devemos substituí-los por códigos.</a:t>
            </a:r>
          </a:p>
          <a:p>
            <a:pPr marL="0" indent="0" algn="just">
              <a:buNone/>
            </a:pPr>
            <a:r>
              <a:rPr lang="pt-BR" altLang="pt-BR" sz="1800" dirty="0"/>
              <a:t>Alguns exemplos de codificação e seus caracteres:</a:t>
            </a:r>
          </a:p>
          <a:p>
            <a:pPr marL="0" indent="0" algn="just">
              <a:buNone/>
            </a:pPr>
            <a:endParaRPr lang="en-US" altLang="pt-BR" sz="1800" dirty="0"/>
          </a:p>
        </p:txBody>
      </p:sp>
      <p:graphicFrame>
        <p:nvGraphicFramePr>
          <p:cNvPr id="4" name="Table 1"/>
          <p:cNvGraphicFramePr>
            <a:graphicFrameLocks noGrp="1"/>
          </p:cNvGraphicFramePr>
          <p:nvPr>
            <p:extLst>
              <p:ext uri="{D42A27DB-BD31-4B8C-83A1-F6EECF244321}">
                <p14:modId xmlns:p14="http://schemas.microsoft.com/office/powerpoint/2010/main" val="1817949295"/>
              </p:ext>
            </p:extLst>
          </p:nvPr>
        </p:nvGraphicFramePr>
        <p:xfrm>
          <a:off x="2927648" y="2592148"/>
          <a:ext cx="6336704" cy="2969241"/>
        </p:xfrm>
        <a:graphic>
          <a:graphicData uri="http://schemas.openxmlformats.org/drawingml/2006/table">
            <a:tbl>
              <a:tblPr firstRow="1" bandRow="1">
                <a:effectLst>
                  <a:outerShdw blurRad="1117600" dir="5040000" sx="77000" sy="77000" kx="-1200000" algn="bl" rotWithShape="0">
                    <a:prstClr val="black">
                      <a:alpha val="17000"/>
                    </a:prstClr>
                  </a:outerShdw>
                </a:effectLst>
                <a:tableStyleId>{5C22544A-7EE6-4342-B048-85BDC9FD1C3A}</a:tableStyleId>
              </a:tblPr>
              <a:tblGrid>
                <a:gridCol w="1512168">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tblGrid>
              <a:tr h="420503">
                <a:tc>
                  <a:txBody>
                    <a:bodyPr/>
                    <a:lstStyle/>
                    <a:p>
                      <a:pPr algn="l" fontAlgn="t"/>
                      <a:r>
                        <a:rPr lang="pt-BR" sz="1600" dirty="0">
                          <a:solidFill>
                            <a:schemeClr val="tx1"/>
                          </a:solidFill>
                          <a:effectLst/>
                          <a:latin typeface="verdana" panose="020B0604030504040204" pitchFamily="34" charset="0"/>
                        </a:rPr>
                        <a:t>Caracteres</a:t>
                      </a:r>
                    </a:p>
                  </a:txBody>
                  <a:tcPr marL="28575" marR="28575" marT="28575" marB="28575"/>
                </a:tc>
                <a:tc>
                  <a:txBody>
                    <a:bodyPr/>
                    <a:lstStyle/>
                    <a:p>
                      <a:pPr algn="l" fontAlgn="t"/>
                      <a:r>
                        <a:rPr lang="pt-BR" sz="1600" dirty="0">
                          <a:solidFill>
                            <a:schemeClr val="tx1"/>
                          </a:solidFill>
                          <a:effectLst/>
                          <a:latin typeface="verdana" panose="020B0604030504040204" pitchFamily="34" charset="0"/>
                        </a:rPr>
                        <a:t>Nome</a:t>
                      </a:r>
                      <a:r>
                        <a:rPr lang="pt-BR" sz="1600" baseline="0" dirty="0">
                          <a:solidFill>
                            <a:schemeClr val="tx1"/>
                          </a:solidFill>
                          <a:effectLst/>
                          <a:latin typeface="verdana" panose="020B0604030504040204" pitchFamily="34" charset="0"/>
                        </a:rPr>
                        <a:t> no HTML</a:t>
                      </a:r>
                      <a:endParaRPr lang="pt-BR" sz="1600" dirty="0">
                        <a:solidFill>
                          <a:schemeClr val="tx1"/>
                        </a:solidFill>
                        <a:effectLst/>
                        <a:latin typeface="verdana" panose="020B0604030504040204" pitchFamily="34" charset="0"/>
                      </a:endParaRPr>
                    </a:p>
                  </a:txBody>
                  <a:tcPr marL="28575" marR="28575" marT="28575" marB="28575"/>
                </a:tc>
                <a:tc>
                  <a:txBody>
                    <a:bodyPr/>
                    <a:lstStyle/>
                    <a:p>
                      <a:pPr algn="l" fontAlgn="t"/>
                      <a:r>
                        <a:rPr lang="pt-BR" sz="1600" dirty="0">
                          <a:solidFill>
                            <a:schemeClr val="tx1"/>
                          </a:solidFill>
                          <a:effectLst/>
                          <a:latin typeface="verdana" panose="020B0604030504040204" pitchFamily="34" charset="0"/>
                        </a:rPr>
                        <a:t>Descrição</a:t>
                      </a:r>
                    </a:p>
                  </a:txBody>
                  <a:tcPr marL="28575" marR="28575" marT="28575" marB="28575"/>
                </a:tc>
                <a:extLst>
                  <a:ext uri="{0D108BD9-81ED-4DB2-BD59-A6C34878D82A}">
                    <a16:rowId xmlns:a16="http://schemas.microsoft.com/office/drawing/2014/main" val="10000"/>
                  </a:ext>
                </a:extLst>
              </a:tr>
              <a:tr h="418013">
                <a:tc>
                  <a:txBody>
                    <a:bodyPr/>
                    <a:lstStyle/>
                    <a:p>
                      <a:pPr fontAlgn="t"/>
                      <a:r>
                        <a:rPr lang="pt-BR" sz="1600" dirty="0">
                          <a:effectLst/>
                          <a:latin typeface="verdana" panose="020B0604030504040204" pitchFamily="34" charset="0"/>
                        </a:rPr>
                        <a:t>"</a:t>
                      </a:r>
                    </a:p>
                  </a:txBody>
                  <a:tcPr marL="47625" marR="47625" marT="66675" marB="66675"/>
                </a:tc>
                <a:tc>
                  <a:txBody>
                    <a:bodyPr/>
                    <a:lstStyle/>
                    <a:p>
                      <a:pPr fontAlgn="t"/>
                      <a:r>
                        <a:rPr lang="pt-BR" sz="1600">
                          <a:effectLst/>
                          <a:latin typeface="verdana" panose="020B0604030504040204" pitchFamily="34" charset="0"/>
                        </a:rPr>
                        <a:t>&amp;quot;</a:t>
                      </a:r>
                    </a:p>
                  </a:txBody>
                  <a:tcPr marL="47625" marR="47625" marT="66675" marB="66675"/>
                </a:tc>
                <a:tc>
                  <a:txBody>
                    <a:bodyPr/>
                    <a:lstStyle/>
                    <a:p>
                      <a:pPr fontAlgn="t"/>
                      <a:r>
                        <a:rPr lang="pt-BR" sz="1600" dirty="0">
                          <a:effectLst/>
                          <a:latin typeface="verdana" panose="020B0604030504040204" pitchFamily="34" charset="0"/>
                        </a:rPr>
                        <a:t>Aspas (</a:t>
                      </a:r>
                      <a:r>
                        <a:rPr lang="pt-BR" sz="1600" dirty="0" err="1">
                          <a:effectLst/>
                          <a:latin typeface="verdana" panose="020B0604030504040204" pitchFamily="34" charset="0"/>
                        </a:rPr>
                        <a:t>quotation</a:t>
                      </a:r>
                      <a:r>
                        <a:rPr lang="pt-BR" sz="1600" dirty="0">
                          <a:effectLst/>
                          <a:latin typeface="verdana" panose="020B0604030504040204" pitchFamily="34" charset="0"/>
                        </a:rPr>
                        <a:t> </a:t>
                      </a:r>
                      <a:r>
                        <a:rPr lang="pt-BR" sz="1600" dirty="0" err="1">
                          <a:effectLst/>
                          <a:latin typeface="verdana" panose="020B0604030504040204" pitchFamily="34" charset="0"/>
                        </a:rPr>
                        <a:t>mark</a:t>
                      </a:r>
                      <a:r>
                        <a:rPr lang="pt-BR" sz="1600" dirty="0">
                          <a:effectLst/>
                          <a:latin typeface="verdana" panose="020B0604030504040204" pitchFamily="34" charset="0"/>
                        </a:rPr>
                        <a:t>)</a:t>
                      </a:r>
                    </a:p>
                  </a:txBody>
                  <a:tcPr marL="47625" marR="47625" marT="66675" marB="66675"/>
                </a:tc>
                <a:extLst>
                  <a:ext uri="{0D108BD9-81ED-4DB2-BD59-A6C34878D82A}">
                    <a16:rowId xmlns:a16="http://schemas.microsoft.com/office/drawing/2014/main" val="10001"/>
                  </a:ext>
                </a:extLst>
              </a:tr>
              <a:tr h="426145">
                <a:tc>
                  <a:txBody>
                    <a:bodyPr/>
                    <a:lstStyle/>
                    <a:p>
                      <a:pPr fontAlgn="t"/>
                      <a:r>
                        <a:rPr lang="pt-BR" sz="1600" dirty="0">
                          <a:effectLst/>
                          <a:latin typeface="verdana" panose="020B0604030504040204" pitchFamily="34" charset="0"/>
                        </a:rPr>
                        <a:t>'</a:t>
                      </a:r>
                    </a:p>
                  </a:txBody>
                  <a:tcPr marL="47625" marR="47625" marT="66675" marB="66675"/>
                </a:tc>
                <a:tc>
                  <a:txBody>
                    <a:bodyPr/>
                    <a:lstStyle/>
                    <a:p>
                      <a:pPr fontAlgn="t"/>
                      <a:r>
                        <a:rPr lang="pt-BR" sz="1600" dirty="0">
                          <a:effectLst/>
                          <a:latin typeface="verdana" panose="020B0604030504040204" pitchFamily="34" charset="0"/>
                        </a:rPr>
                        <a:t>&amp;apos;</a:t>
                      </a:r>
                    </a:p>
                  </a:txBody>
                  <a:tcPr marL="47625" marR="47625" marT="66675" marB="66675"/>
                </a:tc>
                <a:tc>
                  <a:txBody>
                    <a:bodyPr/>
                    <a:lstStyle/>
                    <a:p>
                      <a:pPr fontAlgn="t"/>
                      <a:r>
                        <a:rPr lang="pt-BR" sz="1600" dirty="0">
                          <a:effectLst/>
                          <a:latin typeface="verdana" panose="020B0604030504040204" pitchFamily="34" charset="0"/>
                        </a:rPr>
                        <a:t>Apóstrofe</a:t>
                      </a:r>
                    </a:p>
                  </a:txBody>
                  <a:tcPr marL="47625" marR="47625" marT="66675" marB="66675"/>
                </a:tc>
                <a:extLst>
                  <a:ext uri="{0D108BD9-81ED-4DB2-BD59-A6C34878D82A}">
                    <a16:rowId xmlns:a16="http://schemas.microsoft.com/office/drawing/2014/main" val="10002"/>
                  </a:ext>
                </a:extLst>
              </a:tr>
              <a:tr h="426145">
                <a:tc>
                  <a:txBody>
                    <a:bodyPr/>
                    <a:lstStyle/>
                    <a:p>
                      <a:pPr fontAlgn="t"/>
                      <a:r>
                        <a:rPr lang="pt-BR" sz="1600">
                          <a:effectLst/>
                          <a:latin typeface="verdana" panose="020B0604030504040204" pitchFamily="34" charset="0"/>
                        </a:rPr>
                        <a:t>&amp;</a:t>
                      </a:r>
                    </a:p>
                  </a:txBody>
                  <a:tcPr marL="47625" marR="47625" marT="66675" marB="66675"/>
                </a:tc>
                <a:tc>
                  <a:txBody>
                    <a:bodyPr/>
                    <a:lstStyle/>
                    <a:p>
                      <a:pPr fontAlgn="t"/>
                      <a:r>
                        <a:rPr lang="pt-BR" sz="1600" dirty="0">
                          <a:effectLst/>
                          <a:latin typeface="verdana" panose="020B0604030504040204" pitchFamily="34" charset="0"/>
                        </a:rPr>
                        <a:t>&amp;</a:t>
                      </a:r>
                      <a:r>
                        <a:rPr lang="pt-BR" sz="1600" dirty="0" err="1">
                          <a:effectLst/>
                          <a:latin typeface="verdana" panose="020B0604030504040204" pitchFamily="34" charset="0"/>
                        </a:rPr>
                        <a:t>amp</a:t>
                      </a:r>
                      <a:r>
                        <a:rPr lang="pt-BR" sz="1600" dirty="0">
                          <a:effectLst/>
                          <a:latin typeface="verdana" panose="020B0604030504040204" pitchFamily="34" charset="0"/>
                        </a:rPr>
                        <a:t>;</a:t>
                      </a:r>
                    </a:p>
                  </a:txBody>
                  <a:tcPr marL="47625" marR="47625" marT="66675" marB="66675"/>
                </a:tc>
                <a:tc>
                  <a:txBody>
                    <a:bodyPr/>
                    <a:lstStyle/>
                    <a:p>
                      <a:pPr fontAlgn="t"/>
                      <a:r>
                        <a:rPr lang="pt-BR" sz="1600" dirty="0">
                          <a:effectLst/>
                          <a:latin typeface="verdana" panose="020B0604030504040204" pitchFamily="34" charset="0"/>
                        </a:rPr>
                        <a:t>"E" comercial (ampersand)</a:t>
                      </a:r>
                    </a:p>
                  </a:txBody>
                  <a:tcPr marL="47625" marR="47625" marT="66675" marB="66675"/>
                </a:tc>
                <a:extLst>
                  <a:ext uri="{0D108BD9-81ED-4DB2-BD59-A6C34878D82A}">
                    <a16:rowId xmlns:a16="http://schemas.microsoft.com/office/drawing/2014/main" val="10003"/>
                  </a:ext>
                </a:extLst>
              </a:tr>
              <a:tr h="426145">
                <a:tc>
                  <a:txBody>
                    <a:bodyPr/>
                    <a:lstStyle/>
                    <a:p>
                      <a:pPr fontAlgn="t"/>
                      <a:r>
                        <a:rPr lang="pt-BR" sz="1600" dirty="0">
                          <a:effectLst/>
                          <a:latin typeface="verdana" panose="020B0604030504040204" pitchFamily="34" charset="0"/>
                        </a:rPr>
                        <a:t>&lt;</a:t>
                      </a:r>
                    </a:p>
                  </a:txBody>
                  <a:tcPr marL="47625" marR="47625" marT="66675" marB="66675"/>
                </a:tc>
                <a:tc>
                  <a:txBody>
                    <a:bodyPr/>
                    <a:lstStyle/>
                    <a:p>
                      <a:pPr fontAlgn="t"/>
                      <a:r>
                        <a:rPr lang="pt-BR" sz="1600">
                          <a:effectLst/>
                          <a:latin typeface="verdana" panose="020B0604030504040204" pitchFamily="34" charset="0"/>
                        </a:rPr>
                        <a:t>&amp;lt;</a:t>
                      </a:r>
                    </a:p>
                  </a:txBody>
                  <a:tcPr marL="47625" marR="47625" marT="66675" marB="66675"/>
                </a:tc>
                <a:tc>
                  <a:txBody>
                    <a:bodyPr/>
                    <a:lstStyle/>
                    <a:p>
                      <a:pPr fontAlgn="t"/>
                      <a:r>
                        <a:rPr lang="pt-BR" sz="1600" dirty="0">
                          <a:effectLst/>
                          <a:latin typeface="verdana" panose="020B0604030504040204" pitchFamily="34" charset="0"/>
                        </a:rPr>
                        <a:t>Menor que (</a:t>
                      </a:r>
                      <a:r>
                        <a:rPr lang="pt-BR" sz="1600" dirty="0" err="1">
                          <a:effectLst/>
                          <a:latin typeface="verdana" panose="020B0604030504040204" pitchFamily="34" charset="0"/>
                        </a:rPr>
                        <a:t>less-than</a:t>
                      </a:r>
                      <a:r>
                        <a:rPr lang="pt-BR" sz="1600" dirty="0">
                          <a:effectLst/>
                          <a:latin typeface="verdana" panose="020B0604030504040204" pitchFamily="34" charset="0"/>
                        </a:rPr>
                        <a:t>)</a:t>
                      </a:r>
                    </a:p>
                  </a:txBody>
                  <a:tcPr marL="47625" marR="47625" marT="66675" marB="66675"/>
                </a:tc>
                <a:extLst>
                  <a:ext uri="{0D108BD9-81ED-4DB2-BD59-A6C34878D82A}">
                    <a16:rowId xmlns:a16="http://schemas.microsoft.com/office/drawing/2014/main" val="10004"/>
                  </a:ext>
                </a:extLst>
              </a:tr>
              <a:tr h="426145">
                <a:tc>
                  <a:txBody>
                    <a:bodyPr/>
                    <a:lstStyle/>
                    <a:p>
                      <a:pPr fontAlgn="t"/>
                      <a:r>
                        <a:rPr lang="pt-BR" sz="1600" dirty="0">
                          <a:effectLst/>
                          <a:latin typeface="verdana" panose="020B0604030504040204" pitchFamily="34" charset="0"/>
                        </a:rPr>
                        <a:t>&gt;</a:t>
                      </a:r>
                    </a:p>
                  </a:txBody>
                  <a:tcPr marL="47625" marR="47625" marT="66675" marB="66675"/>
                </a:tc>
                <a:tc>
                  <a:txBody>
                    <a:bodyPr/>
                    <a:lstStyle/>
                    <a:p>
                      <a:pPr fontAlgn="t"/>
                      <a:r>
                        <a:rPr lang="pt-BR" sz="1600" dirty="0">
                          <a:effectLst/>
                          <a:latin typeface="verdana" panose="020B0604030504040204" pitchFamily="34" charset="0"/>
                        </a:rPr>
                        <a:t>&amp;</a:t>
                      </a:r>
                      <a:r>
                        <a:rPr lang="pt-BR" sz="1600" dirty="0" err="1">
                          <a:effectLst/>
                          <a:latin typeface="verdana" panose="020B0604030504040204" pitchFamily="34" charset="0"/>
                        </a:rPr>
                        <a:t>gt</a:t>
                      </a:r>
                      <a:r>
                        <a:rPr lang="pt-BR" sz="1600" dirty="0">
                          <a:effectLst/>
                          <a:latin typeface="verdana" panose="020B0604030504040204" pitchFamily="34" charset="0"/>
                        </a:rPr>
                        <a:t>;</a:t>
                      </a:r>
                    </a:p>
                  </a:txBody>
                  <a:tcPr marL="47625" marR="47625" marT="66675" marB="66675"/>
                </a:tc>
                <a:tc>
                  <a:txBody>
                    <a:bodyPr/>
                    <a:lstStyle/>
                    <a:p>
                      <a:pPr fontAlgn="t"/>
                      <a:r>
                        <a:rPr lang="pt-BR" sz="1600" dirty="0">
                          <a:effectLst/>
                          <a:latin typeface="verdana" panose="020B0604030504040204" pitchFamily="34" charset="0"/>
                        </a:rPr>
                        <a:t>Maior que (</a:t>
                      </a:r>
                      <a:r>
                        <a:rPr lang="pt-BR" sz="1600" dirty="0" err="1">
                          <a:effectLst/>
                          <a:latin typeface="verdana" panose="020B0604030504040204" pitchFamily="34" charset="0"/>
                        </a:rPr>
                        <a:t>greater-than</a:t>
                      </a:r>
                      <a:r>
                        <a:rPr lang="pt-BR" sz="1600" dirty="0">
                          <a:effectLst/>
                          <a:latin typeface="verdana" panose="020B0604030504040204" pitchFamily="34" charset="0"/>
                        </a:rPr>
                        <a:t>)</a:t>
                      </a:r>
                    </a:p>
                  </a:txBody>
                  <a:tcPr marL="47625" marR="47625" marT="66675" marB="66675"/>
                </a:tc>
                <a:extLst>
                  <a:ext uri="{0D108BD9-81ED-4DB2-BD59-A6C34878D82A}">
                    <a16:rowId xmlns:a16="http://schemas.microsoft.com/office/drawing/2014/main" val="10005"/>
                  </a:ext>
                </a:extLst>
              </a:tr>
              <a:tr h="426145">
                <a:tc>
                  <a:txBody>
                    <a:bodyPr/>
                    <a:lstStyle/>
                    <a:p>
                      <a:pPr fontAlgn="t"/>
                      <a:r>
                        <a:rPr lang="pt-BR" sz="1600" dirty="0">
                          <a:effectLst/>
                          <a:latin typeface="verdana" panose="020B0604030504040204" pitchFamily="34" charset="0"/>
                        </a:rPr>
                        <a:t> </a:t>
                      </a:r>
                    </a:p>
                  </a:txBody>
                  <a:tcPr marL="47625" marR="47625" marT="66675" marB="66675"/>
                </a:tc>
                <a:tc>
                  <a:txBody>
                    <a:bodyPr/>
                    <a:lstStyle/>
                    <a:p>
                      <a:pPr marL="0" algn="l" defTabSz="914400" rtl="0" eaLnBrk="1" fontAlgn="t" latinLnBrk="0" hangingPunct="1"/>
                      <a:r>
                        <a:rPr lang="pt-BR" sz="1600" kern="1200" dirty="0">
                          <a:solidFill>
                            <a:schemeClr val="dk1"/>
                          </a:solidFill>
                          <a:effectLst/>
                          <a:latin typeface="verdana" panose="020B0604030504040204" pitchFamily="34" charset="0"/>
                          <a:ea typeface="+mn-ea"/>
                          <a:cs typeface="+mn-cs"/>
                        </a:rPr>
                        <a:t>&amp;</a:t>
                      </a:r>
                      <a:r>
                        <a:rPr lang="pt-BR" sz="1600" kern="1200" dirty="0" err="1">
                          <a:solidFill>
                            <a:schemeClr val="dk1"/>
                          </a:solidFill>
                          <a:effectLst/>
                          <a:latin typeface="verdana" panose="020B0604030504040204" pitchFamily="34" charset="0"/>
                          <a:ea typeface="+mn-ea"/>
                          <a:cs typeface="+mn-cs"/>
                        </a:rPr>
                        <a:t>nbsp</a:t>
                      </a:r>
                      <a:r>
                        <a:rPr lang="pt-BR" sz="1600" kern="1200" dirty="0">
                          <a:solidFill>
                            <a:schemeClr val="dk1"/>
                          </a:solidFill>
                          <a:effectLst/>
                          <a:latin typeface="verdana" panose="020B0604030504040204" pitchFamily="34" charset="0"/>
                          <a:ea typeface="+mn-ea"/>
                          <a:cs typeface="+mn-cs"/>
                        </a:rPr>
                        <a:t>;</a:t>
                      </a:r>
                    </a:p>
                  </a:txBody>
                  <a:tcPr marL="47625" marR="47625" marT="66675" marB="66675"/>
                </a:tc>
                <a:tc>
                  <a:txBody>
                    <a:bodyPr/>
                    <a:lstStyle/>
                    <a:p>
                      <a:pPr fontAlgn="t"/>
                      <a:r>
                        <a:rPr lang="pt-BR" sz="1600" dirty="0">
                          <a:effectLst/>
                          <a:latin typeface="verdana" panose="020B0604030504040204" pitchFamily="34" charset="0"/>
                        </a:rPr>
                        <a:t>Espaço (branco)</a:t>
                      </a:r>
                    </a:p>
                  </a:txBody>
                  <a:tcPr marL="47625" marR="47625" marT="66675" marB="6667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5105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pt-BR" altLang="pt-BR" sz="2800" b="1">
                <a:solidFill>
                  <a:schemeClr val="tx1"/>
                </a:solidFill>
              </a:rPr>
              <a:t>Codificação de caracteres</a:t>
            </a:r>
          </a:p>
        </p:txBody>
      </p:sp>
      <p:sp>
        <p:nvSpPr>
          <p:cNvPr id="8195" name="Rectangle 3"/>
          <p:cNvSpPr>
            <a:spLocks noGrp="1" noChangeArrowheads="1"/>
          </p:cNvSpPr>
          <p:nvPr>
            <p:ph type="body" idx="1"/>
          </p:nvPr>
        </p:nvSpPr>
        <p:spPr/>
        <p:txBody>
          <a:bodyPr>
            <a:noAutofit/>
          </a:bodyPr>
          <a:lstStyle/>
          <a:p>
            <a:pPr marL="0" indent="0" algn="just">
              <a:buNone/>
              <a:defRPr/>
            </a:pPr>
            <a:r>
              <a:rPr lang="pt-BR" sz="1800" b="1" dirty="0">
                <a:latin typeface="Arial" panose="020B0604020202020204" pitchFamily="34" charset="0"/>
                <a:cs typeface="Arial" panose="020B0604020202020204" pitchFamily="34" charset="0"/>
              </a:rPr>
              <a:t>"</a:t>
            </a:r>
            <a:r>
              <a:rPr lang="pt-BR" sz="1800" dirty="0">
                <a:latin typeface="Arial" panose="020B0604020202020204" pitchFamily="34" charset="0"/>
                <a:cs typeface="Arial" panose="020B0604020202020204" pitchFamily="34" charset="0"/>
              </a:rPr>
              <a:t>Conteúdo é composto de uma sequência de caracteres. Caracteres representam letras do alfabeto, pontuação, etc. Conteúdos são armazenados em um computador como uma sequência de bytes, que são valores numéricos. Em alguns casos um simples caractere é representado por mais de um byte. Tal como os códigos usados em espionagem a maneira como uma sequência de bytes é convertida em caracteres depende do formato como o conteúdo foi codificado. Nesse contexto tal </a:t>
            </a:r>
            <a:r>
              <a:rPr lang="pt-BR" sz="1800" i="1" dirty="0">
                <a:latin typeface="Arial" panose="020B0604020202020204" pitchFamily="34" charset="0"/>
                <a:cs typeface="Arial" panose="020B0604020202020204" pitchFamily="34" charset="0"/>
              </a:rPr>
              <a:t>formato</a:t>
            </a:r>
            <a:r>
              <a:rPr lang="pt-BR" sz="1800" dirty="0">
                <a:latin typeface="Arial" panose="020B0604020202020204" pitchFamily="34" charset="0"/>
                <a:cs typeface="Arial" panose="020B0604020202020204" pitchFamily="34" charset="0"/>
              </a:rPr>
              <a:t> é denominado </a:t>
            </a:r>
            <a:r>
              <a:rPr lang="pt-BR" sz="1800" b="1" dirty="0">
                <a:latin typeface="Arial" panose="020B0604020202020204" pitchFamily="34" charset="0"/>
                <a:cs typeface="Arial" panose="020B0604020202020204" pitchFamily="34" charset="0"/>
              </a:rPr>
              <a:t>codificação de caracteres</a:t>
            </a:r>
            <a:r>
              <a:rPr lang="pt-BR" sz="1800" dirty="0">
                <a:latin typeface="Arial" panose="020B0604020202020204" pitchFamily="34" charset="0"/>
                <a:cs typeface="Arial" panose="020B0604020202020204" pitchFamily="34" charset="0"/>
              </a:rPr>
              <a:t>. Uma página HTML pode ter apenas uma codificação de caracteres. A codificação baseada em Unicode, tal como UTF-8, oferece suporte para vários idiomas e assim sendo admite páginas e formulários em qualquer combinação de idiomas." (W3C, 2014)</a:t>
            </a:r>
          </a:p>
          <a:p>
            <a:pPr>
              <a:defRPr/>
            </a:pPr>
            <a:r>
              <a:rPr lang="pt-BR" sz="2400" dirty="0"/>
              <a:t>No HTML5, a codificação padrão de caracteres é UTF-8.</a:t>
            </a:r>
          </a:p>
          <a:p>
            <a:pPr>
              <a:defRPr/>
            </a:pPr>
            <a:r>
              <a:rPr lang="pt-BR" sz="2400" dirty="0"/>
              <a:t>Para mais informações acesse:</a:t>
            </a:r>
          </a:p>
          <a:p>
            <a:pPr marL="0" indent="0" algn="ctr">
              <a:buNone/>
              <a:defRPr/>
            </a:pPr>
            <a:r>
              <a:rPr lang="pt-BR" dirty="0">
                <a:hlinkClick r:id="rId2"/>
              </a:rPr>
              <a:t>http://www.w3schools.com/charsets/</a:t>
            </a:r>
            <a:r>
              <a:rPr lang="pt-BR" dirty="0"/>
              <a:t> </a:t>
            </a:r>
          </a:p>
          <a:p>
            <a:pPr marL="0" indent="0" algn="ctr">
              <a:buNone/>
              <a:defRPr/>
            </a:pPr>
            <a:r>
              <a:rPr lang="en-US" dirty="0">
                <a:hlinkClick r:id="rId3"/>
              </a:rPr>
              <a:t>http://www.w3.org/International/O-charset.pt-br.php</a:t>
            </a:r>
            <a:r>
              <a:rPr lang="en-US" dirty="0"/>
              <a:t> </a:t>
            </a:r>
          </a:p>
        </p:txBody>
      </p:sp>
    </p:spTree>
    <p:extLst>
      <p:ext uri="{BB962C8B-B14F-4D97-AF65-F5344CB8AC3E}">
        <p14:creationId xmlns:p14="http://schemas.microsoft.com/office/powerpoint/2010/main" val="164914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8284" y="335499"/>
            <a:ext cx="8785225" cy="581025"/>
          </a:xfrm>
        </p:spPr>
        <p:txBody>
          <a:bodyPr/>
          <a:lstStyle/>
          <a:p>
            <a:r>
              <a:rPr lang="pt-BR" altLang="pt-BR" sz="2800" b="1" dirty="0" err="1">
                <a:solidFill>
                  <a:schemeClr val="tx1"/>
                </a:solidFill>
              </a:rPr>
              <a:t>Tag</a:t>
            </a:r>
            <a:r>
              <a:rPr lang="pt-BR" altLang="pt-BR" sz="2800" b="1" dirty="0">
                <a:solidFill>
                  <a:schemeClr val="tx1"/>
                </a:solidFill>
              </a:rPr>
              <a:t> &lt;meta  /&gt;</a:t>
            </a:r>
          </a:p>
        </p:txBody>
      </p:sp>
      <p:sp>
        <p:nvSpPr>
          <p:cNvPr id="18435" name="Rectangle 3"/>
          <p:cNvSpPr>
            <a:spLocks noGrp="1" noChangeArrowheads="1"/>
          </p:cNvSpPr>
          <p:nvPr>
            <p:ph type="body" idx="1"/>
          </p:nvPr>
        </p:nvSpPr>
        <p:spPr>
          <a:xfrm>
            <a:off x="580684" y="1199625"/>
            <a:ext cx="11032196" cy="4458750"/>
          </a:xfrm>
        </p:spPr>
        <p:txBody>
          <a:bodyPr>
            <a:normAutofit lnSpcReduction="10000"/>
          </a:bodyPr>
          <a:lstStyle/>
          <a:p>
            <a:pPr eaLnBrk="1" hangingPunct="1">
              <a:lnSpc>
                <a:spcPct val="80000"/>
              </a:lnSpc>
              <a:defRPr/>
            </a:pPr>
            <a:r>
              <a:rPr lang="pt-BR" altLang="pt-BR" sz="2200" dirty="0" err="1"/>
              <a:t>Tag</a:t>
            </a:r>
            <a:r>
              <a:rPr lang="pt-BR" altLang="pt-BR" sz="2200" dirty="0"/>
              <a:t> usada para definir informações do documento como autor, palavras-chave etc. Vamos utilizar somente a </a:t>
            </a:r>
            <a:r>
              <a:rPr lang="pt-BR" altLang="pt-BR" sz="2200" dirty="0" err="1"/>
              <a:t>tag</a:t>
            </a:r>
            <a:r>
              <a:rPr lang="pt-BR" altLang="pt-BR" sz="2200" dirty="0"/>
              <a:t> meta para definir a codificação de caracteres das páginas e a visualização em aparelhos móveis.</a:t>
            </a:r>
          </a:p>
          <a:p>
            <a:pPr eaLnBrk="1" hangingPunct="1">
              <a:lnSpc>
                <a:spcPct val="80000"/>
              </a:lnSpc>
              <a:defRPr/>
            </a:pPr>
            <a:endParaRPr lang="pt-BR" altLang="pt-BR" sz="2200" dirty="0"/>
          </a:p>
          <a:p>
            <a:pPr eaLnBrk="1" hangingPunct="1">
              <a:lnSpc>
                <a:spcPct val="80000"/>
              </a:lnSpc>
              <a:defRPr/>
            </a:pPr>
            <a:r>
              <a:rPr lang="pt-BR" altLang="pt-BR" sz="2200" dirty="0"/>
              <a:t>Exemplos:</a:t>
            </a:r>
            <a:br>
              <a:rPr lang="pt-BR" altLang="pt-BR" sz="2200" dirty="0"/>
            </a:br>
            <a:br>
              <a:rPr lang="pt-BR" altLang="pt-BR" sz="2200" dirty="0"/>
            </a:br>
            <a:r>
              <a:rPr lang="pt-BR" altLang="pt-BR" sz="2200" dirty="0"/>
              <a:t>- especifica a codificação de caracteres da página</a:t>
            </a:r>
          </a:p>
          <a:p>
            <a:pPr marL="0" indent="0">
              <a:lnSpc>
                <a:spcPct val="80000"/>
              </a:lnSpc>
              <a:buNone/>
              <a:defRPr/>
            </a:pPr>
            <a:endParaRPr lang="pt-BR" altLang="pt-BR" dirty="0"/>
          </a:p>
          <a:p>
            <a:r>
              <a:rPr lang="pt-BR" altLang="pt-BR" sz="2200" dirty="0">
                <a:solidFill>
                  <a:srgbClr val="0000FF"/>
                </a:solidFill>
              </a:rPr>
              <a:t>   </a:t>
            </a:r>
            <a:r>
              <a:rPr lang="pt-BR" sz="2000" b="0" dirty="0">
                <a:solidFill>
                  <a:srgbClr val="808080"/>
                </a:solidFill>
                <a:effectLst/>
                <a:latin typeface="Consolas" panose="020B0609020204030204" pitchFamily="49" charset="0"/>
              </a:rPr>
              <a:t>&lt;</a:t>
            </a:r>
            <a:r>
              <a:rPr lang="pt-BR" sz="2000" b="0" dirty="0">
                <a:solidFill>
                  <a:srgbClr val="569CD6"/>
                </a:solidFill>
                <a:effectLst/>
                <a:latin typeface="Consolas" panose="020B0609020204030204" pitchFamily="49" charset="0"/>
              </a:rPr>
              <a:t>meta</a:t>
            </a:r>
            <a:r>
              <a:rPr lang="pt-BR" sz="2000" b="0" dirty="0">
                <a:solidFill>
                  <a:srgbClr val="D4D4D4"/>
                </a:solidFill>
                <a:effectLst/>
                <a:latin typeface="Consolas" panose="020B0609020204030204" pitchFamily="49" charset="0"/>
              </a:rPr>
              <a:t> </a:t>
            </a:r>
            <a:r>
              <a:rPr lang="pt-BR" sz="2000" b="0" dirty="0" err="1">
                <a:solidFill>
                  <a:srgbClr val="00B0F0"/>
                </a:solidFill>
                <a:effectLst/>
                <a:latin typeface="Consolas" panose="020B0609020204030204" pitchFamily="49" charset="0"/>
              </a:rPr>
              <a:t>charset</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"UTF-8"</a:t>
            </a:r>
            <a:r>
              <a:rPr lang="pt-BR" sz="2000" b="0" dirty="0">
                <a:solidFill>
                  <a:srgbClr val="808080"/>
                </a:solidFill>
                <a:effectLst/>
                <a:latin typeface="Consolas" panose="020B0609020204030204" pitchFamily="49" charset="0"/>
              </a:rPr>
              <a:t>&gt;</a:t>
            </a:r>
          </a:p>
          <a:p>
            <a:r>
              <a:rPr lang="en-US" sz="2000" b="0" dirty="0">
                <a:solidFill>
                  <a:srgbClr val="808080"/>
                </a:solidFill>
                <a:effectLst/>
                <a:latin typeface="Consolas" panose="020B0609020204030204" pitchFamily="49" charset="0"/>
              </a:rPr>
              <a:t> &lt;</a:t>
            </a:r>
            <a:r>
              <a:rPr lang="en-US" sz="2000" b="0" dirty="0">
                <a:solidFill>
                  <a:srgbClr val="569CD6"/>
                </a:solidFill>
                <a:effectLst/>
                <a:latin typeface="Consolas" panose="020B0609020204030204" pitchFamily="49" charset="0"/>
              </a:rPr>
              <a:t>meta</a:t>
            </a:r>
            <a:r>
              <a:rPr lang="en-US" sz="2000" b="0" dirty="0">
                <a:solidFill>
                  <a:srgbClr val="D4D4D4"/>
                </a:solidFill>
                <a:effectLst/>
                <a:latin typeface="Consolas" panose="020B0609020204030204" pitchFamily="49" charset="0"/>
              </a:rPr>
              <a:t> </a:t>
            </a:r>
            <a:r>
              <a:rPr lang="en-US" dirty="0">
                <a:solidFill>
                  <a:srgbClr val="00B0F0"/>
                </a:solidFill>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"viewport"</a:t>
            </a:r>
            <a:r>
              <a:rPr lang="en-US" sz="2000" b="0" dirty="0">
                <a:solidFill>
                  <a:srgbClr val="D4D4D4"/>
                </a:solidFill>
                <a:effectLst/>
                <a:latin typeface="Consolas" panose="020B0609020204030204" pitchFamily="49" charset="0"/>
              </a:rPr>
              <a:t> </a:t>
            </a:r>
            <a:r>
              <a:rPr lang="en-US" dirty="0">
                <a:solidFill>
                  <a:srgbClr val="00B0F0"/>
                </a:solidFill>
                <a:latin typeface="Consolas" panose="020B0609020204030204" pitchFamily="49" charset="0"/>
              </a:rPr>
              <a:t>content</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"width=device-width, initial-scale=1.0"</a:t>
            </a:r>
            <a:r>
              <a:rPr lang="en-US" sz="2000" b="0" dirty="0">
                <a:solidFill>
                  <a:srgbClr val="808080"/>
                </a:solidFill>
                <a:effectLst/>
                <a:latin typeface="Consolas" panose="020B0609020204030204" pitchFamily="49" charset="0"/>
              </a:rPr>
              <a:t>&gt;</a:t>
            </a:r>
            <a:endParaRPr lang="en-US" sz="2000" b="0" dirty="0">
              <a:solidFill>
                <a:srgbClr val="D4D4D4"/>
              </a:solidFill>
              <a:effectLst/>
              <a:latin typeface="Consolas" panose="020B0609020204030204" pitchFamily="49" charset="0"/>
            </a:endParaRPr>
          </a:p>
          <a:p>
            <a:pPr eaLnBrk="1" hangingPunct="1">
              <a:lnSpc>
                <a:spcPct val="80000"/>
              </a:lnSpc>
              <a:buFontTx/>
              <a:buNone/>
              <a:defRPr/>
            </a:pPr>
            <a:br>
              <a:rPr lang="pt-BR" altLang="pt-BR" sz="1600" dirty="0"/>
            </a:br>
            <a:br>
              <a:rPr lang="pt-BR" altLang="pt-BR" sz="2200" dirty="0"/>
            </a:br>
            <a:endParaRPr lang="pt-BR" altLang="pt-BR" sz="2200" dirty="0">
              <a:solidFill>
                <a:srgbClr val="0000FF"/>
              </a:solidFill>
            </a:endParaRPr>
          </a:p>
        </p:txBody>
      </p:sp>
    </p:spTree>
    <p:extLst>
      <p:ext uri="{BB962C8B-B14F-4D97-AF65-F5344CB8AC3E}">
        <p14:creationId xmlns:p14="http://schemas.microsoft.com/office/powerpoint/2010/main" val="84278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ítulo 1"/>
          <p:cNvSpPr>
            <a:spLocks noGrp="1"/>
          </p:cNvSpPr>
          <p:nvPr>
            <p:ph type="title"/>
          </p:nvPr>
        </p:nvSpPr>
        <p:spPr/>
        <p:txBody>
          <a:bodyPr/>
          <a:lstStyle/>
          <a:p>
            <a:r>
              <a:rPr lang="pt-BR" altLang="pt-BR" sz="2800" b="1">
                <a:solidFill>
                  <a:schemeClr val="tx1"/>
                </a:solidFill>
              </a:rPr>
              <a:t>Espaços em branco</a:t>
            </a:r>
          </a:p>
        </p:txBody>
      </p:sp>
      <p:sp>
        <p:nvSpPr>
          <p:cNvPr id="16387" name="CaixaDeTexto 2"/>
          <p:cNvSpPr txBox="1">
            <a:spLocks noChangeArrowheads="1"/>
          </p:cNvSpPr>
          <p:nvPr/>
        </p:nvSpPr>
        <p:spPr bwMode="auto">
          <a:xfrm>
            <a:off x="958851" y="1143953"/>
            <a:ext cx="10058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pt-BR" altLang="pt-BR" sz="1800" dirty="0"/>
              <a:t>Em linguagens de programação, espaços em branco (gerados pela tecla de espaço ou pelo tecla TAB do teclado) servem para separar os termos. Porém, mais de um espaço em sequência poderia ter o mesmo significado que um único espaço. </a:t>
            </a:r>
          </a:p>
          <a:p>
            <a:pPr algn="just" eaLnBrk="1" hangingPunct="1">
              <a:spcBef>
                <a:spcPct val="0"/>
              </a:spcBef>
              <a:buFontTx/>
              <a:buNone/>
            </a:pPr>
            <a:endParaRPr lang="pt-BR" altLang="pt-BR" sz="1800" dirty="0"/>
          </a:p>
          <a:p>
            <a:pPr algn="just" eaLnBrk="1" hangingPunct="1">
              <a:spcBef>
                <a:spcPct val="0"/>
              </a:spcBef>
              <a:buFontTx/>
              <a:buNone/>
            </a:pPr>
            <a:r>
              <a:rPr lang="pt-BR" altLang="pt-BR" sz="1800" dirty="0"/>
              <a:t>Assim é no HTML.</a:t>
            </a:r>
          </a:p>
          <a:p>
            <a:pPr algn="just" eaLnBrk="1" hangingPunct="1">
              <a:spcBef>
                <a:spcPct val="0"/>
              </a:spcBef>
              <a:buFontTx/>
              <a:buNone/>
            </a:pPr>
            <a:endParaRPr lang="pt-BR" altLang="pt-BR" sz="1800" dirty="0"/>
          </a:p>
          <a:p>
            <a:pPr algn="just" eaLnBrk="1" hangingPunct="1">
              <a:spcBef>
                <a:spcPct val="0"/>
              </a:spcBef>
              <a:buFontTx/>
              <a:buNone/>
            </a:pPr>
            <a:r>
              <a:rPr lang="pt-BR" altLang="pt-BR" sz="1800" dirty="0"/>
              <a:t>Por exemplo, os dois textos a seguir tem o mesmo resultado numa página HTML, porque espaços repetidos serão ignorados:</a:t>
            </a:r>
          </a:p>
        </p:txBody>
      </p:sp>
      <p:sp>
        <p:nvSpPr>
          <p:cNvPr id="5" name="CaixaDeTexto 4"/>
          <p:cNvSpPr txBox="1"/>
          <p:nvPr/>
        </p:nvSpPr>
        <p:spPr>
          <a:xfrm>
            <a:off x="2424113" y="4121785"/>
            <a:ext cx="7127875" cy="369888"/>
          </a:xfrm>
          <a:prstGeom prst="rect">
            <a:avLst/>
          </a:prstGeom>
          <a:solidFill>
            <a:schemeClr val="accent2">
              <a:lumMod val="20000"/>
              <a:lumOff val="80000"/>
            </a:schemeClr>
          </a:solidFill>
        </p:spPr>
        <p:txBody>
          <a:bodyPr>
            <a:spAutoFit/>
          </a:bodyPr>
          <a:lstStyle/>
          <a:p>
            <a:pPr eaLnBrk="1" hangingPunct="1">
              <a:defRPr/>
            </a:pPr>
            <a:r>
              <a:rPr lang="pt-BR" dirty="0"/>
              <a:t>Este texto é separado por espaços únicos</a:t>
            </a:r>
          </a:p>
        </p:txBody>
      </p:sp>
      <p:sp>
        <p:nvSpPr>
          <p:cNvPr id="6" name="CaixaDeTexto 5"/>
          <p:cNvSpPr txBox="1"/>
          <p:nvPr/>
        </p:nvSpPr>
        <p:spPr>
          <a:xfrm>
            <a:off x="2424113" y="4842510"/>
            <a:ext cx="7127875" cy="368300"/>
          </a:xfrm>
          <a:prstGeom prst="rect">
            <a:avLst/>
          </a:prstGeom>
          <a:solidFill>
            <a:schemeClr val="accent2">
              <a:lumMod val="20000"/>
              <a:lumOff val="80000"/>
            </a:schemeClr>
          </a:solidFill>
        </p:spPr>
        <p:txBody>
          <a:bodyPr>
            <a:spAutoFit/>
          </a:bodyPr>
          <a:lstStyle/>
          <a:p>
            <a:pPr eaLnBrk="1" hangingPunct="1">
              <a:defRPr/>
            </a:pPr>
            <a:r>
              <a:rPr lang="pt-BR" dirty="0"/>
              <a:t>Este      texto  é   separado		 por            espaços    únicos</a:t>
            </a:r>
          </a:p>
        </p:txBody>
      </p:sp>
    </p:spTree>
    <p:extLst>
      <p:ext uri="{BB962C8B-B14F-4D97-AF65-F5344CB8AC3E}">
        <p14:creationId xmlns:p14="http://schemas.microsoft.com/office/powerpoint/2010/main" val="422727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p:cNvSpPr>
            <a:spLocks noGrp="1"/>
          </p:cNvSpPr>
          <p:nvPr>
            <p:ph type="title"/>
          </p:nvPr>
        </p:nvSpPr>
        <p:spPr/>
        <p:txBody>
          <a:bodyPr/>
          <a:lstStyle/>
          <a:p>
            <a:r>
              <a:rPr lang="pt-BR" altLang="pt-BR" sz="2800" b="1">
                <a:solidFill>
                  <a:schemeClr val="tx1"/>
                </a:solidFill>
              </a:rPr>
              <a:t>Novas linha (tecla Enter do teclado)</a:t>
            </a:r>
          </a:p>
        </p:txBody>
      </p:sp>
      <p:sp>
        <p:nvSpPr>
          <p:cNvPr id="17411" name="CaixaDeTexto 2"/>
          <p:cNvSpPr txBox="1">
            <a:spLocks noChangeArrowheads="1"/>
          </p:cNvSpPr>
          <p:nvPr/>
        </p:nvSpPr>
        <p:spPr bwMode="auto">
          <a:xfrm>
            <a:off x="1066800" y="1195281"/>
            <a:ext cx="100584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Em algumas linguagens de programação, a separação em linhas (inseridas pela tecla </a:t>
            </a:r>
            <a:r>
              <a:rPr lang="pt-BR" altLang="pt-BR" sz="1800" dirty="0" err="1"/>
              <a:t>Enter</a:t>
            </a:r>
            <a:r>
              <a:rPr lang="pt-BR" altLang="pt-BR" sz="1800" dirty="0"/>
              <a:t> do teclado) servem apenas para organizar o documento. Ou seja, se elas não forem colocadas, dá na mesma!</a:t>
            </a:r>
          </a:p>
          <a:p>
            <a:pPr eaLnBrk="1" hangingPunct="1">
              <a:spcBef>
                <a:spcPct val="0"/>
              </a:spcBef>
              <a:buFontTx/>
              <a:buNone/>
            </a:pPr>
            <a:endParaRPr lang="pt-BR" altLang="pt-BR" sz="1800" dirty="0"/>
          </a:p>
          <a:p>
            <a:pPr eaLnBrk="1" hangingPunct="1">
              <a:spcBef>
                <a:spcPct val="0"/>
              </a:spcBef>
              <a:buFontTx/>
              <a:buNone/>
            </a:pPr>
            <a:endParaRPr lang="pt-BR" altLang="pt-BR" sz="1800" dirty="0"/>
          </a:p>
          <a:p>
            <a:pPr algn="ctr" eaLnBrk="1" hangingPunct="1">
              <a:spcBef>
                <a:spcPct val="0"/>
              </a:spcBef>
              <a:buFontTx/>
              <a:buNone/>
            </a:pPr>
            <a:r>
              <a:rPr lang="pt-BR" altLang="pt-BR" sz="1800" dirty="0"/>
              <a:t>Assim é no HTML</a:t>
            </a:r>
          </a:p>
          <a:p>
            <a:pPr eaLnBrk="1" hangingPunct="1">
              <a:spcBef>
                <a:spcPct val="0"/>
              </a:spcBef>
              <a:buFontTx/>
              <a:buNone/>
            </a:pPr>
            <a:endParaRPr lang="pt-BR" altLang="pt-BR" sz="1800" dirty="0"/>
          </a:p>
          <a:p>
            <a:pPr eaLnBrk="1" hangingPunct="1">
              <a:spcBef>
                <a:spcPct val="0"/>
              </a:spcBef>
              <a:buFontTx/>
              <a:buNone/>
            </a:pPr>
            <a:r>
              <a:rPr lang="pt-BR" altLang="pt-BR" sz="1800" dirty="0"/>
              <a:t>Por exemplo, os dois textos a seguir tem o mesmo resultado numa página HTML (a utilização das </a:t>
            </a:r>
            <a:r>
              <a:rPr lang="pt-BR" altLang="pt-BR" sz="1800" dirty="0" err="1"/>
              <a:t>tags</a:t>
            </a:r>
            <a:r>
              <a:rPr lang="pt-BR" altLang="pt-BR" sz="1800" dirty="0"/>
              <a:t> </a:t>
            </a:r>
            <a:r>
              <a:rPr lang="pt-BR" altLang="pt-BR" sz="1800" i="1" dirty="0" err="1"/>
              <a:t>br</a:t>
            </a:r>
            <a:r>
              <a:rPr lang="pt-BR" altLang="pt-BR" sz="1800" dirty="0"/>
              <a:t> ou </a:t>
            </a:r>
            <a:r>
              <a:rPr lang="pt-BR" altLang="pt-BR" sz="1800" i="1" dirty="0"/>
              <a:t>p</a:t>
            </a:r>
            <a:r>
              <a:rPr lang="pt-BR" altLang="pt-BR" sz="1800" dirty="0"/>
              <a:t>, por exemplo, forçariam as quebras de linha) :</a:t>
            </a:r>
          </a:p>
        </p:txBody>
      </p:sp>
      <p:sp>
        <p:nvSpPr>
          <p:cNvPr id="5" name="CaixaDeTexto 4"/>
          <p:cNvSpPr txBox="1"/>
          <p:nvPr/>
        </p:nvSpPr>
        <p:spPr>
          <a:xfrm>
            <a:off x="1066800" y="4315144"/>
            <a:ext cx="3315652" cy="369887"/>
          </a:xfrm>
          <a:prstGeom prst="rect">
            <a:avLst/>
          </a:prstGeom>
          <a:solidFill>
            <a:schemeClr val="accent2">
              <a:lumMod val="20000"/>
              <a:lumOff val="80000"/>
            </a:schemeClr>
          </a:solidFill>
        </p:spPr>
        <p:txBody>
          <a:bodyPr wrap="square">
            <a:spAutoFit/>
          </a:bodyPr>
          <a:lstStyle/>
          <a:p>
            <a:pPr eaLnBrk="1" hangingPunct="1">
              <a:defRPr/>
            </a:pPr>
            <a:r>
              <a:rPr lang="pt-BR" dirty="0"/>
              <a:t>Este texto está em uma linha</a:t>
            </a:r>
          </a:p>
        </p:txBody>
      </p:sp>
      <p:sp>
        <p:nvSpPr>
          <p:cNvPr id="6" name="CaixaDeTexto 5"/>
          <p:cNvSpPr txBox="1"/>
          <p:nvPr/>
        </p:nvSpPr>
        <p:spPr>
          <a:xfrm>
            <a:off x="1066800" y="4891406"/>
            <a:ext cx="3315652" cy="923925"/>
          </a:xfrm>
          <a:prstGeom prst="rect">
            <a:avLst/>
          </a:prstGeom>
          <a:solidFill>
            <a:schemeClr val="accent2">
              <a:lumMod val="20000"/>
              <a:lumOff val="80000"/>
            </a:schemeClr>
          </a:solidFill>
        </p:spPr>
        <p:txBody>
          <a:bodyPr wrap="square">
            <a:spAutoFit/>
          </a:bodyPr>
          <a:lstStyle/>
          <a:p>
            <a:pPr eaLnBrk="1" hangingPunct="1">
              <a:defRPr/>
            </a:pPr>
            <a:r>
              <a:rPr lang="pt-BR" dirty="0"/>
              <a:t>Este texto é </a:t>
            </a:r>
          </a:p>
          <a:p>
            <a:pPr eaLnBrk="1" hangingPunct="1">
              <a:defRPr/>
            </a:pPr>
            <a:r>
              <a:rPr lang="pt-BR" dirty="0"/>
              <a:t>está em </a:t>
            </a:r>
          </a:p>
          <a:p>
            <a:pPr eaLnBrk="1" hangingPunct="1">
              <a:defRPr/>
            </a:pPr>
            <a:r>
              <a:rPr lang="pt-BR" dirty="0"/>
              <a:t>uma linha</a:t>
            </a:r>
          </a:p>
        </p:txBody>
      </p:sp>
      <p:sp>
        <p:nvSpPr>
          <p:cNvPr id="7" name="CaixaDeTexto 6">
            <a:extLst>
              <a:ext uri="{FF2B5EF4-FFF2-40B4-BE49-F238E27FC236}">
                <a16:creationId xmlns:a16="http://schemas.microsoft.com/office/drawing/2014/main" id="{04A76331-F496-44FD-95B6-8BCA56A085FF}"/>
              </a:ext>
            </a:extLst>
          </p:cNvPr>
          <p:cNvSpPr txBox="1"/>
          <p:nvPr/>
        </p:nvSpPr>
        <p:spPr>
          <a:xfrm>
            <a:off x="7112000" y="4315144"/>
            <a:ext cx="3708400" cy="369332"/>
          </a:xfrm>
          <a:prstGeom prst="rect">
            <a:avLst/>
          </a:prstGeom>
          <a:solidFill>
            <a:schemeClr val="accent2">
              <a:lumMod val="20000"/>
              <a:lumOff val="80000"/>
            </a:schemeClr>
          </a:solidFill>
        </p:spPr>
        <p:txBody>
          <a:bodyPr wrap="square">
            <a:spAutoFit/>
          </a:bodyPr>
          <a:lstStyle/>
          <a:p>
            <a:pPr eaLnBrk="1" hangingPunct="1">
              <a:defRPr/>
            </a:pPr>
            <a:r>
              <a:rPr lang="pt-BR" dirty="0"/>
              <a:t>&lt;p&gt;Este texto é um parágrafo&lt;/p&gt;</a:t>
            </a:r>
          </a:p>
        </p:txBody>
      </p:sp>
      <p:sp>
        <p:nvSpPr>
          <p:cNvPr id="8" name="CaixaDeTexto 7">
            <a:extLst>
              <a:ext uri="{FF2B5EF4-FFF2-40B4-BE49-F238E27FC236}">
                <a16:creationId xmlns:a16="http://schemas.microsoft.com/office/drawing/2014/main" id="{CE011C8A-8D59-4CA7-B741-43606FFAD1B7}"/>
              </a:ext>
            </a:extLst>
          </p:cNvPr>
          <p:cNvSpPr txBox="1"/>
          <p:nvPr/>
        </p:nvSpPr>
        <p:spPr>
          <a:xfrm>
            <a:off x="7112000" y="4891406"/>
            <a:ext cx="3708400" cy="923925"/>
          </a:xfrm>
          <a:prstGeom prst="rect">
            <a:avLst/>
          </a:prstGeom>
          <a:solidFill>
            <a:schemeClr val="accent2">
              <a:lumMod val="20000"/>
              <a:lumOff val="80000"/>
            </a:schemeClr>
          </a:solidFill>
        </p:spPr>
        <p:txBody>
          <a:bodyPr wrap="square">
            <a:spAutoFit/>
          </a:bodyPr>
          <a:lstStyle/>
          <a:p>
            <a:pPr eaLnBrk="1" hangingPunct="1">
              <a:defRPr/>
            </a:pPr>
            <a:r>
              <a:rPr lang="pt-BR" dirty="0"/>
              <a:t>Este texto &lt;</a:t>
            </a:r>
            <a:r>
              <a:rPr lang="pt-BR" dirty="0" err="1"/>
              <a:t>br</a:t>
            </a:r>
            <a:r>
              <a:rPr lang="pt-BR" dirty="0"/>
              <a:t>&gt; </a:t>
            </a:r>
          </a:p>
          <a:p>
            <a:pPr eaLnBrk="1" hangingPunct="1">
              <a:defRPr/>
            </a:pPr>
            <a:r>
              <a:rPr lang="pt-BR" dirty="0"/>
              <a:t>está em&lt;</a:t>
            </a:r>
            <a:r>
              <a:rPr lang="pt-BR" dirty="0" err="1"/>
              <a:t>br</a:t>
            </a:r>
            <a:r>
              <a:rPr lang="pt-BR" dirty="0"/>
              <a:t>&gt; </a:t>
            </a:r>
          </a:p>
          <a:p>
            <a:pPr eaLnBrk="1" hangingPunct="1">
              <a:defRPr/>
            </a:pPr>
            <a:r>
              <a:rPr lang="pt-BR" dirty="0"/>
              <a:t>várias linhas.</a:t>
            </a:r>
          </a:p>
        </p:txBody>
      </p:sp>
      <p:sp>
        <p:nvSpPr>
          <p:cNvPr id="2" name="CaixaDeTexto 1">
            <a:extLst>
              <a:ext uri="{FF2B5EF4-FFF2-40B4-BE49-F238E27FC236}">
                <a16:creationId xmlns:a16="http://schemas.microsoft.com/office/drawing/2014/main" id="{6C7EF70C-B70F-4981-B1B1-69BD78BA8825}"/>
              </a:ext>
            </a:extLst>
          </p:cNvPr>
          <p:cNvSpPr txBox="1"/>
          <p:nvPr/>
        </p:nvSpPr>
        <p:spPr>
          <a:xfrm>
            <a:off x="999603" y="3945812"/>
            <a:ext cx="3382849" cy="369332"/>
          </a:xfrm>
          <a:prstGeom prst="rect">
            <a:avLst/>
          </a:prstGeom>
          <a:noFill/>
        </p:spPr>
        <p:txBody>
          <a:bodyPr wrap="none" rtlCol="0">
            <a:spAutoFit/>
          </a:bodyPr>
          <a:lstStyle/>
          <a:p>
            <a:r>
              <a:rPr lang="pt-BR" dirty="0"/>
              <a:t>Tudo é apresentado em uma linha</a:t>
            </a:r>
          </a:p>
        </p:txBody>
      </p:sp>
      <p:sp>
        <p:nvSpPr>
          <p:cNvPr id="9" name="CaixaDeTexto 8">
            <a:extLst>
              <a:ext uri="{FF2B5EF4-FFF2-40B4-BE49-F238E27FC236}">
                <a16:creationId xmlns:a16="http://schemas.microsoft.com/office/drawing/2014/main" id="{A3ED1E5B-8EA0-4F90-A244-18FD1A14FF23}"/>
              </a:ext>
            </a:extLst>
          </p:cNvPr>
          <p:cNvSpPr txBox="1"/>
          <p:nvPr/>
        </p:nvSpPr>
        <p:spPr>
          <a:xfrm>
            <a:off x="6482080" y="3945812"/>
            <a:ext cx="5020670" cy="369332"/>
          </a:xfrm>
          <a:prstGeom prst="rect">
            <a:avLst/>
          </a:prstGeom>
          <a:noFill/>
        </p:spPr>
        <p:txBody>
          <a:bodyPr wrap="none" rtlCol="0">
            <a:spAutoFit/>
          </a:bodyPr>
          <a:lstStyle/>
          <a:p>
            <a:r>
              <a:rPr lang="pt-BR" dirty="0"/>
              <a:t>Criamos parágrafos com p e quebra de linha com </a:t>
            </a:r>
            <a:r>
              <a:rPr lang="pt-BR" dirty="0" err="1"/>
              <a:t>br</a:t>
            </a:r>
            <a:endParaRPr lang="pt-BR" dirty="0"/>
          </a:p>
        </p:txBody>
      </p:sp>
    </p:spTree>
    <p:extLst>
      <p:ext uri="{BB962C8B-B14F-4D97-AF65-F5344CB8AC3E}">
        <p14:creationId xmlns:p14="http://schemas.microsoft.com/office/powerpoint/2010/main" val="229693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ítulo 1"/>
          <p:cNvSpPr>
            <a:spLocks noGrp="1"/>
          </p:cNvSpPr>
          <p:nvPr>
            <p:ph type="title"/>
          </p:nvPr>
        </p:nvSpPr>
        <p:spPr/>
        <p:txBody>
          <a:bodyPr/>
          <a:lstStyle/>
          <a:p>
            <a:pPr eaLnBrk="1" hangingPunct="1"/>
            <a:r>
              <a:rPr lang="pt-BR" altLang="pt-BR" sz="2800" b="1">
                <a:solidFill>
                  <a:schemeClr val="tx1"/>
                </a:solidFill>
              </a:rPr>
              <a:t>Tags principais</a:t>
            </a:r>
          </a:p>
        </p:txBody>
      </p:sp>
      <p:sp>
        <p:nvSpPr>
          <p:cNvPr id="18435" name="Espaço Reservado para Conteúdo 2"/>
          <p:cNvSpPr>
            <a:spLocks noGrp="1"/>
          </p:cNvSpPr>
          <p:nvPr>
            <p:ph idx="1"/>
          </p:nvPr>
        </p:nvSpPr>
        <p:spPr>
          <a:xfrm>
            <a:off x="930178" y="1178168"/>
            <a:ext cx="10195022" cy="5141351"/>
          </a:xfrm>
        </p:spPr>
        <p:txBody>
          <a:bodyPr>
            <a:normAutofit/>
          </a:bodyPr>
          <a:lstStyle/>
          <a:p>
            <a:pPr algn="ctr"/>
            <a:r>
              <a:rPr lang="pt-BR" altLang="pt-BR" sz="2400" dirty="0"/>
              <a:t>&lt;p&gt; - utilizada para delimitar um parágrafo</a:t>
            </a:r>
            <a:br>
              <a:rPr lang="pt-BR" altLang="pt-BR" sz="2400" dirty="0"/>
            </a:br>
            <a:r>
              <a:rPr lang="pt-BR" altLang="pt-BR" sz="2400" dirty="0">
                <a:solidFill>
                  <a:srgbClr val="00B0F0"/>
                </a:solidFill>
              </a:rPr>
              <a:t>&lt;p&gt;</a:t>
            </a:r>
            <a:r>
              <a:rPr lang="pt-BR" altLang="pt-BR" sz="2400" dirty="0"/>
              <a:t>Este conteúdo foi definido como um parágrafo</a:t>
            </a:r>
            <a:r>
              <a:rPr lang="pt-BR" altLang="pt-BR" sz="2400" dirty="0">
                <a:solidFill>
                  <a:srgbClr val="00B0F0"/>
                </a:solidFill>
              </a:rPr>
              <a:t>&lt;/p&gt;</a:t>
            </a:r>
          </a:p>
          <a:p>
            <a:endParaRPr lang="pt-BR" altLang="pt-BR" sz="2400" dirty="0"/>
          </a:p>
          <a:p>
            <a:pPr algn="ctr"/>
            <a:r>
              <a:rPr lang="pt-BR" altLang="pt-BR" sz="2400" dirty="0"/>
              <a:t>&lt;</a:t>
            </a:r>
            <a:r>
              <a:rPr lang="pt-BR" altLang="pt-BR" sz="2400" dirty="0" err="1"/>
              <a:t>strong</a:t>
            </a:r>
            <a:r>
              <a:rPr lang="pt-BR" altLang="pt-BR" sz="2400" dirty="0"/>
              <a:t>&gt; - texto importante</a:t>
            </a:r>
            <a:br>
              <a:rPr lang="pt-BR" altLang="pt-BR" sz="2400" dirty="0"/>
            </a:br>
            <a:r>
              <a:rPr lang="pt-BR" altLang="pt-BR" sz="2400" dirty="0">
                <a:solidFill>
                  <a:srgbClr val="00B0F0"/>
                </a:solidFill>
              </a:rPr>
              <a:t>&lt;</a:t>
            </a:r>
            <a:r>
              <a:rPr lang="pt-BR" altLang="pt-BR" sz="2400" dirty="0" err="1">
                <a:solidFill>
                  <a:srgbClr val="00B0F0"/>
                </a:solidFill>
              </a:rPr>
              <a:t>strong</a:t>
            </a:r>
            <a:r>
              <a:rPr lang="pt-BR" altLang="pt-BR" sz="2400" dirty="0">
                <a:solidFill>
                  <a:srgbClr val="00B0F0"/>
                </a:solidFill>
              </a:rPr>
              <a:t>&gt;</a:t>
            </a:r>
            <a:r>
              <a:rPr lang="pt-BR" altLang="pt-BR" sz="2400" b="1" dirty="0"/>
              <a:t>em negrito</a:t>
            </a:r>
            <a:r>
              <a:rPr lang="pt-BR" altLang="pt-BR" sz="2400" dirty="0">
                <a:solidFill>
                  <a:srgbClr val="00B0F0"/>
                </a:solidFill>
              </a:rPr>
              <a:t>&lt;/</a:t>
            </a:r>
            <a:r>
              <a:rPr lang="pt-BR" altLang="pt-BR" sz="2400" dirty="0" err="1">
                <a:solidFill>
                  <a:srgbClr val="00B0F0"/>
                </a:solidFill>
              </a:rPr>
              <a:t>strong</a:t>
            </a:r>
            <a:r>
              <a:rPr lang="pt-BR" altLang="pt-BR" sz="2400" dirty="0">
                <a:solidFill>
                  <a:srgbClr val="00B0F0"/>
                </a:solidFill>
              </a:rPr>
              <a:t>&gt;</a:t>
            </a:r>
          </a:p>
          <a:p>
            <a:endParaRPr lang="pt-BR" altLang="pt-BR" sz="2400" dirty="0"/>
          </a:p>
          <a:p>
            <a:pPr algn="ctr"/>
            <a:r>
              <a:rPr lang="pt-BR" altLang="pt-BR" sz="2400" dirty="0"/>
              <a:t>&lt;em&gt; - ênfase </a:t>
            </a:r>
            <a:br>
              <a:rPr lang="pt-BR" altLang="pt-BR" sz="2400" dirty="0"/>
            </a:br>
            <a:r>
              <a:rPr lang="pt-BR" altLang="pt-BR" sz="2400" dirty="0">
                <a:solidFill>
                  <a:srgbClr val="00B0F0"/>
                </a:solidFill>
              </a:rPr>
              <a:t>&lt;em&gt;</a:t>
            </a:r>
            <a:r>
              <a:rPr lang="pt-BR" altLang="pt-BR" sz="2400" i="1" dirty="0"/>
              <a:t>em itálico</a:t>
            </a:r>
            <a:r>
              <a:rPr lang="pt-BR" altLang="pt-BR" sz="2400" dirty="0">
                <a:solidFill>
                  <a:srgbClr val="00B0F0"/>
                </a:solidFill>
              </a:rPr>
              <a:t>&lt;/em&gt;</a:t>
            </a:r>
          </a:p>
          <a:p>
            <a:endParaRPr lang="pt-BR" altLang="pt-BR" sz="2400" dirty="0"/>
          </a:p>
          <a:p>
            <a:pPr algn="ctr"/>
            <a:r>
              <a:rPr lang="pt-BR" altLang="pt-BR" sz="2400" dirty="0"/>
              <a:t>&lt;</a:t>
            </a:r>
            <a:r>
              <a:rPr lang="pt-BR" altLang="pt-BR" sz="2400" dirty="0" err="1"/>
              <a:t>br</a:t>
            </a:r>
            <a:r>
              <a:rPr lang="pt-BR" altLang="pt-BR" sz="2400" dirty="0"/>
              <a:t>&gt; - quebra de linha</a:t>
            </a:r>
            <a:br>
              <a:rPr lang="pt-BR" altLang="pt-BR" sz="2400" dirty="0"/>
            </a:br>
            <a:r>
              <a:rPr lang="pt-BR" altLang="pt-BR" sz="2400" dirty="0" err="1"/>
              <a:t>Linha</a:t>
            </a:r>
            <a:r>
              <a:rPr lang="pt-BR" altLang="pt-BR" sz="2400" dirty="0"/>
              <a:t> 1 </a:t>
            </a:r>
            <a:r>
              <a:rPr lang="pt-BR" altLang="pt-BR" sz="2400" dirty="0">
                <a:solidFill>
                  <a:srgbClr val="00B0F0"/>
                </a:solidFill>
              </a:rPr>
              <a:t>&lt;</a:t>
            </a:r>
            <a:r>
              <a:rPr lang="pt-BR" altLang="pt-BR" sz="2400" dirty="0" err="1">
                <a:solidFill>
                  <a:srgbClr val="00B0F0"/>
                </a:solidFill>
              </a:rPr>
              <a:t>br</a:t>
            </a:r>
            <a:r>
              <a:rPr lang="pt-BR" altLang="pt-BR" sz="2400" dirty="0">
                <a:solidFill>
                  <a:srgbClr val="00B0F0"/>
                </a:solidFill>
              </a:rPr>
              <a:t> /&gt; </a:t>
            </a:r>
            <a:br>
              <a:rPr lang="pt-BR" altLang="pt-BR" sz="2400" dirty="0">
                <a:solidFill>
                  <a:schemeClr val="accent2"/>
                </a:solidFill>
              </a:rPr>
            </a:br>
            <a:r>
              <a:rPr lang="pt-BR" altLang="pt-BR" sz="2400" dirty="0"/>
              <a:t>Linha 2</a:t>
            </a:r>
          </a:p>
          <a:p>
            <a:endParaRPr lang="pt-BR" altLang="pt-BR" dirty="0"/>
          </a:p>
          <a:p>
            <a:endParaRPr lang="pt-BR" altLang="pt-BR" dirty="0"/>
          </a:p>
        </p:txBody>
      </p:sp>
    </p:spTree>
    <p:extLst>
      <p:ext uri="{BB962C8B-B14F-4D97-AF65-F5344CB8AC3E}">
        <p14:creationId xmlns:p14="http://schemas.microsoft.com/office/powerpoint/2010/main" val="423614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p:cNvSpPr>
            <a:spLocks noGrp="1"/>
          </p:cNvSpPr>
          <p:nvPr>
            <p:ph type="title"/>
          </p:nvPr>
        </p:nvSpPr>
        <p:spPr/>
        <p:txBody>
          <a:bodyPr/>
          <a:lstStyle/>
          <a:p>
            <a:pPr eaLnBrk="1" hangingPunct="1"/>
            <a:r>
              <a:rPr lang="pt-BR" altLang="pt-BR" sz="2800" b="1">
                <a:solidFill>
                  <a:schemeClr val="tx1"/>
                </a:solidFill>
              </a:rPr>
              <a:t>Tags principais</a:t>
            </a:r>
          </a:p>
        </p:txBody>
      </p:sp>
      <p:sp>
        <p:nvSpPr>
          <p:cNvPr id="19459" name="Espaço Reservado para Conteúdo 2"/>
          <p:cNvSpPr>
            <a:spLocks noGrp="1"/>
          </p:cNvSpPr>
          <p:nvPr>
            <p:ph idx="1"/>
          </p:nvPr>
        </p:nvSpPr>
        <p:spPr>
          <a:xfrm>
            <a:off x="2305320" y="1290320"/>
            <a:ext cx="7200900" cy="3903785"/>
          </a:xfrm>
        </p:spPr>
        <p:txBody>
          <a:bodyPr>
            <a:normAutofit lnSpcReduction="10000"/>
          </a:bodyPr>
          <a:lstStyle/>
          <a:p>
            <a:pPr algn="ctr">
              <a:defRPr/>
            </a:pPr>
            <a:r>
              <a:rPr lang="pt-BR" altLang="pt-BR" sz="2800" dirty="0"/>
              <a:t>&lt;h1&gt; até &lt;h6&gt; - cabeçalho, ou títulos</a:t>
            </a:r>
            <a:br>
              <a:rPr lang="pt-BR" altLang="pt-BR" sz="2800" dirty="0"/>
            </a:br>
            <a:r>
              <a:rPr lang="pt-BR" altLang="pt-BR" sz="2800" dirty="0">
                <a:solidFill>
                  <a:srgbClr val="00B0F0"/>
                </a:solidFill>
              </a:rPr>
              <a:t>&lt;h1&gt;</a:t>
            </a:r>
            <a:r>
              <a:rPr lang="pt-BR" altLang="pt-BR" sz="2800" dirty="0"/>
              <a:t>Título da página grande</a:t>
            </a:r>
            <a:r>
              <a:rPr lang="pt-BR" altLang="pt-BR" sz="2800" dirty="0">
                <a:solidFill>
                  <a:srgbClr val="00B0F0"/>
                </a:solidFill>
              </a:rPr>
              <a:t>&lt;/h1&gt;</a:t>
            </a:r>
            <a:br>
              <a:rPr lang="pt-BR" altLang="pt-BR" sz="2800" dirty="0">
                <a:solidFill>
                  <a:srgbClr val="00B0F0"/>
                </a:solidFill>
              </a:rPr>
            </a:br>
            <a:r>
              <a:rPr lang="pt-BR" altLang="pt-BR" sz="2800" dirty="0">
                <a:solidFill>
                  <a:srgbClr val="00B0F0"/>
                </a:solidFill>
              </a:rPr>
              <a:t>&lt;h2&gt;</a:t>
            </a:r>
            <a:r>
              <a:rPr lang="pt-BR" altLang="pt-BR" sz="2800" dirty="0"/>
              <a:t>Título da página menor</a:t>
            </a:r>
            <a:r>
              <a:rPr lang="pt-BR" altLang="pt-BR" sz="2800" dirty="0">
                <a:solidFill>
                  <a:srgbClr val="00B0F0"/>
                </a:solidFill>
              </a:rPr>
              <a:t>&lt;/h2&gt;</a:t>
            </a:r>
          </a:p>
          <a:p>
            <a:pPr marL="723900" indent="-368300" algn="ctr">
              <a:buNone/>
              <a:defRPr/>
            </a:pPr>
            <a:r>
              <a:rPr lang="pt-BR" altLang="pt-BR" sz="2800" dirty="0">
                <a:solidFill>
                  <a:srgbClr val="00B0F0"/>
                </a:solidFill>
              </a:rPr>
              <a:t>&lt;h3&gt;</a:t>
            </a:r>
            <a:r>
              <a:rPr lang="pt-BR" altLang="pt-BR" sz="2800" dirty="0"/>
              <a:t>Título da página ainda menor</a:t>
            </a:r>
            <a:r>
              <a:rPr lang="pt-BR" altLang="pt-BR" sz="2800" dirty="0">
                <a:solidFill>
                  <a:srgbClr val="00B0F0"/>
                </a:solidFill>
              </a:rPr>
              <a:t>&lt;/h3&gt;</a:t>
            </a:r>
          </a:p>
          <a:p>
            <a:pPr algn="ctr">
              <a:defRPr/>
            </a:pPr>
            <a:endParaRPr lang="pt-BR" altLang="pt-BR" sz="2800" dirty="0"/>
          </a:p>
          <a:p>
            <a:pPr algn="ctr">
              <a:defRPr/>
            </a:pPr>
            <a:r>
              <a:rPr lang="pt-BR" altLang="pt-BR" sz="2800" dirty="0"/>
              <a:t>&lt;</a:t>
            </a:r>
            <a:r>
              <a:rPr lang="pt-BR" altLang="pt-BR" sz="2800" dirty="0" err="1"/>
              <a:t>hr</a:t>
            </a:r>
            <a:r>
              <a:rPr lang="pt-BR" altLang="pt-BR" sz="2800" dirty="0"/>
              <a:t>&gt; - quebra temática de linha</a:t>
            </a:r>
            <a:br>
              <a:rPr lang="pt-BR" altLang="pt-BR" sz="2800" dirty="0"/>
            </a:br>
            <a:r>
              <a:rPr lang="pt-BR" altLang="pt-BR" sz="2800" dirty="0" err="1"/>
              <a:t>Linha</a:t>
            </a:r>
            <a:r>
              <a:rPr lang="pt-BR" altLang="pt-BR" sz="2800" dirty="0"/>
              <a:t> 1</a:t>
            </a:r>
            <a:br>
              <a:rPr lang="pt-BR" altLang="pt-BR" sz="2800" dirty="0"/>
            </a:br>
            <a:r>
              <a:rPr lang="pt-BR" altLang="pt-BR" sz="2800" dirty="0">
                <a:solidFill>
                  <a:srgbClr val="00B0F0"/>
                </a:solidFill>
              </a:rPr>
              <a:t>&lt;</a:t>
            </a:r>
            <a:r>
              <a:rPr lang="pt-BR" altLang="pt-BR" sz="2800" dirty="0" err="1">
                <a:solidFill>
                  <a:srgbClr val="00B0F0"/>
                </a:solidFill>
              </a:rPr>
              <a:t>hr</a:t>
            </a:r>
            <a:r>
              <a:rPr lang="pt-BR" altLang="pt-BR" sz="2800" dirty="0">
                <a:solidFill>
                  <a:srgbClr val="00B0F0"/>
                </a:solidFill>
              </a:rPr>
              <a:t> /&gt;</a:t>
            </a:r>
            <a:br>
              <a:rPr lang="pt-BR" altLang="pt-BR" sz="2800" dirty="0">
                <a:solidFill>
                  <a:schemeClr val="accent2"/>
                </a:solidFill>
              </a:rPr>
            </a:br>
            <a:r>
              <a:rPr lang="pt-BR" altLang="pt-BR" sz="2800" dirty="0"/>
              <a:t>Linha 2</a:t>
            </a:r>
          </a:p>
          <a:p>
            <a:pPr>
              <a:defRPr/>
            </a:pPr>
            <a:endParaRPr lang="pt-BR" altLang="pt-BR" sz="2800" dirty="0"/>
          </a:p>
        </p:txBody>
      </p:sp>
    </p:spTree>
    <p:extLst>
      <p:ext uri="{BB962C8B-B14F-4D97-AF65-F5344CB8AC3E}">
        <p14:creationId xmlns:p14="http://schemas.microsoft.com/office/powerpoint/2010/main" val="4199718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p:cNvSpPr>
            <a:spLocks noGrp="1"/>
          </p:cNvSpPr>
          <p:nvPr>
            <p:ph type="title"/>
          </p:nvPr>
        </p:nvSpPr>
        <p:spPr>
          <a:xfrm>
            <a:off x="466140" y="310092"/>
            <a:ext cx="8785225" cy="581025"/>
          </a:xfrm>
        </p:spPr>
        <p:txBody>
          <a:bodyPr/>
          <a:lstStyle/>
          <a:p>
            <a:pPr eaLnBrk="1" hangingPunct="1"/>
            <a:r>
              <a:rPr lang="pt-BR" altLang="pt-BR" sz="2800" b="1" dirty="0">
                <a:solidFill>
                  <a:schemeClr val="tx1"/>
                </a:solidFill>
              </a:rPr>
              <a:t>Listas</a:t>
            </a:r>
          </a:p>
        </p:txBody>
      </p:sp>
      <p:sp>
        <p:nvSpPr>
          <p:cNvPr id="12291" name="Espaço Reservado para Conteúdo 2"/>
          <p:cNvSpPr>
            <a:spLocks noGrp="1"/>
          </p:cNvSpPr>
          <p:nvPr>
            <p:ph idx="1"/>
          </p:nvPr>
        </p:nvSpPr>
        <p:spPr>
          <a:xfrm>
            <a:off x="770940" y="1053254"/>
            <a:ext cx="9897060" cy="5103706"/>
          </a:xfrm>
        </p:spPr>
        <p:txBody>
          <a:bodyPr>
            <a:normAutofit/>
          </a:bodyPr>
          <a:lstStyle/>
          <a:p>
            <a:pPr marL="0" indent="0">
              <a:buNone/>
              <a:defRPr/>
            </a:pPr>
            <a:r>
              <a:rPr lang="pt-BR" sz="2400" dirty="0"/>
              <a:t>Em HTML podem ser criadas listas ordenadas (numéricas, alfabéticas etc.) ou não ordenadas (utiliza marcadores como imagens).</a:t>
            </a:r>
          </a:p>
          <a:p>
            <a:pPr>
              <a:defRPr/>
            </a:pPr>
            <a:endParaRPr lang="pt-BR" sz="2400" dirty="0"/>
          </a:p>
          <a:p>
            <a:pPr>
              <a:defRPr/>
            </a:pPr>
            <a:r>
              <a:rPr lang="pt-BR" sz="2400" dirty="0"/>
              <a:t>&lt;</a:t>
            </a:r>
            <a:r>
              <a:rPr lang="pt-BR" sz="2400" dirty="0" err="1"/>
              <a:t>ol</a:t>
            </a:r>
            <a:r>
              <a:rPr lang="pt-BR" sz="2400" dirty="0"/>
              <a:t>&gt; - lista ordenada</a:t>
            </a:r>
            <a:br>
              <a:rPr lang="pt-BR" sz="2400" dirty="0"/>
            </a:br>
            <a:r>
              <a:rPr lang="pt-BR" dirty="0">
                <a:solidFill>
                  <a:srgbClr val="00B0F0"/>
                </a:solidFill>
                <a:latin typeface="Consolas" panose="020B0609020204030204" pitchFamily="49" charset="0"/>
                <a:cs typeface="Consolas" panose="020B0609020204030204" pitchFamily="49" charset="0"/>
              </a:rPr>
              <a:t>&lt;</a:t>
            </a:r>
            <a:r>
              <a:rPr lang="pt-BR" dirty="0" err="1">
                <a:solidFill>
                  <a:srgbClr val="00B0F0"/>
                </a:solidFill>
                <a:latin typeface="Consolas" panose="020B0609020204030204" pitchFamily="49" charset="0"/>
                <a:cs typeface="Consolas" panose="020B0609020204030204" pitchFamily="49" charset="0"/>
              </a:rPr>
              <a:t>ol</a:t>
            </a:r>
            <a:r>
              <a:rPr lang="pt-BR" dirty="0">
                <a:solidFill>
                  <a:srgbClr val="00B0F0"/>
                </a:solidFill>
                <a:latin typeface="Consolas" panose="020B0609020204030204" pitchFamily="49" charset="0"/>
                <a:cs typeface="Consolas" panose="020B0609020204030204" pitchFamily="49" charset="0"/>
              </a:rPr>
              <a:t>&gt;</a:t>
            </a:r>
            <a:br>
              <a:rPr lang="pt-BR" dirty="0">
                <a:solidFill>
                  <a:srgbClr val="00B0F0"/>
                </a:solidFill>
                <a:latin typeface="Consolas" panose="020B0609020204030204" pitchFamily="49" charset="0"/>
                <a:cs typeface="Consolas" panose="020B0609020204030204" pitchFamily="49" charset="0"/>
              </a:rPr>
            </a:br>
            <a:r>
              <a:rPr lang="pt-BR" dirty="0">
                <a:latin typeface="Consolas" panose="020B0609020204030204" pitchFamily="49" charset="0"/>
                <a:cs typeface="Consolas" panose="020B0609020204030204" pitchFamily="49" charset="0"/>
              </a:rPr>
              <a:t>   </a:t>
            </a:r>
            <a:r>
              <a:rPr lang="pt-BR" dirty="0">
                <a:solidFill>
                  <a:srgbClr val="00B0F0"/>
                </a:solidFill>
                <a:latin typeface="Consolas" panose="020B0609020204030204" pitchFamily="49" charset="0"/>
                <a:cs typeface="Consolas" panose="020B0609020204030204" pitchFamily="49" charset="0"/>
              </a:rPr>
              <a:t>&lt;li&gt; </a:t>
            </a:r>
            <a:r>
              <a:rPr lang="pt-BR" dirty="0">
                <a:latin typeface="Consolas" panose="020B0609020204030204" pitchFamily="49" charset="0"/>
                <a:cs typeface="Consolas" panose="020B0609020204030204" pitchFamily="49" charset="0"/>
              </a:rPr>
              <a:t>item 1</a:t>
            </a:r>
            <a:r>
              <a:rPr lang="pt-BR" dirty="0">
                <a:solidFill>
                  <a:srgbClr val="00B0F0"/>
                </a:solidFill>
                <a:latin typeface="Consolas" panose="020B0609020204030204" pitchFamily="49" charset="0"/>
                <a:cs typeface="Consolas" panose="020B0609020204030204" pitchFamily="49" charset="0"/>
              </a:rPr>
              <a:t>&lt;/li&gt;</a:t>
            </a:r>
            <a:br>
              <a:rPr lang="pt-BR" dirty="0">
                <a:solidFill>
                  <a:srgbClr val="00B0F0"/>
                </a:solidFill>
                <a:latin typeface="Consolas" panose="020B0609020204030204" pitchFamily="49" charset="0"/>
                <a:cs typeface="Consolas" panose="020B0609020204030204" pitchFamily="49" charset="0"/>
              </a:rPr>
            </a:br>
            <a:r>
              <a:rPr lang="pt-BR" dirty="0">
                <a:latin typeface="Consolas" panose="020B0609020204030204" pitchFamily="49" charset="0"/>
                <a:cs typeface="Consolas" panose="020B0609020204030204" pitchFamily="49" charset="0"/>
              </a:rPr>
              <a:t>   </a:t>
            </a:r>
            <a:r>
              <a:rPr lang="pt-BR" dirty="0">
                <a:solidFill>
                  <a:srgbClr val="00B0F0"/>
                </a:solidFill>
                <a:latin typeface="Consolas" panose="020B0609020204030204" pitchFamily="49" charset="0"/>
                <a:cs typeface="Consolas" panose="020B0609020204030204" pitchFamily="49" charset="0"/>
              </a:rPr>
              <a:t>&lt;li&gt; </a:t>
            </a:r>
            <a:r>
              <a:rPr lang="pt-BR" dirty="0">
                <a:latin typeface="Consolas" panose="020B0609020204030204" pitchFamily="49" charset="0"/>
                <a:cs typeface="Consolas" panose="020B0609020204030204" pitchFamily="49" charset="0"/>
              </a:rPr>
              <a:t>item 2</a:t>
            </a:r>
            <a:r>
              <a:rPr lang="pt-BR" dirty="0">
                <a:solidFill>
                  <a:srgbClr val="00B0F0"/>
                </a:solidFill>
                <a:latin typeface="Consolas" panose="020B0609020204030204" pitchFamily="49" charset="0"/>
                <a:cs typeface="Consolas" panose="020B0609020204030204" pitchFamily="49" charset="0"/>
              </a:rPr>
              <a:t>&lt;/li&gt;</a:t>
            </a:r>
            <a:br>
              <a:rPr lang="pt-BR" dirty="0">
                <a:solidFill>
                  <a:srgbClr val="00B0F0"/>
                </a:solidFill>
                <a:latin typeface="Consolas" panose="020B0609020204030204" pitchFamily="49" charset="0"/>
                <a:cs typeface="Consolas" panose="020B0609020204030204" pitchFamily="49" charset="0"/>
              </a:rPr>
            </a:br>
            <a:r>
              <a:rPr lang="pt-BR" dirty="0">
                <a:solidFill>
                  <a:srgbClr val="00B0F0"/>
                </a:solidFill>
                <a:latin typeface="Consolas" panose="020B0609020204030204" pitchFamily="49" charset="0"/>
                <a:cs typeface="Consolas" panose="020B0609020204030204" pitchFamily="49" charset="0"/>
              </a:rPr>
              <a:t>&lt;/</a:t>
            </a:r>
            <a:r>
              <a:rPr lang="pt-BR" dirty="0" err="1">
                <a:solidFill>
                  <a:srgbClr val="00B0F0"/>
                </a:solidFill>
                <a:latin typeface="Consolas" panose="020B0609020204030204" pitchFamily="49" charset="0"/>
                <a:cs typeface="Consolas" panose="020B0609020204030204" pitchFamily="49" charset="0"/>
              </a:rPr>
              <a:t>ol</a:t>
            </a:r>
            <a:r>
              <a:rPr lang="pt-BR" dirty="0">
                <a:solidFill>
                  <a:srgbClr val="00B0F0"/>
                </a:solidFill>
                <a:latin typeface="Consolas" panose="020B0609020204030204" pitchFamily="49" charset="0"/>
                <a:cs typeface="Consolas" panose="020B0609020204030204" pitchFamily="49" charset="0"/>
              </a:rPr>
              <a:t>&gt;</a:t>
            </a:r>
          </a:p>
          <a:p>
            <a:pPr>
              <a:defRPr/>
            </a:pPr>
            <a:endParaRPr lang="pt-BR" sz="2400" dirty="0"/>
          </a:p>
          <a:p>
            <a:pPr>
              <a:defRPr/>
            </a:pPr>
            <a:r>
              <a:rPr lang="it-IT" sz="2400" dirty="0"/>
              <a:t>&lt;ul&gt; - lista não ordenada</a:t>
            </a:r>
            <a:br>
              <a:rPr lang="it-IT" sz="2400" dirty="0"/>
            </a:br>
            <a:r>
              <a:rPr lang="it-IT" dirty="0">
                <a:solidFill>
                  <a:srgbClr val="00B0F0"/>
                </a:solidFill>
                <a:latin typeface="Consolas" panose="020B0609020204030204" pitchFamily="49" charset="0"/>
                <a:cs typeface="Consolas" panose="020B0609020204030204" pitchFamily="49" charset="0"/>
              </a:rPr>
              <a:t>&lt;ul&gt;</a:t>
            </a:r>
            <a:br>
              <a:rPr lang="it-IT" dirty="0">
                <a:solidFill>
                  <a:srgbClr val="00B0F0"/>
                </a:solidFill>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a:solidFill>
                  <a:srgbClr val="00B0F0"/>
                </a:solidFill>
                <a:latin typeface="Consolas" panose="020B0609020204030204" pitchFamily="49" charset="0"/>
                <a:cs typeface="Consolas" panose="020B0609020204030204" pitchFamily="49" charset="0"/>
              </a:rPr>
              <a:t>&lt;li&gt; </a:t>
            </a:r>
            <a:r>
              <a:rPr lang="it-IT" dirty="0">
                <a:latin typeface="Consolas" panose="020B0609020204030204" pitchFamily="49" charset="0"/>
                <a:cs typeface="Consolas" panose="020B0609020204030204" pitchFamily="49" charset="0"/>
              </a:rPr>
              <a:t>item 1</a:t>
            </a:r>
            <a:r>
              <a:rPr lang="it-IT" dirty="0">
                <a:solidFill>
                  <a:srgbClr val="00B0F0"/>
                </a:solidFill>
                <a:latin typeface="Consolas" panose="020B0609020204030204" pitchFamily="49" charset="0"/>
                <a:cs typeface="Consolas" panose="020B0609020204030204" pitchFamily="49" charset="0"/>
              </a:rPr>
              <a:t>&lt;/li&gt;</a:t>
            </a:r>
            <a:br>
              <a:rPr lang="it-IT" dirty="0">
                <a:solidFill>
                  <a:srgbClr val="00B0F0"/>
                </a:solidFill>
                <a:latin typeface="Consolas" panose="020B0609020204030204" pitchFamily="49" charset="0"/>
                <a:cs typeface="Consolas" panose="020B0609020204030204" pitchFamily="49" charset="0"/>
              </a:rPr>
            </a:br>
            <a:r>
              <a:rPr lang="it-IT" dirty="0">
                <a:latin typeface="Consolas" panose="020B0609020204030204" pitchFamily="49" charset="0"/>
                <a:cs typeface="Consolas" panose="020B0609020204030204" pitchFamily="49" charset="0"/>
              </a:rPr>
              <a:t>   </a:t>
            </a:r>
            <a:r>
              <a:rPr lang="it-IT" dirty="0">
                <a:solidFill>
                  <a:srgbClr val="00B0F0"/>
                </a:solidFill>
                <a:latin typeface="Consolas" panose="020B0609020204030204" pitchFamily="49" charset="0"/>
                <a:cs typeface="Consolas" panose="020B0609020204030204" pitchFamily="49" charset="0"/>
              </a:rPr>
              <a:t>&lt;li&gt; </a:t>
            </a:r>
            <a:r>
              <a:rPr lang="it-IT" dirty="0">
                <a:latin typeface="Consolas" panose="020B0609020204030204" pitchFamily="49" charset="0"/>
                <a:cs typeface="Consolas" panose="020B0609020204030204" pitchFamily="49" charset="0"/>
              </a:rPr>
              <a:t>item 2</a:t>
            </a:r>
            <a:r>
              <a:rPr lang="it-IT" dirty="0">
                <a:solidFill>
                  <a:srgbClr val="00B0F0"/>
                </a:solidFill>
                <a:latin typeface="Consolas" panose="020B0609020204030204" pitchFamily="49" charset="0"/>
                <a:cs typeface="Consolas" panose="020B0609020204030204" pitchFamily="49" charset="0"/>
              </a:rPr>
              <a:t>&lt;/li&gt;</a:t>
            </a:r>
            <a:br>
              <a:rPr lang="it-IT" dirty="0">
                <a:solidFill>
                  <a:srgbClr val="00B0F0"/>
                </a:solidFill>
                <a:latin typeface="Consolas" panose="020B0609020204030204" pitchFamily="49" charset="0"/>
                <a:cs typeface="Consolas" panose="020B0609020204030204" pitchFamily="49" charset="0"/>
              </a:rPr>
            </a:br>
            <a:r>
              <a:rPr lang="it-IT" dirty="0">
                <a:solidFill>
                  <a:srgbClr val="00B0F0"/>
                </a:solidFill>
                <a:latin typeface="Consolas" panose="020B0609020204030204" pitchFamily="49" charset="0"/>
                <a:cs typeface="Consolas" panose="020B0609020204030204" pitchFamily="49" charset="0"/>
              </a:rPr>
              <a:t>&lt;/ul&gt;</a:t>
            </a:r>
          </a:p>
          <a:p>
            <a:pPr>
              <a:defRPr/>
            </a:pPr>
            <a:endParaRPr lang="pt-BR" sz="2800" dirty="0"/>
          </a:p>
        </p:txBody>
      </p:sp>
      <p:sp>
        <p:nvSpPr>
          <p:cNvPr id="20484" name="CaixaDeTexto 1"/>
          <p:cNvSpPr txBox="1">
            <a:spLocks noChangeArrowheads="1"/>
          </p:cNvSpPr>
          <p:nvPr/>
        </p:nvSpPr>
        <p:spPr bwMode="auto">
          <a:xfrm>
            <a:off x="5158106" y="2786167"/>
            <a:ext cx="11715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AutoNum type="arabicPeriod"/>
            </a:pPr>
            <a:r>
              <a:rPr lang="pt-BR" altLang="pt-BR" sz="1800" dirty="0"/>
              <a:t>Item 1</a:t>
            </a:r>
          </a:p>
          <a:p>
            <a:pPr eaLnBrk="1" hangingPunct="1">
              <a:spcBef>
                <a:spcPct val="0"/>
              </a:spcBef>
              <a:buFontTx/>
              <a:buAutoNum type="arabicPeriod"/>
            </a:pPr>
            <a:r>
              <a:rPr lang="pt-BR" altLang="pt-BR" sz="1800" dirty="0"/>
              <a:t>Item 2</a:t>
            </a:r>
          </a:p>
          <a:p>
            <a:pPr eaLnBrk="1" hangingPunct="1">
              <a:spcBef>
                <a:spcPct val="0"/>
              </a:spcBef>
              <a:buFontTx/>
              <a:buAutoNum type="arabicPeriod"/>
            </a:pPr>
            <a:r>
              <a:rPr lang="pt-BR" altLang="pt-BR" sz="1800" dirty="0"/>
              <a:t>Item 3</a:t>
            </a:r>
          </a:p>
        </p:txBody>
      </p:sp>
      <p:sp>
        <p:nvSpPr>
          <p:cNvPr id="20485" name="CaixaDeTexto 4"/>
          <p:cNvSpPr txBox="1">
            <a:spLocks noChangeArrowheads="1"/>
          </p:cNvSpPr>
          <p:nvPr/>
        </p:nvSpPr>
        <p:spPr bwMode="auto">
          <a:xfrm>
            <a:off x="5132889" y="4979455"/>
            <a:ext cx="11731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pPr>
            <a:r>
              <a:rPr lang="pt-BR" altLang="pt-BR" sz="1800" dirty="0"/>
              <a:t>Item 1</a:t>
            </a:r>
          </a:p>
          <a:p>
            <a:pPr eaLnBrk="1" hangingPunct="1">
              <a:spcBef>
                <a:spcPct val="0"/>
              </a:spcBef>
            </a:pPr>
            <a:r>
              <a:rPr lang="pt-BR" altLang="pt-BR" sz="1800" dirty="0"/>
              <a:t>Item 2</a:t>
            </a:r>
          </a:p>
          <a:p>
            <a:pPr eaLnBrk="1" hangingPunct="1">
              <a:spcBef>
                <a:spcPct val="0"/>
              </a:spcBef>
            </a:pPr>
            <a:r>
              <a:rPr lang="pt-BR" altLang="pt-BR" sz="1800" dirty="0"/>
              <a:t>Item 3</a:t>
            </a:r>
          </a:p>
        </p:txBody>
      </p:sp>
    </p:spTree>
    <p:extLst>
      <p:ext uri="{BB962C8B-B14F-4D97-AF65-F5344CB8AC3E}">
        <p14:creationId xmlns:p14="http://schemas.microsoft.com/office/powerpoint/2010/main" val="3921344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ítulo 1"/>
          <p:cNvSpPr>
            <a:spLocks noGrp="1"/>
          </p:cNvSpPr>
          <p:nvPr>
            <p:ph type="title"/>
          </p:nvPr>
        </p:nvSpPr>
        <p:spPr>
          <a:xfrm>
            <a:off x="445892" y="343853"/>
            <a:ext cx="8785226" cy="581025"/>
          </a:xfrm>
        </p:spPr>
        <p:txBody>
          <a:bodyPr/>
          <a:lstStyle/>
          <a:p>
            <a:pPr eaLnBrk="1" hangingPunct="1"/>
            <a:r>
              <a:rPr lang="pt-BR" altLang="pt-BR" sz="2800" b="1" dirty="0">
                <a:solidFill>
                  <a:schemeClr val="tx1"/>
                </a:solidFill>
              </a:rPr>
              <a:t>Tabelas</a:t>
            </a:r>
          </a:p>
        </p:txBody>
      </p:sp>
      <p:sp>
        <p:nvSpPr>
          <p:cNvPr id="13315" name="Espaço Reservado para Conteúdo 2"/>
          <p:cNvSpPr>
            <a:spLocks noGrp="1"/>
          </p:cNvSpPr>
          <p:nvPr>
            <p:ph idx="1"/>
          </p:nvPr>
        </p:nvSpPr>
        <p:spPr>
          <a:xfrm>
            <a:off x="994532" y="1128078"/>
            <a:ext cx="10079868" cy="5141912"/>
          </a:xfrm>
        </p:spPr>
        <p:txBody>
          <a:bodyPr>
            <a:normAutofit/>
          </a:bodyPr>
          <a:lstStyle/>
          <a:p>
            <a:pPr marL="0" indent="0">
              <a:buNone/>
              <a:defRPr/>
            </a:pPr>
            <a:r>
              <a:rPr lang="pt-BR" sz="2400" dirty="0"/>
              <a:t>Para definir uma tabela básica, utilize as </a:t>
            </a:r>
            <a:r>
              <a:rPr lang="pt-BR" sz="2400" dirty="0" err="1"/>
              <a:t>tags</a:t>
            </a:r>
            <a:r>
              <a:rPr lang="pt-BR" sz="2400" dirty="0"/>
              <a:t>:</a:t>
            </a:r>
          </a:p>
          <a:p>
            <a:pPr marL="0" indent="0">
              <a:buNone/>
              <a:defRPr/>
            </a:pPr>
            <a:r>
              <a:rPr lang="pt-BR" sz="2400" dirty="0"/>
              <a:t>&lt;</a:t>
            </a:r>
            <a:r>
              <a:rPr lang="pt-BR" sz="2400" dirty="0" err="1"/>
              <a:t>table</a:t>
            </a:r>
            <a:r>
              <a:rPr lang="pt-BR" sz="2400" dirty="0"/>
              <a:t>&gt; define uma tabela</a:t>
            </a:r>
          </a:p>
          <a:p>
            <a:pPr marL="0" indent="0">
              <a:buNone/>
              <a:defRPr/>
            </a:pPr>
            <a:endParaRPr lang="pt-BR" sz="900" dirty="0"/>
          </a:p>
          <a:p>
            <a:pPr marL="906463" lvl="1" indent="-455613">
              <a:buSzPct val="105000"/>
              <a:buFont typeface="Wingdings" panose="05000000000000000000" pitchFamily="2" charset="2"/>
              <a:buChar char="Ø"/>
              <a:defRPr/>
            </a:pPr>
            <a:r>
              <a:rPr lang="pt-BR" sz="2000" dirty="0"/>
              <a:t>&lt;</a:t>
            </a:r>
            <a:r>
              <a:rPr lang="pt-BR" sz="2000" dirty="0" err="1"/>
              <a:t>tr</a:t>
            </a:r>
            <a:r>
              <a:rPr lang="pt-BR" sz="2000" dirty="0"/>
              <a:t>&gt;  define uma linha na tabela</a:t>
            </a:r>
          </a:p>
          <a:p>
            <a:pPr marL="906463" lvl="1" indent="-455613">
              <a:buSzPct val="105000"/>
              <a:buFont typeface="Wingdings" panose="05000000000000000000" pitchFamily="2" charset="2"/>
              <a:buChar char="Ø"/>
              <a:defRPr/>
            </a:pPr>
            <a:r>
              <a:rPr lang="pt-BR" sz="2000" dirty="0"/>
              <a:t>&lt;</a:t>
            </a:r>
            <a:r>
              <a:rPr lang="pt-BR" sz="2000" dirty="0" err="1"/>
              <a:t>td</a:t>
            </a:r>
            <a:r>
              <a:rPr lang="pt-BR" sz="2000" dirty="0"/>
              <a:t>&gt; define uma coluna na tabela</a:t>
            </a:r>
          </a:p>
          <a:p>
            <a:pPr marL="457200" lvl="1" indent="0">
              <a:buNone/>
              <a:defRPr/>
            </a:pPr>
            <a:br>
              <a:rPr lang="pt-BR" sz="2000" dirty="0"/>
            </a:b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table</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   &lt;</a:t>
            </a:r>
            <a:r>
              <a:rPr lang="pt-BR" sz="2000" dirty="0" err="1">
                <a:solidFill>
                  <a:srgbClr val="00B0F0"/>
                </a:solidFill>
                <a:latin typeface="Consolas" panose="020B0609020204030204" pitchFamily="49" charset="0"/>
                <a:cs typeface="Consolas" panose="020B0609020204030204" pitchFamily="49" charset="0"/>
              </a:rPr>
              <a:t>tr</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        &lt;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r>
              <a:rPr lang="pt-BR" sz="2000" dirty="0">
                <a:latin typeface="Consolas" panose="020B0609020204030204" pitchFamily="49" charset="0"/>
                <a:cs typeface="Consolas" panose="020B0609020204030204" pitchFamily="49" charset="0"/>
              </a:rPr>
              <a:t>Linha 1 – Coluna 1</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latin typeface="Consolas" panose="020B0609020204030204" pitchFamily="49" charset="0"/>
                <a:cs typeface="Consolas" panose="020B0609020204030204" pitchFamily="49" charset="0"/>
              </a:rPr>
              <a:t>        </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r>
              <a:rPr lang="pt-BR" sz="2000" dirty="0">
                <a:latin typeface="Consolas" panose="020B0609020204030204" pitchFamily="49" charset="0"/>
                <a:cs typeface="Consolas" panose="020B0609020204030204" pitchFamily="49" charset="0"/>
              </a:rPr>
              <a:t>Linha 1 – Coluna 2</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latin typeface="Consolas" panose="020B0609020204030204" pitchFamily="49" charset="0"/>
                <a:cs typeface="Consolas" panose="020B0609020204030204" pitchFamily="49" charset="0"/>
              </a:rPr>
              <a:t>   </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tr</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   &lt;</a:t>
            </a:r>
            <a:r>
              <a:rPr lang="pt-BR" sz="2000" dirty="0" err="1">
                <a:solidFill>
                  <a:srgbClr val="00B0F0"/>
                </a:solidFill>
                <a:latin typeface="Consolas" panose="020B0609020204030204" pitchFamily="49" charset="0"/>
                <a:cs typeface="Consolas" panose="020B0609020204030204" pitchFamily="49" charset="0"/>
              </a:rPr>
              <a:t>tr</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        &lt;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r>
              <a:rPr lang="pt-BR" sz="2000" dirty="0">
                <a:latin typeface="Consolas" panose="020B0609020204030204" pitchFamily="49" charset="0"/>
                <a:cs typeface="Consolas" panose="020B0609020204030204" pitchFamily="49" charset="0"/>
              </a:rPr>
              <a:t>Linha 2 – Coluna 1</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latin typeface="Consolas" panose="020B0609020204030204" pitchFamily="49" charset="0"/>
                <a:cs typeface="Consolas" panose="020B0609020204030204" pitchFamily="49" charset="0"/>
              </a:rPr>
              <a:t>        </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r>
              <a:rPr lang="pt-BR" sz="2000" dirty="0">
                <a:latin typeface="Consolas" panose="020B0609020204030204" pitchFamily="49" charset="0"/>
                <a:cs typeface="Consolas" panose="020B0609020204030204" pitchFamily="49" charset="0"/>
              </a:rPr>
              <a:t>Linha 2 – Coluna 2</a:t>
            </a: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td</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   &lt;/</a:t>
            </a:r>
            <a:r>
              <a:rPr lang="pt-BR" sz="2000" dirty="0" err="1">
                <a:solidFill>
                  <a:srgbClr val="00B0F0"/>
                </a:solidFill>
                <a:latin typeface="Consolas" panose="020B0609020204030204" pitchFamily="49" charset="0"/>
                <a:cs typeface="Consolas" panose="020B0609020204030204" pitchFamily="49" charset="0"/>
              </a:rPr>
              <a:t>tr</a:t>
            </a:r>
            <a:r>
              <a:rPr lang="pt-BR" sz="2000" dirty="0">
                <a:solidFill>
                  <a:srgbClr val="00B0F0"/>
                </a:solidFill>
                <a:latin typeface="Consolas" panose="020B0609020204030204" pitchFamily="49" charset="0"/>
                <a:cs typeface="Consolas" panose="020B0609020204030204" pitchFamily="49" charset="0"/>
              </a:rPr>
              <a:t>&gt;</a:t>
            </a:r>
            <a:br>
              <a:rPr lang="pt-BR" sz="2000" dirty="0">
                <a:solidFill>
                  <a:srgbClr val="00B0F0"/>
                </a:solidFill>
                <a:latin typeface="Consolas" panose="020B0609020204030204" pitchFamily="49" charset="0"/>
                <a:cs typeface="Consolas" panose="020B0609020204030204" pitchFamily="49" charset="0"/>
              </a:rPr>
            </a:br>
            <a:r>
              <a:rPr lang="pt-BR" sz="2000" dirty="0">
                <a:solidFill>
                  <a:srgbClr val="00B0F0"/>
                </a:solidFill>
                <a:latin typeface="Consolas" panose="020B0609020204030204" pitchFamily="49" charset="0"/>
                <a:cs typeface="Consolas" panose="020B0609020204030204" pitchFamily="49" charset="0"/>
              </a:rPr>
              <a:t>&lt;/</a:t>
            </a:r>
            <a:r>
              <a:rPr lang="pt-BR" sz="2000" dirty="0" err="1">
                <a:solidFill>
                  <a:srgbClr val="00B0F0"/>
                </a:solidFill>
                <a:latin typeface="Consolas" panose="020B0609020204030204" pitchFamily="49" charset="0"/>
                <a:cs typeface="Consolas" panose="020B0609020204030204" pitchFamily="49" charset="0"/>
              </a:rPr>
              <a:t>table</a:t>
            </a:r>
            <a:r>
              <a:rPr lang="pt-BR" sz="2000" dirty="0">
                <a:solidFill>
                  <a:srgbClr val="00B0F0"/>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15188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ítulo 1"/>
          <p:cNvSpPr>
            <a:spLocks noGrp="1"/>
          </p:cNvSpPr>
          <p:nvPr>
            <p:ph type="title"/>
          </p:nvPr>
        </p:nvSpPr>
        <p:spPr/>
        <p:txBody>
          <a:bodyPr>
            <a:normAutofit/>
          </a:bodyPr>
          <a:lstStyle/>
          <a:p>
            <a:pPr eaLnBrk="1" hangingPunct="1"/>
            <a:r>
              <a:rPr lang="pt-BR" altLang="pt-BR" b="1" dirty="0">
                <a:solidFill>
                  <a:schemeClr val="tx1"/>
                </a:solidFill>
              </a:rPr>
              <a:t>Alguns conceitos básicos (HTML)</a:t>
            </a:r>
          </a:p>
        </p:txBody>
      </p:sp>
      <p:sp>
        <p:nvSpPr>
          <p:cNvPr id="4099" name="Espaço Reservado para Conteúdo 2"/>
          <p:cNvSpPr>
            <a:spLocks noGrp="1"/>
          </p:cNvSpPr>
          <p:nvPr>
            <p:ph idx="1"/>
          </p:nvPr>
        </p:nvSpPr>
        <p:spPr>
          <a:xfrm>
            <a:off x="914401" y="1275471"/>
            <a:ext cx="10058400" cy="4037427"/>
          </a:xfrm>
        </p:spPr>
        <p:txBody>
          <a:bodyPr/>
          <a:lstStyle/>
          <a:p>
            <a:pPr algn="just"/>
            <a:r>
              <a:rPr lang="pt-BR" altLang="pt-BR" sz="2400" b="1" dirty="0"/>
              <a:t>HTML (Hypertext </a:t>
            </a:r>
            <a:r>
              <a:rPr lang="pt-BR" altLang="pt-BR" sz="2400" b="1" dirty="0" err="1"/>
              <a:t>Markup</a:t>
            </a:r>
            <a:r>
              <a:rPr lang="pt-BR" altLang="pt-BR" sz="2400" b="1" dirty="0"/>
              <a:t> </a:t>
            </a:r>
            <a:r>
              <a:rPr lang="pt-BR" altLang="pt-BR" sz="2400" b="1" dirty="0" err="1"/>
              <a:t>Language</a:t>
            </a:r>
            <a:r>
              <a:rPr lang="pt-BR" altLang="pt-BR" sz="2400" b="1" dirty="0"/>
              <a:t>) = Linguagem de Marcação de Hipertexto</a:t>
            </a:r>
          </a:p>
          <a:p>
            <a:pPr algn="just"/>
            <a:endParaRPr lang="pt-BR" altLang="pt-BR" sz="2400" dirty="0"/>
          </a:p>
          <a:p>
            <a:pPr algn="just"/>
            <a:r>
              <a:rPr lang="pt-BR" altLang="pt-BR" sz="2400" dirty="0"/>
              <a:t>A linguagem HTML desde a sua primeira especificação teve como objetivo principal estruturar documentos; sua especificação não visa a formatação ou função de apresentação visual como cor de fonte, aspectos de layout, etc.</a:t>
            </a:r>
          </a:p>
          <a:p>
            <a:pPr algn="just"/>
            <a:endParaRPr lang="pt-BR" altLang="pt-BR" sz="2400" dirty="0"/>
          </a:p>
          <a:p>
            <a:pPr algn="just"/>
            <a:r>
              <a:rPr lang="pt-BR" altLang="pt-BR" sz="2400" dirty="0"/>
              <a:t>Vale ressaltar que algumas </a:t>
            </a:r>
            <a:r>
              <a:rPr lang="pt-BR" altLang="pt-BR" sz="2400" dirty="0" err="1"/>
              <a:t>tags</a:t>
            </a:r>
            <a:r>
              <a:rPr lang="pt-BR" altLang="pt-BR" sz="2400" dirty="0"/>
              <a:t> possuem uma formatação prévia, porém são formatações que ainda estão dentro dos objetivos de estruturar o documento HTML.</a:t>
            </a:r>
          </a:p>
          <a:p>
            <a:endParaRPr lang="pt-BR" altLang="pt-BR" dirty="0"/>
          </a:p>
          <a:p>
            <a:endParaRPr lang="pt-BR" altLang="pt-BR" dirty="0"/>
          </a:p>
        </p:txBody>
      </p:sp>
    </p:spTree>
    <p:extLst>
      <p:ext uri="{BB962C8B-B14F-4D97-AF65-F5344CB8AC3E}">
        <p14:creationId xmlns:p14="http://schemas.microsoft.com/office/powerpoint/2010/main" val="2020573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ítulo 1"/>
          <p:cNvSpPr>
            <a:spLocks noGrp="1"/>
          </p:cNvSpPr>
          <p:nvPr>
            <p:ph type="title"/>
          </p:nvPr>
        </p:nvSpPr>
        <p:spPr>
          <a:xfrm>
            <a:off x="454466" y="313331"/>
            <a:ext cx="8785225" cy="581025"/>
          </a:xfrm>
        </p:spPr>
        <p:txBody>
          <a:bodyPr>
            <a:normAutofit fontScale="90000"/>
          </a:bodyPr>
          <a:lstStyle/>
          <a:p>
            <a:r>
              <a:rPr lang="pt-BR" altLang="pt-BR" b="1" dirty="0"/>
              <a:t>Tabelas</a:t>
            </a:r>
          </a:p>
        </p:txBody>
      </p:sp>
      <p:sp>
        <p:nvSpPr>
          <p:cNvPr id="22531" name="Espaço Reservado para Conteúdo 2"/>
          <p:cNvSpPr>
            <a:spLocks noGrp="1"/>
          </p:cNvSpPr>
          <p:nvPr>
            <p:ph idx="1"/>
          </p:nvPr>
        </p:nvSpPr>
        <p:spPr>
          <a:xfrm>
            <a:off x="758486" y="1129309"/>
            <a:ext cx="9947028" cy="4655651"/>
          </a:xfrm>
        </p:spPr>
        <p:txBody>
          <a:bodyPr>
            <a:noAutofit/>
          </a:bodyPr>
          <a:lstStyle/>
          <a:p>
            <a:pPr>
              <a:lnSpc>
                <a:spcPct val="100000"/>
              </a:lnSpc>
              <a:spcBef>
                <a:spcPts val="0"/>
              </a:spcBef>
              <a:spcAft>
                <a:spcPts val="0"/>
              </a:spcAft>
              <a:defRPr/>
            </a:pPr>
            <a:r>
              <a:rPr lang="pt-BR" altLang="pt-BR" sz="1800" dirty="0"/>
              <a:t>É possível construir uma tabela simples apenas com as </a:t>
            </a:r>
            <a:r>
              <a:rPr lang="pt-BR" altLang="pt-BR" sz="1800" dirty="0" err="1"/>
              <a:t>tags</a:t>
            </a:r>
            <a:r>
              <a:rPr lang="pt-BR" altLang="pt-BR" sz="1800" dirty="0"/>
              <a:t> </a:t>
            </a:r>
            <a:r>
              <a:rPr lang="pt-BR" altLang="pt-BR" sz="1800" b="1" dirty="0" err="1"/>
              <a:t>tr</a:t>
            </a:r>
            <a:r>
              <a:rPr lang="pt-BR" altLang="pt-BR" sz="1800" dirty="0"/>
              <a:t> e </a:t>
            </a:r>
            <a:r>
              <a:rPr lang="pt-BR" altLang="pt-BR" sz="1800" b="1" dirty="0" err="1"/>
              <a:t>td</a:t>
            </a:r>
            <a:r>
              <a:rPr lang="pt-BR" altLang="pt-BR" sz="1800" dirty="0"/>
              <a:t>:</a:t>
            </a:r>
          </a:p>
          <a:p>
            <a:pPr marL="0" indent="0">
              <a:lnSpc>
                <a:spcPct val="100000"/>
              </a:lnSpc>
              <a:spcBef>
                <a:spcPts val="0"/>
              </a:spcBef>
              <a:spcAft>
                <a:spcPts val="0"/>
              </a:spcAft>
              <a:buNone/>
              <a:defRPr/>
            </a:pPr>
            <a:endParaRPr lang="pt-BR" altLang="pt-BR" sz="1800" dirty="0"/>
          </a:p>
          <a:p>
            <a:pPr marL="0" indent="0">
              <a:lnSpc>
                <a:spcPct val="100000"/>
              </a:lnSpc>
              <a:spcBef>
                <a:spcPts val="0"/>
              </a:spcBef>
              <a:spcAft>
                <a:spcPts val="0"/>
              </a:spcAft>
              <a:buNone/>
              <a:defRPr/>
            </a:pPr>
            <a:endParaRPr lang="pt-BR" altLang="pt-BR" sz="1800" dirty="0"/>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7306" y="2643626"/>
            <a:ext cx="2087563"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tângulo 2"/>
          <p:cNvSpPr/>
          <p:nvPr/>
        </p:nvSpPr>
        <p:spPr>
          <a:xfrm>
            <a:off x="1811606" y="3323154"/>
            <a:ext cx="6096000" cy="2585323"/>
          </a:xfrm>
          <a:prstGeom prst="rect">
            <a:avLst/>
          </a:prstGeom>
        </p:spPr>
        <p:txBody>
          <a:bodyPr>
            <a:spAutoFit/>
          </a:bodyPr>
          <a:lstStyle/>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&gt;FEV&lt;/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&gt;600&lt;/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&gt;Soma&lt;/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&gt;R$ 1200,00&lt;/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&lt;/</a:t>
            </a:r>
            <a:r>
              <a:rPr lang="pt-BR" altLang="pt-BR" dirty="0" err="1"/>
              <a:t>table</a:t>
            </a:r>
            <a:r>
              <a:rPr lang="pt-BR" altLang="pt-BR" dirty="0"/>
              <a:t>&gt;</a:t>
            </a:r>
            <a:endParaRPr lang="pt-BR" dirty="0"/>
          </a:p>
        </p:txBody>
      </p:sp>
      <p:sp>
        <p:nvSpPr>
          <p:cNvPr id="4" name="Retângulo 3"/>
          <p:cNvSpPr/>
          <p:nvPr/>
        </p:nvSpPr>
        <p:spPr>
          <a:xfrm>
            <a:off x="-804985" y="1747914"/>
            <a:ext cx="6096000" cy="2585323"/>
          </a:xfrm>
          <a:prstGeom prst="rect">
            <a:avLst/>
          </a:prstGeom>
        </p:spPr>
        <p:txBody>
          <a:bodyPr>
            <a:spAutoFit/>
          </a:bodyPr>
          <a:lstStyle/>
          <a:p>
            <a:pPr marL="2060575" indent="0">
              <a:lnSpc>
                <a:spcPct val="100000"/>
              </a:lnSpc>
              <a:spcBef>
                <a:spcPts val="0"/>
              </a:spcBef>
              <a:spcAft>
                <a:spcPts val="0"/>
              </a:spcAft>
              <a:buNone/>
              <a:defRPr/>
            </a:pPr>
            <a:r>
              <a:rPr lang="pt-BR" altLang="pt-BR" dirty="0"/>
              <a:t>&lt;</a:t>
            </a:r>
            <a:r>
              <a:rPr lang="pt-BR" altLang="pt-BR" dirty="0" err="1"/>
              <a:t>table</a:t>
            </a:r>
            <a:r>
              <a:rPr lang="pt-BR" altLang="pt-BR" dirty="0"/>
              <a:t> </a:t>
            </a:r>
            <a:r>
              <a:rPr lang="pt-BR" altLang="pt-BR" dirty="0" err="1"/>
              <a:t>border</a:t>
            </a:r>
            <a:r>
              <a:rPr lang="pt-BR" altLang="pt-BR" dirty="0"/>
              <a:t>="1"&gt;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&gt;Mês&lt;/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&gt;Vendas&lt;/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&gt;JAN&lt;/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td</a:t>
            </a:r>
            <a:r>
              <a:rPr lang="pt-BR" altLang="pt-BR" dirty="0"/>
              <a:t>&gt;600&lt;/</a:t>
            </a:r>
            <a:r>
              <a:rPr lang="pt-BR" altLang="pt-BR" dirty="0" err="1"/>
              <a:t>td</a:t>
            </a:r>
            <a:r>
              <a:rPr lang="pt-BR" altLang="pt-BR" dirty="0"/>
              <a:t>&gt;</a:t>
            </a:r>
          </a:p>
          <a:p>
            <a:pPr marL="2060575" indent="0">
              <a:lnSpc>
                <a:spcPct val="100000"/>
              </a:lnSpc>
              <a:spcBef>
                <a:spcPts val="0"/>
              </a:spcBef>
              <a:spcAft>
                <a:spcPts val="0"/>
              </a:spcAft>
              <a:buNone/>
              <a:defRPr/>
            </a:pPr>
            <a:r>
              <a:rPr lang="pt-BR" altLang="pt-BR" dirty="0"/>
              <a:t>    &lt;/</a:t>
            </a:r>
            <a:r>
              <a:rPr lang="pt-BR" altLang="pt-BR" dirty="0" err="1"/>
              <a:t>tr</a:t>
            </a:r>
            <a:r>
              <a:rPr lang="pt-BR" altLang="pt-BR" dirty="0"/>
              <a:t>&gt;</a:t>
            </a:r>
          </a:p>
        </p:txBody>
      </p:sp>
      <p:cxnSp>
        <p:nvCxnSpPr>
          <p:cNvPr id="6" name="Conector de Seta Reta 5"/>
          <p:cNvCxnSpPr/>
          <p:nvPr/>
        </p:nvCxnSpPr>
        <p:spPr>
          <a:xfrm flipV="1">
            <a:off x="2243015" y="3681329"/>
            <a:ext cx="1613096" cy="934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10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7328854" y="1289051"/>
            <a:ext cx="1997075" cy="12239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23554" name="Título 1"/>
          <p:cNvSpPr>
            <a:spLocks noGrp="1"/>
          </p:cNvSpPr>
          <p:nvPr>
            <p:ph type="title"/>
          </p:nvPr>
        </p:nvSpPr>
        <p:spPr>
          <a:xfrm>
            <a:off x="425672" y="351003"/>
            <a:ext cx="8785225" cy="581025"/>
          </a:xfrm>
        </p:spPr>
        <p:txBody>
          <a:bodyPr>
            <a:normAutofit fontScale="90000"/>
          </a:bodyPr>
          <a:lstStyle/>
          <a:p>
            <a:r>
              <a:rPr lang="pt-BR" altLang="pt-BR" b="1" dirty="0"/>
              <a:t>Tabelas</a:t>
            </a:r>
          </a:p>
        </p:txBody>
      </p:sp>
      <p:sp>
        <p:nvSpPr>
          <p:cNvPr id="23555" name="Espaço Reservado para Conteúdo 2"/>
          <p:cNvSpPr>
            <a:spLocks noGrp="1"/>
          </p:cNvSpPr>
          <p:nvPr>
            <p:ph idx="1"/>
          </p:nvPr>
        </p:nvSpPr>
        <p:spPr>
          <a:xfrm>
            <a:off x="1182885" y="1918494"/>
            <a:ext cx="8785225" cy="5141913"/>
          </a:xfrm>
        </p:spPr>
        <p:txBody>
          <a:bodyPr/>
          <a:lstStyle/>
          <a:p>
            <a:r>
              <a:rPr lang="pt-BR" altLang="pt-BR" sz="1800" dirty="0"/>
              <a:t>Para definir uma tabela completa:</a:t>
            </a:r>
          </a:p>
          <a:p>
            <a:endParaRPr lang="pt-BR" altLang="pt-BR" dirty="0"/>
          </a:p>
        </p:txBody>
      </p:sp>
      <p:sp>
        <p:nvSpPr>
          <p:cNvPr id="23556" name="Retângulo 3"/>
          <p:cNvSpPr>
            <a:spLocks noChangeArrowheads="1"/>
          </p:cNvSpPr>
          <p:nvPr/>
        </p:nvSpPr>
        <p:spPr bwMode="auto">
          <a:xfrm>
            <a:off x="7039928" y="1000126"/>
            <a:ext cx="4572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solidFill>
                  <a:schemeClr val="accent2"/>
                </a:solidFill>
                <a:latin typeface="Consolas" panose="020B0609020204030204" pitchFamily="49" charset="0"/>
              </a:rPr>
              <a:t>&lt;</a:t>
            </a:r>
            <a:r>
              <a:rPr lang="pt-BR" altLang="pt-BR" sz="1400" dirty="0" err="1">
                <a:solidFill>
                  <a:schemeClr val="accent2"/>
                </a:solidFill>
                <a:latin typeface="Consolas" panose="020B0609020204030204" pitchFamily="49" charset="0"/>
              </a:rPr>
              <a:t>table</a:t>
            </a:r>
            <a:r>
              <a:rPr lang="pt-BR" altLang="pt-BR" sz="1400" dirty="0">
                <a:solidFill>
                  <a:schemeClr val="accent2"/>
                </a:solidFill>
                <a:latin typeface="Consolas" panose="020B0609020204030204" pitchFamily="49" charset="0"/>
              </a:rPr>
              <a:t> </a:t>
            </a:r>
            <a:r>
              <a:rPr lang="pt-BR" altLang="pt-BR" sz="1400" dirty="0" err="1">
                <a:solidFill>
                  <a:schemeClr val="accent2"/>
                </a:solidFill>
                <a:latin typeface="Consolas" panose="020B0609020204030204" pitchFamily="49" charset="0"/>
              </a:rPr>
              <a:t>border</a:t>
            </a:r>
            <a:r>
              <a:rPr lang="pt-BR" altLang="pt-BR" sz="1400" dirty="0">
                <a:solidFill>
                  <a:schemeClr val="accent2"/>
                </a:solidFill>
                <a:latin typeface="Consolas" panose="020B0609020204030204" pitchFamily="49" charset="0"/>
              </a:rPr>
              <a:t>="1"&gt;</a:t>
            </a:r>
          </a:p>
          <a:p>
            <a:pPr eaLnBrk="1" hangingPunct="1">
              <a:spcBef>
                <a:spcPct val="0"/>
              </a:spcBef>
              <a:buFontTx/>
              <a:buNone/>
            </a:pPr>
            <a:r>
              <a:rPr lang="pt-BR" altLang="pt-BR" sz="1400" dirty="0">
                <a:solidFill>
                  <a:schemeClr val="accent2"/>
                </a:solidFill>
                <a:latin typeface="Consolas" panose="020B0609020204030204" pitchFamily="49" charset="0"/>
              </a:rPr>
              <a:t>  </a:t>
            </a:r>
            <a:r>
              <a:rPr lang="pt-BR" altLang="pt-BR" sz="1400" dirty="0">
                <a:solidFill>
                  <a:srgbClr val="FF0000"/>
                </a:solidFill>
                <a:latin typeface="Consolas" panose="020B0609020204030204" pitchFamily="49" charset="0"/>
              </a:rPr>
              <a:t>&lt;</a:t>
            </a:r>
            <a:r>
              <a:rPr lang="pt-BR" altLang="pt-BR" sz="1400" dirty="0" err="1">
                <a:solidFill>
                  <a:srgbClr val="FF0000"/>
                </a:solidFill>
                <a:latin typeface="Consolas" panose="020B0609020204030204" pitchFamily="49" charset="0"/>
              </a:rPr>
              <a:t>thead</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rgbClr val="FF0000"/>
                </a:solidFill>
                <a:latin typeface="Consolas" panose="020B0609020204030204" pitchFamily="49" charset="0"/>
              </a:rPr>
              <a:t>    &lt;</a:t>
            </a:r>
            <a:r>
              <a:rPr lang="pt-BR" altLang="pt-BR" sz="1400" dirty="0" err="1">
                <a:solidFill>
                  <a:srgbClr val="FF0000"/>
                </a:solidFill>
                <a:latin typeface="Consolas" panose="020B0609020204030204" pitchFamily="49" charset="0"/>
              </a:rPr>
              <a:t>tr</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rgbClr val="FF0000"/>
                </a:solidFill>
                <a:latin typeface="Consolas" panose="020B0609020204030204" pitchFamily="49" charset="0"/>
              </a:rPr>
              <a:t>      &lt;</a:t>
            </a:r>
            <a:r>
              <a:rPr lang="pt-BR" altLang="pt-BR" sz="1400" dirty="0" err="1">
                <a:solidFill>
                  <a:srgbClr val="FF0000"/>
                </a:solidFill>
                <a:latin typeface="Consolas" panose="020B0609020204030204" pitchFamily="49" charset="0"/>
              </a:rPr>
              <a:t>th</a:t>
            </a:r>
            <a:r>
              <a:rPr lang="pt-BR" altLang="pt-BR" sz="1400" dirty="0">
                <a:solidFill>
                  <a:srgbClr val="FF0000"/>
                </a:solidFill>
                <a:latin typeface="Consolas" panose="020B0609020204030204" pitchFamily="49" charset="0"/>
              </a:rPr>
              <a:t>&gt;Mês&lt;/</a:t>
            </a:r>
            <a:r>
              <a:rPr lang="pt-BR" altLang="pt-BR" sz="1400" dirty="0" err="1">
                <a:solidFill>
                  <a:srgbClr val="FF0000"/>
                </a:solidFill>
                <a:latin typeface="Consolas" panose="020B0609020204030204" pitchFamily="49" charset="0"/>
              </a:rPr>
              <a:t>th</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rgbClr val="FF0000"/>
                </a:solidFill>
                <a:latin typeface="Consolas" panose="020B0609020204030204" pitchFamily="49" charset="0"/>
              </a:rPr>
              <a:t>      &lt;</a:t>
            </a:r>
            <a:r>
              <a:rPr lang="pt-BR" altLang="pt-BR" sz="1400" dirty="0" err="1">
                <a:solidFill>
                  <a:srgbClr val="FF0000"/>
                </a:solidFill>
                <a:latin typeface="Consolas" panose="020B0609020204030204" pitchFamily="49" charset="0"/>
              </a:rPr>
              <a:t>th</a:t>
            </a:r>
            <a:r>
              <a:rPr lang="pt-BR" altLang="pt-BR" sz="1400" dirty="0">
                <a:solidFill>
                  <a:srgbClr val="FF0000"/>
                </a:solidFill>
                <a:latin typeface="Consolas" panose="020B0609020204030204" pitchFamily="49" charset="0"/>
              </a:rPr>
              <a:t>&gt;Vendas&lt;/</a:t>
            </a:r>
            <a:r>
              <a:rPr lang="pt-BR" altLang="pt-BR" sz="1400" dirty="0" err="1">
                <a:solidFill>
                  <a:srgbClr val="FF0000"/>
                </a:solidFill>
                <a:latin typeface="Consolas" panose="020B0609020204030204" pitchFamily="49" charset="0"/>
              </a:rPr>
              <a:t>th</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rgbClr val="FF0000"/>
                </a:solidFill>
                <a:latin typeface="Consolas" panose="020B0609020204030204" pitchFamily="49" charset="0"/>
              </a:rPr>
              <a:t>    &lt;/</a:t>
            </a:r>
            <a:r>
              <a:rPr lang="pt-BR" altLang="pt-BR" sz="1400" dirty="0" err="1">
                <a:solidFill>
                  <a:srgbClr val="FF0000"/>
                </a:solidFill>
                <a:latin typeface="Consolas" panose="020B0609020204030204" pitchFamily="49" charset="0"/>
              </a:rPr>
              <a:t>tr</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rgbClr val="FF0000"/>
                </a:solidFill>
                <a:latin typeface="Consolas" panose="020B0609020204030204" pitchFamily="49" charset="0"/>
              </a:rPr>
              <a:t>  &lt;/</a:t>
            </a:r>
            <a:r>
              <a:rPr lang="pt-BR" altLang="pt-BR" sz="1400" dirty="0" err="1">
                <a:solidFill>
                  <a:srgbClr val="FF0000"/>
                </a:solidFill>
                <a:latin typeface="Consolas" panose="020B0609020204030204" pitchFamily="49" charset="0"/>
              </a:rPr>
              <a:t>thead</a:t>
            </a:r>
            <a:r>
              <a:rPr lang="pt-BR" altLang="pt-BR" sz="1400" dirty="0">
                <a:solidFill>
                  <a:srgbClr val="FF0000"/>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tfoot</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tr</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td</a:t>
            </a:r>
            <a:r>
              <a:rPr lang="pt-BR" altLang="pt-BR" sz="1400" dirty="0">
                <a:solidFill>
                  <a:schemeClr val="accent2"/>
                </a:solidFill>
                <a:latin typeface="Consolas" panose="020B0609020204030204" pitchFamily="49" charset="0"/>
              </a:rPr>
              <a:t>&gt;Soma&lt;/</a:t>
            </a:r>
            <a:r>
              <a:rPr lang="pt-BR" altLang="pt-BR" sz="1400" dirty="0" err="1">
                <a:solidFill>
                  <a:schemeClr val="accent2"/>
                </a:solidFill>
                <a:latin typeface="Consolas" panose="020B0609020204030204" pitchFamily="49" charset="0"/>
              </a:rPr>
              <a:t>td</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td</a:t>
            </a:r>
            <a:r>
              <a:rPr lang="pt-BR" altLang="pt-BR" sz="1400" dirty="0">
                <a:solidFill>
                  <a:schemeClr val="accent2"/>
                </a:solidFill>
                <a:latin typeface="Consolas" panose="020B0609020204030204" pitchFamily="49" charset="0"/>
              </a:rPr>
              <a:t>&gt;R$ 1200,00&lt;/</a:t>
            </a:r>
            <a:r>
              <a:rPr lang="pt-BR" altLang="pt-BR" sz="1400" dirty="0" err="1">
                <a:solidFill>
                  <a:schemeClr val="accent2"/>
                </a:solidFill>
                <a:latin typeface="Consolas" panose="020B0609020204030204" pitchFamily="49" charset="0"/>
              </a:rPr>
              <a:t>td</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tr</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&lt;/</a:t>
            </a:r>
            <a:r>
              <a:rPr lang="pt-BR" altLang="pt-BR" sz="1400" dirty="0" err="1">
                <a:solidFill>
                  <a:schemeClr val="accent2"/>
                </a:solidFill>
                <a:latin typeface="Consolas" panose="020B0609020204030204" pitchFamily="49" charset="0"/>
              </a:rPr>
              <a:t>tfoot</a:t>
            </a:r>
            <a:r>
              <a:rPr lang="pt-BR" altLang="pt-BR" sz="1400" dirty="0">
                <a:solidFill>
                  <a:schemeClr val="accent2"/>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  </a:t>
            </a:r>
            <a:r>
              <a:rPr lang="pt-BR" altLang="pt-BR" sz="1400" dirty="0">
                <a:solidFill>
                  <a:srgbClr val="C00000"/>
                </a:solidFill>
                <a:latin typeface="Consolas" panose="020B0609020204030204" pitchFamily="49" charset="0"/>
              </a:rPr>
              <a:t>&lt;</a:t>
            </a:r>
            <a:r>
              <a:rPr lang="pt-BR" altLang="pt-BR" sz="1400" dirty="0" err="1">
                <a:solidFill>
                  <a:srgbClr val="C00000"/>
                </a:solidFill>
                <a:latin typeface="Consolas" panose="020B0609020204030204" pitchFamily="49" charset="0"/>
              </a:rPr>
              <a:t>tbody</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tr</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&gt;JAN&lt;/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&gt;600&lt;/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tr</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tr</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&gt;FEV&lt;/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&gt;600&lt;/</a:t>
            </a:r>
            <a:r>
              <a:rPr lang="pt-BR" altLang="pt-BR" sz="1400" dirty="0" err="1">
                <a:solidFill>
                  <a:srgbClr val="C00000"/>
                </a:solidFill>
                <a:latin typeface="Consolas" panose="020B0609020204030204" pitchFamily="49" charset="0"/>
              </a:rPr>
              <a:t>td</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tr</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rgbClr val="C00000"/>
                </a:solidFill>
                <a:latin typeface="Consolas" panose="020B0609020204030204" pitchFamily="49" charset="0"/>
              </a:rPr>
              <a:t>  &lt;/</a:t>
            </a:r>
            <a:r>
              <a:rPr lang="pt-BR" altLang="pt-BR" sz="1400" dirty="0" err="1">
                <a:solidFill>
                  <a:srgbClr val="C00000"/>
                </a:solidFill>
                <a:latin typeface="Consolas" panose="020B0609020204030204" pitchFamily="49" charset="0"/>
              </a:rPr>
              <a:t>tbody</a:t>
            </a:r>
            <a:r>
              <a:rPr lang="pt-BR" altLang="pt-BR" sz="1400" dirty="0">
                <a:solidFill>
                  <a:srgbClr val="C00000"/>
                </a:solidFill>
                <a:latin typeface="Consolas" panose="020B0609020204030204" pitchFamily="49" charset="0"/>
              </a:rPr>
              <a:t>&gt;</a:t>
            </a:r>
          </a:p>
          <a:p>
            <a:pPr eaLnBrk="1" hangingPunct="1">
              <a:spcBef>
                <a:spcPct val="0"/>
              </a:spcBef>
              <a:buFontTx/>
              <a:buNone/>
            </a:pPr>
            <a:r>
              <a:rPr lang="pt-BR" altLang="pt-BR" sz="1400" dirty="0">
                <a:solidFill>
                  <a:schemeClr val="accent2"/>
                </a:solidFill>
                <a:latin typeface="Consolas" panose="020B0609020204030204" pitchFamily="49" charset="0"/>
              </a:rPr>
              <a:t>&lt;/</a:t>
            </a:r>
            <a:r>
              <a:rPr lang="pt-BR" altLang="pt-BR" sz="1400" dirty="0" err="1">
                <a:solidFill>
                  <a:schemeClr val="accent2"/>
                </a:solidFill>
                <a:latin typeface="Consolas" panose="020B0609020204030204" pitchFamily="49" charset="0"/>
              </a:rPr>
              <a:t>table</a:t>
            </a:r>
            <a:r>
              <a:rPr lang="pt-BR" altLang="pt-BR" sz="1400" dirty="0">
                <a:solidFill>
                  <a:schemeClr val="accent2"/>
                </a:solidFill>
                <a:latin typeface="Consolas" panose="020B0609020204030204" pitchFamily="49" charset="0"/>
              </a:rPr>
              <a:t>&gt;</a:t>
            </a:r>
          </a:p>
        </p:txBody>
      </p:sp>
      <p:pic>
        <p:nvPicPr>
          <p:cNvPr id="2355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091" y="2513013"/>
            <a:ext cx="2278062" cy="1824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tângulo 6"/>
          <p:cNvSpPr/>
          <p:nvPr/>
        </p:nvSpPr>
        <p:spPr>
          <a:xfrm>
            <a:off x="7328853" y="2539999"/>
            <a:ext cx="2374900" cy="12684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8" name="Retângulo 7"/>
          <p:cNvSpPr/>
          <p:nvPr/>
        </p:nvSpPr>
        <p:spPr>
          <a:xfrm>
            <a:off x="7328854" y="3853303"/>
            <a:ext cx="1997075" cy="20875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cxnSp>
        <p:nvCxnSpPr>
          <p:cNvPr id="9" name="Conector de seta reta 8"/>
          <p:cNvCxnSpPr>
            <a:stCxn id="5" idx="1"/>
          </p:cNvCxnSpPr>
          <p:nvPr/>
        </p:nvCxnSpPr>
        <p:spPr>
          <a:xfrm flipH="1">
            <a:off x="4651535" y="1901032"/>
            <a:ext cx="2677319" cy="91678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7" idx="1"/>
          </p:cNvCxnSpPr>
          <p:nvPr/>
        </p:nvCxnSpPr>
        <p:spPr>
          <a:xfrm flipH="1">
            <a:off x="4665153" y="3174206"/>
            <a:ext cx="2663700" cy="842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Conector de seta reta 12"/>
          <p:cNvCxnSpPr>
            <a:stCxn id="8" idx="1"/>
            <a:endCxn id="15" idx="1"/>
          </p:cNvCxnSpPr>
          <p:nvPr/>
        </p:nvCxnSpPr>
        <p:spPr>
          <a:xfrm flipH="1" flipV="1">
            <a:off x="4818285" y="3417838"/>
            <a:ext cx="2510569" cy="14792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Chave esquerda 14"/>
          <p:cNvSpPr/>
          <p:nvPr/>
        </p:nvSpPr>
        <p:spPr>
          <a:xfrm rot="10800000">
            <a:off x="4544165" y="2983194"/>
            <a:ext cx="274120" cy="869288"/>
          </a:xfrm>
          <a:prstGeom prst="leftBrace">
            <a:avLst>
              <a:gd name="adj1" fmla="val 39877"/>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pt-BR"/>
          </a:p>
        </p:txBody>
      </p:sp>
      <p:cxnSp>
        <p:nvCxnSpPr>
          <p:cNvPr id="17" name="Conector de seta reta 16"/>
          <p:cNvCxnSpPr/>
          <p:nvPr/>
        </p:nvCxnSpPr>
        <p:spPr>
          <a:xfrm flipH="1">
            <a:off x="6895465" y="1433513"/>
            <a:ext cx="433388"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6" name="CaixaDeTexto 20"/>
          <p:cNvSpPr txBox="1">
            <a:spLocks noChangeArrowheads="1"/>
          </p:cNvSpPr>
          <p:nvPr/>
        </p:nvSpPr>
        <p:spPr bwMode="auto">
          <a:xfrm>
            <a:off x="6798629" y="164306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1</a:t>
            </a:r>
          </a:p>
        </p:txBody>
      </p:sp>
      <p:cxnSp>
        <p:nvCxnSpPr>
          <p:cNvPr id="23" name="Conector de seta reta 22"/>
          <p:cNvCxnSpPr/>
          <p:nvPr/>
        </p:nvCxnSpPr>
        <p:spPr>
          <a:xfrm flipH="1">
            <a:off x="6922454" y="2657476"/>
            <a:ext cx="433387"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8" name="CaixaDeTexto 23"/>
          <p:cNvSpPr txBox="1">
            <a:spLocks noChangeArrowheads="1"/>
          </p:cNvSpPr>
          <p:nvPr/>
        </p:nvSpPr>
        <p:spPr bwMode="auto">
          <a:xfrm>
            <a:off x="6825616" y="2868613"/>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2</a:t>
            </a:r>
          </a:p>
        </p:txBody>
      </p:sp>
      <p:cxnSp>
        <p:nvCxnSpPr>
          <p:cNvPr id="25" name="Conector de seta reta 24"/>
          <p:cNvCxnSpPr/>
          <p:nvPr/>
        </p:nvCxnSpPr>
        <p:spPr>
          <a:xfrm flipH="1">
            <a:off x="6895465" y="3908426"/>
            <a:ext cx="433388"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70" name="CaixaDeTexto 25"/>
          <p:cNvSpPr txBox="1">
            <a:spLocks noChangeArrowheads="1"/>
          </p:cNvSpPr>
          <p:nvPr/>
        </p:nvSpPr>
        <p:spPr bwMode="auto">
          <a:xfrm>
            <a:off x="6798629" y="4119563"/>
            <a:ext cx="314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3</a:t>
            </a:r>
          </a:p>
        </p:txBody>
      </p:sp>
      <p:sp>
        <p:nvSpPr>
          <p:cNvPr id="23571" name="CaixaDeTexto 21"/>
          <p:cNvSpPr txBox="1">
            <a:spLocks noChangeArrowheads="1"/>
          </p:cNvSpPr>
          <p:nvPr/>
        </p:nvSpPr>
        <p:spPr bwMode="auto">
          <a:xfrm>
            <a:off x="1461515" y="5064126"/>
            <a:ext cx="4391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1 - &lt;</a:t>
            </a:r>
            <a:r>
              <a:rPr lang="pt-BR" altLang="pt-BR" sz="1800" dirty="0" err="1"/>
              <a:t>thead</a:t>
            </a:r>
            <a:r>
              <a:rPr lang="pt-BR" altLang="pt-BR" sz="1800" dirty="0"/>
              <a:t>&gt; = cabeçalho da tabela</a:t>
            </a:r>
          </a:p>
          <a:p>
            <a:pPr eaLnBrk="1" hangingPunct="1">
              <a:spcBef>
                <a:spcPct val="0"/>
              </a:spcBef>
              <a:buFontTx/>
              <a:buNone/>
            </a:pPr>
            <a:r>
              <a:rPr lang="pt-BR" altLang="pt-BR" sz="1800" dirty="0"/>
              <a:t>	1.1 - &lt;</a:t>
            </a:r>
            <a:r>
              <a:rPr lang="pt-BR" altLang="pt-BR" sz="1800" dirty="0" err="1"/>
              <a:t>th</a:t>
            </a:r>
            <a:r>
              <a:rPr lang="pt-BR" altLang="pt-BR" sz="1800" dirty="0"/>
              <a:t>&gt; colunas do cabeçalho</a:t>
            </a:r>
          </a:p>
          <a:p>
            <a:pPr eaLnBrk="1" hangingPunct="1">
              <a:spcBef>
                <a:spcPct val="0"/>
              </a:spcBef>
              <a:buFontTx/>
              <a:buNone/>
            </a:pPr>
            <a:r>
              <a:rPr lang="pt-BR" altLang="pt-BR" sz="1800" dirty="0"/>
              <a:t>2 - &lt;</a:t>
            </a:r>
            <a:r>
              <a:rPr lang="pt-BR" altLang="pt-BR" sz="1800" dirty="0" err="1"/>
              <a:t>tfoot</a:t>
            </a:r>
            <a:r>
              <a:rPr lang="pt-BR" altLang="pt-BR" sz="1800" dirty="0"/>
              <a:t>&gt; = última linha da tabela</a:t>
            </a:r>
          </a:p>
          <a:p>
            <a:pPr eaLnBrk="1" hangingPunct="1">
              <a:spcBef>
                <a:spcPct val="0"/>
              </a:spcBef>
              <a:buFontTx/>
              <a:buNone/>
            </a:pPr>
            <a:r>
              <a:rPr lang="pt-BR" altLang="pt-BR" sz="1800" dirty="0"/>
              <a:t>3 - &lt;</a:t>
            </a:r>
            <a:r>
              <a:rPr lang="pt-BR" altLang="pt-BR" sz="1800" dirty="0" err="1"/>
              <a:t>tbody</a:t>
            </a:r>
            <a:r>
              <a:rPr lang="pt-BR" altLang="pt-BR" sz="1800" dirty="0"/>
              <a:t>&gt; = conteúdo da tabela</a:t>
            </a:r>
          </a:p>
        </p:txBody>
      </p:sp>
      <p:cxnSp>
        <p:nvCxnSpPr>
          <p:cNvPr id="28" name="Conector de seta reta 27"/>
          <p:cNvCxnSpPr>
            <a:endCxn id="23573" idx="0"/>
          </p:cNvCxnSpPr>
          <p:nvPr/>
        </p:nvCxnSpPr>
        <p:spPr>
          <a:xfrm flipH="1">
            <a:off x="6996176" y="1828802"/>
            <a:ext cx="691454" cy="3171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73" name="CaixaDeTexto 28"/>
          <p:cNvSpPr txBox="1">
            <a:spLocks noChangeArrowheads="1"/>
          </p:cNvSpPr>
          <p:nvPr/>
        </p:nvSpPr>
        <p:spPr bwMode="auto">
          <a:xfrm>
            <a:off x="6743763" y="2145972"/>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1.1</a:t>
            </a:r>
          </a:p>
        </p:txBody>
      </p:sp>
    </p:spTree>
    <p:extLst>
      <p:ext uri="{BB962C8B-B14F-4D97-AF65-F5344CB8AC3E}">
        <p14:creationId xmlns:p14="http://schemas.microsoft.com/office/powerpoint/2010/main" val="216231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ítulo 1"/>
          <p:cNvSpPr>
            <a:spLocks noGrp="1"/>
          </p:cNvSpPr>
          <p:nvPr>
            <p:ph type="title"/>
          </p:nvPr>
        </p:nvSpPr>
        <p:spPr/>
        <p:txBody>
          <a:bodyPr/>
          <a:lstStyle/>
          <a:p>
            <a:r>
              <a:rPr lang="pt-BR" altLang="pt-BR" sz="2800" b="1">
                <a:solidFill>
                  <a:schemeClr val="tx1"/>
                </a:solidFill>
              </a:rPr>
              <a:t>A tag div</a:t>
            </a:r>
          </a:p>
        </p:txBody>
      </p:sp>
      <p:sp>
        <p:nvSpPr>
          <p:cNvPr id="3" name="Espaço Reservado para Conteúdo 2"/>
          <p:cNvSpPr>
            <a:spLocks noGrp="1"/>
          </p:cNvSpPr>
          <p:nvPr>
            <p:ph idx="1"/>
          </p:nvPr>
        </p:nvSpPr>
        <p:spPr>
          <a:xfrm>
            <a:off x="965200" y="1354015"/>
            <a:ext cx="10058400" cy="4149969"/>
          </a:xfrm>
        </p:spPr>
        <p:txBody>
          <a:bodyPr/>
          <a:lstStyle/>
          <a:p>
            <a:pPr algn="just">
              <a:defRPr/>
            </a:pPr>
            <a:r>
              <a:rPr lang="pt-BR" dirty="0"/>
              <a:t>A função básica da </a:t>
            </a:r>
            <a:r>
              <a:rPr lang="pt-BR" dirty="0" err="1"/>
              <a:t>tag</a:t>
            </a:r>
            <a:r>
              <a:rPr lang="pt-BR" dirty="0"/>
              <a:t> DIV é de criar blocos de textos, porém também é utilizada na criação de layouts dos sites, para definir regiões genéricas da página, ou seja, regiões que não precisam de uma semântica (significado) no conteúdo. Também pode ser utilizada para marcar conteúdos que serão manipulados pelo </a:t>
            </a:r>
            <a:r>
              <a:rPr lang="pt-BR" dirty="0" err="1"/>
              <a:t>JavaScript</a:t>
            </a:r>
            <a:r>
              <a:rPr lang="pt-BR" dirty="0"/>
              <a:t>.</a:t>
            </a:r>
          </a:p>
          <a:p>
            <a:pPr>
              <a:defRPr/>
            </a:pPr>
            <a:endParaRPr lang="pt-BR" dirty="0"/>
          </a:p>
          <a:p>
            <a:pPr>
              <a:defRPr/>
            </a:pPr>
            <a:endParaRPr lang="pt-BR" dirty="0"/>
          </a:p>
          <a:p>
            <a:pPr marL="0" indent="0">
              <a:buNone/>
              <a:defRPr/>
            </a:pPr>
            <a:r>
              <a:rPr lang="pt-BR" dirty="0"/>
              <a:t>	</a:t>
            </a:r>
            <a:r>
              <a:rPr lang="pt-BR" dirty="0">
                <a:solidFill>
                  <a:srgbClr val="00B0F0"/>
                </a:solidFill>
              </a:rPr>
              <a:t>&lt;</a:t>
            </a:r>
            <a:r>
              <a:rPr lang="pt-BR" dirty="0" err="1">
                <a:solidFill>
                  <a:srgbClr val="00B0F0"/>
                </a:solidFill>
              </a:rPr>
              <a:t>div</a:t>
            </a:r>
            <a:r>
              <a:rPr lang="pt-BR" dirty="0">
                <a:solidFill>
                  <a:srgbClr val="00B0F0"/>
                </a:solidFill>
              </a:rPr>
              <a:t>&gt;</a:t>
            </a:r>
          </a:p>
          <a:p>
            <a:pPr marL="0" indent="0">
              <a:buNone/>
              <a:defRPr/>
            </a:pPr>
            <a:r>
              <a:rPr lang="pt-BR" dirty="0">
                <a:solidFill>
                  <a:srgbClr val="00B0F0"/>
                </a:solidFill>
              </a:rPr>
              <a:t>		&lt;</a:t>
            </a:r>
            <a:r>
              <a:rPr lang="pt-BR" dirty="0" err="1">
                <a:solidFill>
                  <a:srgbClr val="00B0F0"/>
                </a:solidFill>
              </a:rPr>
              <a:t>div</a:t>
            </a:r>
            <a:r>
              <a:rPr lang="pt-BR" dirty="0">
                <a:solidFill>
                  <a:srgbClr val="00B0F0"/>
                </a:solidFill>
              </a:rPr>
              <a:t>&gt; </a:t>
            </a:r>
            <a:r>
              <a:rPr lang="pt-BR" dirty="0"/>
              <a:t>Itens do cabeçalho do site</a:t>
            </a:r>
            <a:r>
              <a:rPr lang="pt-BR" dirty="0">
                <a:solidFill>
                  <a:srgbClr val="00B0F0"/>
                </a:solidFill>
              </a:rPr>
              <a:t>&lt;/</a:t>
            </a:r>
            <a:r>
              <a:rPr lang="pt-BR" dirty="0" err="1">
                <a:solidFill>
                  <a:srgbClr val="00B0F0"/>
                </a:solidFill>
              </a:rPr>
              <a:t>div</a:t>
            </a:r>
            <a:r>
              <a:rPr lang="pt-BR" dirty="0">
                <a:solidFill>
                  <a:srgbClr val="00B0F0"/>
                </a:solidFill>
              </a:rPr>
              <a:t>&gt;</a:t>
            </a:r>
          </a:p>
          <a:p>
            <a:pPr marL="0" indent="0">
              <a:buNone/>
              <a:defRPr/>
            </a:pPr>
            <a:r>
              <a:rPr lang="pt-BR" dirty="0">
                <a:solidFill>
                  <a:srgbClr val="00B0F0"/>
                </a:solidFill>
              </a:rPr>
              <a:t>		&lt;</a:t>
            </a:r>
            <a:r>
              <a:rPr lang="pt-BR" dirty="0" err="1">
                <a:solidFill>
                  <a:srgbClr val="00B0F0"/>
                </a:solidFill>
              </a:rPr>
              <a:t>div</a:t>
            </a:r>
            <a:r>
              <a:rPr lang="pt-BR" dirty="0">
                <a:solidFill>
                  <a:srgbClr val="00B0F0"/>
                </a:solidFill>
              </a:rPr>
              <a:t>&gt; </a:t>
            </a:r>
            <a:r>
              <a:rPr lang="pt-BR" dirty="0"/>
              <a:t>Itens do conteúdo do site</a:t>
            </a:r>
            <a:r>
              <a:rPr lang="pt-BR" dirty="0">
                <a:solidFill>
                  <a:srgbClr val="00B0F0"/>
                </a:solidFill>
              </a:rPr>
              <a:t>&lt;/</a:t>
            </a:r>
            <a:r>
              <a:rPr lang="pt-BR" dirty="0" err="1">
                <a:solidFill>
                  <a:srgbClr val="00B0F0"/>
                </a:solidFill>
              </a:rPr>
              <a:t>div</a:t>
            </a:r>
            <a:r>
              <a:rPr lang="pt-BR" dirty="0">
                <a:solidFill>
                  <a:srgbClr val="00B0F0"/>
                </a:solidFill>
              </a:rPr>
              <a:t>&gt;</a:t>
            </a:r>
          </a:p>
          <a:p>
            <a:pPr marL="0" indent="0">
              <a:buNone/>
              <a:defRPr/>
            </a:pPr>
            <a:r>
              <a:rPr lang="pt-BR" dirty="0">
                <a:solidFill>
                  <a:srgbClr val="00B0F0"/>
                </a:solidFill>
              </a:rPr>
              <a:t>	&lt;/</a:t>
            </a:r>
            <a:r>
              <a:rPr lang="pt-BR" dirty="0" err="1">
                <a:solidFill>
                  <a:srgbClr val="00B0F0"/>
                </a:solidFill>
              </a:rPr>
              <a:t>div</a:t>
            </a:r>
            <a:r>
              <a:rPr lang="pt-BR" dirty="0">
                <a:solidFill>
                  <a:srgbClr val="00B0F0"/>
                </a:solidFill>
              </a:rPr>
              <a:t>&gt;</a:t>
            </a:r>
          </a:p>
        </p:txBody>
      </p:sp>
    </p:spTree>
    <p:extLst>
      <p:ext uri="{BB962C8B-B14F-4D97-AF65-F5344CB8AC3E}">
        <p14:creationId xmlns:p14="http://schemas.microsoft.com/office/powerpoint/2010/main" val="402150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8594" y="313225"/>
            <a:ext cx="8785225" cy="581025"/>
          </a:xfrm>
        </p:spPr>
        <p:txBody>
          <a:bodyPr/>
          <a:lstStyle/>
          <a:p>
            <a:r>
              <a:rPr lang="pt-BR" altLang="pt-BR" sz="2800" b="1" dirty="0">
                <a:solidFill>
                  <a:schemeClr val="tx1"/>
                </a:solidFill>
              </a:rPr>
              <a:t>Exemplo</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114" y="1093359"/>
            <a:ext cx="7025771" cy="520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51379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ítulo 1"/>
          <p:cNvSpPr>
            <a:spLocks noGrp="1"/>
          </p:cNvSpPr>
          <p:nvPr>
            <p:ph type="title"/>
          </p:nvPr>
        </p:nvSpPr>
        <p:spPr>
          <a:xfrm>
            <a:off x="452731" y="298206"/>
            <a:ext cx="8785226" cy="581025"/>
          </a:xfrm>
        </p:spPr>
        <p:txBody>
          <a:bodyPr/>
          <a:lstStyle/>
          <a:p>
            <a:pPr eaLnBrk="1" hangingPunct="1"/>
            <a:r>
              <a:rPr lang="pt-BR" altLang="pt-BR" sz="2800" b="1" dirty="0">
                <a:solidFill>
                  <a:schemeClr val="tx1"/>
                </a:solidFill>
              </a:rPr>
              <a:t>Referências Absolutas</a:t>
            </a:r>
          </a:p>
        </p:txBody>
      </p:sp>
      <p:sp>
        <p:nvSpPr>
          <p:cNvPr id="26627" name="Espaço Reservado para Conteúdo 2"/>
          <p:cNvSpPr>
            <a:spLocks noGrp="1"/>
          </p:cNvSpPr>
          <p:nvPr>
            <p:ph idx="1"/>
          </p:nvPr>
        </p:nvSpPr>
        <p:spPr>
          <a:xfrm>
            <a:off x="1043854" y="1208088"/>
            <a:ext cx="10104291" cy="4262681"/>
          </a:xfrm>
        </p:spPr>
        <p:txBody>
          <a:bodyPr/>
          <a:lstStyle/>
          <a:p>
            <a:pPr marL="0" indent="0" algn="just">
              <a:buNone/>
            </a:pPr>
            <a:r>
              <a:rPr lang="pt-BR" altLang="pt-BR" sz="2400" dirty="0">
                <a:latin typeface="Calibri" panose="020F0502020204030204" pitchFamily="34" charset="0"/>
                <a:cs typeface="Calibri" panose="020F0502020204030204" pitchFamily="34" charset="0"/>
              </a:rPr>
              <a:t>Uma referência absoluta é aquela que inclui todo o caminho de um arquivo, incluindo o protocolo de comunicação (HTTP, por exemplo). Essa referência é válida sempre que o arquivo permaneça em um mesmo diretório.</a:t>
            </a:r>
          </a:p>
          <a:p>
            <a:pPr marL="0" indent="0" algn="just">
              <a:buNone/>
            </a:pPr>
            <a:endParaRPr lang="pt-BR" altLang="pt-BR" sz="2400" dirty="0">
              <a:latin typeface="Calibri" panose="020F0502020204030204" pitchFamily="34" charset="0"/>
              <a:cs typeface="Calibri" panose="020F0502020204030204" pitchFamily="34" charset="0"/>
            </a:endParaRPr>
          </a:p>
          <a:p>
            <a:pPr marL="0" indent="0" algn="just">
              <a:buNone/>
            </a:pPr>
            <a:r>
              <a:rPr lang="pt-BR" altLang="pt-BR" sz="2400" dirty="0">
                <a:latin typeface="Calibri" panose="020F0502020204030204" pitchFamily="34" charset="0"/>
                <a:cs typeface="Calibri" panose="020F0502020204030204" pitchFamily="34" charset="0"/>
              </a:rPr>
              <a:t>Utilizam-se referências absolutas sempre que se deseja referenciar um arquivo que não faz parte da página construída.</a:t>
            </a:r>
          </a:p>
          <a:p>
            <a:pPr marL="0" indent="0" algn="just">
              <a:buNone/>
            </a:pPr>
            <a:endParaRPr lang="pt-BR" altLang="pt-BR" sz="3200" dirty="0">
              <a:latin typeface="Calibri" panose="020F0502020204030204" pitchFamily="34" charset="0"/>
              <a:cs typeface="Calibri" panose="020F0502020204030204" pitchFamily="34" charset="0"/>
            </a:endParaRPr>
          </a:p>
          <a:p>
            <a:pPr marL="0" indent="0" algn="just">
              <a:buNone/>
            </a:pPr>
            <a:r>
              <a:rPr lang="pt-BR" altLang="pt-BR" sz="1900" dirty="0">
                <a:latin typeface="Calibri" panose="020F0502020204030204" pitchFamily="34" charset="0"/>
                <a:cs typeface="Calibri" panose="020F0502020204030204" pitchFamily="34" charset="0"/>
              </a:rPr>
              <a:t>&lt;</a:t>
            </a:r>
            <a:r>
              <a:rPr lang="pt-BR" altLang="pt-BR" sz="1900" dirty="0" err="1">
                <a:latin typeface="Calibri" panose="020F0502020204030204" pitchFamily="34" charset="0"/>
                <a:cs typeface="Calibri" panose="020F0502020204030204" pitchFamily="34" charset="0"/>
              </a:rPr>
              <a:t>img</a:t>
            </a:r>
            <a:r>
              <a:rPr lang="pt-BR" altLang="pt-BR" sz="1900" dirty="0">
                <a:latin typeface="Calibri" panose="020F0502020204030204" pitchFamily="34" charset="0"/>
                <a:cs typeface="Calibri" panose="020F0502020204030204" pitchFamily="34" charset="0"/>
              </a:rPr>
              <a:t> </a:t>
            </a:r>
            <a:r>
              <a:rPr lang="pt-BR" altLang="pt-BR" sz="1900" dirty="0" err="1">
                <a:latin typeface="Calibri" panose="020F0502020204030204" pitchFamily="34" charset="0"/>
                <a:cs typeface="Calibri" panose="020F0502020204030204" pitchFamily="34" charset="0"/>
              </a:rPr>
              <a:t>src</a:t>
            </a:r>
            <a:r>
              <a:rPr lang="pt-BR" altLang="pt-BR" sz="1900" dirty="0">
                <a:latin typeface="Calibri" panose="020F0502020204030204" pitchFamily="34" charset="0"/>
                <a:cs typeface="Calibri" panose="020F0502020204030204" pitchFamily="34" charset="0"/>
              </a:rPr>
              <a:t>="http://www.cruzeirodosul.edu.br/wp-content/uploads/2014/05/logo.png"/&gt;</a:t>
            </a:r>
          </a:p>
        </p:txBody>
      </p:sp>
    </p:spTree>
    <p:extLst>
      <p:ext uri="{BB962C8B-B14F-4D97-AF65-F5344CB8AC3E}">
        <p14:creationId xmlns:p14="http://schemas.microsoft.com/office/powerpoint/2010/main" val="74292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ítulo 1"/>
          <p:cNvSpPr>
            <a:spLocks noGrp="1"/>
          </p:cNvSpPr>
          <p:nvPr>
            <p:ph type="title"/>
          </p:nvPr>
        </p:nvSpPr>
        <p:spPr>
          <a:xfrm>
            <a:off x="420908" y="352426"/>
            <a:ext cx="8785225" cy="581025"/>
          </a:xfrm>
        </p:spPr>
        <p:txBody>
          <a:bodyPr/>
          <a:lstStyle/>
          <a:p>
            <a:pPr eaLnBrk="1" hangingPunct="1"/>
            <a:r>
              <a:rPr lang="pt-BR" altLang="pt-BR" sz="2800" b="1" dirty="0">
                <a:solidFill>
                  <a:schemeClr val="tx1"/>
                </a:solidFill>
              </a:rPr>
              <a:t>Referências Relativas</a:t>
            </a:r>
          </a:p>
        </p:txBody>
      </p:sp>
      <p:sp>
        <p:nvSpPr>
          <p:cNvPr id="27651" name="Espaço Reservado para Conteúdo 2"/>
          <p:cNvSpPr>
            <a:spLocks noGrp="1"/>
          </p:cNvSpPr>
          <p:nvPr>
            <p:ph idx="1"/>
          </p:nvPr>
        </p:nvSpPr>
        <p:spPr>
          <a:xfrm>
            <a:off x="1114694" y="1178169"/>
            <a:ext cx="9982932" cy="4501661"/>
          </a:xfrm>
        </p:spPr>
        <p:txBody>
          <a:bodyPr/>
          <a:lstStyle/>
          <a:p>
            <a:pPr marL="0" indent="0" algn="just">
              <a:buNone/>
            </a:pPr>
            <a:r>
              <a:rPr lang="pt-BR" altLang="pt-BR" sz="2400" dirty="0"/>
              <a:t>Uma referência relativa é aquela que se expressa a partir de um diretório conhecido, dentro da mesma página.</a:t>
            </a:r>
          </a:p>
          <a:p>
            <a:pPr marL="0" indent="0" algn="just">
              <a:buNone/>
            </a:pPr>
            <a:endParaRPr lang="pt-BR" altLang="pt-BR" dirty="0">
              <a:latin typeface="Consolas" panose="020B0609020204030204" pitchFamily="49" charset="0"/>
            </a:endParaRPr>
          </a:p>
          <a:p>
            <a:pPr marL="0" indent="0" algn="ctr">
              <a:buNone/>
            </a:pPr>
            <a:r>
              <a:rPr lang="pt-BR" altLang="pt-BR" dirty="0">
                <a:latin typeface="Consolas" panose="020B0609020204030204" pitchFamily="49" charset="0"/>
              </a:rPr>
              <a:t>no mesmo diretório:</a:t>
            </a:r>
          </a:p>
          <a:p>
            <a:pPr marL="0" indent="0" algn="ctr">
              <a:buNone/>
            </a:pPr>
            <a:r>
              <a:rPr lang="pt-BR" altLang="pt-BR" dirty="0">
                <a:latin typeface="Consolas" panose="020B0609020204030204" pitchFamily="49" charset="0"/>
              </a:rPr>
              <a:t>&lt;</a:t>
            </a:r>
            <a:r>
              <a:rPr lang="pt-BR" altLang="pt-BR" dirty="0" err="1">
                <a:latin typeface="Consolas" panose="020B0609020204030204" pitchFamily="49" charset="0"/>
              </a:rPr>
              <a:t>img</a:t>
            </a:r>
            <a:r>
              <a:rPr lang="pt-BR" altLang="pt-BR" dirty="0">
                <a:latin typeface="Consolas" panose="020B0609020204030204" pitchFamily="49" charset="0"/>
              </a:rPr>
              <a:t> </a:t>
            </a:r>
            <a:r>
              <a:rPr lang="pt-BR" altLang="pt-BR" dirty="0" err="1">
                <a:latin typeface="Consolas" panose="020B0609020204030204" pitchFamily="49" charset="0"/>
              </a:rPr>
              <a:t>src</a:t>
            </a:r>
            <a:r>
              <a:rPr lang="pt-BR" altLang="pt-BR" dirty="0">
                <a:latin typeface="Consolas" panose="020B0609020204030204" pitchFamily="49" charset="0"/>
              </a:rPr>
              <a:t>="imagem1.png"/&gt;</a:t>
            </a:r>
          </a:p>
          <a:p>
            <a:pPr marL="0" indent="0" algn="ctr">
              <a:buNone/>
            </a:pPr>
            <a:r>
              <a:rPr lang="pt-BR" altLang="pt-BR" dirty="0">
                <a:latin typeface="Consolas" panose="020B0609020204030204" pitchFamily="49" charset="0"/>
              </a:rPr>
              <a:t>ou na pasta filha </a:t>
            </a:r>
            <a:r>
              <a:rPr lang="pt-BR" altLang="pt-BR" dirty="0" err="1">
                <a:solidFill>
                  <a:srgbClr val="0070C0"/>
                </a:solidFill>
                <a:latin typeface="Consolas" panose="020B0609020204030204" pitchFamily="49" charset="0"/>
              </a:rPr>
              <a:t>img</a:t>
            </a:r>
            <a:r>
              <a:rPr lang="pt-BR" altLang="pt-BR" dirty="0">
                <a:latin typeface="Consolas" panose="020B0609020204030204" pitchFamily="49" charset="0"/>
              </a:rPr>
              <a:t>:</a:t>
            </a:r>
          </a:p>
          <a:p>
            <a:pPr marL="0" indent="0" algn="ctr">
              <a:buNone/>
            </a:pPr>
            <a:r>
              <a:rPr lang="pt-BR" altLang="pt-BR" dirty="0">
                <a:latin typeface="Consolas" panose="020B0609020204030204" pitchFamily="49" charset="0"/>
              </a:rPr>
              <a:t>&lt;</a:t>
            </a:r>
            <a:r>
              <a:rPr lang="pt-BR" altLang="pt-BR" dirty="0" err="1">
                <a:latin typeface="Consolas" panose="020B0609020204030204" pitchFamily="49" charset="0"/>
              </a:rPr>
              <a:t>img</a:t>
            </a:r>
            <a:r>
              <a:rPr lang="pt-BR" altLang="pt-BR" dirty="0">
                <a:latin typeface="Consolas" panose="020B0609020204030204" pitchFamily="49" charset="0"/>
              </a:rPr>
              <a:t> </a:t>
            </a:r>
            <a:r>
              <a:rPr lang="pt-BR" altLang="pt-BR" dirty="0" err="1">
                <a:latin typeface="Consolas" panose="020B0609020204030204" pitchFamily="49" charset="0"/>
              </a:rPr>
              <a:t>src</a:t>
            </a:r>
            <a:r>
              <a:rPr lang="pt-BR" altLang="pt-BR" dirty="0">
                <a:latin typeface="Consolas" panose="020B0609020204030204" pitchFamily="49" charset="0"/>
              </a:rPr>
              <a:t>="</a:t>
            </a:r>
            <a:r>
              <a:rPr lang="pt-BR" altLang="pt-BR" dirty="0" err="1">
                <a:solidFill>
                  <a:srgbClr val="0070C0"/>
                </a:solidFill>
                <a:latin typeface="Consolas" panose="020B0609020204030204" pitchFamily="49" charset="0"/>
              </a:rPr>
              <a:t>img</a:t>
            </a:r>
            <a:r>
              <a:rPr lang="pt-BR" altLang="pt-BR" dirty="0">
                <a:latin typeface="Consolas" panose="020B0609020204030204" pitchFamily="49" charset="0"/>
              </a:rPr>
              <a:t>/imagem1.png"/&gt;</a:t>
            </a:r>
          </a:p>
          <a:p>
            <a:pPr marL="0" indent="0" algn="just">
              <a:buNone/>
            </a:pPr>
            <a:endParaRPr lang="pt-BR" altLang="pt-BR" dirty="0">
              <a:latin typeface="Consolas" panose="020B0609020204030204" pitchFamily="49" charset="0"/>
            </a:endParaRPr>
          </a:p>
          <a:p>
            <a:pPr marL="0" indent="0" algn="just">
              <a:buNone/>
            </a:pPr>
            <a:r>
              <a:rPr lang="pt-BR" altLang="pt-BR" dirty="0"/>
              <a:t>Caso a pasta "</a:t>
            </a:r>
            <a:r>
              <a:rPr lang="pt-BR" altLang="pt-BR" dirty="0" err="1"/>
              <a:t>img</a:t>
            </a:r>
            <a:r>
              <a:rPr lang="pt-BR" altLang="pt-BR" dirty="0"/>
              <a:t>" esteja um nível acima da pasta raiz, utiliza-se algo como:</a:t>
            </a:r>
            <a:endParaRPr lang="pt-BR" altLang="pt-BR" dirty="0">
              <a:latin typeface="Consolas" panose="020B0609020204030204" pitchFamily="49" charset="0"/>
            </a:endParaRPr>
          </a:p>
          <a:p>
            <a:pPr marL="0" indent="0" algn="ctr">
              <a:buNone/>
            </a:pPr>
            <a:r>
              <a:rPr lang="pt-BR" altLang="pt-BR" dirty="0">
                <a:latin typeface="Consolas" panose="020B0609020204030204" pitchFamily="49" charset="0"/>
              </a:rPr>
              <a:t>&lt;</a:t>
            </a:r>
            <a:r>
              <a:rPr lang="pt-BR" altLang="pt-BR" dirty="0" err="1">
                <a:latin typeface="Consolas" panose="020B0609020204030204" pitchFamily="49" charset="0"/>
              </a:rPr>
              <a:t>img</a:t>
            </a:r>
            <a:r>
              <a:rPr lang="pt-BR" altLang="pt-BR" dirty="0">
                <a:latin typeface="Consolas" panose="020B0609020204030204" pitchFamily="49" charset="0"/>
              </a:rPr>
              <a:t> </a:t>
            </a:r>
            <a:r>
              <a:rPr lang="pt-BR" altLang="pt-BR" dirty="0" err="1">
                <a:latin typeface="Consolas" panose="020B0609020204030204" pitchFamily="49" charset="0"/>
              </a:rPr>
              <a:t>src</a:t>
            </a:r>
            <a:r>
              <a:rPr lang="pt-BR" altLang="pt-BR" dirty="0">
                <a:latin typeface="Consolas" panose="020B0609020204030204" pitchFamily="49" charset="0"/>
              </a:rPr>
              <a:t>="</a:t>
            </a:r>
            <a:r>
              <a:rPr lang="pt-BR" altLang="pt-BR" b="1" dirty="0">
                <a:solidFill>
                  <a:srgbClr val="C00000"/>
                </a:solidFill>
                <a:latin typeface="Consolas" panose="020B0609020204030204" pitchFamily="49" charset="0"/>
              </a:rPr>
              <a:t>../</a:t>
            </a:r>
            <a:r>
              <a:rPr lang="pt-BR" altLang="pt-BR" dirty="0" err="1">
                <a:latin typeface="Consolas" panose="020B0609020204030204" pitchFamily="49" charset="0"/>
              </a:rPr>
              <a:t>img</a:t>
            </a:r>
            <a:r>
              <a:rPr lang="pt-BR" altLang="pt-BR" dirty="0">
                <a:latin typeface="Consolas" panose="020B0609020204030204" pitchFamily="49" charset="0"/>
              </a:rPr>
              <a:t>/imagem1.png"/&gt;</a:t>
            </a:r>
          </a:p>
          <a:p>
            <a:pPr marL="0" indent="0" algn="just">
              <a:buNone/>
            </a:pPr>
            <a:endParaRPr lang="pt-BR" altLang="pt-BR" dirty="0">
              <a:latin typeface="Consolas" panose="020B0609020204030204" pitchFamily="49" charset="0"/>
            </a:endParaRPr>
          </a:p>
        </p:txBody>
      </p:sp>
    </p:spTree>
    <p:extLst>
      <p:ext uri="{BB962C8B-B14F-4D97-AF65-F5344CB8AC3E}">
        <p14:creationId xmlns:p14="http://schemas.microsoft.com/office/powerpoint/2010/main" val="2861309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7845" y="399417"/>
            <a:ext cx="8785226" cy="581025"/>
          </a:xfrm>
        </p:spPr>
        <p:txBody>
          <a:bodyPr/>
          <a:lstStyle/>
          <a:p>
            <a:r>
              <a:rPr lang="pt-BR" altLang="pt-BR" sz="2800" b="1" dirty="0" err="1">
                <a:solidFill>
                  <a:schemeClr val="tx1"/>
                </a:solidFill>
              </a:rPr>
              <a:t>Tag</a:t>
            </a:r>
            <a:r>
              <a:rPr lang="pt-BR" altLang="pt-BR" sz="2800" b="1" dirty="0">
                <a:solidFill>
                  <a:schemeClr val="tx1"/>
                </a:solidFill>
              </a:rPr>
              <a:t> para Links</a:t>
            </a:r>
          </a:p>
        </p:txBody>
      </p:sp>
      <p:sp>
        <p:nvSpPr>
          <p:cNvPr id="25603" name="Rectangle 3"/>
          <p:cNvSpPr>
            <a:spLocks noGrp="1" noChangeArrowheads="1"/>
          </p:cNvSpPr>
          <p:nvPr>
            <p:ph type="body" idx="1"/>
          </p:nvPr>
        </p:nvSpPr>
        <p:spPr>
          <a:xfrm>
            <a:off x="1032412" y="1199270"/>
            <a:ext cx="9959926" cy="4459459"/>
          </a:xfrm>
        </p:spPr>
        <p:txBody>
          <a:bodyPr>
            <a:normAutofit lnSpcReduction="10000"/>
          </a:bodyPr>
          <a:lstStyle/>
          <a:p>
            <a:pPr eaLnBrk="1" hangingPunct="1">
              <a:lnSpc>
                <a:spcPct val="80000"/>
              </a:lnSpc>
              <a:defRPr/>
            </a:pPr>
            <a:r>
              <a:rPr lang="pt-BR" sz="2400" dirty="0"/>
              <a:t>Utilizado para ligação das páginas.</a:t>
            </a:r>
          </a:p>
          <a:p>
            <a:pPr marL="0" indent="0">
              <a:lnSpc>
                <a:spcPct val="80000"/>
              </a:lnSpc>
              <a:buNone/>
              <a:defRPr/>
            </a:pPr>
            <a:endParaRPr lang="pt-BR" sz="1050" dirty="0"/>
          </a:p>
          <a:p>
            <a:pPr eaLnBrk="1" hangingPunct="1">
              <a:lnSpc>
                <a:spcPct val="80000"/>
              </a:lnSpc>
              <a:buFontTx/>
              <a:buNone/>
              <a:defRPr/>
            </a:pPr>
            <a:r>
              <a:rPr lang="pt-BR" dirty="0"/>
              <a:t>	Exemplos:</a:t>
            </a:r>
            <a:br>
              <a:rPr lang="pt-BR" dirty="0"/>
            </a:br>
            <a:br>
              <a:rPr lang="pt-BR" dirty="0"/>
            </a:br>
            <a:r>
              <a:rPr lang="pt-BR" dirty="0"/>
              <a:t>- para acessar um arquivo que está dentro de uma pasta filha </a:t>
            </a:r>
            <a:r>
              <a:rPr lang="pt-BR" dirty="0">
                <a:solidFill>
                  <a:srgbClr val="CC3300"/>
                </a:solidFill>
              </a:rPr>
              <a:t>paginas</a:t>
            </a:r>
            <a:r>
              <a:rPr lang="pt-BR" dirty="0"/>
              <a:t>, a partir do diretório principal do projeto</a:t>
            </a:r>
            <a:br>
              <a:rPr lang="pt-BR" dirty="0"/>
            </a:br>
            <a:r>
              <a:rPr lang="pt-BR" dirty="0">
                <a:solidFill>
                  <a:srgbClr val="0000FF"/>
                </a:solidFill>
              </a:rPr>
              <a:t>&lt;a </a:t>
            </a:r>
            <a:r>
              <a:rPr lang="pt-BR" dirty="0" err="1">
                <a:solidFill>
                  <a:srgbClr val="0000FF"/>
                </a:solidFill>
              </a:rPr>
              <a:t>href</a:t>
            </a:r>
            <a:r>
              <a:rPr lang="pt-BR" dirty="0">
                <a:solidFill>
                  <a:srgbClr val="0070C0"/>
                </a:solidFill>
              </a:rPr>
              <a:t>=</a:t>
            </a:r>
            <a:r>
              <a:rPr lang="pt-BR" dirty="0">
                <a:solidFill>
                  <a:srgbClr val="CC3300"/>
                </a:solidFill>
              </a:rPr>
              <a:t>"paginas</a:t>
            </a:r>
            <a:r>
              <a:rPr lang="pt-BR" b="1" dirty="0">
                <a:solidFill>
                  <a:srgbClr val="CC3300"/>
                </a:solidFill>
              </a:rPr>
              <a:t>/</a:t>
            </a:r>
            <a:r>
              <a:rPr lang="pt-BR" dirty="0">
                <a:solidFill>
                  <a:srgbClr val="CC3300"/>
                </a:solidFill>
              </a:rPr>
              <a:t>gato.html"</a:t>
            </a:r>
            <a:r>
              <a:rPr lang="pt-BR" dirty="0">
                <a:solidFill>
                  <a:srgbClr val="0000FF"/>
                </a:solidFill>
              </a:rPr>
              <a:t>&gt;</a:t>
            </a:r>
            <a:r>
              <a:rPr lang="pt-BR" dirty="0">
                <a:solidFill>
                  <a:srgbClr val="00B050"/>
                </a:solidFill>
              </a:rPr>
              <a:t>Texto ou conteúdo do enlace</a:t>
            </a:r>
            <a:r>
              <a:rPr lang="pt-BR" dirty="0">
                <a:solidFill>
                  <a:srgbClr val="0000FF"/>
                </a:solidFill>
              </a:rPr>
              <a:t>&lt;/a&gt;</a:t>
            </a:r>
            <a:br>
              <a:rPr lang="pt-BR" dirty="0"/>
            </a:br>
            <a:br>
              <a:rPr lang="pt-BR" dirty="0"/>
            </a:br>
            <a:r>
              <a:rPr lang="pt-BR" dirty="0"/>
              <a:t>- para acessar um arquivo que se encontra em um nível superior, a partir da pasta do arquivo atual</a:t>
            </a:r>
            <a:br>
              <a:rPr lang="pt-BR" dirty="0"/>
            </a:br>
            <a:r>
              <a:rPr lang="pt-BR" dirty="0">
                <a:solidFill>
                  <a:srgbClr val="0000FF"/>
                </a:solidFill>
              </a:rPr>
              <a:t>&lt;a </a:t>
            </a:r>
            <a:r>
              <a:rPr lang="pt-BR" dirty="0" err="1">
                <a:solidFill>
                  <a:srgbClr val="0000FF"/>
                </a:solidFill>
              </a:rPr>
              <a:t>href</a:t>
            </a:r>
            <a:r>
              <a:rPr lang="pt-BR" dirty="0">
                <a:solidFill>
                  <a:srgbClr val="0000FF"/>
                </a:solidFill>
              </a:rPr>
              <a:t>=</a:t>
            </a:r>
            <a:r>
              <a:rPr lang="pt-BR" dirty="0">
                <a:solidFill>
                  <a:srgbClr val="CC3300"/>
                </a:solidFill>
              </a:rPr>
              <a:t>"</a:t>
            </a:r>
            <a:r>
              <a:rPr lang="pt-BR" b="1" dirty="0">
                <a:solidFill>
                  <a:srgbClr val="CC3300"/>
                </a:solidFill>
              </a:rPr>
              <a:t>..</a:t>
            </a:r>
            <a:r>
              <a:rPr lang="pt-BR" dirty="0">
                <a:solidFill>
                  <a:srgbClr val="CC3300"/>
                </a:solidFill>
              </a:rPr>
              <a:t>/cavalo.html"</a:t>
            </a:r>
            <a:r>
              <a:rPr lang="pt-BR" dirty="0">
                <a:solidFill>
                  <a:srgbClr val="0000FF"/>
                </a:solidFill>
              </a:rPr>
              <a:t>&gt; </a:t>
            </a:r>
            <a:r>
              <a:rPr lang="pt-BR" dirty="0">
                <a:solidFill>
                  <a:srgbClr val="00B050"/>
                </a:solidFill>
              </a:rPr>
              <a:t>Texto ou conteúdo do enlace</a:t>
            </a:r>
            <a:r>
              <a:rPr lang="pt-BR" dirty="0">
                <a:solidFill>
                  <a:srgbClr val="0000FF"/>
                </a:solidFill>
              </a:rPr>
              <a:t>&lt;/a&gt;</a:t>
            </a:r>
            <a:br>
              <a:rPr lang="pt-BR" dirty="0"/>
            </a:br>
            <a:br>
              <a:rPr lang="pt-BR" dirty="0"/>
            </a:br>
            <a:r>
              <a:rPr lang="pt-BR" dirty="0"/>
              <a:t>- para acessar outros arquivos na web</a:t>
            </a:r>
            <a:br>
              <a:rPr lang="pt-BR" dirty="0"/>
            </a:br>
            <a:r>
              <a:rPr lang="pt-BR" dirty="0">
                <a:solidFill>
                  <a:srgbClr val="0000FF"/>
                </a:solidFill>
              </a:rPr>
              <a:t>&lt;a </a:t>
            </a:r>
            <a:r>
              <a:rPr lang="pt-BR" dirty="0" err="1">
                <a:solidFill>
                  <a:srgbClr val="0000FF"/>
                </a:solidFill>
              </a:rPr>
              <a:t>href</a:t>
            </a:r>
            <a:r>
              <a:rPr lang="pt-BR" dirty="0">
                <a:solidFill>
                  <a:srgbClr val="0000FF"/>
                </a:solidFill>
              </a:rPr>
              <a:t>=</a:t>
            </a:r>
            <a:r>
              <a:rPr lang="pt-BR" dirty="0">
                <a:solidFill>
                  <a:srgbClr val="CC3300"/>
                </a:solidFill>
              </a:rPr>
              <a:t>"http://www.microsoft.com.br/index.html "</a:t>
            </a:r>
            <a:r>
              <a:rPr lang="pt-BR" dirty="0">
                <a:solidFill>
                  <a:srgbClr val="0000FF"/>
                </a:solidFill>
              </a:rPr>
              <a:t>&gt;</a:t>
            </a:r>
            <a:r>
              <a:rPr lang="pt-BR" sz="1600" dirty="0">
                <a:solidFill>
                  <a:srgbClr val="00B050"/>
                </a:solidFill>
              </a:rPr>
              <a:t>Site da Microsoft Brasil</a:t>
            </a:r>
            <a:r>
              <a:rPr lang="pt-BR" dirty="0">
                <a:solidFill>
                  <a:srgbClr val="0000FF"/>
                </a:solidFill>
              </a:rPr>
              <a:t>&lt;/a&gt;</a:t>
            </a:r>
            <a:br>
              <a:rPr lang="pt-BR" dirty="0">
                <a:solidFill>
                  <a:srgbClr val="0000FF"/>
                </a:solidFill>
              </a:rPr>
            </a:br>
            <a:endParaRPr lang="pt-BR" dirty="0">
              <a:solidFill>
                <a:srgbClr val="0000FF"/>
              </a:solidFill>
            </a:endParaRPr>
          </a:p>
          <a:p>
            <a:pPr eaLnBrk="1" hangingPunct="1">
              <a:lnSpc>
                <a:spcPct val="80000"/>
              </a:lnSpc>
              <a:defRPr/>
            </a:pPr>
            <a:r>
              <a:rPr lang="pt-BR" dirty="0"/>
              <a:t>Nunca crie seus links com o caminho físico do arquivo, ou seja, sua localização real na máquina, como </a:t>
            </a:r>
            <a:r>
              <a:rPr lang="pt-BR" b="1" dirty="0">
                <a:solidFill>
                  <a:srgbClr val="990000"/>
                </a:solidFill>
              </a:rPr>
              <a:t>C:\site\index.html</a:t>
            </a:r>
            <a:r>
              <a:rPr lang="pt-BR" dirty="0"/>
              <a:t>, pois caso você disponibilize esse arquivo na Web e em outros sistemas como Linux, irá resultar em Página não encontrada.</a:t>
            </a:r>
            <a:endParaRPr lang="pt-BR" sz="1800" dirty="0"/>
          </a:p>
        </p:txBody>
      </p:sp>
    </p:spTree>
    <p:extLst>
      <p:ext uri="{BB962C8B-B14F-4D97-AF65-F5344CB8AC3E}">
        <p14:creationId xmlns:p14="http://schemas.microsoft.com/office/powerpoint/2010/main" val="2879847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pt-BR" altLang="pt-BR" sz="2800" b="1">
                <a:solidFill>
                  <a:schemeClr val="tx1"/>
                </a:solidFill>
              </a:rPr>
              <a:t>Tag para Imagens</a:t>
            </a:r>
          </a:p>
        </p:txBody>
      </p:sp>
      <p:sp>
        <p:nvSpPr>
          <p:cNvPr id="29699" name="Rectangle 3"/>
          <p:cNvSpPr>
            <a:spLocks noGrp="1" noChangeArrowheads="1"/>
          </p:cNvSpPr>
          <p:nvPr>
            <p:ph type="body" idx="1"/>
          </p:nvPr>
        </p:nvSpPr>
        <p:spPr/>
        <p:txBody>
          <a:bodyPr>
            <a:noAutofit/>
          </a:bodyPr>
          <a:lstStyle/>
          <a:p>
            <a:pPr eaLnBrk="1" hangingPunct="1">
              <a:lnSpc>
                <a:spcPct val="80000"/>
              </a:lnSpc>
              <a:defRPr/>
            </a:pPr>
            <a:r>
              <a:rPr lang="pt-BR" altLang="pt-BR" sz="2800" dirty="0"/>
              <a:t>Imagens suportadas nas páginas Web</a:t>
            </a:r>
          </a:p>
          <a:p>
            <a:pPr lvl="1" eaLnBrk="1" hangingPunct="1">
              <a:lnSpc>
                <a:spcPct val="80000"/>
              </a:lnSpc>
              <a:defRPr/>
            </a:pPr>
            <a:r>
              <a:rPr lang="pt-BR" altLang="pt-BR" sz="2400" dirty="0"/>
              <a:t>GIF / GIF animado</a:t>
            </a:r>
            <a:br>
              <a:rPr lang="pt-BR" altLang="pt-BR" sz="2400" dirty="0"/>
            </a:br>
            <a:r>
              <a:rPr lang="pt-BR" altLang="pt-BR" sz="2400" dirty="0"/>
              <a:t>- ideal para desenhos, ícones, figuras simples e animações simples</a:t>
            </a:r>
            <a:br>
              <a:rPr lang="pt-BR" altLang="pt-BR" sz="2400" dirty="0"/>
            </a:br>
            <a:r>
              <a:rPr lang="pt-BR" altLang="pt-BR" sz="2400" dirty="0"/>
              <a:t>- Máximo de 256 cores</a:t>
            </a:r>
            <a:br>
              <a:rPr lang="pt-BR" altLang="pt-BR" sz="2400" dirty="0"/>
            </a:br>
            <a:r>
              <a:rPr lang="pt-BR" altLang="pt-BR" sz="2400" dirty="0"/>
              <a:t>- permite transparência</a:t>
            </a:r>
            <a:br>
              <a:rPr lang="pt-BR" altLang="pt-BR" sz="2400" dirty="0"/>
            </a:br>
            <a:endParaRPr lang="pt-BR" altLang="pt-BR" sz="2400" dirty="0"/>
          </a:p>
          <a:p>
            <a:pPr lvl="1" indent="-385763">
              <a:lnSpc>
                <a:spcPct val="80000"/>
              </a:lnSpc>
              <a:defRPr/>
            </a:pPr>
            <a:r>
              <a:rPr lang="pt-BR" altLang="pt-BR" sz="2400" dirty="0"/>
              <a:t>JPG (a mesma coisa de JPEG)</a:t>
            </a:r>
            <a:br>
              <a:rPr lang="pt-BR" altLang="pt-BR" sz="2400" dirty="0"/>
            </a:br>
            <a:r>
              <a:rPr lang="pt-BR" altLang="pt-BR" sz="2400" dirty="0"/>
              <a:t>- ideal para banners de sites, imagens para compor o layout da página e fotos </a:t>
            </a:r>
            <a:br>
              <a:rPr lang="pt-BR" altLang="pt-BR" sz="2400" dirty="0"/>
            </a:br>
            <a:r>
              <a:rPr lang="pt-BR" altLang="pt-BR" sz="2400" dirty="0"/>
              <a:t>- mais de 16 milhões de cores</a:t>
            </a:r>
            <a:br>
              <a:rPr lang="pt-BR" altLang="pt-BR" sz="2400" dirty="0"/>
            </a:br>
            <a:endParaRPr lang="pt-BR" altLang="pt-BR" sz="2400" dirty="0"/>
          </a:p>
          <a:p>
            <a:pPr lvl="1" eaLnBrk="1" hangingPunct="1">
              <a:lnSpc>
                <a:spcPct val="80000"/>
              </a:lnSpc>
              <a:defRPr/>
            </a:pPr>
            <a:r>
              <a:rPr lang="pt-BR" altLang="pt-BR" sz="2400" dirty="0"/>
              <a:t>PNG </a:t>
            </a:r>
            <a:br>
              <a:rPr lang="pt-BR" altLang="pt-BR" sz="2400" dirty="0"/>
            </a:br>
            <a:r>
              <a:rPr lang="pt-BR" altLang="pt-BR" sz="2400" dirty="0"/>
              <a:t>- formato livre para imagens</a:t>
            </a:r>
            <a:br>
              <a:rPr lang="pt-BR" altLang="pt-BR" sz="2400" dirty="0"/>
            </a:br>
            <a:r>
              <a:rPr lang="pt-BR" altLang="pt-BR" sz="2400" dirty="0"/>
              <a:t>- aceita mais de 16 milhões de cores</a:t>
            </a:r>
            <a:br>
              <a:rPr lang="pt-BR" altLang="pt-BR" sz="2400" dirty="0"/>
            </a:br>
            <a:r>
              <a:rPr lang="pt-BR" altLang="pt-BR" sz="2400" dirty="0"/>
              <a:t>- não perde resolução no processo de salvar a imagem</a:t>
            </a:r>
            <a:br>
              <a:rPr lang="pt-BR" altLang="pt-BR" sz="2400" dirty="0"/>
            </a:br>
            <a:r>
              <a:rPr lang="pt-BR" altLang="pt-BR" sz="2400" dirty="0"/>
              <a:t>- permite transparência</a:t>
            </a:r>
          </a:p>
          <a:p>
            <a:pPr eaLnBrk="1" hangingPunct="1">
              <a:lnSpc>
                <a:spcPct val="80000"/>
              </a:lnSpc>
              <a:defRPr/>
            </a:pPr>
            <a:r>
              <a:rPr lang="pt-BR" altLang="pt-BR" dirty="0"/>
              <a:t>Testar exemploTAG_IMG.html disponível no arquivo zipado </a:t>
            </a:r>
            <a:r>
              <a:rPr lang="pt-BR" altLang="pt-BR" dirty="0" err="1"/>
              <a:t>exemplosHTML</a:t>
            </a:r>
            <a:r>
              <a:rPr lang="pt-BR" altLang="pt-BR" dirty="0"/>
              <a:t>.</a:t>
            </a:r>
          </a:p>
        </p:txBody>
      </p:sp>
    </p:spTree>
    <p:extLst>
      <p:ext uri="{BB962C8B-B14F-4D97-AF65-F5344CB8AC3E}">
        <p14:creationId xmlns:p14="http://schemas.microsoft.com/office/powerpoint/2010/main" val="2815975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ítulo 1"/>
          <p:cNvSpPr>
            <a:spLocks noGrp="1"/>
          </p:cNvSpPr>
          <p:nvPr>
            <p:ph type="title"/>
          </p:nvPr>
        </p:nvSpPr>
        <p:spPr/>
        <p:txBody>
          <a:bodyPr/>
          <a:lstStyle/>
          <a:p>
            <a:r>
              <a:rPr lang="pt-BR" altLang="pt-BR"/>
              <a:t>Formulários</a:t>
            </a:r>
          </a:p>
        </p:txBody>
      </p:sp>
      <p:sp>
        <p:nvSpPr>
          <p:cNvPr id="30723" name="Espaço Reservado para Conteúdo 2"/>
          <p:cNvSpPr>
            <a:spLocks noGrp="1"/>
          </p:cNvSpPr>
          <p:nvPr>
            <p:ph idx="1"/>
          </p:nvPr>
        </p:nvSpPr>
        <p:spPr/>
        <p:txBody>
          <a:bodyPr/>
          <a:lstStyle/>
          <a:p>
            <a:pPr algn="just"/>
            <a:r>
              <a:rPr lang="pt-BR" altLang="pt-BR" sz="1600"/>
              <a:t>Quem nunca preencheu um formulário de cadastro na WEB? A ideia de formulário todos conhecem. Em resumo, sua principal utilidade é coletar os dados do usuário e fazer algum tipo de processamento no servidor, porém também podemos utilizar para processar algo em JavaScript, no computador cliente.</a:t>
            </a:r>
          </a:p>
          <a:p>
            <a:pPr algn="just"/>
            <a:endParaRPr lang="pt-BR" altLang="pt-BR" sz="1600"/>
          </a:p>
          <a:p>
            <a:pPr algn="just"/>
            <a:r>
              <a:rPr lang="pt-BR" altLang="pt-BR" sz="1600"/>
              <a:t>Podemos criar nossos formulários através do HTML utilizando tags para cada tipo de elemento de entrada de dados. No HTML5 também temos alguns atributos que irão facilitar a validação do formulário sem a necessidade de desenvolver scripts em outras linguagens, ou seja, para validar alguns dados não precisaremos utilizar o JavaScript diretamente. </a:t>
            </a:r>
          </a:p>
        </p:txBody>
      </p:sp>
      <p:pic>
        <p:nvPicPr>
          <p:cNvPr id="3072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1087" y="3245662"/>
            <a:ext cx="5579350" cy="29614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0725"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7640" y="3845432"/>
            <a:ext cx="5021316" cy="176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595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a:xfrm>
            <a:off x="477202" y="322473"/>
            <a:ext cx="8785225" cy="581025"/>
          </a:xfrm>
        </p:spPr>
        <p:txBody>
          <a:bodyPr>
            <a:normAutofit fontScale="90000"/>
          </a:bodyPr>
          <a:lstStyle/>
          <a:p>
            <a:r>
              <a:rPr lang="pt-BR" altLang="pt-BR" dirty="0"/>
              <a:t>Formulários</a:t>
            </a:r>
          </a:p>
        </p:txBody>
      </p:sp>
      <p:sp>
        <p:nvSpPr>
          <p:cNvPr id="5123" name="Espaço Reservado para Conteúdo 2"/>
          <p:cNvSpPr>
            <a:spLocks noGrp="1"/>
          </p:cNvSpPr>
          <p:nvPr>
            <p:ph idx="1"/>
          </p:nvPr>
        </p:nvSpPr>
        <p:spPr>
          <a:xfrm>
            <a:off x="477202" y="1058051"/>
            <a:ext cx="11390051" cy="5189327"/>
          </a:xfrm>
        </p:spPr>
        <p:txBody>
          <a:bodyPr>
            <a:normAutofit/>
          </a:bodyPr>
          <a:lstStyle/>
          <a:p>
            <a:pPr algn="just">
              <a:defRPr/>
            </a:pPr>
            <a:r>
              <a:rPr lang="pt-BR" dirty="0"/>
              <a:t>Como a linguagem HTML5 ainda está em desenvolvimento, alguns atributos e comandos de formulários não são compatíveis com todos os navegadores, por isso iremos utilizar somente o que for compatível com pelo menos dois navegadores (Google </a:t>
            </a:r>
            <a:r>
              <a:rPr lang="pt-BR" dirty="0" err="1"/>
              <a:t>Chrome</a:t>
            </a:r>
            <a:r>
              <a:rPr lang="pt-BR" dirty="0"/>
              <a:t> e Firefox).</a:t>
            </a:r>
          </a:p>
          <a:p>
            <a:pPr algn="just">
              <a:defRPr/>
            </a:pPr>
            <a:endParaRPr lang="pt-BR" dirty="0"/>
          </a:p>
          <a:p>
            <a:pPr algn="just">
              <a:defRPr/>
            </a:pPr>
            <a:r>
              <a:rPr lang="pt-BR" dirty="0"/>
              <a:t>Para criarmos um formulário podemos utilizar a </a:t>
            </a:r>
            <a:r>
              <a:rPr lang="pt-BR" dirty="0" err="1"/>
              <a:t>tag</a:t>
            </a:r>
            <a:r>
              <a:rPr lang="pt-BR" dirty="0"/>
              <a:t> &lt;</a:t>
            </a:r>
            <a:r>
              <a:rPr lang="pt-BR" dirty="0" err="1"/>
              <a:t>form</a:t>
            </a:r>
            <a:r>
              <a:rPr lang="pt-BR" dirty="0"/>
              <a:t>&gt; ou em alguns casos somente o elemento como um botão para disparar uma ação na nossa página.</a:t>
            </a:r>
          </a:p>
          <a:p>
            <a:pPr algn="just">
              <a:defRPr/>
            </a:pPr>
            <a:endParaRPr lang="pt-BR" dirty="0"/>
          </a:p>
          <a:p>
            <a:pPr algn="just">
              <a:defRPr/>
            </a:pPr>
            <a:r>
              <a:rPr lang="pt-BR" dirty="0" err="1"/>
              <a:t>Tag</a:t>
            </a:r>
            <a:r>
              <a:rPr lang="pt-BR" dirty="0"/>
              <a:t> </a:t>
            </a:r>
            <a:r>
              <a:rPr lang="pt-BR" dirty="0" err="1"/>
              <a:t>form</a:t>
            </a:r>
            <a:endParaRPr lang="pt-BR" dirty="0"/>
          </a:p>
          <a:p>
            <a:pPr marL="400050" lvl="1" indent="0" algn="just">
              <a:buNone/>
              <a:defRPr/>
            </a:pPr>
            <a:r>
              <a:rPr lang="en-US" sz="2000" dirty="0">
                <a:solidFill>
                  <a:srgbClr val="00B0F0"/>
                </a:solidFill>
              </a:rPr>
              <a:t>&lt;form name="form1" method="post" action=""&gt;</a:t>
            </a:r>
          </a:p>
          <a:p>
            <a:pPr marL="400050" lvl="1" indent="0" algn="just">
              <a:buNone/>
              <a:defRPr/>
            </a:pPr>
            <a:r>
              <a:rPr lang="en-US" sz="2000" dirty="0" err="1"/>
              <a:t>Elementos</a:t>
            </a:r>
            <a:r>
              <a:rPr lang="en-US" sz="2000" dirty="0"/>
              <a:t> do </a:t>
            </a:r>
            <a:r>
              <a:rPr lang="en-US" sz="2000" dirty="0" err="1"/>
              <a:t>formulário</a:t>
            </a:r>
            <a:endParaRPr lang="en-US" sz="2000" dirty="0"/>
          </a:p>
          <a:p>
            <a:pPr marL="400050" lvl="1" indent="0" algn="just">
              <a:buNone/>
              <a:defRPr/>
            </a:pPr>
            <a:r>
              <a:rPr lang="en-US" sz="2000" dirty="0">
                <a:solidFill>
                  <a:srgbClr val="00B0F0"/>
                </a:solidFill>
              </a:rPr>
              <a:t>&lt;/form&gt;</a:t>
            </a:r>
            <a:endParaRPr lang="pt-BR" sz="2000" dirty="0">
              <a:solidFill>
                <a:srgbClr val="00B0F0"/>
              </a:solidFill>
            </a:endParaRPr>
          </a:p>
          <a:p>
            <a:pPr algn="just">
              <a:defRPr/>
            </a:pPr>
            <a:endParaRPr lang="pt-BR" dirty="0"/>
          </a:p>
          <a:p>
            <a:pPr marL="0" indent="0">
              <a:buNone/>
              <a:defRPr/>
            </a:pPr>
            <a:endParaRPr lang="pt-BR" dirty="0"/>
          </a:p>
          <a:p>
            <a:pPr>
              <a:defRPr/>
            </a:pPr>
            <a:endParaRPr lang="pt-BR" dirty="0"/>
          </a:p>
        </p:txBody>
      </p:sp>
      <p:sp>
        <p:nvSpPr>
          <p:cNvPr id="31748" name="CaixaDeTexto 1"/>
          <p:cNvSpPr txBox="1">
            <a:spLocks noChangeArrowheads="1"/>
          </p:cNvSpPr>
          <p:nvPr/>
        </p:nvSpPr>
        <p:spPr bwMode="auto">
          <a:xfrm>
            <a:off x="4583113" y="5627688"/>
            <a:ext cx="1327150" cy="3698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get ou post</a:t>
            </a:r>
          </a:p>
        </p:txBody>
      </p:sp>
      <p:sp>
        <p:nvSpPr>
          <p:cNvPr id="31749" name="CaixaDeTexto 4"/>
          <p:cNvSpPr txBox="1">
            <a:spLocks noChangeArrowheads="1"/>
          </p:cNvSpPr>
          <p:nvPr/>
        </p:nvSpPr>
        <p:spPr bwMode="auto">
          <a:xfrm>
            <a:off x="7207251" y="5446713"/>
            <a:ext cx="2232025" cy="646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Endereço, página do servidor</a:t>
            </a:r>
          </a:p>
        </p:txBody>
      </p:sp>
      <p:cxnSp>
        <p:nvCxnSpPr>
          <p:cNvPr id="4" name="Conector de seta reta 3"/>
          <p:cNvCxnSpPr>
            <a:cxnSpLocks/>
          </p:cNvCxnSpPr>
          <p:nvPr/>
        </p:nvCxnSpPr>
        <p:spPr>
          <a:xfrm flipH="1" flipV="1">
            <a:off x="5527040" y="4307840"/>
            <a:ext cx="1680212" cy="1138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p:cNvCxnSpPr>
            <a:cxnSpLocks/>
          </p:cNvCxnSpPr>
          <p:nvPr/>
        </p:nvCxnSpPr>
        <p:spPr>
          <a:xfrm flipH="1" flipV="1">
            <a:off x="4490720" y="4307840"/>
            <a:ext cx="550703" cy="1319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41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ítulo 1"/>
          <p:cNvSpPr>
            <a:spLocks noGrp="1"/>
          </p:cNvSpPr>
          <p:nvPr>
            <p:ph type="title"/>
          </p:nvPr>
        </p:nvSpPr>
        <p:spPr/>
        <p:txBody>
          <a:bodyPr/>
          <a:lstStyle/>
          <a:p>
            <a:r>
              <a:rPr lang="pt-BR" altLang="pt-BR" b="1" dirty="0">
                <a:solidFill>
                  <a:schemeClr val="tx1"/>
                </a:solidFill>
              </a:rPr>
              <a:t>Alguns conceitos básicos (CSS)</a:t>
            </a:r>
            <a:endParaRPr lang="pt-BR" altLang="pt-BR" dirty="0"/>
          </a:p>
        </p:txBody>
      </p:sp>
      <p:sp>
        <p:nvSpPr>
          <p:cNvPr id="5123" name="Espaço Reservado para Conteúdo 2"/>
          <p:cNvSpPr>
            <a:spLocks noGrp="1"/>
          </p:cNvSpPr>
          <p:nvPr>
            <p:ph idx="1"/>
          </p:nvPr>
        </p:nvSpPr>
        <p:spPr>
          <a:xfrm>
            <a:off x="944880" y="1382151"/>
            <a:ext cx="10058399" cy="4093698"/>
          </a:xfrm>
        </p:spPr>
        <p:txBody>
          <a:bodyPr>
            <a:normAutofit lnSpcReduction="10000"/>
          </a:bodyPr>
          <a:lstStyle/>
          <a:p>
            <a:pPr eaLnBrk="1" hangingPunct="1">
              <a:lnSpc>
                <a:spcPct val="80000"/>
              </a:lnSpc>
            </a:pPr>
            <a:r>
              <a:rPr lang="pt-BR" altLang="pt-BR" sz="2400" b="1" dirty="0"/>
              <a:t>CSS (</a:t>
            </a:r>
            <a:r>
              <a:rPr lang="pt-BR" altLang="pt-BR" sz="2400" b="1" dirty="0" err="1"/>
              <a:t>Cascading</a:t>
            </a:r>
            <a:r>
              <a:rPr lang="pt-BR" altLang="pt-BR" sz="2400" b="1" dirty="0"/>
              <a:t> </a:t>
            </a:r>
            <a:r>
              <a:rPr lang="pt-BR" altLang="pt-BR" sz="2400" b="1" dirty="0" err="1"/>
              <a:t>Style</a:t>
            </a:r>
            <a:r>
              <a:rPr lang="pt-BR" altLang="pt-BR" sz="2400" b="1" dirty="0"/>
              <a:t> </a:t>
            </a:r>
            <a:r>
              <a:rPr lang="pt-BR" altLang="pt-BR" sz="2400" b="1" dirty="0" err="1"/>
              <a:t>Sheet</a:t>
            </a:r>
            <a:r>
              <a:rPr lang="pt-BR" altLang="pt-BR" sz="2400" b="1" dirty="0"/>
              <a:t>) = Folha de Estilo em Cascata</a:t>
            </a:r>
            <a:br>
              <a:rPr lang="pt-BR" altLang="pt-BR" sz="2400" b="1" dirty="0"/>
            </a:br>
            <a:endParaRPr lang="pt-BR" altLang="pt-BR" sz="2400" b="1" dirty="0"/>
          </a:p>
          <a:p>
            <a:pPr eaLnBrk="1" hangingPunct="1">
              <a:lnSpc>
                <a:spcPct val="80000"/>
              </a:lnSpc>
            </a:pPr>
            <a:r>
              <a:rPr lang="pt-BR" altLang="pt-BR" sz="2400" dirty="0"/>
              <a:t>O CSS é uma linguagem que nos permite adicionar estilos as nossas páginas, em outras palavras, seria a formatação visual (aparência, layout) das páginas, como tipo de fonte, cores, espaçamentos, entre outros.</a:t>
            </a:r>
            <a:br>
              <a:rPr lang="pt-BR" altLang="pt-BR" sz="2400" dirty="0"/>
            </a:br>
            <a:endParaRPr lang="pt-BR" altLang="pt-BR" sz="2400" dirty="0"/>
          </a:p>
          <a:p>
            <a:pPr eaLnBrk="1" hangingPunct="1">
              <a:lnSpc>
                <a:spcPct val="80000"/>
              </a:lnSpc>
            </a:pPr>
            <a:r>
              <a:rPr lang="pt-BR" altLang="pt-BR" sz="2400" dirty="0"/>
              <a:t>A W3C (World </a:t>
            </a:r>
            <a:r>
              <a:rPr lang="pt-BR" altLang="pt-BR" sz="2400" dirty="0" err="1"/>
              <a:t>Wide</a:t>
            </a:r>
            <a:r>
              <a:rPr lang="pt-BR" altLang="pt-BR" sz="2400" dirty="0"/>
              <a:t> Web Consortium) também especifica o CSS, existem diversos módulos que os navegadores aceitam em relação a última versão.</a:t>
            </a:r>
          </a:p>
          <a:p>
            <a:pPr eaLnBrk="1" hangingPunct="1">
              <a:lnSpc>
                <a:spcPct val="80000"/>
              </a:lnSpc>
            </a:pPr>
            <a:endParaRPr lang="pt-BR" altLang="pt-BR" sz="2400" dirty="0"/>
          </a:p>
          <a:p>
            <a:pPr eaLnBrk="1" hangingPunct="1">
              <a:lnSpc>
                <a:spcPct val="80000"/>
              </a:lnSpc>
            </a:pPr>
            <a:r>
              <a:rPr lang="pt-BR" altLang="pt-BR" sz="2400" dirty="0"/>
              <a:t>Com o uso do CSS externo, diminuímos o trabalho devido a possibilidade de reutilização dos estilos em diferentes </a:t>
            </a:r>
            <a:r>
              <a:rPr lang="pt-BR" altLang="pt-BR" sz="2400" dirty="0" err="1"/>
              <a:t>tags</a:t>
            </a:r>
            <a:r>
              <a:rPr lang="pt-BR" altLang="pt-BR" sz="2400" dirty="0"/>
              <a:t> e principalmente em diferentes páginas.</a:t>
            </a:r>
          </a:p>
          <a:p>
            <a:endParaRPr lang="pt-BR" altLang="pt-BR" dirty="0"/>
          </a:p>
        </p:txBody>
      </p:sp>
    </p:spTree>
    <p:extLst>
      <p:ext uri="{BB962C8B-B14F-4D97-AF65-F5344CB8AC3E}">
        <p14:creationId xmlns:p14="http://schemas.microsoft.com/office/powerpoint/2010/main" val="88159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p:txBody>
          <a:bodyPr/>
          <a:lstStyle/>
          <a:p>
            <a:r>
              <a:rPr lang="pt-BR" altLang="pt-BR"/>
              <a:t>Formulários (tag input)</a:t>
            </a:r>
          </a:p>
        </p:txBody>
      </p:sp>
      <p:sp>
        <p:nvSpPr>
          <p:cNvPr id="3" name="Espaço Reservado para Conteúdo 2"/>
          <p:cNvSpPr>
            <a:spLocks noGrp="1"/>
          </p:cNvSpPr>
          <p:nvPr>
            <p:ph idx="1"/>
          </p:nvPr>
        </p:nvSpPr>
        <p:spPr/>
        <p:txBody>
          <a:bodyPr>
            <a:noAutofit/>
          </a:bodyPr>
          <a:lstStyle/>
          <a:p>
            <a:pPr>
              <a:defRPr/>
            </a:pPr>
            <a:r>
              <a:rPr lang="pt-BR" sz="2400" dirty="0" err="1"/>
              <a:t>Tag</a:t>
            </a:r>
            <a:r>
              <a:rPr lang="pt-BR" sz="2400" dirty="0"/>
              <a:t> para entrada de dados, que poderá ter diversas variações, conforme exemplos abaixo:</a:t>
            </a:r>
          </a:p>
          <a:p>
            <a:pPr>
              <a:defRPr/>
            </a:pPr>
            <a:endParaRPr lang="pt-BR" sz="2400" dirty="0"/>
          </a:p>
          <a:p>
            <a:pPr>
              <a:defRPr/>
            </a:pPr>
            <a:r>
              <a:rPr lang="pt-BR" sz="2400" dirty="0"/>
              <a:t>Exemplos:</a:t>
            </a:r>
            <a:endParaRPr lang="en-US" dirty="0"/>
          </a:p>
          <a:p>
            <a:pPr marL="355600" indent="0">
              <a:buNone/>
              <a:defRPr/>
            </a:pPr>
            <a:r>
              <a:rPr lang="en-US" dirty="0"/>
              <a:t>Nome: </a:t>
            </a:r>
            <a:r>
              <a:rPr lang="en-US" dirty="0">
                <a:solidFill>
                  <a:srgbClr val="00B0F0"/>
                </a:solidFill>
              </a:rPr>
              <a:t>&lt;input type="text" name="</a:t>
            </a:r>
            <a:r>
              <a:rPr lang="en-US" dirty="0" err="1">
                <a:solidFill>
                  <a:srgbClr val="00B0F0"/>
                </a:solidFill>
              </a:rPr>
              <a:t>nome</a:t>
            </a:r>
            <a:r>
              <a:rPr lang="en-US" dirty="0">
                <a:solidFill>
                  <a:srgbClr val="00B0F0"/>
                </a:solidFill>
              </a:rPr>
              <a:t>" /&gt;</a:t>
            </a:r>
            <a:br>
              <a:rPr lang="pt-BR" dirty="0"/>
            </a:br>
            <a:r>
              <a:rPr lang="pt-BR" dirty="0"/>
              <a:t>Senha: </a:t>
            </a:r>
            <a:r>
              <a:rPr lang="pt-BR" dirty="0">
                <a:solidFill>
                  <a:srgbClr val="00B0F0"/>
                </a:solidFill>
              </a:rPr>
              <a:t>&lt;input </a:t>
            </a:r>
            <a:r>
              <a:rPr lang="pt-BR" dirty="0" err="1">
                <a:solidFill>
                  <a:srgbClr val="00B0F0"/>
                </a:solidFill>
              </a:rPr>
              <a:t>type</a:t>
            </a:r>
            <a:r>
              <a:rPr lang="pt-BR" dirty="0">
                <a:solidFill>
                  <a:srgbClr val="00B0F0"/>
                </a:solidFill>
              </a:rPr>
              <a:t>="</a:t>
            </a:r>
            <a:r>
              <a:rPr lang="pt-BR" dirty="0" err="1">
                <a:solidFill>
                  <a:srgbClr val="00B0F0"/>
                </a:solidFill>
              </a:rPr>
              <a:t>password</a:t>
            </a:r>
            <a:r>
              <a:rPr lang="pt-BR" dirty="0">
                <a:solidFill>
                  <a:srgbClr val="00B0F0"/>
                </a:solidFill>
              </a:rPr>
              <a:t>" </a:t>
            </a:r>
            <a:r>
              <a:rPr lang="pt-BR" dirty="0" err="1">
                <a:solidFill>
                  <a:srgbClr val="00B0F0"/>
                </a:solidFill>
              </a:rPr>
              <a:t>name</a:t>
            </a:r>
            <a:r>
              <a:rPr lang="pt-BR" dirty="0">
                <a:solidFill>
                  <a:srgbClr val="00B0F0"/>
                </a:solidFill>
              </a:rPr>
              <a:t>="senha" /&gt;</a:t>
            </a:r>
          </a:p>
          <a:p>
            <a:pPr marL="355600" indent="0">
              <a:buNone/>
              <a:defRPr/>
            </a:pPr>
            <a:r>
              <a:rPr lang="en-US" dirty="0"/>
              <a:t>E-mail: </a:t>
            </a:r>
            <a:r>
              <a:rPr lang="en-US" dirty="0">
                <a:solidFill>
                  <a:srgbClr val="00B0F0"/>
                </a:solidFill>
              </a:rPr>
              <a:t>&lt;input type="email" name="</a:t>
            </a:r>
            <a:r>
              <a:rPr lang="en-US" dirty="0" err="1">
                <a:solidFill>
                  <a:srgbClr val="00B0F0"/>
                </a:solidFill>
              </a:rPr>
              <a:t>usermail</a:t>
            </a:r>
            <a:r>
              <a:rPr lang="en-US" dirty="0">
                <a:solidFill>
                  <a:srgbClr val="00B0F0"/>
                </a:solidFill>
              </a:rPr>
              <a:t>" /&gt; </a:t>
            </a:r>
            <a:endParaRPr lang="en-US" sz="1100" dirty="0"/>
          </a:p>
          <a:p>
            <a:pPr marL="355600" indent="0">
              <a:buNone/>
              <a:defRPr/>
            </a:pPr>
            <a:r>
              <a:rPr lang="en-US" dirty="0"/>
              <a:t>URL: </a:t>
            </a:r>
            <a:r>
              <a:rPr lang="en-US" dirty="0">
                <a:solidFill>
                  <a:srgbClr val="00B0F0"/>
                </a:solidFill>
              </a:rPr>
              <a:t>&lt;input type="</a:t>
            </a:r>
            <a:r>
              <a:rPr lang="en-US" dirty="0" err="1">
                <a:solidFill>
                  <a:srgbClr val="00B0F0"/>
                </a:solidFill>
              </a:rPr>
              <a:t>url</a:t>
            </a:r>
            <a:r>
              <a:rPr lang="en-US" dirty="0">
                <a:solidFill>
                  <a:srgbClr val="00B0F0"/>
                </a:solidFill>
              </a:rPr>
              <a:t>" name="homepage" /&gt; </a:t>
            </a:r>
            <a:endParaRPr lang="en-US" sz="1100" dirty="0"/>
          </a:p>
          <a:p>
            <a:pPr marL="355600" indent="0">
              <a:buNone/>
              <a:defRPr/>
            </a:pPr>
            <a:r>
              <a:rPr lang="en-US" dirty="0">
                <a:solidFill>
                  <a:schemeClr val="tx1"/>
                </a:solidFill>
              </a:rPr>
              <a:t>Submeter o form: </a:t>
            </a:r>
            <a:r>
              <a:rPr lang="en-US" dirty="0">
                <a:solidFill>
                  <a:srgbClr val="00B0F0"/>
                </a:solidFill>
              </a:rPr>
              <a:t>&lt;input type="submit" value="</a:t>
            </a:r>
            <a:r>
              <a:rPr lang="en-US" dirty="0" err="1">
                <a:solidFill>
                  <a:srgbClr val="00B0F0"/>
                </a:solidFill>
              </a:rPr>
              <a:t>Enviar</a:t>
            </a:r>
            <a:r>
              <a:rPr lang="en-US" dirty="0">
                <a:solidFill>
                  <a:srgbClr val="00B0F0"/>
                </a:solidFill>
              </a:rPr>
              <a:t>" /&gt;</a:t>
            </a:r>
            <a:endParaRPr lang="en-US" sz="1100" dirty="0"/>
          </a:p>
          <a:p>
            <a:pPr marL="0" indent="0">
              <a:buNone/>
              <a:defRPr/>
            </a:pPr>
            <a:endParaRPr lang="pt-BR" sz="1100" dirty="0"/>
          </a:p>
        </p:txBody>
      </p:sp>
      <p:sp>
        <p:nvSpPr>
          <p:cNvPr id="32772" name="CaixaDeTexto 1"/>
          <p:cNvSpPr txBox="1">
            <a:spLocks noChangeArrowheads="1"/>
          </p:cNvSpPr>
          <p:nvPr/>
        </p:nvSpPr>
        <p:spPr bwMode="auto">
          <a:xfrm>
            <a:off x="7070213" y="5977468"/>
            <a:ext cx="4759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t>Omitimos a </a:t>
            </a:r>
            <a:r>
              <a:rPr lang="pt-BR" altLang="pt-BR" sz="1400" dirty="0" err="1"/>
              <a:t>tag</a:t>
            </a:r>
            <a:r>
              <a:rPr lang="pt-BR" altLang="pt-BR" sz="1400" dirty="0"/>
              <a:t> </a:t>
            </a:r>
            <a:r>
              <a:rPr lang="pt-BR" altLang="pt-BR" sz="1400" dirty="0" err="1"/>
              <a:t>label</a:t>
            </a:r>
            <a:r>
              <a:rPr lang="pt-BR" altLang="pt-BR" sz="1400" dirty="0"/>
              <a:t> (ver depois) para facilitar o exemplo.</a:t>
            </a:r>
          </a:p>
        </p:txBody>
      </p:sp>
    </p:spTree>
    <p:extLst>
      <p:ext uri="{BB962C8B-B14F-4D97-AF65-F5344CB8AC3E}">
        <p14:creationId xmlns:p14="http://schemas.microsoft.com/office/powerpoint/2010/main" val="1276975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p:nvPr>
        </p:nvSpPr>
        <p:spPr/>
        <p:txBody>
          <a:bodyPr/>
          <a:lstStyle/>
          <a:p>
            <a:r>
              <a:rPr lang="pt-BR" altLang="pt-BR"/>
              <a:t>Formulários (tag input) cont.</a:t>
            </a:r>
          </a:p>
        </p:txBody>
      </p:sp>
      <p:sp>
        <p:nvSpPr>
          <p:cNvPr id="33795" name="Espaço Reservado para Conteúdo 2"/>
          <p:cNvSpPr>
            <a:spLocks noGrp="1"/>
          </p:cNvSpPr>
          <p:nvPr>
            <p:ph idx="1"/>
          </p:nvPr>
        </p:nvSpPr>
        <p:spPr>
          <a:xfrm>
            <a:off x="1097280" y="1737360"/>
            <a:ext cx="8785225" cy="4197350"/>
          </a:xfrm>
        </p:spPr>
        <p:txBody>
          <a:bodyPr/>
          <a:lstStyle/>
          <a:p>
            <a:r>
              <a:rPr lang="pt-BR" altLang="pt-BR" dirty="0"/>
              <a:t>Campo oculto</a:t>
            </a:r>
            <a:br>
              <a:rPr lang="pt-BR" altLang="pt-BR" dirty="0"/>
            </a:br>
            <a:r>
              <a:rPr lang="en-US" altLang="pt-BR" dirty="0">
                <a:solidFill>
                  <a:srgbClr val="00B0F0"/>
                </a:solidFill>
              </a:rPr>
              <a:t>&lt;input name="</a:t>
            </a:r>
            <a:r>
              <a:rPr lang="en-US" altLang="pt-BR" dirty="0" err="1">
                <a:solidFill>
                  <a:srgbClr val="00B0F0"/>
                </a:solidFill>
              </a:rPr>
              <a:t>oculto</a:t>
            </a:r>
            <a:r>
              <a:rPr lang="en-US" altLang="pt-BR" dirty="0">
                <a:solidFill>
                  <a:srgbClr val="00B0F0"/>
                </a:solidFill>
              </a:rPr>
              <a:t>" type="hidden" value="</a:t>
            </a:r>
            <a:r>
              <a:rPr lang="en-US" altLang="pt-BR" dirty="0" err="1">
                <a:solidFill>
                  <a:srgbClr val="00B0F0"/>
                </a:solidFill>
              </a:rPr>
              <a:t>algumacoisa</a:t>
            </a:r>
            <a:r>
              <a:rPr lang="en-US" altLang="pt-BR" dirty="0">
                <a:solidFill>
                  <a:srgbClr val="00B0F0"/>
                </a:solidFill>
              </a:rPr>
              <a:t>"/&gt;</a:t>
            </a:r>
          </a:p>
          <a:p>
            <a:endParaRPr lang="en-US" altLang="pt-BR" dirty="0">
              <a:solidFill>
                <a:srgbClr val="FF0000"/>
              </a:solidFill>
            </a:endParaRPr>
          </a:p>
          <a:p>
            <a:r>
              <a:rPr lang="en-US" altLang="pt-BR" dirty="0"/>
              <a:t>Checkbox (o </a:t>
            </a:r>
            <a:r>
              <a:rPr lang="en-US" altLang="pt-BR" dirty="0" err="1"/>
              <a:t>usuário</a:t>
            </a:r>
            <a:r>
              <a:rPr lang="en-US" altLang="pt-BR" dirty="0"/>
              <a:t> </a:t>
            </a:r>
            <a:r>
              <a:rPr lang="en-US" altLang="pt-BR" dirty="0" err="1"/>
              <a:t>pode</a:t>
            </a:r>
            <a:r>
              <a:rPr lang="en-US" altLang="pt-BR" dirty="0"/>
              <a:t> </a:t>
            </a:r>
            <a:r>
              <a:rPr lang="en-US" altLang="pt-BR" dirty="0" err="1"/>
              <a:t>marcar</a:t>
            </a:r>
            <a:r>
              <a:rPr lang="en-US" altLang="pt-BR" dirty="0"/>
              <a:t> </a:t>
            </a:r>
            <a:r>
              <a:rPr lang="en-US" altLang="pt-BR" dirty="0" err="1"/>
              <a:t>mais</a:t>
            </a:r>
            <a:r>
              <a:rPr lang="en-US" altLang="pt-BR" dirty="0"/>
              <a:t> de </a:t>
            </a:r>
            <a:r>
              <a:rPr lang="en-US" altLang="pt-BR" dirty="0" err="1"/>
              <a:t>uma</a:t>
            </a:r>
            <a:r>
              <a:rPr lang="en-US" altLang="pt-BR" dirty="0"/>
              <a:t> </a:t>
            </a:r>
            <a:r>
              <a:rPr lang="en-US" altLang="pt-BR" dirty="0" err="1"/>
              <a:t>opção</a:t>
            </a:r>
            <a:r>
              <a:rPr lang="en-US" altLang="pt-BR" dirty="0"/>
              <a:t>)</a:t>
            </a:r>
            <a:br>
              <a:rPr lang="en-US" altLang="pt-BR" dirty="0"/>
            </a:br>
            <a:r>
              <a:rPr lang="en-US" altLang="pt-BR" dirty="0">
                <a:solidFill>
                  <a:srgbClr val="00B0F0"/>
                </a:solidFill>
              </a:rPr>
              <a:t>&lt;input type="checkbox" name="</a:t>
            </a:r>
            <a:r>
              <a:rPr lang="en-US" altLang="pt-BR" dirty="0" err="1">
                <a:solidFill>
                  <a:srgbClr val="00B0F0"/>
                </a:solidFill>
              </a:rPr>
              <a:t>carros</a:t>
            </a:r>
            <a:r>
              <a:rPr lang="en-US" altLang="pt-BR" dirty="0">
                <a:solidFill>
                  <a:srgbClr val="00B0F0"/>
                </a:solidFill>
              </a:rPr>
              <a:t>" value="Camaro" /&gt;Camaro &lt;</a:t>
            </a:r>
            <a:r>
              <a:rPr lang="en-US" altLang="pt-BR" dirty="0" err="1">
                <a:solidFill>
                  <a:srgbClr val="00B0F0"/>
                </a:solidFill>
              </a:rPr>
              <a:t>br</a:t>
            </a:r>
            <a:r>
              <a:rPr lang="en-US" altLang="pt-BR" dirty="0">
                <a:solidFill>
                  <a:srgbClr val="00B0F0"/>
                </a:solidFill>
              </a:rPr>
              <a:t>/&gt;  </a:t>
            </a:r>
            <a:br>
              <a:rPr lang="en-US" altLang="pt-BR" dirty="0">
                <a:solidFill>
                  <a:srgbClr val="00B0F0"/>
                </a:solidFill>
              </a:rPr>
            </a:br>
            <a:r>
              <a:rPr lang="en-US" altLang="pt-BR" dirty="0">
                <a:solidFill>
                  <a:srgbClr val="00B0F0"/>
                </a:solidFill>
              </a:rPr>
              <a:t>&lt;input type="checkbox" name="</a:t>
            </a:r>
            <a:r>
              <a:rPr lang="en-US" altLang="pt-BR" dirty="0" err="1">
                <a:solidFill>
                  <a:srgbClr val="00B0F0"/>
                </a:solidFill>
              </a:rPr>
              <a:t>carros</a:t>
            </a:r>
            <a:r>
              <a:rPr lang="en-US" altLang="pt-BR" dirty="0">
                <a:solidFill>
                  <a:srgbClr val="00B0F0"/>
                </a:solidFill>
              </a:rPr>
              <a:t>" value="Ferrari" /&gt;Ferrari </a:t>
            </a:r>
          </a:p>
          <a:p>
            <a:endParaRPr lang="en-US" altLang="pt-BR" dirty="0"/>
          </a:p>
          <a:p>
            <a:r>
              <a:rPr lang="pt-BR" altLang="pt-BR" dirty="0"/>
              <a:t>Button para chamar funções em </a:t>
            </a:r>
            <a:r>
              <a:rPr lang="pt-BR" altLang="pt-BR" dirty="0" err="1"/>
              <a:t>Javascript</a:t>
            </a:r>
            <a:br>
              <a:rPr lang="pt-BR" altLang="pt-BR" dirty="0"/>
            </a:br>
            <a:r>
              <a:rPr lang="en-US" altLang="pt-BR" sz="1800" dirty="0">
                <a:solidFill>
                  <a:srgbClr val="00B0F0"/>
                </a:solidFill>
              </a:rPr>
              <a:t>&lt;input name="</a:t>
            </a:r>
            <a:r>
              <a:rPr lang="en-US" altLang="pt-BR" sz="1800" dirty="0" err="1">
                <a:solidFill>
                  <a:srgbClr val="00B0F0"/>
                </a:solidFill>
              </a:rPr>
              <a:t>botao</a:t>
            </a:r>
            <a:r>
              <a:rPr lang="en-US" altLang="pt-BR" sz="1800" dirty="0">
                <a:solidFill>
                  <a:srgbClr val="00B0F0"/>
                </a:solidFill>
              </a:rPr>
              <a:t>" type="button" value="Clique </a:t>
            </a:r>
            <a:r>
              <a:rPr lang="en-US" altLang="pt-BR" sz="1800" dirty="0" err="1">
                <a:solidFill>
                  <a:srgbClr val="00B0F0"/>
                </a:solidFill>
              </a:rPr>
              <a:t>aqui</a:t>
            </a:r>
            <a:r>
              <a:rPr lang="en-US" altLang="pt-BR" sz="1800" dirty="0">
                <a:solidFill>
                  <a:srgbClr val="00B0F0"/>
                </a:solidFill>
              </a:rPr>
              <a:t>" /&gt;</a:t>
            </a:r>
          </a:p>
        </p:txBody>
      </p:sp>
      <p:sp>
        <p:nvSpPr>
          <p:cNvPr id="33796" name="CaixaDeTexto 3"/>
          <p:cNvSpPr txBox="1">
            <a:spLocks noChangeArrowheads="1"/>
          </p:cNvSpPr>
          <p:nvPr/>
        </p:nvSpPr>
        <p:spPr bwMode="auto">
          <a:xfrm>
            <a:off x="5489892" y="5674360"/>
            <a:ext cx="65087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t>Omitimos a </a:t>
            </a:r>
            <a:r>
              <a:rPr lang="pt-BR" altLang="pt-BR" sz="1400" dirty="0" err="1"/>
              <a:t>tag</a:t>
            </a:r>
            <a:r>
              <a:rPr lang="pt-BR" altLang="pt-BR" sz="1400" dirty="0"/>
              <a:t> </a:t>
            </a:r>
            <a:r>
              <a:rPr lang="pt-BR" altLang="pt-BR" sz="1400" dirty="0" err="1"/>
              <a:t>label</a:t>
            </a:r>
            <a:r>
              <a:rPr lang="pt-BR" altLang="pt-BR" sz="1400" dirty="0"/>
              <a:t> (ver depois) para facilitar o exemplo.</a:t>
            </a:r>
          </a:p>
          <a:p>
            <a:pPr eaLnBrk="1" hangingPunct="1">
              <a:spcBef>
                <a:spcPct val="0"/>
              </a:spcBef>
              <a:buFontTx/>
              <a:buNone/>
            </a:pPr>
            <a:r>
              <a:rPr lang="pt-BR" altLang="pt-BR" sz="1400" dirty="0"/>
              <a:t>Observe que o valor do argumento </a:t>
            </a:r>
            <a:r>
              <a:rPr lang="pt-BR" altLang="pt-BR" sz="1400" i="1" dirty="0" err="1"/>
              <a:t>name</a:t>
            </a:r>
            <a:r>
              <a:rPr lang="pt-BR" altLang="pt-BR" sz="1400" dirty="0"/>
              <a:t> é o mesmo para todos os </a:t>
            </a:r>
            <a:r>
              <a:rPr lang="pt-BR" altLang="pt-BR" sz="1400" dirty="0" err="1"/>
              <a:t>checkboxes</a:t>
            </a:r>
            <a:r>
              <a:rPr lang="pt-BR" altLang="pt-BR" sz="1400" dirty="0"/>
              <a:t>.</a:t>
            </a:r>
          </a:p>
        </p:txBody>
      </p:sp>
    </p:spTree>
    <p:extLst>
      <p:ext uri="{BB962C8B-B14F-4D97-AF65-F5344CB8AC3E}">
        <p14:creationId xmlns:p14="http://schemas.microsoft.com/office/powerpoint/2010/main" val="3751843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p:nvPr>
        </p:nvSpPr>
        <p:spPr/>
        <p:txBody>
          <a:bodyPr/>
          <a:lstStyle/>
          <a:p>
            <a:r>
              <a:rPr lang="pt-BR" altLang="pt-BR"/>
              <a:t>Formulários (tag input) cont.</a:t>
            </a:r>
          </a:p>
        </p:txBody>
      </p:sp>
      <p:sp>
        <p:nvSpPr>
          <p:cNvPr id="34819" name="Espaço Reservado para Conteúdo 2"/>
          <p:cNvSpPr>
            <a:spLocks noGrp="1"/>
          </p:cNvSpPr>
          <p:nvPr>
            <p:ph idx="1"/>
          </p:nvPr>
        </p:nvSpPr>
        <p:spPr>
          <a:xfrm>
            <a:off x="1223988" y="1737360"/>
            <a:ext cx="8785225" cy="4790049"/>
          </a:xfrm>
        </p:spPr>
        <p:txBody>
          <a:bodyPr/>
          <a:lstStyle/>
          <a:p>
            <a:r>
              <a:rPr lang="pt-BR" altLang="pt-BR" dirty="0"/>
              <a:t>File para carregar arquivos no formulário</a:t>
            </a:r>
            <a:br>
              <a:rPr lang="pt-BR" altLang="pt-BR" dirty="0"/>
            </a:br>
            <a:r>
              <a:rPr lang="pt-BR" altLang="pt-BR" dirty="0"/>
              <a:t> Escolha um arquivo </a:t>
            </a:r>
            <a:r>
              <a:rPr lang="pt-BR" altLang="pt-BR" dirty="0">
                <a:solidFill>
                  <a:srgbClr val="00B0F0"/>
                </a:solidFill>
              </a:rPr>
              <a:t>&lt;input </a:t>
            </a:r>
            <a:r>
              <a:rPr lang="pt-BR" altLang="pt-BR" dirty="0" err="1">
                <a:solidFill>
                  <a:srgbClr val="00B0F0"/>
                </a:solidFill>
              </a:rPr>
              <a:t>name</a:t>
            </a:r>
            <a:r>
              <a:rPr lang="pt-BR" altLang="pt-BR" dirty="0">
                <a:solidFill>
                  <a:srgbClr val="00B0F0"/>
                </a:solidFill>
              </a:rPr>
              <a:t>="arquivo"  </a:t>
            </a:r>
            <a:r>
              <a:rPr lang="pt-BR" altLang="pt-BR" dirty="0" err="1">
                <a:solidFill>
                  <a:srgbClr val="00B0F0"/>
                </a:solidFill>
              </a:rPr>
              <a:t>type</a:t>
            </a:r>
            <a:r>
              <a:rPr lang="pt-BR" altLang="pt-BR" dirty="0">
                <a:solidFill>
                  <a:srgbClr val="00B0F0"/>
                </a:solidFill>
              </a:rPr>
              <a:t>="file" /&gt;</a:t>
            </a:r>
          </a:p>
          <a:p>
            <a:endParaRPr lang="pt-BR" altLang="pt-BR" dirty="0"/>
          </a:p>
          <a:p>
            <a:r>
              <a:rPr lang="pt-BR" altLang="pt-BR" dirty="0" err="1"/>
              <a:t>Image</a:t>
            </a:r>
            <a:r>
              <a:rPr lang="pt-BR" altLang="pt-BR" dirty="0"/>
              <a:t> para definir um botão com imagem para enviar o formulário</a:t>
            </a:r>
            <a:br>
              <a:rPr lang="pt-BR" altLang="pt-BR" dirty="0"/>
            </a:br>
            <a:r>
              <a:rPr lang="pt-BR" altLang="pt-BR" dirty="0">
                <a:solidFill>
                  <a:srgbClr val="00B0F0"/>
                </a:solidFill>
              </a:rPr>
              <a:t>&lt;input </a:t>
            </a:r>
            <a:r>
              <a:rPr lang="pt-BR" altLang="pt-BR" dirty="0" err="1">
                <a:solidFill>
                  <a:srgbClr val="00B0F0"/>
                </a:solidFill>
              </a:rPr>
              <a:t>name</a:t>
            </a:r>
            <a:r>
              <a:rPr lang="pt-BR" altLang="pt-BR" dirty="0">
                <a:solidFill>
                  <a:srgbClr val="00B0F0"/>
                </a:solidFill>
              </a:rPr>
              <a:t>="imagem"  </a:t>
            </a:r>
            <a:r>
              <a:rPr lang="pt-BR" altLang="pt-BR" dirty="0" err="1">
                <a:solidFill>
                  <a:srgbClr val="00B0F0"/>
                </a:solidFill>
              </a:rPr>
              <a:t>type</a:t>
            </a:r>
            <a:r>
              <a:rPr lang="pt-BR" altLang="pt-BR" dirty="0">
                <a:solidFill>
                  <a:srgbClr val="00B0F0"/>
                </a:solidFill>
              </a:rPr>
              <a:t>="</a:t>
            </a:r>
            <a:r>
              <a:rPr lang="pt-BR" altLang="pt-BR" dirty="0" err="1">
                <a:solidFill>
                  <a:srgbClr val="00B0F0"/>
                </a:solidFill>
              </a:rPr>
              <a:t>image</a:t>
            </a:r>
            <a:r>
              <a:rPr lang="pt-BR" altLang="pt-BR" dirty="0">
                <a:solidFill>
                  <a:srgbClr val="00B0F0"/>
                </a:solidFill>
              </a:rPr>
              <a:t>"  </a:t>
            </a:r>
            <a:r>
              <a:rPr lang="pt-BR" altLang="pt-BR" dirty="0" err="1">
                <a:solidFill>
                  <a:srgbClr val="00B0F0"/>
                </a:solidFill>
              </a:rPr>
              <a:t>src</a:t>
            </a:r>
            <a:r>
              <a:rPr lang="pt-BR" altLang="pt-BR" dirty="0">
                <a:solidFill>
                  <a:srgbClr val="00B0F0"/>
                </a:solidFill>
              </a:rPr>
              <a:t>="images.jpg" /&gt;</a:t>
            </a:r>
          </a:p>
          <a:p>
            <a:endParaRPr lang="pt-BR" altLang="pt-BR" dirty="0"/>
          </a:p>
          <a:p>
            <a:r>
              <a:rPr lang="pt-BR" altLang="pt-BR" dirty="0"/>
              <a:t>Radio (neste tipo o usuário poderá marcar somente uma opção desde que o </a:t>
            </a:r>
            <a:r>
              <a:rPr lang="pt-BR" altLang="pt-BR" dirty="0" err="1"/>
              <a:t>name</a:t>
            </a:r>
            <a:r>
              <a:rPr lang="pt-BR" altLang="pt-BR" dirty="0"/>
              <a:t> seja o mesmo para os elementos do mesmo grupo)</a:t>
            </a:r>
            <a:br>
              <a:rPr lang="pt-BR" altLang="pt-BR" dirty="0"/>
            </a:br>
            <a:r>
              <a:rPr lang="pt-BR" altLang="pt-BR" dirty="0"/>
              <a:t> </a:t>
            </a:r>
            <a:r>
              <a:rPr lang="pt-BR" altLang="pt-BR" dirty="0">
                <a:solidFill>
                  <a:srgbClr val="00B0F0"/>
                </a:solidFill>
              </a:rPr>
              <a:t>&lt;input </a:t>
            </a:r>
            <a:r>
              <a:rPr lang="pt-BR" altLang="pt-BR" dirty="0" err="1">
                <a:solidFill>
                  <a:srgbClr val="00B0F0"/>
                </a:solidFill>
              </a:rPr>
              <a:t>type</a:t>
            </a:r>
            <a:r>
              <a:rPr lang="pt-BR" altLang="pt-BR" dirty="0">
                <a:solidFill>
                  <a:srgbClr val="00B0F0"/>
                </a:solidFill>
              </a:rPr>
              <a:t>="radio"  </a:t>
            </a:r>
            <a:r>
              <a:rPr lang="pt-BR" altLang="pt-BR" dirty="0" err="1">
                <a:solidFill>
                  <a:srgbClr val="00B0F0"/>
                </a:solidFill>
              </a:rPr>
              <a:t>name</a:t>
            </a:r>
            <a:r>
              <a:rPr lang="pt-BR" altLang="pt-BR" dirty="0">
                <a:solidFill>
                  <a:srgbClr val="00B0F0"/>
                </a:solidFill>
              </a:rPr>
              <a:t>=“</a:t>
            </a:r>
            <a:r>
              <a:rPr lang="pt-BR" altLang="pt-BR" dirty="0" err="1">
                <a:solidFill>
                  <a:srgbClr val="00B0F0"/>
                </a:solidFill>
              </a:rPr>
              <a:t>genero</a:t>
            </a:r>
            <a:r>
              <a:rPr lang="pt-BR" altLang="pt-BR" dirty="0">
                <a:solidFill>
                  <a:srgbClr val="00B0F0"/>
                </a:solidFill>
              </a:rPr>
              <a:t>"  </a:t>
            </a:r>
            <a:r>
              <a:rPr lang="pt-BR" altLang="pt-BR" dirty="0" err="1">
                <a:solidFill>
                  <a:srgbClr val="00B0F0"/>
                </a:solidFill>
              </a:rPr>
              <a:t>value</a:t>
            </a:r>
            <a:r>
              <a:rPr lang="pt-BR" altLang="pt-BR" dirty="0">
                <a:solidFill>
                  <a:srgbClr val="00B0F0"/>
                </a:solidFill>
              </a:rPr>
              <a:t>="F" /&gt;Feminino &lt;</a:t>
            </a:r>
            <a:r>
              <a:rPr lang="pt-BR" altLang="pt-BR" dirty="0" err="1">
                <a:solidFill>
                  <a:srgbClr val="00B0F0"/>
                </a:solidFill>
              </a:rPr>
              <a:t>br</a:t>
            </a:r>
            <a:r>
              <a:rPr lang="pt-BR" altLang="pt-BR" dirty="0">
                <a:solidFill>
                  <a:srgbClr val="00B0F0"/>
                </a:solidFill>
              </a:rPr>
              <a:t>/&gt;  </a:t>
            </a:r>
            <a:br>
              <a:rPr lang="pt-BR" altLang="pt-BR" dirty="0">
                <a:solidFill>
                  <a:srgbClr val="00B0F0"/>
                </a:solidFill>
              </a:rPr>
            </a:br>
            <a:r>
              <a:rPr lang="pt-BR" altLang="pt-BR" dirty="0">
                <a:solidFill>
                  <a:srgbClr val="00B0F0"/>
                </a:solidFill>
              </a:rPr>
              <a:t> &lt;input </a:t>
            </a:r>
            <a:r>
              <a:rPr lang="pt-BR" altLang="pt-BR" dirty="0" err="1">
                <a:solidFill>
                  <a:srgbClr val="00B0F0"/>
                </a:solidFill>
              </a:rPr>
              <a:t>type</a:t>
            </a:r>
            <a:r>
              <a:rPr lang="pt-BR" altLang="pt-BR" dirty="0">
                <a:solidFill>
                  <a:srgbClr val="00B0F0"/>
                </a:solidFill>
              </a:rPr>
              <a:t>="radio"  </a:t>
            </a:r>
            <a:r>
              <a:rPr lang="pt-BR" altLang="pt-BR" dirty="0" err="1">
                <a:solidFill>
                  <a:srgbClr val="00B0F0"/>
                </a:solidFill>
              </a:rPr>
              <a:t>name</a:t>
            </a:r>
            <a:r>
              <a:rPr lang="pt-BR" altLang="pt-BR" dirty="0">
                <a:solidFill>
                  <a:srgbClr val="00B0F0"/>
                </a:solidFill>
              </a:rPr>
              <a:t>=“</a:t>
            </a:r>
            <a:r>
              <a:rPr lang="pt-BR" altLang="pt-BR" dirty="0" err="1">
                <a:solidFill>
                  <a:srgbClr val="00B0F0"/>
                </a:solidFill>
              </a:rPr>
              <a:t>genero</a:t>
            </a:r>
            <a:r>
              <a:rPr lang="pt-BR" altLang="pt-BR" dirty="0">
                <a:solidFill>
                  <a:srgbClr val="00B0F0"/>
                </a:solidFill>
              </a:rPr>
              <a:t>"  </a:t>
            </a:r>
            <a:r>
              <a:rPr lang="pt-BR" altLang="pt-BR" dirty="0" err="1">
                <a:solidFill>
                  <a:srgbClr val="00B0F0"/>
                </a:solidFill>
              </a:rPr>
              <a:t>value</a:t>
            </a:r>
            <a:r>
              <a:rPr lang="pt-BR" altLang="pt-BR" dirty="0">
                <a:solidFill>
                  <a:srgbClr val="00B0F0"/>
                </a:solidFill>
              </a:rPr>
              <a:t>="M" /&gt;Masculino </a:t>
            </a:r>
          </a:p>
          <a:p>
            <a:endParaRPr lang="pt-BR" altLang="pt-BR" dirty="0">
              <a:solidFill>
                <a:srgbClr val="FF0000"/>
              </a:solidFill>
            </a:endParaRPr>
          </a:p>
        </p:txBody>
      </p:sp>
      <p:sp>
        <p:nvSpPr>
          <p:cNvPr id="34820" name="CaixaDeTexto 3"/>
          <p:cNvSpPr txBox="1">
            <a:spLocks noChangeArrowheads="1"/>
          </p:cNvSpPr>
          <p:nvPr/>
        </p:nvSpPr>
        <p:spPr bwMode="auto">
          <a:xfrm>
            <a:off x="5408663" y="5725575"/>
            <a:ext cx="7945437"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t>Omitimos a </a:t>
            </a:r>
            <a:r>
              <a:rPr lang="pt-BR" altLang="pt-BR" sz="1400" dirty="0" err="1"/>
              <a:t>tag</a:t>
            </a:r>
            <a:r>
              <a:rPr lang="pt-BR" altLang="pt-BR" sz="1400" dirty="0"/>
              <a:t> </a:t>
            </a:r>
            <a:r>
              <a:rPr lang="pt-BR" altLang="pt-BR" sz="1400" dirty="0" err="1"/>
              <a:t>label</a:t>
            </a:r>
            <a:r>
              <a:rPr lang="pt-BR" altLang="pt-BR" sz="1400" dirty="0"/>
              <a:t> (ver depois) para facilitar o exemplo.</a:t>
            </a:r>
          </a:p>
          <a:p>
            <a:pPr eaLnBrk="1" hangingPunct="1">
              <a:spcBef>
                <a:spcPct val="0"/>
              </a:spcBef>
              <a:buFontTx/>
              <a:buNone/>
            </a:pPr>
            <a:r>
              <a:rPr lang="pt-BR" altLang="pt-BR" sz="1400" dirty="0"/>
              <a:t>Observe que o valor do argumento </a:t>
            </a:r>
            <a:r>
              <a:rPr lang="pt-BR" altLang="pt-BR" sz="1400" i="1" dirty="0" err="1"/>
              <a:t>name</a:t>
            </a:r>
            <a:r>
              <a:rPr lang="pt-BR" altLang="pt-BR" sz="1400" dirty="0"/>
              <a:t> é o mesmo para todos os </a:t>
            </a:r>
            <a:r>
              <a:rPr lang="pt-BR" altLang="pt-BR" sz="1400" dirty="0" err="1"/>
              <a:t>radiobuttons</a:t>
            </a:r>
            <a:r>
              <a:rPr lang="pt-BR" altLang="pt-BR" sz="1400" dirty="0"/>
              <a:t>.</a:t>
            </a:r>
          </a:p>
        </p:txBody>
      </p:sp>
    </p:spTree>
    <p:extLst>
      <p:ext uri="{BB962C8B-B14F-4D97-AF65-F5344CB8AC3E}">
        <p14:creationId xmlns:p14="http://schemas.microsoft.com/office/powerpoint/2010/main" val="2570683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p:cNvSpPr>
            <a:spLocks noGrp="1"/>
          </p:cNvSpPr>
          <p:nvPr>
            <p:ph type="title"/>
          </p:nvPr>
        </p:nvSpPr>
        <p:spPr>
          <a:xfrm>
            <a:off x="450386" y="321311"/>
            <a:ext cx="8785226" cy="581025"/>
          </a:xfrm>
        </p:spPr>
        <p:txBody>
          <a:bodyPr/>
          <a:lstStyle/>
          <a:p>
            <a:r>
              <a:rPr lang="pt-BR" altLang="pt-BR" sz="2400" b="1" dirty="0"/>
              <a:t>Comentários sobre os argumentos </a:t>
            </a:r>
            <a:r>
              <a:rPr lang="pt-BR" altLang="pt-BR" sz="2400" b="1" i="1" dirty="0"/>
              <a:t>id</a:t>
            </a:r>
            <a:r>
              <a:rPr lang="pt-BR" altLang="pt-BR" sz="2400" b="1" dirty="0"/>
              <a:t> e </a:t>
            </a:r>
            <a:r>
              <a:rPr lang="pt-BR" altLang="pt-BR" sz="2400" b="1" i="1" dirty="0" err="1"/>
              <a:t>name</a:t>
            </a:r>
            <a:endParaRPr lang="pt-BR" altLang="pt-BR" sz="2400" b="1" dirty="0"/>
          </a:p>
        </p:txBody>
      </p:sp>
      <p:sp>
        <p:nvSpPr>
          <p:cNvPr id="9219" name="Espaço Reservado para Conteúdo 2"/>
          <p:cNvSpPr>
            <a:spLocks noGrp="1"/>
          </p:cNvSpPr>
          <p:nvPr>
            <p:ph idx="1"/>
          </p:nvPr>
        </p:nvSpPr>
        <p:spPr>
          <a:xfrm>
            <a:off x="765346" y="1175434"/>
            <a:ext cx="10786574" cy="5072965"/>
          </a:xfrm>
        </p:spPr>
        <p:txBody>
          <a:bodyPr>
            <a:normAutofit/>
          </a:bodyPr>
          <a:lstStyle/>
          <a:p>
            <a:pPr>
              <a:defRPr/>
            </a:pPr>
            <a:r>
              <a:rPr lang="pt-BR" altLang="pt-BR" sz="1800" dirty="0"/>
              <a:t>Nos exemplos anteriores mostramos a utilização dos argumentos ou atributos </a:t>
            </a:r>
            <a:r>
              <a:rPr lang="pt-BR" altLang="pt-BR" sz="1800" i="1" dirty="0"/>
              <a:t>id</a:t>
            </a:r>
            <a:r>
              <a:rPr lang="pt-BR" altLang="pt-BR" sz="1800" dirty="0"/>
              <a:t> e </a:t>
            </a:r>
            <a:r>
              <a:rPr lang="pt-BR" altLang="pt-BR" sz="1800" i="1" dirty="0" err="1"/>
              <a:t>name</a:t>
            </a:r>
            <a:r>
              <a:rPr lang="pt-BR" altLang="pt-BR" sz="1800" dirty="0"/>
              <a:t> nos diferentes tipos de </a:t>
            </a:r>
            <a:r>
              <a:rPr lang="pt-BR" altLang="pt-BR" sz="1800" dirty="0" err="1"/>
              <a:t>tags</a:t>
            </a:r>
            <a:r>
              <a:rPr lang="pt-BR" altLang="pt-BR" sz="1800" dirty="0"/>
              <a:t> </a:t>
            </a:r>
            <a:r>
              <a:rPr lang="pt-BR" altLang="pt-BR" sz="1800" i="1" dirty="0"/>
              <a:t>input</a:t>
            </a:r>
            <a:r>
              <a:rPr lang="pt-BR" altLang="pt-BR" sz="1800" dirty="0"/>
              <a:t>.</a:t>
            </a:r>
          </a:p>
          <a:p>
            <a:pPr marL="0" indent="0">
              <a:buNone/>
              <a:defRPr/>
            </a:pPr>
            <a:endParaRPr lang="pt-BR" altLang="pt-BR" sz="1050" dirty="0"/>
          </a:p>
          <a:p>
            <a:pPr marL="0" indent="0">
              <a:buNone/>
              <a:defRPr/>
            </a:pPr>
            <a:r>
              <a:rPr lang="pt-BR" altLang="pt-BR" sz="1800" dirty="0"/>
              <a:t>      	</a:t>
            </a:r>
            <a:r>
              <a:rPr lang="pt-BR" altLang="pt-BR" sz="1600" dirty="0"/>
              <a:t>&lt;input </a:t>
            </a:r>
            <a:r>
              <a:rPr lang="pt-BR" altLang="pt-BR" sz="1600" dirty="0" err="1"/>
              <a:t>type</a:t>
            </a:r>
            <a:r>
              <a:rPr lang="pt-BR" altLang="pt-BR" sz="1600" dirty="0"/>
              <a:t>="radio" </a:t>
            </a:r>
            <a:r>
              <a:rPr lang="pt-BR" altLang="pt-BR" sz="1600" b="1" dirty="0" err="1">
                <a:solidFill>
                  <a:srgbClr val="0070C0"/>
                </a:solidFill>
              </a:rPr>
              <a:t>name</a:t>
            </a:r>
            <a:r>
              <a:rPr lang="pt-BR" altLang="pt-BR" sz="1600" dirty="0"/>
              <a:t>="sexo" </a:t>
            </a:r>
            <a:r>
              <a:rPr lang="pt-BR" altLang="pt-BR" sz="1600" b="1" dirty="0">
                <a:solidFill>
                  <a:srgbClr val="0070C0"/>
                </a:solidFill>
              </a:rPr>
              <a:t>id</a:t>
            </a:r>
            <a:r>
              <a:rPr lang="pt-BR" altLang="pt-BR" sz="1600" dirty="0"/>
              <a:t>="masculino" </a:t>
            </a:r>
            <a:r>
              <a:rPr lang="pt-BR" altLang="pt-BR" sz="1600" dirty="0" err="1"/>
              <a:t>value</a:t>
            </a:r>
            <a:r>
              <a:rPr lang="pt-BR" altLang="pt-BR" sz="1600" dirty="0"/>
              <a:t>="m" </a:t>
            </a:r>
            <a:r>
              <a:rPr lang="pt-BR" altLang="pt-BR" sz="1600" dirty="0" err="1"/>
              <a:t>checked</a:t>
            </a:r>
            <a:r>
              <a:rPr lang="pt-BR" altLang="pt-BR" sz="1600" dirty="0"/>
              <a:t>&gt;</a:t>
            </a:r>
          </a:p>
          <a:p>
            <a:pPr marL="0" indent="0">
              <a:buNone/>
              <a:defRPr/>
            </a:pPr>
            <a:r>
              <a:rPr lang="en-US" sz="1600" dirty="0">
                <a:solidFill>
                  <a:srgbClr val="FF0000"/>
                </a:solidFill>
              </a:rPr>
              <a:t>	</a:t>
            </a:r>
            <a:r>
              <a:rPr lang="en-US" sz="1600" dirty="0"/>
              <a:t>&lt;input type="text" </a:t>
            </a:r>
            <a:r>
              <a:rPr lang="en-US" sz="1600" b="1" dirty="0">
                <a:solidFill>
                  <a:srgbClr val="0070C0"/>
                </a:solidFill>
              </a:rPr>
              <a:t>name</a:t>
            </a:r>
            <a:r>
              <a:rPr lang="en-US" sz="1600" dirty="0"/>
              <a:t>="</a:t>
            </a:r>
            <a:r>
              <a:rPr lang="en-US" sz="1600" dirty="0" err="1"/>
              <a:t>nome</a:t>
            </a:r>
            <a:r>
              <a:rPr lang="en-US" sz="1600" dirty="0"/>
              <a:t>"  </a:t>
            </a:r>
            <a:r>
              <a:rPr lang="en-US" sz="1600" b="1" dirty="0">
                <a:solidFill>
                  <a:srgbClr val="0070C0"/>
                </a:solidFill>
              </a:rPr>
              <a:t>id</a:t>
            </a:r>
            <a:r>
              <a:rPr lang="en-US" sz="1600" dirty="0"/>
              <a:t>="</a:t>
            </a:r>
            <a:r>
              <a:rPr lang="en-US" sz="1600" dirty="0" err="1"/>
              <a:t>nome</a:t>
            </a:r>
            <a:r>
              <a:rPr lang="en-US" sz="1600" dirty="0"/>
              <a:t>" /&gt;</a:t>
            </a:r>
          </a:p>
          <a:p>
            <a:pPr>
              <a:defRPr/>
            </a:pPr>
            <a:endParaRPr lang="pt-BR" altLang="pt-BR" sz="1800" dirty="0"/>
          </a:p>
          <a:p>
            <a:pPr algn="just">
              <a:defRPr/>
            </a:pPr>
            <a:r>
              <a:rPr lang="pt-BR" altLang="pt-BR" sz="1800" u="sng" dirty="0"/>
              <a:t>O atributo </a:t>
            </a:r>
            <a:r>
              <a:rPr lang="en-US" sz="1800" b="1" u="sng" dirty="0">
                <a:solidFill>
                  <a:srgbClr val="0070C0"/>
                </a:solidFill>
              </a:rPr>
              <a:t>id </a:t>
            </a:r>
            <a:r>
              <a:rPr lang="pt-BR" altLang="pt-BR" sz="1800" u="sng" dirty="0"/>
              <a:t>é frequentemente utilizado em </a:t>
            </a:r>
            <a:r>
              <a:rPr lang="pt-BR" altLang="pt-BR" sz="1800" u="sng" dirty="0" err="1"/>
              <a:t>JavaScript</a:t>
            </a:r>
            <a:r>
              <a:rPr lang="pt-BR" altLang="pt-BR" sz="1800" u="sng" dirty="0"/>
              <a:t> para acessar os elementos do documento (da página) e efetuar algum processamento com os mesmos no computador do cliente.</a:t>
            </a:r>
          </a:p>
          <a:p>
            <a:pPr algn="just">
              <a:defRPr/>
            </a:pPr>
            <a:r>
              <a:rPr lang="pt-BR" altLang="pt-BR" sz="1800" dirty="0"/>
              <a:t>O atributo </a:t>
            </a:r>
            <a:r>
              <a:rPr lang="en-US" sz="1800" b="1" dirty="0">
                <a:solidFill>
                  <a:srgbClr val="0070C0"/>
                </a:solidFill>
              </a:rPr>
              <a:t>name </a:t>
            </a:r>
            <a:r>
              <a:rPr lang="pt-BR" altLang="pt-BR" sz="1800" dirty="0"/>
              <a:t>é frequentemente utilizado em elementos de formulários (</a:t>
            </a:r>
            <a:r>
              <a:rPr lang="pt-BR" altLang="pt-BR" sz="1800" dirty="0" err="1"/>
              <a:t>Form</a:t>
            </a:r>
            <a:r>
              <a:rPr lang="pt-BR" altLang="pt-BR" sz="1800" dirty="0"/>
              <a:t>) que serão enviados para um servidor Web, permitindo desta forma o processamento dos dados em alguma "página destino".</a:t>
            </a:r>
          </a:p>
          <a:p>
            <a:pPr algn="just">
              <a:defRPr/>
            </a:pPr>
            <a:r>
              <a:rPr lang="pt-BR" altLang="pt-BR" sz="1800" dirty="0"/>
              <a:t>O atributo </a:t>
            </a:r>
            <a:r>
              <a:rPr lang="en-US" sz="1800" b="1" dirty="0">
                <a:solidFill>
                  <a:srgbClr val="0070C0"/>
                </a:solidFill>
              </a:rPr>
              <a:t>name </a:t>
            </a:r>
            <a:r>
              <a:rPr lang="pt-BR" altLang="pt-BR" sz="1800" dirty="0"/>
              <a:t>possui características de vetor, sendo interessante sua utilização em componentes como listas de itens e grupos de </a:t>
            </a:r>
            <a:r>
              <a:rPr lang="pt-BR" altLang="pt-BR" sz="1800" dirty="0" err="1"/>
              <a:t>checkboxes</a:t>
            </a:r>
            <a:r>
              <a:rPr lang="pt-BR" altLang="pt-BR" sz="1800" dirty="0"/>
              <a:t>, permitindo que a "página destino" consiga recuperar os valores selecionados pelo usuário na "página inicial".</a:t>
            </a:r>
          </a:p>
          <a:p>
            <a:pPr algn="just">
              <a:defRPr/>
            </a:pPr>
            <a:r>
              <a:rPr lang="pt-BR" altLang="pt-BR" sz="1800" dirty="0"/>
              <a:t>Este assunto será aprofundado na disciplina Programação Web. </a:t>
            </a:r>
          </a:p>
          <a:p>
            <a:pPr>
              <a:defRPr/>
            </a:pPr>
            <a:endParaRPr lang="pt-BR" altLang="pt-BR" sz="1800" dirty="0"/>
          </a:p>
        </p:txBody>
      </p:sp>
    </p:spTree>
    <p:extLst>
      <p:ext uri="{BB962C8B-B14F-4D97-AF65-F5344CB8AC3E}">
        <p14:creationId xmlns:p14="http://schemas.microsoft.com/office/powerpoint/2010/main" val="105064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ítulo 1"/>
          <p:cNvSpPr>
            <a:spLocks noGrp="1"/>
          </p:cNvSpPr>
          <p:nvPr>
            <p:ph type="title"/>
          </p:nvPr>
        </p:nvSpPr>
        <p:spPr/>
        <p:txBody>
          <a:bodyPr/>
          <a:lstStyle/>
          <a:p>
            <a:r>
              <a:rPr lang="pt-BR" altLang="pt-BR"/>
              <a:t>Formulário (tag fieldset e legend)</a:t>
            </a:r>
          </a:p>
        </p:txBody>
      </p:sp>
      <p:sp>
        <p:nvSpPr>
          <p:cNvPr id="37891" name="Espaço Reservado para Conteúdo 2"/>
          <p:cNvSpPr>
            <a:spLocks noGrp="1"/>
          </p:cNvSpPr>
          <p:nvPr>
            <p:ph idx="1"/>
          </p:nvPr>
        </p:nvSpPr>
        <p:spPr/>
        <p:txBody>
          <a:bodyPr>
            <a:normAutofit/>
          </a:bodyPr>
          <a:lstStyle/>
          <a:p>
            <a:r>
              <a:rPr lang="pt-BR" altLang="pt-BR" sz="1600" dirty="0"/>
              <a:t>FIELDSET é utilizado para agrupar elementos ou  itens de formulários com características em comum, o Chrome por exemplo, delimita essa </a:t>
            </a:r>
            <a:r>
              <a:rPr lang="pt-BR" altLang="pt-BR" sz="1600" dirty="0" err="1"/>
              <a:t>tag</a:t>
            </a:r>
            <a:r>
              <a:rPr lang="pt-BR" altLang="pt-BR" sz="1600" dirty="0"/>
              <a:t> com uma borda, lembrando que isso pode ser formatado em CSS</a:t>
            </a:r>
          </a:p>
          <a:p>
            <a:r>
              <a:rPr lang="pt-BR" altLang="pt-BR" sz="1600" dirty="0"/>
              <a:t>LEGEND é usado para definir uma legenda para o </a:t>
            </a:r>
            <a:r>
              <a:rPr lang="pt-BR" altLang="pt-BR" sz="1600" dirty="0" err="1"/>
              <a:t>fieldset</a:t>
            </a:r>
            <a:endParaRPr lang="pt-BR" altLang="pt-BR" sz="1600" dirty="0"/>
          </a:p>
          <a:p>
            <a:endParaRPr lang="pt-BR" altLang="pt-BR" sz="1600" dirty="0"/>
          </a:p>
        </p:txBody>
      </p:sp>
      <p:pic>
        <p:nvPicPr>
          <p:cNvPr id="37892" name="Imagem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23641" y="3390900"/>
            <a:ext cx="323850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tângulo 4"/>
          <p:cNvSpPr>
            <a:spLocks noChangeArrowheads="1"/>
          </p:cNvSpPr>
          <p:nvPr/>
        </p:nvSpPr>
        <p:spPr bwMode="auto">
          <a:xfrm>
            <a:off x="1593923" y="2270679"/>
            <a:ext cx="62579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600" dirty="0"/>
              <a:t>&lt;</a:t>
            </a:r>
            <a:r>
              <a:rPr lang="pt-BR" altLang="pt-BR" sz="1600" dirty="0" err="1"/>
              <a:t>form</a:t>
            </a:r>
            <a:r>
              <a:rPr lang="pt-BR" altLang="pt-BR" sz="1600" dirty="0"/>
              <a:t> </a:t>
            </a:r>
            <a:r>
              <a:rPr lang="pt-BR" altLang="pt-BR" sz="1600" dirty="0" err="1"/>
              <a:t>action</a:t>
            </a:r>
            <a:r>
              <a:rPr lang="pt-BR" altLang="pt-BR" sz="1600" dirty="0"/>
              <a:t>="</a:t>
            </a:r>
            <a:r>
              <a:rPr lang="pt-BR" altLang="pt-BR" sz="1600" dirty="0" err="1"/>
              <a:t>pagina.php</a:t>
            </a:r>
            <a:r>
              <a:rPr lang="pt-BR" altLang="pt-BR" sz="1600" dirty="0"/>
              <a:t>"&gt;</a:t>
            </a:r>
          </a:p>
          <a:p>
            <a:pPr eaLnBrk="1" hangingPunct="1">
              <a:spcBef>
                <a:spcPct val="0"/>
              </a:spcBef>
              <a:buFontTx/>
              <a:buNone/>
            </a:pPr>
            <a:r>
              <a:rPr lang="pt-BR" altLang="pt-BR" sz="1600" dirty="0">
                <a:solidFill>
                  <a:srgbClr val="00B0F0"/>
                </a:solidFill>
              </a:rPr>
              <a:t>        </a:t>
            </a:r>
            <a:r>
              <a:rPr lang="pt-BR" altLang="pt-BR" sz="1600" b="1" dirty="0">
                <a:solidFill>
                  <a:srgbClr val="00B0F0"/>
                </a:solidFill>
              </a:rPr>
              <a:t>&lt;</a:t>
            </a:r>
            <a:r>
              <a:rPr lang="pt-BR" altLang="pt-BR" sz="1600" b="1" dirty="0" err="1">
                <a:solidFill>
                  <a:srgbClr val="00B0F0"/>
                </a:solidFill>
              </a:rPr>
              <a:t>fieldset</a:t>
            </a:r>
            <a:r>
              <a:rPr lang="pt-BR" altLang="pt-BR" sz="1600" b="1" dirty="0">
                <a:solidFill>
                  <a:srgbClr val="00B0F0"/>
                </a:solidFill>
              </a:rPr>
              <a:t>&gt;</a:t>
            </a:r>
          </a:p>
          <a:p>
            <a:pPr eaLnBrk="1" hangingPunct="1">
              <a:spcBef>
                <a:spcPct val="0"/>
              </a:spcBef>
              <a:buFontTx/>
              <a:buNone/>
            </a:pPr>
            <a:r>
              <a:rPr lang="pt-BR" altLang="pt-BR" sz="1600" dirty="0">
                <a:solidFill>
                  <a:srgbClr val="00B0F0"/>
                </a:solidFill>
              </a:rPr>
              <a:t>            </a:t>
            </a:r>
            <a:r>
              <a:rPr lang="pt-BR" altLang="pt-BR" sz="1600" b="1" dirty="0">
                <a:solidFill>
                  <a:srgbClr val="00B0F0"/>
                </a:solidFill>
              </a:rPr>
              <a:t>&lt;</a:t>
            </a:r>
            <a:r>
              <a:rPr lang="pt-BR" altLang="pt-BR" sz="1600" b="1" dirty="0" err="1">
                <a:solidFill>
                  <a:srgbClr val="00B0F0"/>
                </a:solidFill>
              </a:rPr>
              <a:t>legend</a:t>
            </a:r>
            <a:r>
              <a:rPr lang="pt-BR" altLang="pt-BR" sz="1600" b="1" dirty="0">
                <a:solidFill>
                  <a:srgbClr val="00B0F0"/>
                </a:solidFill>
              </a:rPr>
              <a:t>&gt;</a:t>
            </a:r>
            <a:r>
              <a:rPr lang="pt-BR" altLang="pt-BR" sz="1600" dirty="0"/>
              <a:t>Informações pessoais: </a:t>
            </a:r>
            <a:r>
              <a:rPr lang="pt-BR" altLang="pt-BR" sz="1600" b="1" dirty="0">
                <a:solidFill>
                  <a:srgbClr val="00B0F0"/>
                </a:solidFill>
              </a:rPr>
              <a:t>&lt;/</a:t>
            </a:r>
            <a:r>
              <a:rPr lang="pt-BR" altLang="pt-BR" sz="1600" b="1" dirty="0" err="1">
                <a:solidFill>
                  <a:srgbClr val="00B0F0"/>
                </a:solidFill>
              </a:rPr>
              <a:t>legend</a:t>
            </a:r>
            <a:r>
              <a:rPr lang="pt-BR" altLang="pt-BR" sz="1600" b="1" dirty="0">
                <a:solidFill>
                  <a:srgbClr val="00B0F0"/>
                </a:solidFill>
              </a:rPr>
              <a:t>&gt;</a:t>
            </a:r>
          </a:p>
          <a:p>
            <a:pPr eaLnBrk="1" hangingPunct="1">
              <a:spcBef>
                <a:spcPct val="0"/>
              </a:spcBef>
              <a:buFontTx/>
              <a:buNone/>
            </a:pPr>
            <a:r>
              <a:rPr lang="pt-BR" altLang="pt-BR" sz="1600" dirty="0"/>
              <a:t>            Primeiro nome:</a:t>
            </a:r>
          </a:p>
          <a:p>
            <a:pPr eaLnBrk="1" hangingPunct="1">
              <a:spcBef>
                <a:spcPct val="0"/>
              </a:spcBef>
              <a:buFontTx/>
              <a:buNone/>
            </a:pPr>
            <a:r>
              <a:rPr lang="pt-BR" altLang="pt-BR" sz="1600" dirty="0"/>
              <a:t>            &lt;</a:t>
            </a:r>
            <a:r>
              <a:rPr lang="pt-BR" altLang="pt-BR" sz="1600" dirty="0" err="1"/>
              <a:t>br</a:t>
            </a:r>
            <a:r>
              <a:rPr lang="pt-BR" altLang="pt-BR" sz="1600" dirty="0"/>
              <a:t>&gt;</a:t>
            </a:r>
          </a:p>
          <a:p>
            <a:pPr eaLnBrk="1" hangingPunct="1">
              <a:spcBef>
                <a:spcPct val="0"/>
              </a:spcBef>
              <a:buFontTx/>
              <a:buNone/>
            </a:pPr>
            <a:r>
              <a:rPr lang="pt-BR" altLang="pt-BR" sz="1600" dirty="0"/>
              <a:t>            &lt;input </a:t>
            </a:r>
            <a:r>
              <a:rPr lang="pt-BR" altLang="pt-BR" sz="1600" dirty="0" err="1"/>
              <a:t>type</a:t>
            </a:r>
            <a:r>
              <a:rPr lang="pt-BR" altLang="pt-BR" sz="1600" dirty="0"/>
              <a:t>="</a:t>
            </a:r>
            <a:r>
              <a:rPr lang="pt-BR" altLang="pt-BR" sz="1600" dirty="0" err="1"/>
              <a:t>text</a:t>
            </a:r>
            <a:r>
              <a:rPr lang="pt-BR" altLang="pt-BR" sz="1600" dirty="0"/>
              <a:t>" </a:t>
            </a:r>
            <a:r>
              <a:rPr lang="pt-BR" altLang="pt-BR" sz="1600" dirty="0" err="1"/>
              <a:t>name</a:t>
            </a:r>
            <a:r>
              <a:rPr lang="pt-BR" altLang="pt-BR" sz="1600" dirty="0"/>
              <a:t>="</a:t>
            </a:r>
            <a:r>
              <a:rPr lang="pt-BR" altLang="pt-BR" sz="1600" dirty="0" err="1"/>
              <a:t>firstname</a:t>
            </a:r>
            <a:r>
              <a:rPr lang="pt-BR" altLang="pt-BR" sz="1600" dirty="0"/>
              <a:t>" </a:t>
            </a:r>
            <a:r>
              <a:rPr lang="pt-BR" altLang="pt-BR" sz="1600" dirty="0" err="1"/>
              <a:t>value</a:t>
            </a:r>
            <a:r>
              <a:rPr lang="pt-BR" altLang="pt-BR" sz="1600" dirty="0"/>
              <a:t>="Maria"&gt;</a:t>
            </a:r>
          </a:p>
          <a:p>
            <a:pPr eaLnBrk="1" hangingPunct="1">
              <a:spcBef>
                <a:spcPct val="0"/>
              </a:spcBef>
              <a:buFontTx/>
              <a:buNone/>
            </a:pPr>
            <a:r>
              <a:rPr lang="pt-BR" altLang="pt-BR" sz="1600" dirty="0"/>
              <a:t>            &lt;</a:t>
            </a:r>
            <a:r>
              <a:rPr lang="pt-BR" altLang="pt-BR" sz="1600" dirty="0" err="1"/>
              <a:t>br</a:t>
            </a:r>
            <a:r>
              <a:rPr lang="pt-BR" altLang="pt-BR" sz="1600" dirty="0"/>
              <a:t>/&gt; Último nome:</a:t>
            </a:r>
          </a:p>
          <a:p>
            <a:pPr eaLnBrk="1" hangingPunct="1">
              <a:spcBef>
                <a:spcPct val="0"/>
              </a:spcBef>
              <a:buFontTx/>
              <a:buNone/>
            </a:pPr>
            <a:r>
              <a:rPr lang="pt-BR" altLang="pt-BR" sz="1600" dirty="0"/>
              <a:t>            &lt;</a:t>
            </a:r>
            <a:r>
              <a:rPr lang="pt-BR" altLang="pt-BR" sz="1600" dirty="0" err="1"/>
              <a:t>br</a:t>
            </a:r>
            <a:r>
              <a:rPr lang="pt-BR" altLang="pt-BR" sz="1600" dirty="0"/>
              <a:t>&gt;</a:t>
            </a:r>
          </a:p>
          <a:p>
            <a:pPr eaLnBrk="1" hangingPunct="1">
              <a:spcBef>
                <a:spcPct val="0"/>
              </a:spcBef>
              <a:buFontTx/>
              <a:buNone/>
            </a:pPr>
            <a:r>
              <a:rPr lang="pt-BR" altLang="pt-BR" sz="1600" dirty="0"/>
              <a:t>            &lt;input </a:t>
            </a:r>
            <a:r>
              <a:rPr lang="pt-BR" altLang="pt-BR" sz="1600" dirty="0" err="1"/>
              <a:t>type</a:t>
            </a:r>
            <a:r>
              <a:rPr lang="pt-BR" altLang="pt-BR" sz="1600" dirty="0"/>
              <a:t>="</a:t>
            </a:r>
            <a:r>
              <a:rPr lang="pt-BR" altLang="pt-BR" sz="1600" dirty="0" err="1"/>
              <a:t>text</a:t>
            </a:r>
            <a:r>
              <a:rPr lang="pt-BR" altLang="pt-BR" sz="1600" dirty="0"/>
              <a:t>" </a:t>
            </a:r>
            <a:r>
              <a:rPr lang="pt-BR" altLang="pt-BR" sz="1600" dirty="0" err="1"/>
              <a:t>name</a:t>
            </a:r>
            <a:r>
              <a:rPr lang="pt-BR" altLang="pt-BR" sz="1600" dirty="0"/>
              <a:t>="</a:t>
            </a:r>
            <a:r>
              <a:rPr lang="pt-BR" altLang="pt-BR" sz="1600" dirty="0" err="1"/>
              <a:t>lastname</a:t>
            </a:r>
            <a:r>
              <a:rPr lang="pt-BR" altLang="pt-BR" sz="1600" dirty="0"/>
              <a:t>" </a:t>
            </a:r>
            <a:r>
              <a:rPr lang="pt-BR" altLang="pt-BR" sz="1600" dirty="0" err="1"/>
              <a:t>value</a:t>
            </a:r>
            <a:r>
              <a:rPr lang="pt-BR" altLang="pt-BR" sz="1600" dirty="0"/>
              <a:t>="Aparecida"&gt;</a:t>
            </a:r>
          </a:p>
          <a:p>
            <a:pPr eaLnBrk="1" hangingPunct="1">
              <a:spcBef>
                <a:spcPct val="0"/>
              </a:spcBef>
              <a:buFontTx/>
              <a:buNone/>
            </a:pPr>
            <a:r>
              <a:rPr lang="pt-BR" altLang="pt-BR" sz="1600" dirty="0"/>
              <a:t>            &lt;</a:t>
            </a:r>
            <a:r>
              <a:rPr lang="pt-BR" altLang="pt-BR" sz="1600" dirty="0" err="1"/>
              <a:t>br</a:t>
            </a:r>
            <a:r>
              <a:rPr lang="pt-BR" altLang="pt-BR" sz="1600" dirty="0"/>
              <a:t>/&gt;</a:t>
            </a:r>
          </a:p>
          <a:p>
            <a:pPr eaLnBrk="1" hangingPunct="1">
              <a:spcBef>
                <a:spcPct val="0"/>
              </a:spcBef>
              <a:buFontTx/>
              <a:buNone/>
            </a:pPr>
            <a:r>
              <a:rPr lang="pt-BR" altLang="pt-BR" sz="1600" dirty="0"/>
              <a:t>            &lt;</a:t>
            </a:r>
            <a:r>
              <a:rPr lang="pt-BR" altLang="pt-BR" sz="1600" dirty="0" err="1"/>
              <a:t>br</a:t>
            </a:r>
            <a:r>
              <a:rPr lang="pt-BR" altLang="pt-BR" sz="1600" dirty="0"/>
              <a:t>/&gt;</a:t>
            </a:r>
          </a:p>
          <a:p>
            <a:pPr eaLnBrk="1" hangingPunct="1">
              <a:spcBef>
                <a:spcPct val="0"/>
              </a:spcBef>
              <a:buFontTx/>
              <a:buNone/>
            </a:pPr>
            <a:r>
              <a:rPr lang="pt-BR" altLang="pt-BR" sz="1600" dirty="0"/>
              <a:t>            &lt;input </a:t>
            </a:r>
            <a:r>
              <a:rPr lang="pt-BR" altLang="pt-BR" sz="1600" dirty="0" err="1"/>
              <a:t>type</a:t>
            </a:r>
            <a:r>
              <a:rPr lang="pt-BR" altLang="pt-BR" sz="1600" dirty="0"/>
              <a:t>="</a:t>
            </a:r>
            <a:r>
              <a:rPr lang="pt-BR" altLang="pt-BR" sz="1600" dirty="0" err="1"/>
              <a:t>submit</a:t>
            </a:r>
            <a:r>
              <a:rPr lang="pt-BR" altLang="pt-BR" sz="1600" dirty="0"/>
              <a:t>" </a:t>
            </a:r>
            <a:r>
              <a:rPr lang="pt-BR" altLang="pt-BR" sz="1600" dirty="0" err="1"/>
              <a:t>value</a:t>
            </a:r>
            <a:r>
              <a:rPr lang="pt-BR" altLang="pt-BR" sz="1600" dirty="0"/>
              <a:t>="Enviar"&gt;</a:t>
            </a:r>
          </a:p>
          <a:p>
            <a:pPr eaLnBrk="1" hangingPunct="1">
              <a:spcBef>
                <a:spcPct val="0"/>
              </a:spcBef>
              <a:buFontTx/>
              <a:buNone/>
            </a:pPr>
            <a:r>
              <a:rPr lang="pt-BR" altLang="pt-BR" sz="1600" dirty="0"/>
              <a:t>        </a:t>
            </a:r>
            <a:r>
              <a:rPr lang="pt-BR" altLang="pt-BR" sz="1600" b="1" dirty="0">
                <a:solidFill>
                  <a:srgbClr val="00B0F0"/>
                </a:solidFill>
              </a:rPr>
              <a:t>&lt;/</a:t>
            </a:r>
            <a:r>
              <a:rPr lang="pt-BR" altLang="pt-BR" sz="1600" b="1" dirty="0" err="1">
                <a:solidFill>
                  <a:srgbClr val="00B0F0"/>
                </a:solidFill>
              </a:rPr>
              <a:t>fieldset</a:t>
            </a:r>
            <a:r>
              <a:rPr lang="pt-BR" altLang="pt-BR" sz="1600" b="1" dirty="0">
                <a:solidFill>
                  <a:srgbClr val="00B0F0"/>
                </a:solidFill>
              </a:rPr>
              <a:t>&gt;</a:t>
            </a:r>
          </a:p>
          <a:p>
            <a:pPr eaLnBrk="1" hangingPunct="1">
              <a:spcBef>
                <a:spcPct val="0"/>
              </a:spcBef>
              <a:buFontTx/>
              <a:buNone/>
            </a:pPr>
            <a:r>
              <a:rPr lang="pt-BR" altLang="pt-BR" sz="1600" dirty="0"/>
              <a:t>    &lt;/</a:t>
            </a:r>
            <a:r>
              <a:rPr lang="pt-BR" altLang="pt-BR" sz="1600" dirty="0" err="1"/>
              <a:t>form</a:t>
            </a:r>
            <a:r>
              <a:rPr lang="pt-BR" altLang="pt-BR" sz="1600" dirty="0"/>
              <a:t>&gt;</a:t>
            </a:r>
          </a:p>
        </p:txBody>
      </p:sp>
    </p:spTree>
    <p:extLst>
      <p:ext uri="{BB962C8B-B14F-4D97-AF65-F5344CB8AC3E}">
        <p14:creationId xmlns:p14="http://schemas.microsoft.com/office/powerpoint/2010/main" val="849799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ítulo 1"/>
          <p:cNvSpPr>
            <a:spLocks noGrp="1"/>
          </p:cNvSpPr>
          <p:nvPr>
            <p:ph type="title"/>
          </p:nvPr>
        </p:nvSpPr>
        <p:spPr/>
        <p:txBody>
          <a:bodyPr/>
          <a:lstStyle/>
          <a:p>
            <a:r>
              <a:rPr lang="pt-BR" altLang="pt-BR"/>
              <a:t>Formulários (tag button)</a:t>
            </a:r>
          </a:p>
        </p:txBody>
      </p:sp>
      <p:sp>
        <p:nvSpPr>
          <p:cNvPr id="3" name="Espaço Reservado para Conteúdo 2"/>
          <p:cNvSpPr>
            <a:spLocks noGrp="1"/>
          </p:cNvSpPr>
          <p:nvPr>
            <p:ph idx="1"/>
          </p:nvPr>
        </p:nvSpPr>
        <p:spPr>
          <a:xfrm>
            <a:off x="1240253" y="1900507"/>
            <a:ext cx="9915427" cy="3937585"/>
          </a:xfrm>
        </p:spPr>
        <p:txBody>
          <a:bodyPr/>
          <a:lstStyle/>
          <a:p>
            <a:pPr>
              <a:defRPr/>
            </a:pPr>
            <a:r>
              <a:rPr lang="pt-BR" dirty="0"/>
              <a:t>Nesta </a:t>
            </a:r>
            <a:r>
              <a:rPr lang="pt-BR" dirty="0" err="1"/>
              <a:t>tag</a:t>
            </a:r>
            <a:r>
              <a:rPr lang="pt-BR" dirty="0"/>
              <a:t> você poderá colocar texto ou imagens como um botão </a:t>
            </a:r>
            <a:r>
              <a:rPr lang="pt-BR" i="1" dirty="0" err="1"/>
              <a:t>clicável</a:t>
            </a:r>
            <a:r>
              <a:rPr lang="pt-BR" dirty="0"/>
              <a:t>. Este comando pode ser utilizado fora de um formulário.</a:t>
            </a:r>
          </a:p>
          <a:p>
            <a:pPr>
              <a:defRPr/>
            </a:pPr>
            <a:endParaRPr lang="en-US" sz="1800" dirty="0"/>
          </a:p>
          <a:p>
            <a:pPr marL="628650" indent="0">
              <a:buNone/>
              <a:tabLst>
                <a:tab pos="355600" algn="l"/>
              </a:tabLst>
              <a:defRPr/>
            </a:pPr>
            <a:r>
              <a:rPr lang="en-US" sz="2400" dirty="0">
                <a:solidFill>
                  <a:srgbClr val="00B0F0"/>
                </a:solidFill>
              </a:rPr>
              <a:t>&lt;button type="button"&gt;</a:t>
            </a:r>
            <a:br>
              <a:rPr lang="en-US" sz="2400" dirty="0">
                <a:solidFill>
                  <a:srgbClr val="00B0F0"/>
                </a:solidFill>
              </a:rPr>
            </a:br>
            <a:r>
              <a:rPr lang="en-US" sz="2400" dirty="0">
                <a:solidFill>
                  <a:srgbClr val="00B0F0"/>
                </a:solidFill>
              </a:rPr>
              <a:t>	</a:t>
            </a:r>
            <a:r>
              <a:rPr lang="en-US" sz="2800" dirty="0">
                <a:solidFill>
                  <a:srgbClr val="00B0F0"/>
                </a:solidFill>
              </a:rPr>
              <a:t>&lt;</a:t>
            </a:r>
            <a:r>
              <a:rPr lang="en-US" sz="2800" dirty="0" err="1">
                <a:solidFill>
                  <a:srgbClr val="00B0F0"/>
                </a:solidFill>
              </a:rPr>
              <a:t>img</a:t>
            </a:r>
            <a:r>
              <a:rPr lang="en-US" sz="2800" dirty="0">
                <a:solidFill>
                  <a:srgbClr val="00B0F0"/>
                </a:solidFill>
              </a:rPr>
              <a:t> </a:t>
            </a:r>
            <a:r>
              <a:rPr lang="en-US" sz="2800" dirty="0" err="1">
                <a:solidFill>
                  <a:srgbClr val="00B0F0"/>
                </a:solidFill>
              </a:rPr>
              <a:t>src</a:t>
            </a:r>
            <a:r>
              <a:rPr lang="en-US" sz="2800" dirty="0">
                <a:solidFill>
                  <a:srgbClr val="00B0F0"/>
                </a:solidFill>
              </a:rPr>
              <a:t>="images.jpg" width="204" height="204"&gt;</a:t>
            </a:r>
          </a:p>
          <a:p>
            <a:pPr marL="628650" indent="0">
              <a:buNone/>
              <a:tabLst>
                <a:tab pos="355600" algn="l"/>
              </a:tabLst>
              <a:defRPr/>
            </a:pPr>
            <a:r>
              <a:rPr lang="en-US" sz="2400" dirty="0">
                <a:solidFill>
                  <a:srgbClr val="00B0F0"/>
                </a:solidFill>
              </a:rPr>
              <a:t>&lt;/button&gt;</a:t>
            </a:r>
          </a:p>
          <a:p>
            <a:pPr>
              <a:defRPr/>
            </a:pPr>
            <a:endParaRPr lang="en-US" dirty="0"/>
          </a:p>
        </p:txBody>
      </p:sp>
    </p:spTree>
    <p:extLst>
      <p:ext uri="{BB962C8B-B14F-4D97-AF65-F5344CB8AC3E}">
        <p14:creationId xmlns:p14="http://schemas.microsoft.com/office/powerpoint/2010/main" val="3371896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ítulo 1"/>
          <p:cNvSpPr>
            <a:spLocks noGrp="1"/>
          </p:cNvSpPr>
          <p:nvPr>
            <p:ph type="title"/>
          </p:nvPr>
        </p:nvSpPr>
        <p:spPr/>
        <p:txBody>
          <a:bodyPr/>
          <a:lstStyle/>
          <a:p>
            <a:r>
              <a:rPr lang="pt-BR" altLang="pt-BR"/>
              <a:t>Formulários (tag select)</a:t>
            </a:r>
          </a:p>
        </p:txBody>
      </p:sp>
      <p:sp>
        <p:nvSpPr>
          <p:cNvPr id="3" name="Espaço Reservado para Conteúdo 2"/>
          <p:cNvSpPr>
            <a:spLocks noGrp="1"/>
          </p:cNvSpPr>
          <p:nvPr>
            <p:ph idx="1"/>
          </p:nvPr>
        </p:nvSpPr>
        <p:spPr/>
        <p:txBody>
          <a:bodyPr/>
          <a:lstStyle/>
          <a:p>
            <a:pPr>
              <a:defRPr/>
            </a:pPr>
            <a:r>
              <a:rPr lang="pt-BR" dirty="0"/>
              <a:t>Cria uma lista de opções (conhecido como </a:t>
            </a:r>
            <a:r>
              <a:rPr lang="pt-BR" dirty="0" err="1"/>
              <a:t>combobox</a:t>
            </a:r>
            <a:r>
              <a:rPr lang="pt-BR" dirty="0"/>
              <a:t>)</a:t>
            </a:r>
          </a:p>
          <a:p>
            <a:pPr marL="0" indent="0">
              <a:buNone/>
              <a:defRPr/>
            </a:pPr>
            <a:r>
              <a:rPr lang="pt-BR" dirty="0"/>
              <a:t>   </a:t>
            </a:r>
          </a:p>
        </p:txBody>
      </p:sp>
      <p:pic>
        <p:nvPicPr>
          <p:cNvPr id="4096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70383" y="4644791"/>
            <a:ext cx="1185617" cy="1517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tângulo 3"/>
          <p:cNvSpPr>
            <a:spLocks noChangeArrowheads="1"/>
          </p:cNvSpPr>
          <p:nvPr/>
        </p:nvSpPr>
        <p:spPr bwMode="auto">
          <a:xfrm>
            <a:off x="644377" y="2089863"/>
            <a:ext cx="5571171" cy="23083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charset="0"/>
                <a:cs typeface="Arial" charset="0"/>
              </a:defRPr>
            </a:lvl1pPr>
            <a:lvl2pPr marL="400050">
              <a:spcBef>
                <a:spcPct val="20000"/>
              </a:spcBef>
              <a:buChar char="–"/>
              <a:defRPr sz="2400">
                <a:solidFill>
                  <a:schemeClr val="tx1"/>
                </a:solidFill>
                <a:latin typeface="Arial" charset="0"/>
                <a:cs typeface="Arial" charset="0"/>
              </a:defRPr>
            </a:lvl2pPr>
            <a:lvl3pPr marL="1143000" indent="-228600">
              <a:spcBef>
                <a:spcPct val="20000"/>
              </a:spcBef>
              <a:buChar char="•"/>
              <a:defRPr sz="2000">
                <a:solidFill>
                  <a:schemeClr val="tx1"/>
                </a:solidFill>
                <a:latin typeface="Arial" charset="0"/>
                <a:cs typeface="Arial" charset="0"/>
              </a:defRPr>
            </a:lvl3pPr>
            <a:lvl4pPr marL="1600200" indent="-228600">
              <a:spcBef>
                <a:spcPct val="20000"/>
              </a:spcBef>
              <a:buChar char="–"/>
              <a:defRPr>
                <a:solidFill>
                  <a:schemeClr val="tx1"/>
                </a:solidFill>
                <a:latin typeface="Arial" charset="0"/>
                <a:cs typeface="Arial" charset="0"/>
              </a:defRPr>
            </a:lvl4pPr>
            <a:lvl5pPr marL="2057400" indent="-228600">
              <a:spcBef>
                <a:spcPct val="20000"/>
              </a:spcBef>
              <a:buChar char="»"/>
              <a:defRPr>
                <a:solidFill>
                  <a:schemeClr val="tx1"/>
                </a:solidFill>
                <a:latin typeface="Arial" charset="0"/>
                <a:cs typeface="Arial" charset="0"/>
              </a:defRPr>
            </a:lvl5pPr>
            <a:lvl6pPr marL="2514600" indent="-228600" eaLnBrk="0" fontAlgn="base" hangingPunct="0">
              <a:spcBef>
                <a:spcPct val="20000"/>
              </a:spcBef>
              <a:spcAft>
                <a:spcPct val="0"/>
              </a:spcAft>
              <a:buChar char="»"/>
              <a:defRPr>
                <a:solidFill>
                  <a:schemeClr val="tx1"/>
                </a:solidFill>
                <a:latin typeface="Arial" charset="0"/>
                <a:cs typeface="Arial" charset="0"/>
              </a:defRPr>
            </a:lvl6pPr>
            <a:lvl7pPr marL="2971800" indent="-228600" eaLnBrk="0" fontAlgn="base" hangingPunct="0">
              <a:spcBef>
                <a:spcPct val="20000"/>
              </a:spcBef>
              <a:spcAft>
                <a:spcPct val="0"/>
              </a:spcAft>
              <a:buChar char="»"/>
              <a:defRPr>
                <a:solidFill>
                  <a:schemeClr val="tx1"/>
                </a:solidFill>
                <a:latin typeface="Arial" charset="0"/>
                <a:cs typeface="Arial" charset="0"/>
              </a:defRPr>
            </a:lvl7pPr>
            <a:lvl8pPr marL="3429000" indent="-228600" eaLnBrk="0" fontAlgn="base" hangingPunct="0">
              <a:spcBef>
                <a:spcPct val="20000"/>
              </a:spcBef>
              <a:spcAft>
                <a:spcPct val="0"/>
              </a:spcAft>
              <a:buChar char="»"/>
              <a:defRPr>
                <a:solidFill>
                  <a:schemeClr val="tx1"/>
                </a:solidFill>
                <a:latin typeface="Arial" charset="0"/>
                <a:cs typeface="Arial" charset="0"/>
              </a:defRPr>
            </a:lvl8pPr>
            <a:lvl9pPr marL="3886200" indent="-228600" eaLnBrk="0" fontAlgn="base" hangingPunct="0">
              <a:spcBef>
                <a:spcPct val="20000"/>
              </a:spcBef>
              <a:spcAft>
                <a:spcPct val="0"/>
              </a:spcAft>
              <a:buChar char="»"/>
              <a:defRPr>
                <a:solidFill>
                  <a:schemeClr val="tx1"/>
                </a:solidFill>
                <a:latin typeface="Arial" charset="0"/>
                <a:cs typeface="Arial" charset="0"/>
              </a:defRPr>
            </a:lvl9pPr>
          </a:lstStyle>
          <a:p>
            <a:pPr eaLnBrk="1" hangingPunct="1">
              <a:spcBef>
                <a:spcPct val="0"/>
              </a:spcBef>
              <a:buFontTx/>
              <a:buNone/>
              <a:defRPr/>
            </a:pPr>
            <a:r>
              <a:rPr lang="pt-BR" altLang="pt-BR" sz="1800" dirty="0"/>
              <a:t>&lt;</a:t>
            </a:r>
            <a:r>
              <a:rPr lang="pt-BR" altLang="pt-BR" sz="1800" dirty="0" err="1"/>
              <a:t>form</a:t>
            </a:r>
            <a:r>
              <a:rPr lang="pt-BR" altLang="pt-BR" sz="1800" dirty="0"/>
              <a:t>&gt;</a:t>
            </a:r>
          </a:p>
          <a:p>
            <a:pPr lvl="1" eaLnBrk="1" hangingPunct="1">
              <a:spcBef>
                <a:spcPct val="0"/>
              </a:spcBef>
              <a:buFontTx/>
              <a:buNone/>
              <a:defRPr/>
            </a:pPr>
            <a:r>
              <a:rPr lang="pt-BR" altLang="pt-BR" sz="1800" dirty="0">
                <a:solidFill>
                  <a:srgbClr val="FF0000"/>
                </a:solidFill>
              </a:rPr>
              <a:t> </a:t>
            </a:r>
            <a:r>
              <a:rPr lang="pt-BR" altLang="pt-BR" sz="1800" dirty="0">
                <a:solidFill>
                  <a:srgbClr val="00B0F0"/>
                </a:solidFill>
              </a:rPr>
              <a:t>&lt;</a:t>
            </a:r>
            <a:r>
              <a:rPr lang="pt-BR" altLang="pt-BR" sz="1800" dirty="0" err="1">
                <a:solidFill>
                  <a:srgbClr val="00B0F0"/>
                </a:solidFill>
              </a:rPr>
              <a:t>select</a:t>
            </a:r>
            <a:r>
              <a:rPr lang="pt-BR" altLang="pt-BR" sz="1800" dirty="0">
                <a:solidFill>
                  <a:srgbClr val="00B0F0"/>
                </a:solidFill>
              </a:rPr>
              <a:t>&gt;</a:t>
            </a:r>
          </a:p>
          <a:p>
            <a:pPr marL="531813" lvl="1">
              <a:spcBef>
                <a:spcPct val="0"/>
              </a:spcBef>
              <a:buNone/>
              <a:defRPr/>
            </a:pPr>
            <a:r>
              <a:rPr lang="pt-BR" altLang="pt-BR" sz="1800" dirty="0">
                <a:solidFill>
                  <a:srgbClr val="00B0F0"/>
                </a:solidFill>
              </a:rPr>
              <a:t>  &lt;</a:t>
            </a:r>
            <a:r>
              <a:rPr lang="pt-BR" altLang="pt-BR" sz="1800" dirty="0" err="1">
                <a:solidFill>
                  <a:srgbClr val="00B0F0"/>
                </a:solidFill>
              </a:rPr>
              <a:t>option</a:t>
            </a:r>
            <a:r>
              <a:rPr lang="pt-BR" altLang="pt-BR" sz="1800" dirty="0">
                <a:solidFill>
                  <a:srgbClr val="00B0F0"/>
                </a:solidFill>
              </a:rPr>
              <a:t> </a:t>
            </a:r>
            <a:r>
              <a:rPr lang="pt-BR" altLang="pt-BR" sz="1800" dirty="0" err="1">
                <a:solidFill>
                  <a:srgbClr val="00B0F0"/>
                </a:solidFill>
              </a:rPr>
              <a:t>value</a:t>
            </a:r>
            <a:r>
              <a:rPr lang="pt-BR" altLang="pt-BR" sz="1800" dirty="0">
                <a:solidFill>
                  <a:srgbClr val="00B0F0"/>
                </a:solidFill>
              </a:rPr>
              <a:t>="Java"&gt;Java&lt;/</a:t>
            </a:r>
            <a:r>
              <a:rPr lang="pt-BR" altLang="pt-BR" sz="1800" dirty="0" err="1">
                <a:solidFill>
                  <a:srgbClr val="00B0F0"/>
                </a:solidFill>
              </a:rPr>
              <a:t>option</a:t>
            </a:r>
            <a:r>
              <a:rPr lang="pt-BR" altLang="pt-BR" sz="1800" dirty="0">
                <a:solidFill>
                  <a:srgbClr val="00B0F0"/>
                </a:solidFill>
              </a:rPr>
              <a:t>&gt;</a:t>
            </a:r>
          </a:p>
          <a:p>
            <a:pPr marL="531813" lvl="1">
              <a:spcBef>
                <a:spcPct val="0"/>
              </a:spcBef>
              <a:buNone/>
              <a:defRPr/>
            </a:pPr>
            <a:r>
              <a:rPr lang="pt-BR" altLang="pt-BR" sz="1800" dirty="0">
                <a:solidFill>
                  <a:srgbClr val="00B0F0"/>
                </a:solidFill>
              </a:rPr>
              <a:t>  &lt;</a:t>
            </a:r>
            <a:r>
              <a:rPr lang="pt-BR" altLang="pt-BR" sz="1800" dirty="0" err="1">
                <a:solidFill>
                  <a:srgbClr val="00B0F0"/>
                </a:solidFill>
              </a:rPr>
              <a:t>option</a:t>
            </a:r>
            <a:r>
              <a:rPr lang="pt-BR" altLang="pt-BR" sz="1800" dirty="0">
                <a:solidFill>
                  <a:srgbClr val="00B0F0"/>
                </a:solidFill>
              </a:rPr>
              <a:t> </a:t>
            </a:r>
            <a:r>
              <a:rPr lang="pt-BR" altLang="pt-BR" sz="1800" dirty="0" err="1">
                <a:solidFill>
                  <a:srgbClr val="00B0F0"/>
                </a:solidFill>
              </a:rPr>
              <a:t>value</a:t>
            </a:r>
            <a:r>
              <a:rPr lang="pt-BR" altLang="pt-BR" sz="1800" dirty="0">
                <a:solidFill>
                  <a:srgbClr val="00B0F0"/>
                </a:solidFill>
              </a:rPr>
              <a:t>="PHP"&gt;PHP&lt;/</a:t>
            </a:r>
            <a:r>
              <a:rPr lang="pt-BR" altLang="pt-BR" sz="1800" dirty="0" err="1">
                <a:solidFill>
                  <a:srgbClr val="00B0F0"/>
                </a:solidFill>
              </a:rPr>
              <a:t>option</a:t>
            </a:r>
            <a:r>
              <a:rPr lang="pt-BR" altLang="pt-BR" sz="1800" dirty="0">
                <a:solidFill>
                  <a:srgbClr val="00B0F0"/>
                </a:solidFill>
              </a:rPr>
              <a:t>&gt;</a:t>
            </a:r>
          </a:p>
          <a:p>
            <a:pPr marL="531813" lvl="1">
              <a:spcBef>
                <a:spcPct val="0"/>
              </a:spcBef>
              <a:buNone/>
              <a:defRPr/>
            </a:pPr>
            <a:r>
              <a:rPr lang="pt-BR" altLang="pt-BR" sz="1800" dirty="0">
                <a:solidFill>
                  <a:srgbClr val="00B0F0"/>
                </a:solidFill>
              </a:rPr>
              <a:t>  &lt;</a:t>
            </a:r>
            <a:r>
              <a:rPr lang="pt-BR" altLang="pt-BR" sz="1800" dirty="0" err="1">
                <a:solidFill>
                  <a:srgbClr val="00B0F0"/>
                </a:solidFill>
              </a:rPr>
              <a:t>option</a:t>
            </a:r>
            <a:r>
              <a:rPr lang="pt-BR" altLang="pt-BR" sz="1800" dirty="0">
                <a:solidFill>
                  <a:srgbClr val="00B0F0"/>
                </a:solidFill>
              </a:rPr>
              <a:t> </a:t>
            </a:r>
            <a:r>
              <a:rPr lang="pt-BR" altLang="pt-BR" sz="1800" dirty="0" err="1">
                <a:solidFill>
                  <a:srgbClr val="00B0F0"/>
                </a:solidFill>
              </a:rPr>
              <a:t>value</a:t>
            </a:r>
            <a:r>
              <a:rPr lang="pt-BR" altLang="pt-BR" sz="1800" dirty="0">
                <a:solidFill>
                  <a:srgbClr val="00B0F0"/>
                </a:solidFill>
              </a:rPr>
              <a:t>="JSP"&gt;JSP&lt;/</a:t>
            </a:r>
            <a:r>
              <a:rPr lang="pt-BR" altLang="pt-BR" sz="1800" dirty="0" err="1">
                <a:solidFill>
                  <a:srgbClr val="00B0F0"/>
                </a:solidFill>
              </a:rPr>
              <a:t>option</a:t>
            </a:r>
            <a:r>
              <a:rPr lang="pt-BR" altLang="pt-BR" sz="1800" dirty="0">
                <a:solidFill>
                  <a:srgbClr val="00B0F0"/>
                </a:solidFill>
              </a:rPr>
              <a:t>&gt;</a:t>
            </a:r>
          </a:p>
          <a:p>
            <a:pPr marL="531813" lvl="1">
              <a:spcBef>
                <a:spcPct val="0"/>
              </a:spcBef>
              <a:buNone/>
              <a:defRPr/>
            </a:pPr>
            <a:r>
              <a:rPr lang="pt-BR" altLang="pt-BR" sz="1800" dirty="0">
                <a:solidFill>
                  <a:srgbClr val="00B0F0"/>
                </a:solidFill>
              </a:rPr>
              <a:t>  &lt;</a:t>
            </a:r>
            <a:r>
              <a:rPr lang="pt-BR" altLang="pt-BR" sz="1800" dirty="0" err="1">
                <a:solidFill>
                  <a:srgbClr val="00B0F0"/>
                </a:solidFill>
              </a:rPr>
              <a:t>option</a:t>
            </a:r>
            <a:r>
              <a:rPr lang="pt-BR" altLang="pt-BR" sz="1800" dirty="0">
                <a:solidFill>
                  <a:srgbClr val="00B0F0"/>
                </a:solidFill>
              </a:rPr>
              <a:t> </a:t>
            </a:r>
            <a:r>
              <a:rPr lang="pt-BR" altLang="pt-BR" sz="1800" dirty="0" err="1">
                <a:solidFill>
                  <a:srgbClr val="00B0F0"/>
                </a:solidFill>
              </a:rPr>
              <a:t>value</a:t>
            </a:r>
            <a:r>
              <a:rPr lang="pt-BR" altLang="pt-BR" sz="1800" dirty="0">
                <a:solidFill>
                  <a:srgbClr val="00B0F0"/>
                </a:solidFill>
              </a:rPr>
              <a:t>="HTML"&gt;HTML&lt;/</a:t>
            </a:r>
            <a:r>
              <a:rPr lang="pt-BR" altLang="pt-BR" sz="1800" dirty="0" err="1">
                <a:solidFill>
                  <a:srgbClr val="00B0F0"/>
                </a:solidFill>
              </a:rPr>
              <a:t>option</a:t>
            </a:r>
            <a:r>
              <a:rPr lang="pt-BR" altLang="pt-BR" sz="1800" dirty="0">
                <a:solidFill>
                  <a:srgbClr val="00B0F0"/>
                </a:solidFill>
              </a:rPr>
              <a:t>&gt;</a:t>
            </a:r>
          </a:p>
          <a:p>
            <a:pPr lvl="1" eaLnBrk="1" hangingPunct="1">
              <a:spcBef>
                <a:spcPct val="0"/>
              </a:spcBef>
              <a:buFontTx/>
              <a:buNone/>
              <a:defRPr/>
            </a:pPr>
            <a:r>
              <a:rPr lang="pt-BR" altLang="pt-BR" sz="1800" dirty="0">
                <a:solidFill>
                  <a:srgbClr val="00B0F0"/>
                </a:solidFill>
              </a:rPr>
              <a:t>&lt;/</a:t>
            </a:r>
            <a:r>
              <a:rPr lang="pt-BR" altLang="pt-BR" sz="1800" dirty="0" err="1">
                <a:solidFill>
                  <a:srgbClr val="00B0F0"/>
                </a:solidFill>
              </a:rPr>
              <a:t>select</a:t>
            </a:r>
            <a:r>
              <a:rPr lang="pt-BR" altLang="pt-BR" sz="1800" dirty="0">
                <a:solidFill>
                  <a:srgbClr val="00B0F0"/>
                </a:solidFill>
              </a:rPr>
              <a:t>&gt;</a:t>
            </a:r>
          </a:p>
          <a:p>
            <a:pPr eaLnBrk="1" hangingPunct="1">
              <a:spcBef>
                <a:spcPct val="0"/>
              </a:spcBef>
              <a:buFontTx/>
              <a:buNone/>
              <a:defRPr/>
            </a:pPr>
            <a:r>
              <a:rPr lang="pt-BR" altLang="pt-BR" sz="1800" dirty="0"/>
              <a:t>&lt;/</a:t>
            </a:r>
            <a:r>
              <a:rPr lang="pt-BR" altLang="pt-BR" sz="1800" dirty="0" err="1"/>
              <a:t>form</a:t>
            </a:r>
            <a:r>
              <a:rPr lang="pt-BR" altLang="pt-BR" sz="1800" dirty="0"/>
              <a:t>&gt; </a:t>
            </a:r>
          </a:p>
        </p:txBody>
      </p:sp>
      <p:sp>
        <p:nvSpPr>
          <p:cNvPr id="40966" name="Retângulo 4"/>
          <p:cNvSpPr>
            <a:spLocks noChangeArrowheads="1"/>
          </p:cNvSpPr>
          <p:nvPr/>
        </p:nvSpPr>
        <p:spPr bwMode="auto">
          <a:xfrm>
            <a:off x="6616535" y="1629906"/>
            <a:ext cx="5131582" cy="28007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600" dirty="0"/>
              <a:t>&lt;</a:t>
            </a:r>
            <a:r>
              <a:rPr lang="pt-BR" altLang="pt-BR" sz="1600" dirty="0" err="1"/>
              <a:t>form</a:t>
            </a:r>
            <a:r>
              <a:rPr lang="pt-BR" altLang="pt-BR" sz="1600" dirty="0"/>
              <a:t>&gt;</a:t>
            </a:r>
          </a:p>
          <a:p>
            <a:pPr eaLnBrk="1" hangingPunct="1">
              <a:spcBef>
                <a:spcPct val="0"/>
              </a:spcBef>
              <a:buFontTx/>
              <a:buNone/>
            </a:pPr>
            <a:r>
              <a:rPr lang="pt-BR" altLang="pt-BR" sz="1600" dirty="0">
                <a:solidFill>
                  <a:srgbClr val="C00000"/>
                </a:solidFill>
              </a:rPr>
              <a:t>   &lt;</a:t>
            </a:r>
            <a:r>
              <a:rPr lang="pt-BR" altLang="pt-BR" sz="1600" dirty="0" err="1">
                <a:solidFill>
                  <a:srgbClr val="C00000"/>
                </a:solidFill>
              </a:rPr>
              <a:t>select</a:t>
            </a:r>
            <a:r>
              <a:rPr lang="pt-BR" altLang="pt-BR" sz="1600" dirty="0">
                <a:solidFill>
                  <a:srgbClr val="C00000"/>
                </a:solidFill>
              </a:rPr>
              <a:t>&gt;</a:t>
            </a:r>
          </a:p>
          <a:p>
            <a:pPr eaLnBrk="1" hangingPunct="1">
              <a:spcBef>
                <a:spcPct val="0"/>
              </a:spcBef>
              <a:buFontTx/>
              <a:buNone/>
            </a:pPr>
            <a:r>
              <a:rPr lang="pt-BR" altLang="pt-BR" sz="1600" dirty="0">
                <a:solidFill>
                  <a:srgbClr val="C00000"/>
                </a:solidFill>
              </a:rPr>
              <a:t>      </a:t>
            </a:r>
            <a:r>
              <a:rPr lang="pt-BR" altLang="pt-BR" sz="1600" dirty="0">
                <a:solidFill>
                  <a:srgbClr val="00B0F0"/>
                </a:solidFill>
              </a:rPr>
              <a:t>&lt;</a:t>
            </a:r>
            <a:r>
              <a:rPr lang="pt-BR" altLang="pt-BR" sz="1600" dirty="0" err="1">
                <a:solidFill>
                  <a:srgbClr val="00B0F0"/>
                </a:solidFill>
              </a:rPr>
              <a:t>optgroup</a:t>
            </a:r>
            <a:r>
              <a:rPr lang="pt-BR" altLang="pt-BR" sz="1600" dirty="0">
                <a:solidFill>
                  <a:srgbClr val="00B0F0"/>
                </a:solidFill>
              </a:rPr>
              <a:t> </a:t>
            </a:r>
            <a:r>
              <a:rPr lang="pt-BR" altLang="pt-BR" sz="1600" dirty="0" err="1">
                <a:solidFill>
                  <a:srgbClr val="00B0F0"/>
                </a:solidFill>
              </a:rPr>
              <a:t>label</a:t>
            </a:r>
            <a:r>
              <a:rPr lang="pt-BR" altLang="pt-BR" sz="1600" dirty="0">
                <a:solidFill>
                  <a:srgbClr val="00B0F0"/>
                </a:solidFill>
              </a:rPr>
              <a:t>="Server-</a:t>
            </a:r>
            <a:r>
              <a:rPr lang="pt-BR" altLang="pt-BR" sz="1600" dirty="0" err="1">
                <a:solidFill>
                  <a:srgbClr val="00B0F0"/>
                </a:solidFill>
              </a:rPr>
              <a:t>side</a:t>
            </a:r>
            <a:r>
              <a:rPr lang="pt-BR" altLang="pt-BR" sz="1600" dirty="0">
                <a:solidFill>
                  <a:srgbClr val="00B0F0"/>
                </a:solidFill>
              </a:rPr>
              <a:t>"&gt;</a:t>
            </a:r>
          </a:p>
          <a:p>
            <a:pPr eaLnBrk="1" hangingPunct="1">
              <a:spcBef>
                <a:spcPct val="0"/>
              </a:spcBef>
              <a:buFontTx/>
              <a:buNone/>
            </a:pPr>
            <a:r>
              <a:rPr lang="pt-BR" altLang="pt-BR" sz="1600" dirty="0">
                <a:solidFill>
                  <a:srgbClr val="C00000"/>
                </a:solidFill>
              </a:rPr>
              <a:t>           &lt;</a:t>
            </a:r>
            <a:r>
              <a:rPr lang="pt-BR" altLang="pt-BR" sz="1600" dirty="0" err="1">
                <a:solidFill>
                  <a:srgbClr val="C00000"/>
                </a:solidFill>
              </a:rPr>
              <a:t>option</a:t>
            </a:r>
            <a:r>
              <a:rPr lang="pt-BR" altLang="pt-BR" sz="1600" dirty="0">
                <a:solidFill>
                  <a:srgbClr val="C00000"/>
                </a:solidFill>
              </a:rPr>
              <a:t> </a:t>
            </a:r>
            <a:r>
              <a:rPr lang="pt-BR" altLang="pt-BR" sz="1600" dirty="0" err="1">
                <a:solidFill>
                  <a:srgbClr val="C00000"/>
                </a:solidFill>
              </a:rPr>
              <a:t>value</a:t>
            </a:r>
            <a:r>
              <a:rPr lang="pt-BR" altLang="pt-BR" sz="1600" dirty="0">
                <a:solidFill>
                  <a:srgbClr val="C00000"/>
                </a:solidFill>
              </a:rPr>
              <a:t>="PHP"&gt;PHP&lt;/</a:t>
            </a:r>
            <a:r>
              <a:rPr lang="pt-BR" altLang="pt-BR" sz="1600" dirty="0" err="1">
                <a:solidFill>
                  <a:srgbClr val="C00000"/>
                </a:solidFill>
              </a:rPr>
              <a:t>option</a:t>
            </a:r>
            <a:r>
              <a:rPr lang="pt-BR" altLang="pt-BR" sz="1600" dirty="0">
                <a:solidFill>
                  <a:srgbClr val="C00000"/>
                </a:solidFill>
              </a:rPr>
              <a:t>&gt;</a:t>
            </a:r>
          </a:p>
          <a:p>
            <a:pPr eaLnBrk="1" hangingPunct="1">
              <a:spcBef>
                <a:spcPct val="0"/>
              </a:spcBef>
              <a:buFontTx/>
              <a:buNone/>
            </a:pPr>
            <a:r>
              <a:rPr lang="pt-BR" altLang="pt-BR" sz="1600" dirty="0">
                <a:solidFill>
                  <a:srgbClr val="C00000"/>
                </a:solidFill>
              </a:rPr>
              <a:t>           &lt;</a:t>
            </a:r>
            <a:r>
              <a:rPr lang="pt-BR" altLang="pt-BR" sz="1600" dirty="0" err="1">
                <a:solidFill>
                  <a:srgbClr val="C00000"/>
                </a:solidFill>
              </a:rPr>
              <a:t>option</a:t>
            </a:r>
            <a:r>
              <a:rPr lang="pt-BR" altLang="pt-BR" sz="1600" dirty="0">
                <a:solidFill>
                  <a:srgbClr val="C00000"/>
                </a:solidFill>
              </a:rPr>
              <a:t> </a:t>
            </a:r>
            <a:r>
              <a:rPr lang="pt-BR" altLang="pt-BR" sz="1600" dirty="0" err="1">
                <a:solidFill>
                  <a:srgbClr val="C00000"/>
                </a:solidFill>
              </a:rPr>
              <a:t>value</a:t>
            </a:r>
            <a:r>
              <a:rPr lang="pt-BR" altLang="pt-BR" sz="1600" dirty="0">
                <a:solidFill>
                  <a:srgbClr val="C00000"/>
                </a:solidFill>
              </a:rPr>
              <a:t>="JSP"&gt;JSP&lt;/</a:t>
            </a:r>
            <a:r>
              <a:rPr lang="pt-BR" altLang="pt-BR" sz="1600" dirty="0" err="1">
                <a:solidFill>
                  <a:srgbClr val="C00000"/>
                </a:solidFill>
              </a:rPr>
              <a:t>option</a:t>
            </a:r>
            <a:r>
              <a:rPr lang="pt-BR" altLang="pt-BR" sz="1600" dirty="0">
                <a:solidFill>
                  <a:srgbClr val="C00000"/>
                </a:solidFill>
              </a:rPr>
              <a:t>&gt;</a:t>
            </a:r>
          </a:p>
          <a:p>
            <a:pPr eaLnBrk="1" hangingPunct="1">
              <a:spcBef>
                <a:spcPct val="0"/>
              </a:spcBef>
              <a:buFontTx/>
              <a:buNone/>
            </a:pPr>
            <a:r>
              <a:rPr lang="pt-BR" altLang="pt-BR" sz="1600" dirty="0">
                <a:solidFill>
                  <a:srgbClr val="C00000"/>
                </a:solidFill>
              </a:rPr>
              <a:t>      </a:t>
            </a:r>
            <a:r>
              <a:rPr lang="pt-BR" altLang="pt-BR" sz="1600" dirty="0">
                <a:solidFill>
                  <a:srgbClr val="00B0F0"/>
                </a:solidFill>
              </a:rPr>
              <a:t>&lt;/</a:t>
            </a:r>
            <a:r>
              <a:rPr lang="pt-BR" altLang="pt-BR" sz="1600" dirty="0" err="1">
                <a:solidFill>
                  <a:srgbClr val="00B0F0"/>
                </a:solidFill>
              </a:rPr>
              <a:t>optgroup</a:t>
            </a:r>
            <a:r>
              <a:rPr lang="pt-BR" altLang="pt-BR" sz="1600" dirty="0">
                <a:solidFill>
                  <a:srgbClr val="00B0F0"/>
                </a:solidFill>
              </a:rPr>
              <a:t>&gt;</a:t>
            </a:r>
          </a:p>
          <a:p>
            <a:pPr eaLnBrk="1" hangingPunct="1">
              <a:spcBef>
                <a:spcPct val="0"/>
              </a:spcBef>
              <a:buFontTx/>
              <a:buNone/>
            </a:pPr>
            <a:r>
              <a:rPr lang="pt-BR" altLang="pt-BR" sz="1600" dirty="0">
                <a:solidFill>
                  <a:srgbClr val="00B0F0"/>
                </a:solidFill>
              </a:rPr>
              <a:t>      &lt;</a:t>
            </a:r>
            <a:r>
              <a:rPr lang="pt-BR" altLang="pt-BR" sz="1600" dirty="0" err="1">
                <a:solidFill>
                  <a:srgbClr val="00B0F0"/>
                </a:solidFill>
              </a:rPr>
              <a:t>optgroup</a:t>
            </a:r>
            <a:r>
              <a:rPr lang="pt-BR" altLang="pt-BR" sz="1600" dirty="0">
                <a:solidFill>
                  <a:srgbClr val="00B0F0"/>
                </a:solidFill>
              </a:rPr>
              <a:t> </a:t>
            </a:r>
            <a:r>
              <a:rPr lang="pt-BR" altLang="pt-BR" sz="1600" dirty="0" err="1">
                <a:solidFill>
                  <a:srgbClr val="00B0F0"/>
                </a:solidFill>
              </a:rPr>
              <a:t>label</a:t>
            </a:r>
            <a:r>
              <a:rPr lang="pt-BR" altLang="pt-BR" sz="1600" dirty="0">
                <a:solidFill>
                  <a:srgbClr val="00B0F0"/>
                </a:solidFill>
              </a:rPr>
              <a:t>="</a:t>
            </a:r>
            <a:r>
              <a:rPr lang="pt-BR" altLang="pt-BR" sz="1600" dirty="0" err="1">
                <a:solidFill>
                  <a:srgbClr val="00B0F0"/>
                </a:solidFill>
              </a:rPr>
              <a:t>Client-side</a:t>
            </a:r>
            <a:r>
              <a:rPr lang="pt-BR" altLang="pt-BR" sz="1600" dirty="0">
                <a:solidFill>
                  <a:srgbClr val="00B0F0"/>
                </a:solidFill>
              </a:rPr>
              <a:t>"&gt;</a:t>
            </a:r>
          </a:p>
          <a:p>
            <a:pPr eaLnBrk="1" hangingPunct="1">
              <a:spcBef>
                <a:spcPct val="0"/>
              </a:spcBef>
              <a:buFontTx/>
              <a:buNone/>
            </a:pPr>
            <a:r>
              <a:rPr lang="pt-BR" altLang="pt-BR" sz="1600" dirty="0">
                <a:solidFill>
                  <a:srgbClr val="C00000"/>
                </a:solidFill>
              </a:rPr>
              <a:t>            &lt;</a:t>
            </a:r>
            <a:r>
              <a:rPr lang="pt-BR" altLang="pt-BR" sz="1600" dirty="0" err="1">
                <a:solidFill>
                  <a:srgbClr val="C00000"/>
                </a:solidFill>
              </a:rPr>
              <a:t>option</a:t>
            </a:r>
            <a:r>
              <a:rPr lang="pt-BR" altLang="pt-BR" sz="1600" dirty="0">
                <a:solidFill>
                  <a:srgbClr val="C00000"/>
                </a:solidFill>
              </a:rPr>
              <a:t> </a:t>
            </a:r>
            <a:r>
              <a:rPr lang="pt-BR" altLang="pt-BR" sz="1600" dirty="0" err="1">
                <a:solidFill>
                  <a:srgbClr val="C00000"/>
                </a:solidFill>
              </a:rPr>
              <a:t>value</a:t>
            </a:r>
            <a:r>
              <a:rPr lang="pt-BR" altLang="pt-BR" sz="1600" dirty="0">
                <a:solidFill>
                  <a:srgbClr val="C00000"/>
                </a:solidFill>
              </a:rPr>
              <a:t>="HTML"&gt;HTML&lt;/</a:t>
            </a:r>
            <a:r>
              <a:rPr lang="pt-BR" altLang="pt-BR" sz="1600" dirty="0" err="1">
                <a:solidFill>
                  <a:srgbClr val="C00000"/>
                </a:solidFill>
              </a:rPr>
              <a:t>option</a:t>
            </a:r>
            <a:r>
              <a:rPr lang="pt-BR" altLang="pt-BR" sz="1600" dirty="0">
                <a:solidFill>
                  <a:srgbClr val="C00000"/>
                </a:solidFill>
              </a:rPr>
              <a:t>&gt;</a:t>
            </a:r>
          </a:p>
          <a:p>
            <a:pPr eaLnBrk="1" hangingPunct="1">
              <a:spcBef>
                <a:spcPct val="0"/>
              </a:spcBef>
              <a:buFontTx/>
              <a:buNone/>
            </a:pPr>
            <a:r>
              <a:rPr lang="pt-BR" altLang="pt-BR" sz="1600" dirty="0">
                <a:solidFill>
                  <a:srgbClr val="C00000"/>
                </a:solidFill>
              </a:rPr>
              <a:t>      </a:t>
            </a:r>
            <a:r>
              <a:rPr lang="pt-BR" altLang="pt-BR" sz="1600" dirty="0">
                <a:solidFill>
                  <a:srgbClr val="00B0F0"/>
                </a:solidFill>
              </a:rPr>
              <a:t>&lt;/</a:t>
            </a:r>
            <a:r>
              <a:rPr lang="pt-BR" altLang="pt-BR" sz="1600" dirty="0" err="1">
                <a:solidFill>
                  <a:srgbClr val="00B0F0"/>
                </a:solidFill>
              </a:rPr>
              <a:t>optgroup</a:t>
            </a:r>
            <a:r>
              <a:rPr lang="pt-BR" altLang="pt-BR" sz="1600" dirty="0">
                <a:solidFill>
                  <a:srgbClr val="00B0F0"/>
                </a:solidFill>
              </a:rPr>
              <a:t>&gt;</a:t>
            </a:r>
          </a:p>
          <a:p>
            <a:pPr eaLnBrk="1" hangingPunct="1">
              <a:spcBef>
                <a:spcPct val="0"/>
              </a:spcBef>
              <a:buFontTx/>
              <a:buNone/>
            </a:pPr>
            <a:r>
              <a:rPr lang="pt-BR" altLang="pt-BR" sz="1600" dirty="0">
                <a:solidFill>
                  <a:srgbClr val="C00000"/>
                </a:solidFill>
              </a:rPr>
              <a:t>   &lt;/</a:t>
            </a:r>
            <a:r>
              <a:rPr lang="pt-BR" altLang="pt-BR" sz="1600" dirty="0" err="1">
                <a:solidFill>
                  <a:srgbClr val="C00000"/>
                </a:solidFill>
              </a:rPr>
              <a:t>select</a:t>
            </a:r>
            <a:r>
              <a:rPr lang="pt-BR" altLang="pt-BR" sz="1600" dirty="0">
                <a:solidFill>
                  <a:srgbClr val="C00000"/>
                </a:solidFill>
              </a:rPr>
              <a:t>&gt;</a:t>
            </a:r>
          </a:p>
          <a:p>
            <a:pPr eaLnBrk="1" hangingPunct="1">
              <a:spcBef>
                <a:spcPct val="0"/>
              </a:spcBef>
              <a:buFontTx/>
              <a:buNone/>
            </a:pPr>
            <a:r>
              <a:rPr lang="pt-BR" altLang="pt-BR" sz="1600" dirty="0"/>
              <a:t>&lt;/</a:t>
            </a:r>
            <a:r>
              <a:rPr lang="pt-BR" altLang="pt-BR" sz="1600" dirty="0" err="1"/>
              <a:t>form</a:t>
            </a:r>
            <a:r>
              <a:rPr lang="pt-BR" altLang="pt-BR" sz="1600" dirty="0"/>
              <a:t>&gt;</a:t>
            </a:r>
          </a:p>
        </p:txBody>
      </p:sp>
      <p:pic>
        <p:nvPicPr>
          <p:cNvPr id="40967" name="Imagem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4135" y="4500313"/>
            <a:ext cx="1609467" cy="180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ítulo 1"/>
          <p:cNvSpPr>
            <a:spLocks noGrp="1"/>
          </p:cNvSpPr>
          <p:nvPr>
            <p:ph type="title"/>
          </p:nvPr>
        </p:nvSpPr>
        <p:spPr/>
        <p:txBody>
          <a:bodyPr/>
          <a:lstStyle/>
          <a:p>
            <a:r>
              <a:rPr lang="pt-BR" altLang="pt-BR"/>
              <a:t>Formulários (tag textarea)</a:t>
            </a:r>
          </a:p>
        </p:txBody>
      </p:sp>
      <p:sp>
        <p:nvSpPr>
          <p:cNvPr id="3" name="Espaço Reservado para Conteúdo 2"/>
          <p:cNvSpPr>
            <a:spLocks noGrp="1"/>
          </p:cNvSpPr>
          <p:nvPr>
            <p:ph idx="1"/>
          </p:nvPr>
        </p:nvSpPr>
        <p:spPr>
          <a:xfrm>
            <a:off x="1291127" y="1844675"/>
            <a:ext cx="8424862" cy="3347085"/>
          </a:xfrm>
        </p:spPr>
        <p:txBody>
          <a:bodyPr/>
          <a:lstStyle/>
          <a:p>
            <a:pPr>
              <a:defRPr/>
            </a:pPr>
            <a:r>
              <a:rPr lang="pt-BR" dirty="0"/>
              <a:t>Define um campo de texto de várias linhas</a:t>
            </a:r>
          </a:p>
          <a:p>
            <a:pPr>
              <a:defRPr/>
            </a:pPr>
            <a:endParaRPr lang="pt-BR" dirty="0"/>
          </a:p>
          <a:p>
            <a:pPr marL="0" indent="0">
              <a:buNone/>
              <a:defRPr/>
            </a:pPr>
            <a:r>
              <a:rPr lang="en-US" dirty="0">
                <a:solidFill>
                  <a:srgbClr val="FF0000"/>
                </a:solidFill>
              </a:rPr>
              <a:t>&lt;form&gt;</a:t>
            </a:r>
          </a:p>
          <a:p>
            <a:pPr marL="0" indent="0">
              <a:buNone/>
              <a:defRPr/>
            </a:pPr>
            <a:r>
              <a:rPr lang="en-US" dirty="0">
                <a:solidFill>
                  <a:srgbClr val="00B0F0"/>
                </a:solidFill>
              </a:rPr>
              <a:t>   &lt;</a:t>
            </a:r>
            <a:r>
              <a:rPr lang="en-US" dirty="0" err="1">
                <a:solidFill>
                  <a:srgbClr val="00B0F0"/>
                </a:solidFill>
              </a:rPr>
              <a:t>textarea</a:t>
            </a:r>
            <a:r>
              <a:rPr lang="en-US" dirty="0">
                <a:solidFill>
                  <a:srgbClr val="00B0F0"/>
                </a:solidFill>
              </a:rPr>
              <a:t> </a:t>
            </a:r>
            <a:r>
              <a:rPr lang="en-US" u="sng" dirty="0">
                <a:solidFill>
                  <a:srgbClr val="00B0F0"/>
                </a:solidFill>
              </a:rPr>
              <a:t>rows</a:t>
            </a:r>
            <a:r>
              <a:rPr lang="en-US" dirty="0">
                <a:solidFill>
                  <a:srgbClr val="00B0F0"/>
                </a:solidFill>
              </a:rPr>
              <a:t>="8" </a:t>
            </a:r>
            <a:r>
              <a:rPr lang="en-US" u="sng" dirty="0">
                <a:solidFill>
                  <a:srgbClr val="00B0F0"/>
                </a:solidFill>
              </a:rPr>
              <a:t>cols</a:t>
            </a:r>
            <a:r>
              <a:rPr lang="en-US" dirty="0">
                <a:solidFill>
                  <a:srgbClr val="00B0F0"/>
                </a:solidFill>
              </a:rPr>
              <a:t>="70" name="msg"&gt;&lt;/</a:t>
            </a:r>
            <a:r>
              <a:rPr lang="en-US" dirty="0" err="1">
                <a:solidFill>
                  <a:srgbClr val="00B0F0"/>
                </a:solidFill>
              </a:rPr>
              <a:t>textarea</a:t>
            </a:r>
            <a:r>
              <a:rPr lang="en-US" dirty="0">
                <a:solidFill>
                  <a:srgbClr val="00B0F0"/>
                </a:solidFill>
              </a:rPr>
              <a:t>&gt;</a:t>
            </a:r>
          </a:p>
          <a:p>
            <a:pPr marL="0" indent="0">
              <a:buNone/>
              <a:defRPr/>
            </a:pPr>
            <a:r>
              <a:rPr lang="en-US" dirty="0">
                <a:solidFill>
                  <a:srgbClr val="FF0000"/>
                </a:solidFill>
              </a:rPr>
              <a:t>&lt;/form&gt; </a:t>
            </a:r>
            <a:endParaRPr lang="pt-BR" dirty="0">
              <a:solidFill>
                <a:srgbClr val="FF0000"/>
              </a:solidFill>
            </a:endParaRPr>
          </a:p>
        </p:txBody>
      </p:sp>
    </p:spTree>
    <p:extLst>
      <p:ext uri="{BB962C8B-B14F-4D97-AF65-F5344CB8AC3E}">
        <p14:creationId xmlns:p14="http://schemas.microsoft.com/office/powerpoint/2010/main" val="1459585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ítulo 1"/>
          <p:cNvSpPr>
            <a:spLocks noGrp="1"/>
          </p:cNvSpPr>
          <p:nvPr>
            <p:ph type="title"/>
          </p:nvPr>
        </p:nvSpPr>
        <p:spPr/>
        <p:txBody>
          <a:bodyPr/>
          <a:lstStyle/>
          <a:p>
            <a:r>
              <a:rPr lang="pt-BR" altLang="pt-BR"/>
              <a:t>Formulário (alguns atributos comuns)</a:t>
            </a:r>
          </a:p>
        </p:txBody>
      </p:sp>
      <p:graphicFrame>
        <p:nvGraphicFramePr>
          <p:cNvPr id="4" name="Espaço Reservado para Conteúdo 3"/>
          <p:cNvGraphicFramePr>
            <a:graphicFrameLocks noGrp="1"/>
          </p:cNvGraphicFramePr>
          <p:nvPr>
            <p:ph idx="1"/>
            <p:extLst>
              <p:ext uri="{D42A27DB-BD31-4B8C-83A1-F6EECF244321}">
                <p14:modId xmlns:p14="http://schemas.microsoft.com/office/powerpoint/2010/main" val="258550877"/>
              </p:ext>
            </p:extLst>
          </p:nvPr>
        </p:nvGraphicFramePr>
        <p:xfrm>
          <a:off x="1624892" y="1541780"/>
          <a:ext cx="8496300" cy="3774440"/>
        </p:xfrm>
        <a:graphic>
          <a:graphicData uri="http://schemas.openxmlformats.org/drawingml/2006/table">
            <a:tbl>
              <a:tblPr firstRow="1" bandRow="1">
                <a:tableStyleId>{5C22544A-7EE6-4342-B048-85BDC9FD1C3A}</a:tableStyleId>
              </a:tblPr>
              <a:tblGrid>
                <a:gridCol w="1880395">
                  <a:extLst>
                    <a:ext uri="{9D8B030D-6E8A-4147-A177-3AD203B41FA5}">
                      <a16:colId xmlns:a16="http://schemas.microsoft.com/office/drawing/2014/main" val="20000"/>
                    </a:ext>
                  </a:extLst>
                </a:gridCol>
                <a:gridCol w="6615905">
                  <a:extLst>
                    <a:ext uri="{9D8B030D-6E8A-4147-A177-3AD203B41FA5}">
                      <a16:colId xmlns:a16="http://schemas.microsoft.com/office/drawing/2014/main" val="20001"/>
                    </a:ext>
                  </a:extLst>
                </a:gridCol>
              </a:tblGrid>
              <a:tr h="370840">
                <a:tc>
                  <a:txBody>
                    <a:bodyPr/>
                    <a:lstStyle/>
                    <a:p>
                      <a:r>
                        <a:rPr lang="pt-BR" dirty="0">
                          <a:solidFill>
                            <a:schemeClr val="tx1"/>
                          </a:solidFill>
                        </a:rPr>
                        <a:t>Atributo</a:t>
                      </a:r>
                    </a:p>
                  </a:txBody>
                  <a:tcPr marL="91432" marR="91432"/>
                </a:tc>
                <a:tc>
                  <a:txBody>
                    <a:bodyPr/>
                    <a:lstStyle/>
                    <a:p>
                      <a:r>
                        <a:rPr lang="pt-BR" dirty="0">
                          <a:solidFill>
                            <a:schemeClr val="tx1"/>
                          </a:solidFill>
                        </a:rPr>
                        <a:t>Descrição</a:t>
                      </a:r>
                    </a:p>
                  </a:txBody>
                  <a:tcPr marL="91432" marR="91432"/>
                </a:tc>
                <a:extLst>
                  <a:ext uri="{0D108BD9-81ED-4DB2-BD59-A6C34878D82A}">
                    <a16:rowId xmlns:a16="http://schemas.microsoft.com/office/drawing/2014/main" val="10000"/>
                  </a:ext>
                </a:extLst>
              </a:tr>
              <a:tr h="370840">
                <a:tc>
                  <a:txBody>
                    <a:bodyPr/>
                    <a:lstStyle/>
                    <a:p>
                      <a:r>
                        <a:rPr lang="pt-BR" dirty="0" err="1"/>
                        <a:t>disabled</a:t>
                      </a:r>
                      <a:endParaRPr lang="pt-BR" dirty="0"/>
                    </a:p>
                  </a:txBody>
                  <a:tcPr marL="91432" marR="91432"/>
                </a:tc>
                <a:tc>
                  <a:txBody>
                    <a:bodyPr/>
                    <a:lstStyle/>
                    <a:p>
                      <a:r>
                        <a:rPr lang="pt-BR" dirty="0"/>
                        <a:t>Especifica que o campo está desabilitado,</a:t>
                      </a:r>
                      <a:r>
                        <a:rPr lang="pt-BR" baseline="0" dirty="0"/>
                        <a:t> o usuário não pode alterar e o mesmo não é enviado para o servidor</a:t>
                      </a:r>
                      <a:endParaRPr lang="pt-BR" dirty="0"/>
                    </a:p>
                  </a:txBody>
                  <a:tcPr marL="91432" marR="91432"/>
                </a:tc>
                <a:extLst>
                  <a:ext uri="{0D108BD9-81ED-4DB2-BD59-A6C34878D82A}">
                    <a16:rowId xmlns:a16="http://schemas.microsoft.com/office/drawing/2014/main" val="10001"/>
                  </a:ext>
                </a:extLst>
              </a:tr>
              <a:tr h="370840">
                <a:tc>
                  <a:txBody>
                    <a:bodyPr/>
                    <a:lstStyle/>
                    <a:p>
                      <a:r>
                        <a:rPr lang="pt-BR" sz="1800" b="0" i="0" kern="1200" dirty="0" err="1">
                          <a:solidFill>
                            <a:schemeClr val="dk1"/>
                          </a:solidFill>
                          <a:effectLst/>
                          <a:latin typeface="+mn-lt"/>
                          <a:ea typeface="+mn-ea"/>
                          <a:cs typeface="+mn-cs"/>
                        </a:rPr>
                        <a:t>maxlength</a:t>
                      </a:r>
                      <a:endParaRPr lang="pt-BR" dirty="0"/>
                    </a:p>
                  </a:txBody>
                  <a:tcPr marL="91432" marR="91432"/>
                </a:tc>
                <a:tc>
                  <a:txBody>
                    <a:bodyPr/>
                    <a:lstStyle/>
                    <a:p>
                      <a:r>
                        <a:rPr lang="pt-BR" dirty="0"/>
                        <a:t>Especifica o número</a:t>
                      </a:r>
                      <a:r>
                        <a:rPr lang="pt-BR" baseline="0" dirty="0"/>
                        <a:t> máximo de caracteres que podemos digitar no elemento</a:t>
                      </a:r>
                      <a:endParaRPr lang="pt-BR" dirty="0"/>
                    </a:p>
                  </a:txBody>
                  <a:tcPr marL="91432" marR="91432"/>
                </a:tc>
                <a:extLst>
                  <a:ext uri="{0D108BD9-81ED-4DB2-BD59-A6C34878D82A}">
                    <a16:rowId xmlns:a16="http://schemas.microsoft.com/office/drawing/2014/main" val="10002"/>
                  </a:ext>
                </a:extLst>
              </a:tr>
              <a:tr h="370840">
                <a:tc>
                  <a:txBody>
                    <a:bodyPr/>
                    <a:lstStyle/>
                    <a:p>
                      <a:r>
                        <a:rPr lang="pt-BR" sz="1800" b="0" i="0" kern="1200" dirty="0" err="1">
                          <a:solidFill>
                            <a:schemeClr val="dk1"/>
                          </a:solidFill>
                          <a:effectLst/>
                          <a:latin typeface="+mn-lt"/>
                          <a:ea typeface="+mn-ea"/>
                          <a:cs typeface="+mn-cs"/>
                        </a:rPr>
                        <a:t>pattern</a:t>
                      </a:r>
                      <a:endParaRPr lang="pt-BR" dirty="0"/>
                    </a:p>
                  </a:txBody>
                  <a:tcPr marL="91432" marR="91432"/>
                </a:tc>
                <a:tc>
                  <a:txBody>
                    <a:bodyPr/>
                    <a:lstStyle/>
                    <a:p>
                      <a:r>
                        <a:rPr lang="pt-BR" dirty="0"/>
                        <a:t>Especifica uma expressão regular,</a:t>
                      </a:r>
                      <a:r>
                        <a:rPr lang="pt-BR" baseline="0" dirty="0"/>
                        <a:t> um formato pré-determinado</a:t>
                      </a:r>
                      <a:endParaRPr lang="pt-BR" dirty="0"/>
                    </a:p>
                  </a:txBody>
                  <a:tcPr marL="91432" marR="91432"/>
                </a:tc>
                <a:extLst>
                  <a:ext uri="{0D108BD9-81ED-4DB2-BD59-A6C34878D82A}">
                    <a16:rowId xmlns:a16="http://schemas.microsoft.com/office/drawing/2014/main" val="10003"/>
                  </a:ext>
                </a:extLst>
              </a:tr>
              <a:tr h="370840">
                <a:tc>
                  <a:txBody>
                    <a:bodyPr/>
                    <a:lstStyle/>
                    <a:p>
                      <a:r>
                        <a:rPr lang="pt-BR" sz="1800" b="0" i="0" kern="1200" dirty="0" err="1">
                          <a:solidFill>
                            <a:schemeClr val="dk1"/>
                          </a:solidFill>
                          <a:effectLst/>
                          <a:latin typeface="+mn-lt"/>
                          <a:ea typeface="+mn-ea"/>
                          <a:cs typeface="+mn-cs"/>
                        </a:rPr>
                        <a:t>readonly</a:t>
                      </a:r>
                      <a:endParaRPr lang="pt-BR" dirty="0"/>
                    </a:p>
                  </a:txBody>
                  <a:tcPr marL="91432" marR="91432"/>
                </a:tc>
                <a:tc>
                  <a:txBody>
                    <a:bodyPr/>
                    <a:lstStyle/>
                    <a:p>
                      <a:r>
                        <a:rPr lang="pt-BR" dirty="0"/>
                        <a:t>Especifica que o campo está somente em modo leitura, semelhante ao </a:t>
                      </a:r>
                      <a:r>
                        <a:rPr lang="pt-BR" dirty="0" err="1"/>
                        <a:t>disabled</a:t>
                      </a:r>
                      <a:r>
                        <a:rPr lang="pt-BR" dirty="0"/>
                        <a:t>, porém neste caso,</a:t>
                      </a:r>
                      <a:r>
                        <a:rPr lang="pt-BR" baseline="0" dirty="0"/>
                        <a:t> o valor é enviado para o servidor</a:t>
                      </a:r>
                      <a:endParaRPr lang="pt-BR" dirty="0"/>
                    </a:p>
                  </a:txBody>
                  <a:tcPr marL="91432" marR="91432"/>
                </a:tc>
                <a:extLst>
                  <a:ext uri="{0D108BD9-81ED-4DB2-BD59-A6C34878D82A}">
                    <a16:rowId xmlns:a16="http://schemas.microsoft.com/office/drawing/2014/main" val="10004"/>
                  </a:ext>
                </a:extLst>
              </a:tr>
              <a:tr h="370840">
                <a:tc>
                  <a:txBody>
                    <a:bodyPr/>
                    <a:lstStyle/>
                    <a:p>
                      <a:r>
                        <a:rPr lang="pt-BR" sz="1800" b="0" i="0" kern="1200" dirty="0" err="1">
                          <a:solidFill>
                            <a:schemeClr val="dk1"/>
                          </a:solidFill>
                          <a:effectLst/>
                          <a:latin typeface="+mn-lt"/>
                          <a:ea typeface="+mn-ea"/>
                          <a:cs typeface="+mn-cs"/>
                        </a:rPr>
                        <a:t>required</a:t>
                      </a:r>
                      <a:endParaRPr lang="pt-BR" dirty="0"/>
                    </a:p>
                  </a:txBody>
                  <a:tcPr marL="91432" marR="91432"/>
                </a:tc>
                <a:tc>
                  <a:txBody>
                    <a:bodyPr/>
                    <a:lstStyle/>
                    <a:p>
                      <a:r>
                        <a:rPr lang="pt-BR" dirty="0"/>
                        <a:t>Especifica que o campo é</a:t>
                      </a:r>
                      <a:r>
                        <a:rPr lang="pt-BR" baseline="0" dirty="0"/>
                        <a:t> obrigatório</a:t>
                      </a:r>
                      <a:endParaRPr lang="pt-BR" dirty="0"/>
                    </a:p>
                  </a:txBody>
                  <a:tcPr marL="91432" marR="91432"/>
                </a:tc>
                <a:extLst>
                  <a:ext uri="{0D108BD9-81ED-4DB2-BD59-A6C34878D82A}">
                    <a16:rowId xmlns:a16="http://schemas.microsoft.com/office/drawing/2014/main" val="10005"/>
                  </a:ext>
                </a:extLst>
              </a:tr>
              <a:tr h="370840">
                <a:tc>
                  <a:txBody>
                    <a:bodyPr/>
                    <a:lstStyle/>
                    <a:p>
                      <a:r>
                        <a:rPr lang="pt-BR" sz="1800" b="0" i="0" kern="1200" dirty="0" err="1">
                          <a:solidFill>
                            <a:schemeClr val="dk1"/>
                          </a:solidFill>
                          <a:effectLst/>
                          <a:latin typeface="+mn-lt"/>
                          <a:ea typeface="+mn-ea"/>
                          <a:cs typeface="+mn-cs"/>
                        </a:rPr>
                        <a:t>size</a:t>
                      </a:r>
                      <a:endParaRPr lang="pt-BR" dirty="0"/>
                    </a:p>
                  </a:txBody>
                  <a:tcPr marL="91432" marR="91432"/>
                </a:tc>
                <a:tc>
                  <a:txBody>
                    <a:bodyPr/>
                    <a:lstStyle/>
                    <a:p>
                      <a:r>
                        <a:rPr lang="pt-BR" dirty="0"/>
                        <a:t>Especifica</a:t>
                      </a:r>
                      <a:r>
                        <a:rPr lang="pt-BR" baseline="0" dirty="0"/>
                        <a:t> o tamanho (largura) do campo em caracteres</a:t>
                      </a:r>
                      <a:endParaRPr lang="pt-BR" dirty="0"/>
                    </a:p>
                  </a:txBody>
                  <a:tcPr marL="91432" marR="91432"/>
                </a:tc>
                <a:extLst>
                  <a:ext uri="{0D108BD9-81ED-4DB2-BD59-A6C34878D82A}">
                    <a16:rowId xmlns:a16="http://schemas.microsoft.com/office/drawing/2014/main" val="10006"/>
                  </a:ext>
                </a:extLst>
              </a:tr>
              <a:tr h="370840">
                <a:tc>
                  <a:txBody>
                    <a:bodyPr/>
                    <a:lstStyle/>
                    <a:p>
                      <a:r>
                        <a:rPr lang="pt-BR" sz="1800" b="0" i="0" kern="1200" dirty="0" err="1">
                          <a:solidFill>
                            <a:schemeClr val="dk1"/>
                          </a:solidFill>
                          <a:effectLst/>
                          <a:latin typeface="+mn-lt"/>
                          <a:ea typeface="+mn-ea"/>
                          <a:cs typeface="+mn-cs"/>
                        </a:rPr>
                        <a:t>value</a:t>
                      </a:r>
                      <a:endParaRPr lang="pt-BR" dirty="0"/>
                    </a:p>
                  </a:txBody>
                  <a:tcPr marL="91432" marR="91432"/>
                </a:tc>
                <a:tc>
                  <a:txBody>
                    <a:bodyPr/>
                    <a:lstStyle/>
                    <a:p>
                      <a:r>
                        <a:rPr lang="pt-BR" dirty="0"/>
                        <a:t>Especifica um valor padrão inicial para o</a:t>
                      </a:r>
                      <a:r>
                        <a:rPr lang="pt-BR" baseline="0" dirty="0"/>
                        <a:t> campo</a:t>
                      </a:r>
                      <a:endParaRPr lang="pt-BR" dirty="0"/>
                    </a:p>
                  </a:txBody>
                  <a:tcPr marL="91432" marR="91432"/>
                </a:tc>
                <a:extLst>
                  <a:ext uri="{0D108BD9-81ED-4DB2-BD59-A6C34878D82A}">
                    <a16:rowId xmlns:a16="http://schemas.microsoft.com/office/drawing/2014/main" val="10007"/>
                  </a:ext>
                </a:extLst>
              </a:tr>
            </a:tbl>
          </a:graphicData>
        </a:graphic>
      </p:graphicFrame>
      <p:pic>
        <p:nvPicPr>
          <p:cNvPr id="43040" name="Image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3629" y="5123181"/>
            <a:ext cx="209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41" name="Imagem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3629" y="3754756"/>
            <a:ext cx="2095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42" name="CaixaDeTexto 3"/>
          <p:cNvSpPr txBox="1">
            <a:spLocks noChangeArrowheads="1"/>
          </p:cNvSpPr>
          <p:nvPr/>
        </p:nvSpPr>
        <p:spPr bwMode="auto">
          <a:xfrm>
            <a:off x="7215187" y="5479903"/>
            <a:ext cx="4824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t>O </a:t>
            </a:r>
            <a:r>
              <a:rPr lang="pt-BR" altLang="pt-BR" sz="1400" b="1" dirty="0"/>
              <a:t>exemplo1.html</a:t>
            </a:r>
            <a:r>
              <a:rPr lang="pt-BR" altLang="pt-BR" sz="1400" dirty="0"/>
              <a:t> demonstra a utilização de diferentes </a:t>
            </a:r>
            <a:r>
              <a:rPr lang="pt-BR" altLang="pt-BR" sz="1400" dirty="0" err="1"/>
              <a:t>tags</a:t>
            </a:r>
            <a:r>
              <a:rPr lang="pt-BR" altLang="pt-BR" sz="1400" dirty="0"/>
              <a:t> em um formulário e utiliza  alguns destes atributos.</a:t>
            </a:r>
          </a:p>
        </p:txBody>
      </p:sp>
    </p:spTree>
    <p:extLst>
      <p:ext uri="{BB962C8B-B14F-4D97-AF65-F5344CB8AC3E}">
        <p14:creationId xmlns:p14="http://schemas.microsoft.com/office/powerpoint/2010/main" val="1362156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ítulo 1"/>
          <p:cNvSpPr>
            <a:spLocks noGrp="1"/>
          </p:cNvSpPr>
          <p:nvPr>
            <p:ph type="title"/>
          </p:nvPr>
        </p:nvSpPr>
        <p:spPr/>
        <p:txBody>
          <a:bodyPr/>
          <a:lstStyle/>
          <a:p>
            <a:r>
              <a:rPr lang="pt-BR" altLang="pt-BR"/>
              <a:t>Formulários (atributo required)</a:t>
            </a:r>
          </a:p>
        </p:txBody>
      </p:sp>
      <p:sp>
        <p:nvSpPr>
          <p:cNvPr id="3" name="Espaço Reservado para Conteúdo 2"/>
          <p:cNvSpPr>
            <a:spLocks noGrp="1"/>
          </p:cNvSpPr>
          <p:nvPr>
            <p:ph idx="1"/>
          </p:nvPr>
        </p:nvSpPr>
        <p:spPr>
          <a:xfrm>
            <a:off x="1238055" y="1846312"/>
            <a:ext cx="9917625" cy="4371608"/>
          </a:xfrm>
        </p:spPr>
        <p:txBody>
          <a:bodyPr/>
          <a:lstStyle/>
          <a:p>
            <a:pPr>
              <a:defRPr/>
            </a:pPr>
            <a:r>
              <a:rPr lang="pt-BR" dirty="0"/>
              <a:t>Este atributo pode ser utilizado em campos para obrigar a digitação dos dados. A mensagem será ativada quando o usuário tentar enviar o formulário.</a:t>
            </a:r>
          </a:p>
          <a:p>
            <a:pPr>
              <a:defRPr/>
            </a:pPr>
            <a:r>
              <a:rPr lang="pt-BR" dirty="0"/>
              <a:t>Pode ser utilizado em diversas </a:t>
            </a:r>
            <a:r>
              <a:rPr lang="pt-BR" dirty="0" err="1"/>
              <a:t>tags</a:t>
            </a:r>
            <a:r>
              <a:rPr lang="pt-BR" dirty="0"/>
              <a:t> de entrada de dados no formulário.</a:t>
            </a:r>
          </a:p>
          <a:p>
            <a:pPr>
              <a:defRPr/>
            </a:pPr>
            <a:endParaRPr lang="pt-BR" dirty="0"/>
          </a:p>
          <a:p>
            <a:pPr marL="355600" indent="0">
              <a:buNone/>
              <a:defRPr/>
            </a:pPr>
            <a:r>
              <a:rPr lang="en-US" dirty="0">
                <a:solidFill>
                  <a:srgbClr val="00B0F0"/>
                </a:solidFill>
              </a:rPr>
              <a:t>&lt;input name="</a:t>
            </a:r>
            <a:r>
              <a:rPr lang="en-US" dirty="0" err="1">
                <a:solidFill>
                  <a:srgbClr val="00B0F0"/>
                </a:solidFill>
              </a:rPr>
              <a:t>nome</a:t>
            </a:r>
            <a:r>
              <a:rPr lang="en-US" dirty="0">
                <a:solidFill>
                  <a:srgbClr val="00B0F0"/>
                </a:solidFill>
              </a:rPr>
              <a:t>" </a:t>
            </a:r>
            <a:r>
              <a:rPr lang="en-US" b="1" u="sng" dirty="0">
                <a:solidFill>
                  <a:srgbClr val="00B0F0"/>
                </a:solidFill>
              </a:rPr>
              <a:t>required="required" </a:t>
            </a:r>
            <a:r>
              <a:rPr lang="en-US" dirty="0">
                <a:solidFill>
                  <a:srgbClr val="00B0F0"/>
                </a:solidFill>
              </a:rPr>
              <a:t>/&gt;</a:t>
            </a:r>
          </a:p>
          <a:p>
            <a:pPr marL="355600" indent="0">
              <a:buNone/>
              <a:defRPr/>
            </a:pPr>
            <a:r>
              <a:rPr lang="en-US" dirty="0">
                <a:solidFill>
                  <a:srgbClr val="00B0F0"/>
                </a:solidFill>
              </a:rPr>
              <a:t>&lt;input type="submit"/&gt;</a:t>
            </a:r>
            <a:endParaRPr lang="pt-BR" dirty="0">
              <a:solidFill>
                <a:srgbClr val="00B0F0"/>
              </a:solidFill>
            </a:endParaRPr>
          </a:p>
        </p:txBody>
      </p:sp>
    </p:spTree>
    <p:extLst>
      <p:ext uri="{BB962C8B-B14F-4D97-AF65-F5344CB8AC3E}">
        <p14:creationId xmlns:p14="http://schemas.microsoft.com/office/powerpoint/2010/main" val="177907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38151" y="336204"/>
            <a:ext cx="8785225" cy="581025"/>
          </a:xfrm>
        </p:spPr>
        <p:txBody>
          <a:bodyPr>
            <a:normAutofit fontScale="90000"/>
          </a:bodyPr>
          <a:lstStyle/>
          <a:p>
            <a:pPr eaLnBrk="1" hangingPunct="1"/>
            <a:r>
              <a:rPr lang="pt-BR" altLang="pt-BR" b="1" dirty="0"/>
              <a:t>HTML e CSS?</a:t>
            </a:r>
          </a:p>
        </p:txBody>
      </p:sp>
      <p:sp>
        <p:nvSpPr>
          <p:cNvPr id="6147" name="Rectangle 3"/>
          <p:cNvSpPr>
            <a:spLocks noGrp="1" noChangeArrowheads="1"/>
          </p:cNvSpPr>
          <p:nvPr>
            <p:ph type="body" idx="1"/>
          </p:nvPr>
        </p:nvSpPr>
        <p:spPr>
          <a:xfrm>
            <a:off x="764345" y="1378439"/>
            <a:ext cx="10170941" cy="4658995"/>
          </a:xfrm>
        </p:spPr>
        <p:txBody>
          <a:bodyPr/>
          <a:lstStyle/>
          <a:p>
            <a:pPr eaLnBrk="1" hangingPunct="1">
              <a:lnSpc>
                <a:spcPct val="90000"/>
              </a:lnSpc>
            </a:pPr>
            <a:r>
              <a:rPr lang="pt-BR" altLang="pt-BR" sz="2400" dirty="0"/>
              <a:t>Resumindo:</a:t>
            </a:r>
          </a:p>
          <a:p>
            <a:pPr lvl="1" eaLnBrk="1" hangingPunct="1">
              <a:lnSpc>
                <a:spcPct val="90000"/>
              </a:lnSpc>
            </a:pPr>
            <a:r>
              <a:rPr lang="pt-BR" altLang="pt-BR" sz="2000" dirty="0"/>
              <a:t>O HTML é utilizado para estruturar as páginas, ou seja, definir parágrafos, listas numeradas, tabelas, cabeçalhos etc.</a:t>
            </a:r>
          </a:p>
          <a:p>
            <a:pPr lvl="1" eaLnBrk="1" hangingPunct="1">
              <a:lnSpc>
                <a:spcPct val="90000"/>
              </a:lnSpc>
            </a:pPr>
            <a:r>
              <a:rPr lang="pt-BR" altLang="pt-BR" sz="2000" dirty="0"/>
              <a:t>O CSS é utilizado para formatar o visual da página (layout) estruturada com HTML, ou seja, adicionar a formatação de parágrafos, fontes, tabelas, entre outros. </a:t>
            </a:r>
          </a:p>
        </p:txBody>
      </p:sp>
      <p:pic>
        <p:nvPicPr>
          <p:cNvPr id="6148" name="Picture 2" descr="http://www.bombayharbor.com/productImage/0056046001243741775/Steel_Structure_Civilian_Hous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366" y="3429000"/>
            <a:ext cx="47529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778" y="3617913"/>
            <a:ext cx="1139825" cy="199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8891" y="3643312"/>
            <a:ext cx="1038225" cy="1855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Seta para a direita 11"/>
          <p:cNvSpPr/>
          <p:nvPr/>
        </p:nvSpPr>
        <p:spPr>
          <a:xfrm>
            <a:off x="2943640" y="4475163"/>
            <a:ext cx="576262"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8" name="Seta para a direita 17"/>
          <p:cNvSpPr/>
          <p:nvPr/>
        </p:nvSpPr>
        <p:spPr>
          <a:xfrm rot="10800000">
            <a:off x="8620540" y="4475163"/>
            <a:ext cx="576262" cy="5048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Tree>
    <p:extLst>
      <p:ext uri="{BB962C8B-B14F-4D97-AF65-F5344CB8AC3E}">
        <p14:creationId xmlns:p14="http://schemas.microsoft.com/office/powerpoint/2010/main" val="2752268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ítulo 1"/>
          <p:cNvSpPr>
            <a:spLocks noGrp="1"/>
          </p:cNvSpPr>
          <p:nvPr>
            <p:ph type="title"/>
          </p:nvPr>
        </p:nvSpPr>
        <p:spPr/>
        <p:txBody>
          <a:bodyPr/>
          <a:lstStyle/>
          <a:p>
            <a:r>
              <a:rPr lang="pt-BR" altLang="pt-BR"/>
              <a:t>Formulários (atributo autofocus)</a:t>
            </a:r>
          </a:p>
        </p:txBody>
      </p:sp>
      <p:sp>
        <p:nvSpPr>
          <p:cNvPr id="3" name="Espaço Reservado para Conteúdo 2"/>
          <p:cNvSpPr>
            <a:spLocks noGrp="1"/>
          </p:cNvSpPr>
          <p:nvPr>
            <p:ph idx="1"/>
          </p:nvPr>
        </p:nvSpPr>
        <p:spPr>
          <a:xfrm>
            <a:off x="1200442" y="1835834"/>
            <a:ext cx="9955237" cy="4193490"/>
          </a:xfrm>
        </p:spPr>
        <p:txBody>
          <a:bodyPr/>
          <a:lstStyle/>
          <a:p>
            <a:pPr>
              <a:defRPr/>
            </a:pPr>
            <a:r>
              <a:rPr lang="pt-BR" dirty="0"/>
              <a:t>Este atributo identifica o elemento ao qual será dado o foco quando a página for carregada. Pode ser utilizado em diversos elementos de um formulário.</a:t>
            </a:r>
          </a:p>
          <a:p>
            <a:pPr>
              <a:defRPr/>
            </a:pPr>
            <a:endParaRPr lang="pt-BR" dirty="0"/>
          </a:p>
          <a:p>
            <a:pPr marL="355600" indent="0">
              <a:buNone/>
              <a:defRPr/>
            </a:pPr>
            <a:r>
              <a:rPr lang="pt-BR" dirty="0">
                <a:solidFill>
                  <a:srgbClr val="00B0F0"/>
                </a:solidFill>
              </a:rPr>
              <a:t>&lt;</a:t>
            </a:r>
            <a:r>
              <a:rPr lang="pt-BR" dirty="0" err="1">
                <a:solidFill>
                  <a:srgbClr val="00B0F0"/>
                </a:solidFill>
              </a:rPr>
              <a:t>form</a:t>
            </a:r>
            <a:r>
              <a:rPr lang="pt-BR" dirty="0">
                <a:solidFill>
                  <a:srgbClr val="00B0F0"/>
                </a:solidFill>
              </a:rPr>
              <a:t> </a:t>
            </a:r>
            <a:r>
              <a:rPr lang="pt-BR" dirty="0" err="1">
                <a:solidFill>
                  <a:srgbClr val="00B0F0"/>
                </a:solidFill>
              </a:rPr>
              <a:t>action</a:t>
            </a:r>
            <a:r>
              <a:rPr lang="pt-BR" dirty="0">
                <a:solidFill>
                  <a:srgbClr val="00B0F0"/>
                </a:solidFill>
              </a:rPr>
              <a:t>="</a:t>
            </a:r>
            <a:r>
              <a:rPr lang="pt-BR" dirty="0" err="1">
                <a:solidFill>
                  <a:srgbClr val="00B0F0"/>
                </a:solidFill>
              </a:rPr>
              <a:t>x.php</a:t>
            </a:r>
            <a:r>
              <a:rPr lang="pt-BR" dirty="0">
                <a:solidFill>
                  <a:srgbClr val="00B0F0"/>
                </a:solidFill>
              </a:rPr>
              <a:t>"&gt;</a:t>
            </a:r>
          </a:p>
          <a:p>
            <a:pPr marL="534988" indent="0">
              <a:buNone/>
              <a:defRPr/>
            </a:pPr>
            <a:r>
              <a:rPr lang="pt-BR" dirty="0">
                <a:solidFill>
                  <a:srgbClr val="00B0F0"/>
                </a:solidFill>
              </a:rPr>
              <a:t>Nome:&lt;input </a:t>
            </a:r>
            <a:r>
              <a:rPr lang="pt-BR" dirty="0" err="1">
                <a:solidFill>
                  <a:srgbClr val="00B0F0"/>
                </a:solidFill>
              </a:rPr>
              <a:t>type</a:t>
            </a:r>
            <a:r>
              <a:rPr lang="pt-BR" dirty="0">
                <a:solidFill>
                  <a:srgbClr val="00B0F0"/>
                </a:solidFill>
              </a:rPr>
              <a:t>="</a:t>
            </a:r>
            <a:r>
              <a:rPr lang="pt-BR" dirty="0" err="1">
                <a:solidFill>
                  <a:srgbClr val="00B0F0"/>
                </a:solidFill>
              </a:rPr>
              <a:t>text</a:t>
            </a:r>
            <a:r>
              <a:rPr lang="pt-BR" dirty="0">
                <a:solidFill>
                  <a:srgbClr val="00B0F0"/>
                </a:solidFill>
              </a:rPr>
              <a:t>" </a:t>
            </a:r>
            <a:r>
              <a:rPr lang="pt-BR" dirty="0" err="1">
                <a:solidFill>
                  <a:srgbClr val="00B0F0"/>
                </a:solidFill>
              </a:rPr>
              <a:t>name</a:t>
            </a:r>
            <a:r>
              <a:rPr lang="pt-BR" dirty="0">
                <a:solidFill>
                  <a:srgbClr val="00B0F0"/>
                </a:solidFill>
              </a:rPr>
              <a:t>="nome" </a:t>
            </a:r>
            <a:r>
              <a:rPr lang="pt-BR" b="1" u="sng" dirty="0" err="1">
                <a:solidFill>
                  <a:srgbClr val="00B0F0"/>
                </a:solidFill>
              </a:rPr>
              <a:t>autofocus</a:t>
            </a:r>
            <a:r>
              <a:rPr lang="pt-BR" b="1" u="sng" dirty="0">
                <a:solidFill>
                  <a:srgbClr val="00B0F0"/>
                </a:solidFill>
              </a:rPr>
              <a:t>="</a:t>
            </a:r>
            <a:r>
              <a:rPr lang="pt-BR" b="1" u="sng" dirty="0" err="1">
                <a:solidFill>
                  <a:srgbClr val="00B0F0"/>
                </a:solidFill>
              </a:rPr>
              <a:t>autofocus</a:t>
            </a:r>
            <a:r>
              <a:rPr lang="pt-BR" b="1" u="sng" dirty="0">
                <a:solidFill>
                  <a:srgbClr val="00B0F0"/>
                </a:solidFill>
              </a:rPr>
              <a:t>" </a:t>
            </a:r>
            <a:r>
              <a:rPr lang="pt-BR" dirty="0">
                <a:solidFill>
                  <a:srgbClr val="00B0F0"/>
                </a:solidFill>
              </a:rPr>
              <a:t>/&gt;&lt;</a:t>
            </a:r>
            <a:r>
              <a:rPr lang="pt-BR" dirty="0" err="1">
                <a:solidFill>
                  <a:srgbClr val="00B0F0"/>
                </a:solidFill>
              </a:rPr>
              <a:t>br</a:t>
            </a:r>
            <a:r>
              <a:rPr lang="pt-BR" dirty="0">
                <a:solidFill>
                  <a:srgbClr val="00B0F0"/>
                </a:solidFill>
              </a:rPr>
              <a:t> /&gt;</a:t>
            </a:r>
          </a:p>
          <a:p>
            <a:pPr marL="534988" indent="0">
              <a:buNone/>
              <a:defRPr/>
            </a:pPr>
            <a:r>
              <a:rPr lang="pt-BR" dirty="0">
                <a:solidFill>
                  <a:srgbClr val="00B0F0"/>
                </a:solidFill>
              </a:rPr>
              <a:t>Idade: &lt;input </a:t>
            </a:r>
            <a:r>
              <a:rPr lang="pt-BR" dirty="0" err="1">
                <a:solidFill>
                  <a:srgbClr val="00B0F0"/>
                </a:solidFill>
              </a:rPr>
              <a:t>type</a:t>
            </a:r>
            <a:r>
              <a:rPr lang="pt-BR" dirty="0">
                <a:solidFill>
                  <a:srgbClr val="00B0F0"/>
                </a:solidFill>
              </a:rPr>
              <a:t>="</a:t>
            </a:r>
            <a:r>
              <a:rPr lang="pt-BR" dirty="0" err="1">
                <a:solidFill>
                  <a:srgbClr val="00B0F0"/>
                </a:solidFill>
              </a:rPr>
              <a:t>text</a:t>
            </a:r>
            <a:r>
              <a:rPr lang="pt-BR" dirty="0">
                <a:solidFill>
                  <a:srgbClr val="00B0F0"/>
                </a:solidFill>
              </a:rPr>
              <a:t>" </a:t>
            </a:r>
            <a:r>
              <a:rPr lang="pt-BR" dirty="0" err="1">
                <a:solidFill>
                  <a:srgbClr val="00B0F0"/>
                </a:solidFill>
              </a:rPr>
              <a:t>name</a:t>
            </a:r>
            <a:r>
              <a:rPr lang="pt-BR" dirty="0">
                <a:solidFill>
                  <a:srgbClr val="00B0F0"/>
                </a:solidFill>
              </a:rPr>
              <a:t>="idade" /&gt;&lt;</a:t>
            </a:r>
            <a:r>
              <a:rPr lang="pt-BR" dirty="0" err="1">
                <a:solidFill>
                  <a:srgbClr val="00B0F0"/>
                </a:solidFill>
              </a:rPr>
              <a:t>br</a:t>
            </a:r>
            <a:r>
              <a:rPr lang="pt-BR" dirty="0">
                <a:solidFill>
                  <a:srgbClr val="00B0F0"/>
                </a:solidFill>
              </a:rPr>
              <a:t> /&gt;</a:t>
            </a:r>
          </a:p>
          <a:p>
            <a:pPr marL="534988" indent="0">
              <a:buNone/>
              <a:defRPr/>
            </a:pPr>
            <a:r>
              <a:rPr lang="pt-BR" dirty="0">
                <a:solidFill>
                  <a:srgbClr val="00B0F0"/>
                </a:solidFill>
              </a:rPr>
              <a:t>&lt;input </a:t>
            </a:r>
            <a:r>
              <a:rPr lang="pt-BR" dirty="0" err="1">
                <a:solidFill>
                  <a:srgbClr val="00B0F0"/>
                </a:solidFill>
              </a:rPr>
              <a:t>type</a:t>
            </a:r>
            <a:r>
              <a:rPr lang="pt-BR" dirty="0">
                <a:solidFill>
                  <a:srgbClr val="00B0F0"/>
                </a:solidFill>
              </a:rPr>
              <a:t>="</a:t>
            </a:r>
            <a:r>
              <a:rPr lang="pt-BR" dirty="0" err="1">
                <a:solidFill>
                  <a:srgbClr val="00B0F0"/>
                </a:solidFill>
              </a:rPr>
              <a:t>submit</a:t>
            </a:r>
            <a:r>
              <a:rPr lang="pt-BR" dirty="0">
                <a:solidFill>
                  <a:srgbClr val="00B0F0"/>
                </a:solidFill>
              </a:rPr>
              <a:t>" /&gt;</a:t>
            </a:r>
          </a:p>
          <a:p>
            <a:pPr marL="355600" indent="0">
              <a:buNone/>
              <a:defRPr/>
            </a:pPr>
            <a:r>
              <a:rPr lang="pt-BR" dirty="0">
                <a:solidFill>
                  <a:srgbClr val="00B0F0"/>
                </a:solidFill>
              </a:rPr>
              <a:t>&lt;/</a:t>
            </a:r>
            <a:r>
              <a:rPr lang="pt-BR" dirty="0" err="1">
                <a:solidFill>
                  <a:srgbClr val="00B0F0"/>
                </a:solidFill>
              </a:rPr>
              <a:t>form</a:t>
            </a:r>
            <a:r>
              <a:rPr lang="pt-BR" dirty="0">
                <a:solidFill>
                  <a:srgbClr val="00B0F0"/>
                </a:solidFill>
              </a:rPr>
              <a:t>&gt;</a:t>
            </a:r>
          </a:p>
        </p:txBody>
      </p:sp>
    </p:spTree>
    <p:extLst>
      <p:ext uri="{BB962C8B-B14F-4D97-AF65-F5344CB8AC3E}">
        <p14:creationId xmlns:p14="http://schemas.microsoft.com/office/powerpoint/2010/main" val="2637543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ítulo 1"/>
          <p:cNvSpPr>
            <a:spLocks noGrp="1"/>
          </p:cNvSpPr>
          <p:nvPr>
            <p:ph type="title"/>
          </p:nvPr>
        </p:nvSpPr>
        <p:spPr/>
        <p:txBody>
          <a:bodyPr/>
          <a:lstStyle/>
          <a:p>
            <a:r>
              <a:rPr lang="pt-BR" altLang="pt-BR"/>
              <a:t>Formulários (atributo placeholder)</a:t>
            </a:r>
          </a:p>
        </p:txBody>
      </p:sp>
      <p:sp>
        <p:nvSpPr>
          <p:cNvPr id="3" name="Espaço Reservado para Conteúdo 2"/>
          <p:cNvSpPr>
            <a:spLocks noGrp="1"/>
          </p:cNvSpPr>
          <p:nvPr>
            <p:ph idx="1"/>
          </p:nvPr>
        </p:nvSpPr>
        <p:spPr>
          <a:xfrm>
            <a:off x="1211019" y="1737360"/>
            <a:ext cx="9944661" cy="4213274"/>
          </a:xfrm>
        </p:spPr>
        <p:txBody>
          <a:bodyPr/>
          <a:lstStyle/>
          <a:p>
            <a:pPr>
              <a:defRPr/>
            </a:pPr>
            <a:r>
              <a:rPr lang="pt-BR" dirty="0"/>
              <a:t>Atributo exclusivo de elementos input e </a:t>
            </a:r>
            <a:r>
              <a:rPr lang="pt-BR" dirty="0" err="1"/>
              <a:t>textarea</a:t>
            </a:r>
            <a:r>
              <a:rPr lang="pt-BR" dirty="0"/>
              <a:t>. Define uma dica para digitação no campo. Assim que o usuário começar a digitar, a dica é automaticamente retirada.</a:t>
            </a:r>
          </a:p>
          <a:p>
            <a:pPr>
              <a:defRPr/>
            </a:pPr>
            <a:endParaRPr lang="pt-BR" dirty="0"/>
          </a:p>
          <a:p>
            <a:pPr marL="355600" indent="0">
              <a:buNone/>
              <a:defRPr/>
            </a:pPr>
            <a:r>
              <a:rPr lang="pt-BR" sz="1800" dirty="0">
                <a:solidFill>
                  <a:srgbClr val="00B0F0"/>
                </a:solidFill>
              </a:rPr>
              <a:t>&lt;</a:t>
            </a:r>
            <a:r>
              <a:rPr lang="pt-BR" sz="1800" dirty="0" err="1">
                <a:solidFill>
                  <a:srgbClr val="00B0F0"/>
                </a:solidFill>
              </a:rPr>
              <a:t>form</a:t>
            </a:r>
            <a:r>
              <a:rPr lang="pt-BR" sz="1800" dirty="0">
                <a:solidFill>
                  <a:srgbClr val="00B0F0"/>
                </a:solidFill>
              </a:rPr>
              <a:t> </a:t>
            </a:r>
            <a:r>
              <a:rPr lang="pt-BR" sz="1800" dirty="0" err="1">
                <a:solidFill>
                  <a:srgbClr val="00B0F0"/>
                </a:solidFill>
              </a:rPr>
              <a:t>action</a:t>
            </a:r>
            <a:r>
              <a:rPr lang="pt-BR" sz="1800" dirty="0">
                <a:solidFill>
                  <a:srgbClr val="00B0F0"/>
                </a:solidFill>
              </a:rPr>
              <a:t>="demo_form.asp"&gt;</a:t>
            </a:r>
          </a:p>
          <a:p>
            <a:pPr marL="450850" indent="0">
              <a:buNone/>
              <a:defRPr/>
            </a:pPr>
            <a:r>
              <a:rPr lang="pt-BR" sz="1800" dirty="0">
                <a:solidFill>
                  <a:srgbClr val="00B0F0"/>
                </a:solidFill>
              </a:rPr>
              <a:t>  &lt;input </a:t>
            </a:r>
            <a:r>
              <a:rPr lang="pt-BR" sz="1800" dirty="0" err="1">
                <a:solidFill>
                  <a:srgbClr val="00B0F0"/>
                </a:solidFill>
              </a:rPr>
              <a:t>type</a:t>
            </a:r>
            <a:r>
              <a:rPr lang="pt-BR" sz="1800" dirty="0">
                <a:solidFill>
                  <a:srgbClr val="00B0F0"/>
                </a:solidFill>
              </a:rPr>
              <a:t>="</a:t>
            </a:r>
            <a:r>
              <a:rPr lang="pt-BR" sz="1800" dirty="0" err="1">
                <a:solidFill>
                  <a:srgbClr val="00B0F0"/>
                </a:solidFill>
              </a:rPr>
              <a:t>text</a:t>
            </a:r>
            <a:r>
              <a:rPr lang="pt-BR" sz="1800" dirty="0">
                <a:solidFill>
                  <a:srgbClr val="00B0F0"/>
                </a:solidFill>
              </a:rPr>
              <a:t>" </a:t>
            </a:r>
            <a:r>
              <a:rPr lang="pt-BR" sz="1800" dirty="0" err="1">
                <a:solidFill>
                  <a:srgbClr val="00B0F0"/>
                </a:solidFill>
              </a:rPr>
              <a:t>name</a:t>
            </a:r>
            <a:r>
              <a:rPr lang="pt-BR" sz="1800" dirty="0">
                <a:solidFill>
                  <a:srgbClr val="00B0F0"/>
                </a:solidFill>
              </a:rPr>
              <a:t>="</a:t>
            </a:r>
            <a:r>
              <a:rPr lang="pt-BR" sz="1800" dirty="0" err="1">
                <a:solidFill>
                  <a:srgbClr val="00B0F0"/>
                </a:solidFill>
              </a:rPr>
              <a:t>user</a:t>
            </a:r>
            <a:r>
              <a:rPr lang="pt-BR" sz="1800" dirty="0">
                <a:solidFill>
                  <a:srgbClr val="00B0F0"/>
                </a:solidFill>
              </a:rPr>
              <a:t>" </a:t>
            </a:r>
            <a:r>
              <a:rPr lang="pt-BR" sz="1800" b="1" u="sng" dirty="0" err="1">
                <a:solidFill>
                  <a:srgbClr val="00B0F0"/>
                </a:solidFill>
              </a:rPr>
              <a:t>placeholder</a:t>
            </a:r>
            <a:r>
              <a:rPr lang="pt-BR" sz="1800" b="1" u="sng" dirty="0">
                <a:solidFill>
                  <a:srgbClr val="00B0F0"/>
                </a:solidFill>
              </a:rPr>
              <a:t>="Digite seu Usuário" </a:t>
            </a:r>
            <a:r>
              <a:rPr lang="pt-BR" sz="1800" dirty="0">
                <a:solidFill>
                  <a:srgbClr val="00B0F0"/>
                </a:solidFill>
              </a:rPr>
              <a:t>/&gt;&lt;</a:t>
            </a:r>
            <a:r>
              <a:rPr lang="pt-BR" sz="1800" dirty="0" err="1">
                <a:solidFill>
                  <a:srgbClr val="00B0F0"/>
                </a:solidFill>
              </a:rPr>
              <a:t>br</a:t>
            </a:r>
            <a:r>
              <a:rPr lang="pt-BR" sz="1800" dirty="0">
                <a:solidFill>
                  <a:srgbClr val="00B0F0"/>
                </a:solidFill>
              </a:rPr>
              <a:t> /&gt;</a:t>
            </a:r>
          </a:p>
          <a:p>
            <a:pPr marL="450850" indent="0">
              <a:buNone/>
              <a:defRPr/>
            </a:pPr>
            <a:r>
              <a:rPr lang="pt-BR" sz="1800" dirty="0">
                <a:solidFill>
                  <a:srgbClr val="00B0F0"/>
                </a:solidFill>
              </a:rPr>
              <a:t>  &lt;input </a:t>
            </a:r>
            <a:r>
              <a:rPr lang="pt-BR" sz="1800" dirty="0" err="1">
                <a:solidFill>
                  <a:srgbClr val="00B0F0"/>
                </a:solidFill>
              </a:rPr>
              <a:t>type</a:t>
            </a:r>
            <a:r>
              <a:rPr lang="pt-BR" sz="1800" dirty="0">
                <a:solidFill>
                  <a:srgbClr val="00B0F0"/>
                </a:solidFill>
              </a:rPr>
              <a:t>="</a:t>
            </a:r>
            <a:r>
              <a:rPr lang="pt-BR" sz="1800" dirty="0" err="1">
                <a:solidFill>
                  <a:srgbClr val="00B0F0"/>
                </a:solidFill>
              </a:rPr>
              <a:t>text</a:t>
            </a:r>
            <a:r>
              <a:rPr lang="pt-BR" sz="1800" dirty="0">
                <a:solidFill>
                  <a:srgbClr val="00B0F0"/>
                </a:solidFill>
              </a:rPr>
              <a:t>" </a:t>
            </a:r>
            <a:r>
              <a:rPr lang="pt-BR" sz="1800" dirty="0" err="1">
                <a:solidFill>
                  <a:srgbClr val="00B0F0"/>
                </a:solidFill>
              </a:rPr>
              <a:t>name</a:t>
            </a:r>
            <a:r>
              <a:rPr lang="pt-BR" sz="1800" dirty="0">
                <a:solidFill>
                  <a:srgbClr val="00B0F0"/>
                </a:solidFill>
              </a:rPr>
              <a:t>="senha" </a:t>
            </a:r>
            <a:r>
              <a:rPr lang="pt-BR" sz="1800" b="1" u="sng" dirty="0" err="1">
                <a:solidFill>
                  <a:srgbClr val="00B0F0"/>
                </a:solidFill>
              </a:rPr>
              <a:t>placeholder</a:t>
            </a:r>
            <a:r>
              <a:rPr lang="pt-BR" sz="1800" b="1" u="sng" dirty="0">
                <a:solidFill>
                  <a:srgbClr val="00B0F0"/>
                </a:solidFill>
              </a:rPr>
              <a:t>="Digite sua Senha" </a:t>
            </a:r>
            <a:r>
              <a:rPr lang="pt-BR" sz="1800" dirty="0">
                <a:solidFill>
                  <a:srgbClr val="00B0F0"/>
                </a:solidFill>
              </a:rPr>
              <a:t>/&gt;&lt;</a:t>
            </a:r>
            <a:r>
              <a:rPr lang="pt-BR" sz="1800" dirty="0" err="1">
                <a:solidFill>
                  <a:srgbClr val="00B0F0"/>
                </a:solidFill>
              </a:rPr>
              <a:t>br</a:t>
            </a:r>
            <a:r>
              <a:rPr lang="pt-BR" sz="1800" dirty="0">
                <a:solidFill>
                  <a:srgbClr val="00B0F0"/>
                </a:solidFill>
              </a:rPr>
              <a:t> /&gt;</a:t>
            </a:r>
          </a:p>
          <a:p>
            <a:pPr marL="450850" indent="0">
              <a:buNone/>
              <a:defRPr/>
            </a:pPr>
            <a:r>
              <a:rPr lang="pt-BR" sz="1800" dirty="0">
                <a:solidFill>
                  <a:srgbClr val="00B0F0"/>
                </a:solidFill>
              </a:rPr>
              <a:t>  &lt;input </a:t>
            </a:r>
            <a:r>
              <a:rPr lang="pt-BR" sz="1800" dirty="0" err="1">
                <a:solidFill>
                  <a:srgbClr val="00B0F0"/>
                </a:solidFill>
              </a:rPr>
              <a:t>type</a:t>
            </a:r>
            <a:r>
              <a:rPr lang="pt-BR" sz="1800" dirty="0">
                <a:solidFill>
                  <a:srgbClr val="00B0F0"/>
                </a:solidFill>
              </a:rPr>
              <a:t>="</a:t>
            </a:r>
            <a:r>
              <a:rPr lang="pt-BR" sz="1800" dirty="0" err="1">
                <a:solidFill>
                  <a:srgbClr val="00B0F0"/>
                </a:solidFill>
              </a:rPr>
              <a:t>submit</a:t>
            </a:r>
            <a:r>
              <a:rPr lang="pt-BR" sz="1800" dirty="0">
                <a:solidFill>
                  <a:srgbClr val="00B0F0"/>
                </a:solidFill>
              </a:rPr>
              <a:t>" </a:t>
            </a:r>
            <a:r>
              <a:rPr lang="pt-BR" sz="1800" dirty="0" err="1">
                <a:solidFill>
                  <a:srgbClr val="00B0F0"/>
                </a:solidFill>
              </a:rPr>
              <a:t>value</a:t>
            </a:r>
            <a:r>
              <a:rPr lang="pt-BR" sz="1800" dirty="0">
                <a:solidFill>
                  <a:srgbClr val="00B0F0"/>
                </a:solidFill>
              </a:rPr>
              <a:t>="</a:t>
            </a:r>
            <a:r>
              <a:rPr lang="pt-BR" sz="1800" dirty="0" err="1">
                <a:solidFill>
                  <a:srgbClr val="00B0F0"/>
                </a:solidFill>
              </a:rPr>
              <a:t>Submit</a:t>
            </a:r>
            <a:r>
              <a:rPr lang="pt-BR" sz="1800" dirty="0">
                <a:solidFill>
                  <a:srgbClr val="00B0F0"/>
                </a:solidFill>
              </a:rPr>
              <a:t>" /&gt;</a:t>
            </a:r>
          </a:p>
          <a:p>
            <a:pPr marL="355600" indent="0">
              <a:buNone/>
              <a:defRPr/>
            </a:pPr>
            <a:r>
              <a:rPr lang="pt-BR" sz="1800" dirty="0">
                <a:solidFill>
                  <a:srgbClr val="00B0F0"/>
                </a:solidFill>
              </a:rPr>
              <a:t>&lt;/</a:t>
            </a:r>
            <a:r>
              <a:rPr lang="pt-BR" sz="1800" dirty="0" err="1">
                <a:solidFill>
                  <a:srgbClr val="00B0F0"/>
                </a:solidFill>
              </a:rPr>
              <a:t>form</a:t>
            </a:r>
            <a:r>
              <a:rPr lang="pt-BR" sz="1800" dirty="0">
                <a:solidFill>
                  <a:srgbClr val="00B0F0"/>
                </a:solidFill>
              </a:rPr>
              <a:t>&gt; </a:t>
            </a:r>
          </a:p>
        </p:txBody>
      </p:sp>
    </p:spTree>
    <p:extLst>
      <p:ext uri="{BB962C8B-B14F-4D97-AF65-F5344CB8AC3E}">
        <p14:creationId xmlns:p14="http://schemas.microsoft.com/office/powerpoint/2010/main" val="4270296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ítulo 1"/>
          <p:cNvSpPr>
            <a:spLocks noGrp="1"/>
          </p:cNvSpPr>
          <p:nvPr>
            <p:ph type="title"/>
          </p:nvPr>
        </p:nvSpPr>
        <p:spPr/>
        <p:txBody>
          <a:bodyPr/>
          <a:lstStyle/>
          <a:p>
            <a:pPr algn="l"/>
            <a:r>
              <a:rPr lang="pt-BR" altLang="pt-BR"/>
              <a:t>Formulário + server side</a:t>
            </a:r>
          </a:p>
        </p:txBody>
      </p:sp>
      <p:sp>
        <p:nvSpPr>
          <p:cNvPr id="47107" name="CaixaDeTexto 3"/>
          <p:cNvSpPr txBox="1">
            <a:spLocks noChangeArrowheads="1"/>
          </p:cNvSpPr>
          <p:nvPr/>
        </p:nvSpPr>
        <p:spPr bwMode="auto">
          <a:xfrm>
            <a:off x="1776414" y="2700338"/>
            <a:ext cx="48466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pt-BR" sz="1800"/>
              <a:t>&lt;form action="processa.php" method="post"&gt;</a:t>
            </a:r>
            <a:endParaRPr lang="pt-BR" altLang="pt-BR" sz="1800"/>
          </a:p>
        </p:txBody>
      </p:sp>
      <p:sp>
        <p:nvSpPr>
          <p:cNvPr id="47108" name="CaixaDeTexto 5"/>
          <p:cNvSpPr txBox="1">
            <a:spLocks noChangeArrowheads="1"/>
          </p:cNvSpPr>
          <p:nvPr/>
        </p:nvSpPr>
        <p:spPr bwMode="auto">
          <a:xfrm>
            <a:off x="1797051" y="5497514"/>
            <a:ext cx="981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pt-BR" sz="1800"/>
              <a:t>&lt;/form&gt;</a:t>
            </a:r>
            <a:endParaRPr lang="pt-BR" altLang="pt-BR" sz="1800"/>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3095626"/>
            <a:ext cx="3057525"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9789" y="4394200"/>
            <a:ext cx="3248025" cy="2000250"/>
          </a:xfrm>
          <a:prstGeom prst="rect">
            <a:avLst/>
          </a:prstGeom>
          <a:solidFill>
            <a:srgbClr val="FFC000"/>
          </a:solidFill>
          <a:ln w="9525">
            <a:solidFill>
              <a:schemeClr val="tx1"/>
            </a:solidFill>
            <a:miter lim="800000"/>
            <a:headEnd/>
            <a:tailEnd/>
          </a:ln>
        </p:spPr>
      </p:pic>
      <p:cxnSp>
        <p:nvCxnSpPr>
          <p:cNvPr id="7" name="Conector de seta reta 6"/>
          <p:cNvCxnSpPr/>
          <p:nvPr/>
        </p:nvCxnSpPr>
        <p:spPr>
          <a:xfrm flipV="1">
            <a:off x="4079876" y="1916114"/>
            <a:ext cx="3095625" cy="7842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7112" name="Retângulo 7"/>
          <p:cNvSpPr>
            <a:spLocks noChangeArrowheads="1"/>
          </p:cNvSpPr>
          <p:nvPr/>
        </p:nvSpPr>
        <p:spPr bwMode="auto">
          <a:xfrm>
            <a:off x="7189789" y="1011239"/>
            <a:ext cx="3457575" cy="2124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100"/>
              <a:t>Processa.php</a:t>
            </a:r>
          </a:p>
          <a:p>
            <a:pPr eaLnBrk="1" hangingPunct="1">
              <a:spcBef>
                <a:spcPct val="0"/>
              </a:spcBef>
              <a:buFontTx/>
              <a:buNone/>
            </a:pPr>
            <a:r>
              <a:rPr lang="pt-BR" altLang="pt-BR" sz="1100"/>
              <a:t>&lt;?php</a:t>
            </a:r>
          </a:p>
          <a:p>
            <a:pPr eaLnBrk="1" hangingPunct="1">
              <a:spcBef>
                <a:spcPct val="0"/>
              </a:spcBef>
              <a:buFontTx/>
              <a:buNone/>
            </a:pPr>
            <a:r>
              <a:rPr lang="pt-BR" altLang="pt-BR" sz="1100"/>
              <a:t>header('Content-Type: text/html; charset=utf-8');</a:t>
            </a:r>
          </a:p>
          <a:p>
            <a:pPr eaLnBrk="1" hangingPunct="1">
              <a:spcBef>
                <a:spcPct val="0"/>
              </a:spcBef>
              <a:buFontTx/>
              <a:buNone/>
            </a:pPr>
            <a:r>
              <a:rPr lang="pt-BR" altLang="pt-BR" sz="1100"/>
              <a:t>echo "Dados recebidos do formulário!!!&lt;br/&gt;&lt;br/&gt;"; </a:t>
            </a:r>
          </a:p>
          <a:p>
            <a:pPr eaLnBrk="1" hangingPunct="1">
              <a:spcBef>
                <a:spcPct val="0"/>
              </a:spcBef>
              <a:buFontTx/>
              <a:buNone/>
            </a:pPr>
            <a:r>
              <a:rPr lang="pt-BR" altLang="pt-BR" sz="1100"/>
              <a:t>echo "Você digitou:&lt;br/&gt;";</a:t>
            </a:r>
          </a:p>
          <a:p>
            <a:pPr eaLnBrk="1" hangingPunct="1">
              <a:spcBef>
                <a:spcPct val="0"/>
              </a:spcBef>
              <a:buFontTx/>
              <a:buNone/>
            </a:pPr>
            <a:r>
              <a:rPr lang="pt-BR" altLang="pt-BR" sz="1100"/>
              <a:t>echo "Nome: "	.$_POST["nome"]."&lt;br /&gt;";</a:t>
            </a:r>
          </a:p>
          <a:p>
            <a:pPr eaLnBrk="1" hangingPunct="1">
              <a:spcBef>
                <a:spcPct val="0"/>
              </a:spcBef>
              <a:buFontTx/>
              <a:buNone/>
            </a:pPr>
            <a:r>
              <a:rPr lang="pt-BR" altLang="pt-BR" sz="1100"/>
              <a:t>echo "Sexo: "	.$_POST["sexo"]."&lt;br /&gt;";</a:t>
            </a:r>
          </a:p>
          <a:p>
            <a:pPr eaLnBrk="1" hangingPunct="1">
              <a:spcBef>
                <a:spcPct val="0"/>
              </a:spcBef>
              <a:buFontTx/>
              <a:buNone/>
            </a:pPr>
            <a:r>
              <a:rPr lang="pt-BR" altLang="pt-BR" sz="1100"/>
              <a:t>echo "E-mail: "	.$_POST["email"]."&lt;br /&gt;";</a:t>
            </a:r>
          </a:p>
          <a:p>
            <a:pPr eaLnBrk="1" hangingPunct="1">
              <a:spcBef>
                <a:spcPct val="0"/>
              </a:spcBef>
              <a:buFontTx/>
              <a:buNone/>
            </a:pPr>
            <a:r>
              <a:rPr lang="pt-BR" altLang="pt-BR" sz="1100"/>
              <a:t>echo "Assunto: ".$_POST["assunto"]."&lt;br /&gt;";</a:t>
            </a:r>
          </a:p>
          <a:p>
            <a:pPr eaLnBrk="1" hangingPunct="1">
              <a:spcBef>
                <a:spcPct val="0"/>
              </a:spcBef>
              <a:buFontTx/>
              <a:buNone/>
            </a:pPr>
            <a:r>
              <a:rPr lang="pt-BR" altLang="pt-BR" sz="1100"/>
              <a:t>echo "Curso: "	.$_POST["curso"]."&lt;br /&gt;";</a:t>
            </a:r>
          </a:p>
          <a:p>
            <a:pPr eaLnBrk="1" hangingPunct="1">
              <a:spcBef>
                <a:spcPct val="0"/>
              </a:spcBef>
              <a:buFontTx/>
              <a:buNone/>
            </a:pPr>
            <a:r>
              <a:rPr lang="pt-BR" altLang="pt-BR" sz="1100"/>
              <a:t>echo "Mensagem: ".$_POST["mensagem"]."&lt;br /&gt;"; </a:t>
            </a:r>
          </a:p>
          <a:p>
            <a:pPr eaLnBrk="1" hangingPunct="1">
              <a:spcBef>
                <a:spcPct val="0"/>
              </a:spcBef>
              <a:buFontTx/>
              <a:buNone/>
            </a:pPr>
            <a:r>
              <a:rPr lang="pt-BR" altLang="pt-BR" sz="1100"/>
              <a:t>?&gt;</a:t>
            </a:r>
          </a:p>
        </p:txBody>
      </p:sp>
      <p:sp>
        <p:nvSpPr>
          <p:cNvPr id="47113" name="CaixaDeTexto 9"/>
          <p:cNvSpPr txBox="1">
            <a:spLocks noChangeArrowheads="1"/>
          </p:cNvSpPr>
          <p:nvPr/>
        </p:nvSpPr>
        <p:spPr bwMode="auto">
          <a:xfrm>
            <a:off x="7800975" y="3509964"/>
            <a:ext cx="223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Exibe no navegador</a:t>
            </a:r>
          </a:p>
        </p:txBody>
      </p:sp>
      <p:cxnSp>
        <p:nvCxnSpPr>
          <p:cNvPr id="12" name="Conector de seta reta 11"/>
          <p:cNvCxnSpPr>
            <a:stCxn id="47112" idx="2"/>
            <a:endCxn id="47113" idx="0"/>
          </p:cNvCxnSpPr>
          <p:nvPr/>
        </p:nvCxnSpPr>
        <p:spPr>
          <a:xfrm>
            <a:off x="8918575" y="3135313"/>
            <a:ext cx="0" cy="374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Seta para a direita 12"/>
          <p:cNvSpPr/>
          <p:nvPr/>
        </p:nvSpPr>
        <p:spPr>
          <a:xfrm rot="5400000">
            <a:off x="8703470" y="3928270"/>
            <a:ext cx="503237" cy="30797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pt-BR"/>
          </a:p>
        </p:txBody>
      </p:sp>
      <p:sp>
        <p:nvSpPr>
          <p:cNvPr id="47116" name="CaixaDeTexto 13"/>
          <p:cNvSpPr txBox="1">
            <a:spLocks noChangeArrowheads="1"/>
          </p:cNvSpPr>
          <p:nvPr/>
        </p:nvSpPr>
        <p:spPr bwMode="auto">
          <a:xfrm>
            <a:off x="655003" y="5878514"/>
            <a:ext cx="6408738" cy="3079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b="1" dirty="0">
                <a:solidFill>
                  <a:schemeClr val="bg1"/>
                </a:solidFill>
              </a:rPr>
              <a:t>Para rodar esse exemplo completo precisamos ter o Servidor Web + PHP</a:t>
            </a:r>
          </a:p>
        </p:txBody>
      </p:sp>
      <p:sp>
        <p:nvSpPr>
          <p:cNvPr id="47117" name="CaixaDeTexto 1"/>
          <p:cNvSpPr txBox="1">
            <a:spLocks noChangeArrowheads="1"/>
          </p:cNvSpPr>
          <p:nvPr/>
        </p:nvSpPr>
        <p:spPr bwMode="auto">
          <a:xfrm>
            <a:off x="1524000" y="61913"/>
            <a:ext cx="4159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2000" b="1">
                <a:solidFill>
                  <a:schemeClr val="bg1"/>
                </a:solidFill>
              </a:rPr>
              <a:t>Exemplo de formulário com PHP</a:t>
            </a:r>
          </a:p>
        </p:txBody>
      </p:sp>
    </p:spTree>
    <p:extLst>
      <p:ext uri="{BB962C8B-B14F-4D97-AF65-F5344CB8AC3E}">
        <p14:creationId xmlns:p14="http://schemas.microsoft.com/office/powerpoint/2010/main" val="3203766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ítulo 1"/>
          <p:cNvSpPr>
            <a:spLocks noGrp="1"/>
          </p:cNvSpPr>
          <p:nvPr>
            <p:ph type="title"/>
          </p:nvPr>
        </p:nvSpPr>
        <p:spPr>
          <a:xfrm>
            <a:off x="455931" y="400050"/>
            <a:ext cx="8785225" cy="581025"/>
          </a:xfrm>
        </p:spPr>
        <p:txBody>
          <a:bodyPr/>
          <a:lstStyle/>
          <a:p>
            <a:pPr algn="l"/>
            <a:r>
              <a:rPr lang="pt-BR" altLang="pt-BR" sz="2000" b="1"/>
              <a:t>Formulário + server side</a:t>
            </a:r>
          </a:p>
        </p:txBody>
      </p:sp>
      <p:sp>
        <p:nvSpPr>
          <p:cNvPr id="48131" name="CaixaDeTexto 1"/>
          <p:cNvSpPr txBox="1">
            <a:spLocks noChangeArrowheads="1"/>
          </p:cNvSpPr>
          <p:nvPr/>
        </p:nvSpPr>
        <p:spPr bwMode="auto">
          <a:xfrm>
            <a:off x="1524000" y="61913"/>
            <a:ext cx="411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2000" b="1">
                <a:solidFill>
                  <a:schemeClr val="bg1"/>
                </a:solidFill>
              </a:rPr>
              <a:t>Exemplo de formulário com JSP</a:t>
            </a:r>
          </a:p>
        </p:txBody>
      </p:sp>
      <p:pic>
        <p:nvPicPr>
          <p:cNvPr id="3" name="Imagem 2"/>
          <p:cNvPicPr>
            <a:picLocks noChangeAspect="1"/>
          </p:cNvPicPr>
          <p:nvPr/>
        </p:nvPicPr>
        <p:blipFill>
          <a:blip r:embed="rId2"/>
          <a:stretch>
            <a:fillRect/>
          </a:stretch>
        </p:blipFill>
        <p:spPr>
          <a:xfrm>
            <a:off x="1715771" y="1413193"/>
            <a:ext cx="5040313" cy="3008312"/>
          </a:xfrm>
          <a:prstGeom prst="rect">
            <a:avLst/>
          </a:prstGeom>
          <a:ln>
            <a:solidFill>
              <a:schemeClr val="accent1">
                <a:lumMod val="90000"/>
              </a:schemeClr>
            </a:solidFill>
          </a:ln>
        </p:spPr>
      </p:pic>
      <p:pic>
        <p:nvPicPr>
          <p:cNvPr id="4" name="Imagem 3"/>
          <p:cNvPicPr>
            <a:picLocks noChangeAspect="1"/>
          </p:cNvPicPr>
          <p:nvPr/>
        </p:nvPicPr>
        <p:blipFill>
          <a:blip r:embed="rId3"/>
          <a:stretch>
            <a:fillRect/>
          </a:stretch>
        </p:blipFill>
        <p:spPr>
          <a:xfrm>
            <a:off x="4524059" y="2548255"/>
            <a:ext cx="5788025" cy="2952750"/>
          </a:xfrm>
          <a:prstGeom prst="rect">
            <a:avLst/>
          </a:prstGeom>
          <a:ln>
            <a:solidFill>
              <a:schemeClr val="accent1">
                <a:lumMod val="90000"/>
              </a:schemeClr>
            </a:solidFill>
          </a:ln>
        </p:spPr>
      </p:pic>
      <p:sp>
        <p:nvSpPr>
          <p:cNvPr id="48134" name="CaixaDeTexto 13"/>
          <p:cNvSpPr txBox="1">
            <a:spLocks noChangeArrowheads="1"/>
          </p:cNvSpPr>
          <p:nvPr/>
        </p:nvSpPr>
        <p:spPr bwMode="auto">
          <a:xfrm>
            <a:off x="2869883" y="5620066"/>
            <a:ext cx="7631113" cy="307975"/>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b="1" dirty="0">
                <a:solidFill>
                  <a:schemeClr val="bg1"/>
                </a:solidFill>
              </a:rPr>
              <a:t>Para rodar esse exemplo completo precisamos ter o Servidor Web </a:t>
            </a:r>
            <a:r>
              <a:rPr lang="pt-BR" altLang="pt-BR" sz="1400" b="1" dirty="0" err="1">
                <a:solidFill>
                  <a:schemeClr val="bg1"/>
                </a:solidFill>
              </a:rPr>
              <a:t>Tomcat</a:t>
            </a:r>
            <a:r>
              <a:rPr lang="pt-BR" altLang="pt-BR" sz="1400" b="1" dirty="0">
                <a:solidFill>
                  <a:schemeClr val="bg1"/>
                </a:solidFill>
              </a:rPr>
              <a:t> ou </a:t>
            </a:r>
            <a:r>
              <a:rPr lang="pt-BR" altLang="pt-BR" sz="1400" b="1" dirty="0" err="1">
                <a:solidFill>
                  <a:schemeClr val="bg1"/>
                </a:solidFill>
              </a:rPr>
              <a:t>GlassFish</a:t>
            </a:r>
            <a:endParaRPr lang="pt-BR" altLang="pt-BR" sz="1400" b="1" dirty="0">
              <a:solidFill>
                <a:schemeClr val="bg1"/>
              </a:solidFill>
            </a:endParaRPr>
          </a:p>
        </p:txBody>
      </p:sp>
    </p:spTree>
    <p:extLst>
      <p:ext uri="{BB962C8B-B14F-4D97-AF65-F5344CB8AC3E}">
        <p14:creationId xmlns:p14="http://schemas.microsoft.com/office/powerpoint/2010/main" val="2640058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ítulo 1"/>
          <p:cNvSpPr>
            <a:spLocks noGrp="1"/>
          </p:cNvSpPr>
          <p:nvPr>
            <p:ph type="title"/>
          </p:nvPr>
        </p:nvSpPr>
        <p:spPr>
          <a:xfrm>
            <a:off x="444184" y="330200"/>
            <a:ext cx="8785225" cy="581025"/>
          </a:xfrm>
        </p:spPr>
        <p:txBody>
          <a:bodyPr/>
          <a:lstStyle/>
          <a:p>
            <a:pPr algn="l"/>
            <a:r>
              <a:rPr lang="pt-BR" altLang="pt-BR" sz="2000" b="1" dirty="0"/>
              <a:t>Formulário + server </a:t>
            </a:r>
            <a:r>
              <a:rPr lang="pt-BR" altLang="pt-BR" sz="2000" b="1" dirty="0" err="1"/>
              <a:t>side</a:t>
            </a:r>
            <a:endParaRPr lang="pt-BR" altLang="pt-BR" sz="2000" b="1" dirty="0"/>
          </a:p>
        </p:txBody>
      </p:sp>
      <p:sp>
        <p:nvSpPr>
          <p:cNvPr id="49155" name="CaixaDeTexto 1"/>
          <p:cNvSpPr txBox="1">
            <a:spLocks noChangeArrowheads="1"/>
          </p:cNvSpPr>
          <p:nvPr/>
        </p:nvSpPr>
        <p:spPr bwMode="auto">
          <a:xfrm>
            <a:off x="1524000" y="61913"/>
            <a:ext cx="411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2000" b="1">
                <a:solidFill>
                  <a:schemeClr val="bg1"/>
                </a:solidFill>
              </a:rPr>
              <a:t>Exemplo de formulário com JSP</a:t>
            </a:r>
          </a:p>
        </p:txBody>
      </p:sp>
      <p:pic>
        <p:nvPicPr>
          <p:cNvPr id="5" name="Imagem 4"/>
          <p:cNvPicPr>
            <a:picLocks noChangeAspect="1"/>
          </p:cNvPicPr>
          <p:nvPr/>
        </p:nvPicPr>
        <p:blipFill>
          <a:blip r:embed="rId2"/>
          <a:stretch>
            <a:fillRect/>
          </a:stretch>
        </p:blipFill>
        <p:spPr>
          <a:xfrm>
            <a:off x="2231292" y="1179512"/>
            <a:ext cx="7998632" cy="4901221"/>
          </a:xfrm>
          <a:prstGeom prst="rect">
            <a:avLst/>
          </a:prstGeom>
          <a:ln>
            <a:solidFill>
              <a:schemeClr val="accent1">
                <a:lumMod val="90000"/>
              </a:schemeClr>
            </a:solidFill>
          </a:ln>
        </p:spPr>
      </p:pic>
    </p:spTree>
    <p:extLst>
      <p:ext uri="{BB962C8B-B14F-4D97-AF65-F5344CB8AC3E}">
        <p14:creationId xmlns:p14="http://schemas.microsoft.com/office/powerpoint/2010/main" val="2707835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ítulo 1"/>
          <p:cNvSpPr>
            <a:spLocks noGrp="1"/>
          </p:cNvSpPr>
          <p:nvPr>
            <p:ph type="title"/>
          </p:nvPr>
        </p:nvSpPr>
        <p:spPr>
          <a:xfrm>
            <a:off x="464186" y="356393"/>
            <a:ext cx="8785225" cy="581025"/>
          </a:xfrm>
        </p:spPr>
        <p:txBody>
          <a:bodyPr/>
          <a:lstStyle/>
          <a:p>
            <a:pPr algn="l"/>
            <a:r>
              <a:rPr lang="pt-BR" altLang="pt-BR" sz="2000" b="1" dirty="0"/>
              <a:t>Formulário + server </a:t>
            </a:r>
            <a:r>
              <a:rPr lang="pt-BR" altLang="pt-BR" sz="2000" b="1" dirty="0" err="1"/>
              <a:t>side</a:t>
            </a:r>
            <a:endParaRPr lang="pt-BR" altLang="pt-BR" sz="2000" b="1" dirty="0"/>
          </a:p>
        </p:txBody>
      </p:sp>
      <p:sp>
        <p:nvSpPr>
          <p:cNvPr id="50179" name="CaixaDeTexto 1"/>
          <p:cNvSpPr txBox="1">
            <a:spLocks noChangeArrowheads="1"/>
          </p:cNvSpPr>
          <p:nvPr/>
        </p:nvSpPr>
        <p:spPr bwMode="auto">
          <a:xfrm>
            <a:off x="1524000" y="61913"/>
            <a:ext cx="411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2000" b="1">
                <a:solidFill>
                  <a:schemeClr val="bg1"/>
                </a:solidFill>
              </a:rPr>
              <a:t>Exemplo de formulário com JSP</a:t>
            </a:r>
          </a:p>
        </p:txBody>
      </p:sp>
      <p:pic>
        <p:nvPicPr>
          <p:cNvPr id="501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711" y="1412875"/>
            <a:ext cx="8469313"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5442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30BF4-FE97-446E-8608-E77C998DF0EE}"/>
              </a:ext>
            </a:extLst>
          </p:cNvPr>
          <p:cNvSpPr>
            <a:spLocks noGrp="1"/>
          </p:cNvSpPr>
          <p:nvPr>
            <p:ph type="title"/>
          </p:nvPr>
        </p:nvSpPr>
        <p:spPr/>
        <p:txBody>
          <a:bodyPr/>
          <a:lstStyle/>
          <a:p>
            <a:r>
              <a:rPr lang="pt-BR" dirty="0"/>
              <a:t>Alguns atalhos no Visual Studio </a:t>
            </a:r>
            <a:r>
              <a:rPr lang="pt-BR" dirty="0" err="1"/>
              <a:t>Code</a:t>
            </a:r>
            <a:endParaRPr lang="pt-BR" dirty="0"/>
          </a:p>
        </p:txBody>
      </p:sp>
      <p:sp>
        <p:nvSpPr>
          <p:cNvPr id="4" name="Rectangle 1">
            <a:extLst>
              <a:ext uri="{FF2B5EF4-FFF2-40B4-BE49-F238E27FC236}">
                <a16:creationId xmlns:a16="http://schemas.microsoft.com/office/drawing/2014/main" id="{AA99E0FA-71DA-41D8-BBA3-34F95CD74B30}"/>
              </a:ext>
            </a:extLst>
          </p:cNvPr>
          <p:cNvSpPr>
            <a:spLocks noChangeArrowheads="1"/>
          </p:cNvSpPr>
          <p:nvPr/>
        </p:nvSpPr>
        <p:spPr bwMode="auto">
          <a:xfrm>
            <a:off x="5141494" y="1025375"/>
            <a:ext cx="2854960" cy="2607619"/>
          </a:xfrm>
          <a:prstGeom prst="rect">
            <a:avLst/>
          </a:prstGeom>
          <a:solidFill>
            <a:schemeClr val="tx1"/>
          </a:solidFill>
          <a:ln>
            <a:noFill/>
          </a:ln>
          <a:effectLst/>
        </p:spPr>
        <p:txBody>
          <a:bodyPr vert="horz" wrap="square" lIns="72000" tIns="72000" rIns="7200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&gt;li*5</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&lt;li&gt;&lt;/li&gt;</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 &lt;li&gt;&lt;/li&gt;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a:t>
            </a:r>
          </a:p>
        </p:txBody>
      </p:sp>
      <p:sp>
        <p:nvSpPr>
          <p:cNvPr id="5" name="Rectangle 2">
            <a:extLst>
              <a:ext uri="{FF2B5EF4-FFF2-40B4-BE49-F238E27FC236}">
                <a16:creationId xmlns:a16="http://schemas.microsoft.com/office/drawing/2014/main" id="{A924F209-6829-4EB7-BDF2-A0F51EF896F1}"/>
              </a:ext>
            </a:extLst>
          </p:cNvPr>
          <p:cNvSpPr>
            <a:spLocks noChangeArrowheads="1"/>
          </p:cNvSpPr>
          <p:nvPr/>
        </p:nvSpPr>
        <p:spPr bwMode="auto">
          <a:xfrm>
            <a:off x="5456612" y="3669463"/>
            <a:ext cx="3177628" cy="2607619"/>
          </a:xfrm>
          <a:prstGeom prst="rect">
            <a:avLst/>
          </a:prstGeom>
          <a:solidFill>
            <a:schemeClr val="tx1"/>
          </a:solidFill>
          <a:ln>
            <a:noFill/>
          </a:ln>
          <a:effectLst/>
        </p:spPr>
        <p:txBody>
          <a:bodyPr vert="horz" wrap="square" lIns="72000" tIns="72000" rIns="7200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a:t>
            </a:r>
            <a:r>
              <a:rPr kumimoji="0" lang="pt-BR" altLang="pt-BR" sz="2000" b="0" i="0" u="none" strike="noStrike" cap="none" normalizeH="0" baseline="0" dirty="0" err="1">
                <a:ln>
                  <a:noFill/>
                </a:ln>
                <a:solidFill>
                  <a:srgbClr val="00B0F0"/>
                </a:solidFill>
                <a:effectLst/>
              </a:rPr>
              <a:t>li.item</a:t>
            </a:r>
            <a:r>
              <a:rPr kumimoji="0" lang="pt-BR" altLang="pt-BR" sz="2000" b="0" i="0" u="none" strike="noStrike" cap="none" normalizeH="0" baseline="0" dirty="0">
                <a:ln>
                  <a:noFill/>
                </a:ln>
                <a:solidFill>
                  <a:srgbClr val="00B0F0"/>
                </a:solidFill>
                <a:effectLst/>
              </a:rPr>
              <a:t>$*5</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 </a:t>
            </a:r>
            <a:r>
              <a:rPr kumimoji="0" lang="pt-BR" altLang="pt-BR" sz="2000" b="0" i="0" u="none" strike="noStrike" cap="none" normalizeH="0" baseline="0" dirty="0" err="1">
                <a:ln>
                  <a:noFill/>
                </a:ln>
                <a:solidFill>
                  <a:srgbClr val="00B0F0"/>
                </a:solidFill>
                <a:effectLst/>
              </a:rPr>
              <a:t>class</a:t>
            </a:r>
            <a:r>
              <a:rPr kumimoji="0" lang="pt-BR" altLang="pt-BR" sz="2000" b="0" i="0" u="none" strike="noStrike" cap="none" normalizeH="0" baseline="0" dirty="0">
                <a:ln>
                  <a:noFill/>
                </a:ln>
                <a:solidFill>
                  <a:srgbClr val="00B0F0"/>
                </a:solidFill>
                <a:effectLst/>
              </a:rPr>
              <a:t>="item1"&gt;&lt;/li&gt;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 </a:t>
            </a:r>
            <a:r>
              <a:rPr kumimoji="0" lang="pt-BR" altLang="pt-BR" sz="2000" b="0" i="0" u="none" strike="noStrike" cap="none" normalizeH="0" baseline="0" dirty="0" err="1">
                <a:ln>
                  <a:noFill/>
                </a:ln>
                <a:solidFill>
                  <a:srgbClr val="00B0F0"/>
                </a:solidFill>
                <a:effectLst/>
              </a:rPr>
              <a:t>class</a:t>
            </a:r>
            <a:r>
              <a:rPr kumimoji="0" lang="pt-BR" altLang="pt-BR" sz="2000" b="0" i="0" u="none" strike="noStrike" cap="none" normalizeH="0" baseline="0" dirty="0">
                <a:ln>
                  <a:noFill/>
                </a:ln>
                <a:solidFill>
                  <a:srgbClr val="00B0F0"/>
                </a:solidFill>
                <a:effectLst/>
              </a:rPr>
              <a:t>="item2"&gt;&lt;/li&gt;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 </a:t>
            </a:r>
            <a:r>
              <a:rPr kumimoji="0" lang="pt-BR" altLang="pt-BR" sz="2000" b="0" i="0" u="none" strike="noStrike" cap="none" normalizeH="0" baseline="0" dirty="0" err="1">
                <a:ln>
                  <a:noFill/>
                </a:ln>
                <a:solidFill>
                  <a:srgbClr val="00B0F0"/>
                </a:solidFill>
                <a:effectLst/>
              </a:rPr>
              <a:t>class</a:t>
            </a:r>
            <a:r>
              <a:rPr kumimoji="0" lang="pt-BR" altLang="pt-BR" sz="2000" b="0" i="0" u="none" strike="noStrike" cap="none" normalizeH="0" baseline="0" dirty="0">
                <a:ln>
                  <a:noFill/>
                </a:ln>
                <a:solidFill>
                  <a:srgbClr val="00B0F0"/>
                </a:solidFill>
                <a:effectLst/>
              </a:rPr>
              <a:t>="item3"&gt;&lt;/li&gt;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 </a:t>
            </a:r>
            <a:r>
              <a:rPr kumimoji="0" lang="pt-BR" altLang="pt-BR" sz="2000" b="0" i="0" u="none" strike="noStrike" cap="none" normalizeH="0" baseline="0" dirty="0" err="1">
                <a:ln>
                  <a:noFill/>
                </a:ln>
                <a:solidFill>
                  <a:srgbClr val="00B0F0"/>
                </a:solidFill>
                <a:effectLst/>
              </a:rPr>
              <a:t>class</a:t>
            </a:r>
            <a:r>
              <a:rPr kumimoji="0" lang="pt-BR" altLang="pt-BR" sz="2000" b="0" i="0" u="none" strike="noStrike" cap="none" normalizeH="0" baseline="0" dirty="0">
                <a:ln>
                  <a:noFill/>
                </a:ln>
                <a:solidFill>
                  <a:srgbClr val="00B0F0"/>
                </a:solidFill>
                <a:effectLst/>
              </a:rPr>
              <a:t>="item4"&gt;&lt;/li&gt;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B0F0"/>
                </a:solidFill>
              </a:rPr>
              <a:t>       </a:t>
            </a:r>
            <a:r>
              <a:rPr kumimoji="0" lang="pt-BR" altLang="pt-BR" sz="2000" b="0" i="0" u="none" strike="noStrike" cap="none" normalizeH="0" baseline="0" dirty="0">
                <a:ln>
                  <a:noFill/>
                </a:ln>
                <a:solidFill>
                  <a:srgbClr val="00B0F0"/>
                </a:solidFill>
                <a:effectLst/>
              </a:rPr>
              <a:t>&lt;li </a:t>
            </a:r>
            <a:r>
              <a:rPr kumimoji="0" lang="pt-BR" altLang="pt-BR" sz="2000" b="0" i="0" u="none" strike="noStrike" cap="none" normalizeH="0" baseline="0" dirty="0" err="1">
                <a:ln>
                  <a:noFill/>
                </a:ln>
                <a:solidFill>
                  <a:srgbClr val="00B0F0"/>
                </a:solidFill>
                <a:effectLst/>
              </a:rPr>
              <a:t>class</a:t>
            </a:r>
            <a:r>
              <a:rPr kumimoji="0" lang="pt-BR" altLang="pt-BR" sz="2000" b="0" i="0" u="none" strike="noStrike" cap="none" normalizeH="0" baseline="0" dirty="0">
                <a:ln>
                  <a:noFill/>
                </a:ln>
                <a:solidFill>
                  <a:srgbClr val="00B0F0"/>
                </a:solidFill>
                <a:effectLst/>
              </a:rPr>
              <a:t>="item5"&gt;&lt;/li&gt; </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ul</a:t>
            </a:r>
            <a:r>
              <a:rPr kumimoji="0" lang="pt-BR" altLang="pt-BR" sz="2000" b="0" i="0" u="none" strike="noStrike" cap="none" normalizeH="0" baseline="0" dirty="0">
                <a:ln>
                  <a:noFill/>
                </a:ln>
                <a:solidFill>
                  <a:srgbClr val="00B0F0"/>
                </a:solidFill>
                <a:effectLst/>
              </a:rPr>
              <a:t>&gt;</a:t>
            </a:r>
          </a:p>
        </p:txBody>
      </p:sp>
      <p:sp>
        <p:nvSpPr>
          <p:cNvPr id="6" name="Rectangle 3">
            <a:extLst>
              <a:ext uri="{FF2B5EF4-FFF2-40B4-BE49-F238E27FC236}">
                <a16:creationId xmlns:a16="http://schemas.microsoft.com/office/drawing/2014/main" id="{41194F40-29B9-41E8-9499-09B8A9BE1958}"/>
              </a:ext>
            </a:extLst>
          </p:cNvPr>
          <p:cNvSpPr>
            <a:spLocks noChangeArrowheads="1"/>
          </p:cNvSpPr>
          <p:nvPr/>
        </p:nvSpPr>
        <p:spPr bwMode="auto">
          <a:xfrm>
            <a:off x="438544" y="1153584"/>
            <a:ext cx="3566160" cy="3530948"/>
          </a:xfrm>
          <a:prstGeom prst="rect">
            <a:avLst/>
          </a:prstGeom>
          <a:solidFill>
            <a:schemeClr val="tx1"/>
          </a:solidFill>
          <a:ln>
            <a:noFill/>
          </a:ln>
          <a:effectLst/>
        </p:spPr>
        <p:txBody>
          <a:bodyPr vert="horz" wrap="square" lIns="72000" tIns="72000" rIns="7200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a:t>
            </a:r>
            <a:r>
              <a:rPr lang="pt-BR" altLang="pt-BR" sz="2000" dirty="0">
                <a:solidFill>
                  <a:srgbClr val="00B0F0"/>
                </a:solidFill>
              </a:rPr>
              <a:t>Ou html:5</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&lt;!DOCTYPE </a:t>
            </a:r>
            <a:r>
              <a:rPr kumimoji="0" lang="pt-BR" altLang="pt-BR" sz="2000" b="0" i="0" u="none" strike="noStrike" cap="none" normalizeH="0" baseline="0" dirty="0" err="1">
                <a:ln>
                  <a:noFill/>
                </a:ln>
                <a:solidFill>
                  <a:srgbClr val="00B0F0"/>
                </a:solidFill>
                <a:effectLst/>
              </a:rPr>
              <a:t>html</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html</a:t>
            </a:r>
            <a:r>
              <a:rPr kumimoji="0" lang="pt-BR" altLang="pt-BR" sz="2000" b="0" i="0" u="none" strike="noStrike" cap="none" normalizeH="0" baseline="0" dirty="0">
                <a:ln>
                  <a:noFill/>
                </a:ln>
                <a:solidFill>
                  <a:srgbClr val="00B0F0"/>
                </a:solidFill>
                <a:effectLst/>
              </a:rPr>
              <a:t> </a:t>
            </a:r>
            <a:r>
              <a:rPr kumimoji="0" lang="pt-BR" altLang="pt-BR" sz="2000" b="0" i="0" u="none" strike="noStrike" cap="none" normalizeH="0" baseline="0" dirty="0" err="1">
                <a:ln>
                  <a:noFill/>
                </a:ln>
                <a:solidFill>
                  <a:srgbClr val="00B0F0"/>
                </a:solidFill>
                <a:effectLst/>
              </a:rPr>
              <a:t>lang</a:t>
            </a:r>
            <a:r>
              <a:rPr kumimoji="0" lang="pt-BR" altLang="pt-BR" sz="2000" b="0" i="0" u="none" strike="noStrike" cap="none" normalizeH="0" baseline="0" dirty="0">
                <a:ln>
                  <a:noFill/>
                </a:ln>
                <a:solidFill>
                  <a:srgbClr val="00B0F0"/>
                </a:solidFill>
                <a:effectLst/>
              </a:rPr>
              <a:t>="</a:t>
            </a:r>
            <a:r>
              <a:rPr kumimoji="0" lang="pt-BR" altLang="pt-BR" sz="2000" b="0" i="0" u="none" strike="noStrike" cap="none" normalizeH="0" baseline="0" dirty="0" err="1">
                <a:ln>
                  <a:noFill/>
                </a:ln>
                <a:solidFill>
                  <a:srgbClr val="00B0F0"/>
                </a:solidFill>
                <a:effectLst/>
              </a:rPr>
              <a:t>en</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a:t>
            </a:r>
            <a:r>
              <a:rPr kumimoji="0" lang="pt-BR" altLang="pt-BR" sz="2000" b="0" i="0" u="none" strike="noStrike" cap="none" normalizeH="0" baseline="0" dirty="0" err="1">
                <a:ln>
                  <a:noFill/>
                </a:ln>
                <a:solidFill>
                  <a:srgbClr val="00B0F0"/>
                </a:solidFill>
                <a:effectLst/>
              </a:rPr>
              <a:t>head</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&lt;meta </a:t>
            </a:r>
            <a:r>
              <a:rPr kumimoji="0" lang="pt-BR" altLang="pt-BR" sz="2000" b="0" i="0" u="none" strike="noStrike" cap="none" normalizeH="0" baseline="0" dirty="0" err="1">
                <a:ln>
                  <a:noFill/>
                </a:ln>
                <a:solidFill>
                  <a:srgbClr val="00B0F0"/>
                </a:solidFill>
                <a:effectLst/>
              </a:rPr>
              <a:t>charset</a:t>
            </a:r>
            <a:r>
              <a:rPr kumimoji="0" lang="pt-BR" altLang="pt-BR" sz="2000" b="0" i="0" u="none" strike="noStrike" cap="none" normalizeH="0" baseline="0" dirty="0">
                <a:ln>
                  <a:noFill/>
                </a:ln>
                <a:solidFill>
                  <a:srgbClr val="00B0F0"/>
                </a:solidFill>
                <a:effectLst/>
              </a:rPr>
              <a:t>="UTF-8"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a:t>
            </a:r>
            <a:r>
              <a:rPr kumimoji="0" lang="pt-BR" altLang="pt-BR" sz="2000" b="0" i="0" u="none" strike="noStrike" cap="none" normalizeH="0" baseline="0" dirty="0" err="1">
                <a:ln>
                  <a:noFill/>
                </a:ln>
                <a:solidFill>
                  <a:srgbClr val="00B0F0"/>
                </a:solidFill>
                <a:effectLst/>
              </a:rPr>
              <a:t>title</a:t>
            </a:r>
            <a:r>
              <a:rPr kumimoji="0" lang="pt-BR" altLang="pt-BR" sz="2000" b="0" i="0" u="none" strike="noStrike" cap="none" normalizeH="0" baseline="0" dirty="0">
                <a:ln>
                  <a:noFill/>
                </a:ln>
                <a:solidFill>
                  <a:srgbClr val="00B0F0"/>
                </a:solidFill>
                <a:effectLst/>
              </a:rPr>
              <a:t>&gt;</a:t>
            </a:r>
            <a:r>
              <a:rPr kumimoji="0" lang="pt-BR" altLang="pt-BR" sz="2000" b="0" i="0" u="none" strike="noStrike" cap="none" normalizeH="0" baseline="0" dirty="0" err="1">
                <a:ln>
                  <a:noFill/>
                </a:ln>
                <a:solidFill>
                  <a:srgbClr val="00B0F0"/>
                </a:solidFill>
                <a:effectLst/>
              </a:rPr>
              <a:t>Document</a:t>
            </a: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title</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a:t>
            </a:r>
            <a:r>
              <a:rPr kumimoji="0" lang="pt-BR" altLang="pt-BR" sz="2000" b="0" i="0" u="none" strike="noStrike" cap="none" normalizeH="0" baseline="0" dirty="0" err="1">
                <a:ln>
                  <a:noFill/>
                </a:ln>
                <a:solidFill>
                  <a:srgbClr val="00B0F0"/>
                </a:solidFill>
                <a:effectLst/>
              </a:rPr>
              <a:t>head</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a:t>
            </a:r>
            <a:r>
              <a:rPr kumimoji="0" lang="pt-BR" altLang="pt-BR" sz="2000" b="0" i="0" u="none" strike="noStrike" cap="none" normalizeH="0" baseline="0" dirty="0" err="1">
                <a:ln>
                  <a:noFill/>
                </a:ln>
                <a:solidFill>
                  <a:srgbClr val="00B0F0"/>
                </a:solidFill>
                <a:effectLst/>
              </a:rPr>
              <a:t>body</a:t>
            </a:r>
            <a:r>
              <a:rPr kumimoji="0" lang="pt-BR" altLang="pt-BR" sz="2000" b="0" i="0" u="none" strike="noStrike" cap="none" normalizeH="0" baseline="0" dirty="0">
                <a:ln>
                  <a:noFill/>
                </a:ln>
                <a:solidFill>
                  <a:srgbClr val="00B0F0"/>
                </a:solidFill>
                <a:effectLst/>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  &lt;/</a:t>
            </a:r>
            <a:r>
              <a:rPr kumimoji="0" lang="pt-BR" altLang="pt-BR" sz="2000" b="0" i="0" u="none" strike="noStrike" cap="none" normalizeH="0" baseline="0" dirty="0" err="1">
                <a:ln>
                  <a:noFill/>
                </a:ln>
                <a:solidFill>
                  <a:srgbClr val="00B0F0"/>
                </a:solidFill>
                <a:effectLst/>
              </a:rPr>
              <a:t>body</a:t>
            </a:r>
            <a:r>
              <a:rPr kumimoji="0" lang="pt-BR" altLang="pt-BR" sz="2000" b="0" i="0" u="none" strike="noStrike" cap="none" normalizeH="0" baseline="0" dirty="0">
                <a:ln>
                  <a:noFill/>
                </a:ln>
                <a:solidFill>
                  <a:srgbClr val="00B0F0"/>
                </a:solidFill>
                <a:effectLst/>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html</a:t>
            </a:r>
            <a:r>
              <a:rPr kumimoji="0" lang="pt-BR" altLang="pt-BR" sz="2000" b="0" i="0" u="none" strike="noStrike" cap="none" normalizeH="0" baseline="0" dirty="0">
                <a:ln>
                  <a:noFill/>
                </a:ln>
                <a:solidFill>
                  <a:srgbClr val="00B0F0"/>
                </a:solidFill>
                <a:effectLst/>
              </a:rPr>
              <a:t>&gt;</a:t>
            </a:r>
          </a:p>
        </p:txBody>
      </p:sp>
      <p:sp>
        <p:nvSpPr>
          <p:cNvPr id="7" name="Rectangle 4">
            <a:extLst>
              <a:ext uri="{FF2B5EF4-FFF2-40B4-BE49-F238E27FC236}">
                <a16:creationId xmlns:a16="http://schemas.microsoft.com/office/drawing/2014/main" id="{4411102C-1634-4AB6-AB65-DCE4731AD776}"/>
              </a:ext>
            </a:extLst>
          </p:cNvPr>
          <p:cNvSpPr>
            <a:spLocks noChangeArrowheads="1"/>
          </p:cNvSpPr>
          <p:nvPr/>
        </p:nvSpPr>
        <p:spPr bwMode="auto">
          <a:xfrm>
            <a:off x="467663" y="5189074"/>
            <a:ext cx="4501409" cy="760959"/>
          </a:xfrm>
          <a:prstGeom prst="rect">
            <a:avLst/>
          </a:prstGeom>
          <a:solidFill>
            <a:schemeClr val="tx1"/>
          </a:solidFill>
          <a:ln>
            <a:noFill/>
          </a:ln>
          <a:effectLst/>
        </p:spPr>
        <p:txBody>
          <a:bodyPr vert="horz" wrap="square" lIns="72000" tIns="72000" rIns="7200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B0F0"/>
                </a:solidFill>
                <a:effectLst/>
              </a:rPr>
              <a:t>link:css</a:t>
            </a:r>
            <a:endParaRPr kumimoji="0" lang="pt-BR" altLang="pt-BR" sz="2000" b="0" i="0" u="none" strike="noStrike" cap="none" normalizeH="0" baseline="0" dirty="0">
              <a:ln>
                <a:noFill/>
              </a:ln>
              <a:solidFill>
                <a:srgbClr val="00B0F0"/>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&lt;link </a:t>
            </a:r>
            <a:r>
              <a:rPr kumimoji="0" lang="pt-BR" altLang="pt-BR" sz="2000" b="0" i="0" u="none" strike="noStrike" cap="none" normalizeH="0" baseline="0" dirty="0" err="1">
                <a:ln>
                  <a:noFill/>
                </a:ln>
                <a:solidFill>
                  <a:srgbClr val="00B0F0"/>
                </a:solidFill>
                <a:effectLst/>
              </a:rPr>
              <a:t>rel</a:t>
            </a:r>
            <a:r>
              <a:rPr kumimoji="0" lang="pt-BR" altLang="pt-BR" sz="2000" b="0" i="0" u="none" strike="noStrike" cap="none" normalizeH="0" baseline="0" dirty="0">
                <a:ln>
                  <a:noFill/>
                </a:ln>
                <a:solidFill>
                  <a:srgbClr val="00B0F0"/>
                </a:solidFill>
                <a:effectLst/>
              </a:rPr>
              <a:t>="</a:t>
            </a:r>
            <a:r>
              <a:rPr kumimoji="0" lang="pt-BR" altLang="pt-BR" sz="2000" b="0" i="0" u="none" strike="noStrike" cap="none" normalizeH="0" baseline="0" dirty="0" err="1">
                <a:ln>
                  <a:noFill/>
                </a:ln>
                <a:solidFill>
                  <a:srgbClr val="00B0F0"/>
                </a:solidFill>
                <a:effectLst/>
              </a:rPr>
              <a:t>stylesheet</a:t>
            </a:r>
            <a:r>
              <a:rPr kumimoji="0" lang="pt-BR" altLang="pt-BR" sz="2000" b="0" i="0" u="none" strike="noStrike" cap="none" normalizeH="0" baseline="0" dirty="0">
                <a:ln>
                  <a:noFill/>
                </a:ln>
                <a:solidFill>
                  <a:srgbClr val="00B0F0"/>
                </a:solidFill>
                <a:effectLst/>
              </a:rPr>
              <a:t>" </a:t>
            </a:r>
            <a:r>
              <a:rPr kumimoji="0" lang="pt-BR" altLang="pt-BR" sz="2000" b="0" i="0" u="none" strike="noStrike" cap="none" normalizeH="0" baseline="0" dirty="0" err="1">
                <a:ln>
                  <a:noFill/>
                </a:ln>
                <a:solidFill>
                  <a:srgbClr val="00B0F0"/>
                </a:solidFill>
                <a:effectLst/>
              </a:rPr>
              <a:t>href</a:t>
            </a:r>
            <a:r>
              <a:rPr kumimoji="0" lang="pt-BR" altLang="pt-BR" sz="2000" b="0" i="0" u="none" strike="noStrike" cap="none" normalizeH="0" baseline="0" dirty="0">
                <a:ln>
                  <a:noFill/>
                </a:ln>
                <a:solidFill>
                  <a:srgbClr val="00B0F0"/>
                </a:solidFill>
                <a:effectLst/>
              </a:rPr>
              <a:t>="style.css" /&gt;</a:t>
            </a:r>
          </a:p>
        </p:txBody>
      </p:sp>
      <p:sp>
        <p:nvSpPr>
          <p:cNvPr id="8" name="Rectangle 5">
            <a:extLst>
              <a:ext uri="{FF2B5EF4-FFF2-40B4-BE49-F238E27FC236}">
                <a16:creationId xmlns:a16="http://schemas.microsoft.com/office/drawing/2014/main" id="{CE71D780-3CE5-45F1-B8B2-08736FBDCD9D}"/>
              </a:ext>
            </a:extLst>
          </p:cNvPr>
          <p:cNvSpPr>
            <a:spLocks noChangeArrowheads="1"/>
          </p:cNvSpPr>
          <p:nvPr/>
        </p:nvSpPr>
        <p:spPr bwMode="auto">
          <a:xfrm>
            <a:off x="8836734" y="1061844"/>
            <a:ext cx="2997200" cy="2607619"/>
          </a:xfrm>
          <a:prstGeom prst="rect">
            <a:avLst/>
          </a:prstGeom>
          <a:solidFill>
            <a:schemeClr val="tx1"/>
          </a:solidFill>
          <a:ln>
            <a:noFill/>
          </a:ln>
          <a:effectLst/>
        </p:spPr>
        <p:txBody>
          <a:bodyPr vert="horz" wrap="square" lIns="72000" tIns="72000" rIns="72000" bIns="720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B0F0"/>
                </a:solidFill>
                <a:effectLst/>
              </a:rPr>
              <a:t>style</a:t>
            </a:r>
            <a:endParaRPr kumimoji="0" lang="pt-BR" altLang="pt-BR" sz="2000" b="0" i="0" u="none" strike="noStrike" cap="none" normalizeH="0" baseline="0" dirty="0">
              <a:ln>
                <a:noFill/>
              </a:ln>
              <a:solidFill>
                <a:srgbClr val="00B0F0"/>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a:t>
            </a:r>
            <a:r>
              <a:rPr kumimoji="0" lang="pt-BR" altLang="pt-BR" sz="2000" b="0" i="0" u="none" strike="noStrike" cap="none" normalizeH="0" baseline="0" dirty="0" err="1">
                <a:ln>
                  <a:noFill/>
                </a:ln>
                <a:solidFill>
                  <a:srgbClr val="00B0F0"/>
                </a:solidFill>
                <a:effectLst/>
              </a:rPr>
              <a:t>style</a:t>
            </a:r>
            <a:r>
              <a:rPr kumimoji="0" lang="pt-BR" altLang="pt-BR" sz="2000" b="0" i="0" u="none" strike="noStrike" cap="none" normalizeH="0" baseline="0" dirty="0">
                <a:ln>
                  <a:noFill/>
                </a:ln>
                <a:solidFill>
                  <a:srgbClr val="00B0F0"/>
                </a:solidFill>
                <a:effectLst/>
              </a:rPr>
              <a:t>&gt;&lt;/</a:t>
            </a:r>
            <a:r>
              <a:rPr kumimoji="0" lang="pt-BR" altLang="pt-BR" sz="2000" b="0" i="0" u="none" strike="noStrike" cap="none" normalizeH="0" baseline="0" dirty="0" err="1">
                <a:ln>
                  <a:noFill/>
                </a:ln>
                <a:solidFill>
                  <a:srgbClr val="00B0F0"/>
                </a:solidFill>
                <a:effectLst/>
              </a:rPr>
              <a:t>style</a:t>
            </a:r>
            <a:r>
              <a:rPr kumimoji="0" lang="pt-BR" altLang="pt-BR" sz="2000" b="0" i="0" u="none" strike="noStrike" cap="none" normalizeH="0" baseline="0" dirty="0">
                <a:ln>
                  <a:noFill/>
                </a:ln>
                <a:solidFill>
                  <a:srgbClr val="00B0F0"/>
                </a:solidFill>
                <a:effectLst/>
              </a:rPr>
              <a:t>&gt;</a:t>
            </a:r>
          </a:p>
          <a:p>
            <a:pPr marL="457200" marR="0" lvl="1" indent="-457200" algn="l" defTabSz="914400" rtl="0" eaLnBrk="0" fontAlgn="base" latinLnBrk="0" hangingPunct="0">
              <a:lnSpc>
                <a:spcPct val="100000"/>
              </a:lnSpc>
              <a:spcBef>
                <a:spcPct val="0"/>
              </a:spcBef>
              <a:spcAft>
                <a:spcPct val="0"/>
              </a:spcAft>
              <a:buClrTx/>
              <a:buSzTx/>
              <a:buFontTx/>
              <a:buNone/>
              <a:tabLst/>
            </a:pPr>
            <a:endParaRPr kumimoji="0" lang="pt-BR" altLang="pt-BR" sz="2000" b="0" i="0" u="none" strike="noStrike" cap="none" normalizeH="0" baseline="0" dirty="0">
              <a:ln>
                <a:noFill/>
              </a:ln>
              <a:solidFill>
                <a:srgbClr val="00B0F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script</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&lt;script&gt;&lt;/script&gt;</a:t>
            </a:r>
          </a:p>
          <a:p>
            <a:pPr marL="457200" marR="0" lvl="1" indent="-457200" algn="l" defTabSz="914400" rtl="0" eaLnBrk="0" fontAlgn="base" latinLnBrk="0" hangingPunct="0">
              <a:lnSpc>
                <a:spcPct val="100000"/>
              </a:lnSpc>
              <a:spcBef>
                <a:spcPct val="0"/>
              </a:spcBef>
              <a:spcAft>
                <a:spcPct val="0"/>
              </a:spcAft>
              <a:buClrTx/>
              <a:buSzTx/>
              <a:buFontTx/>
              <a:buNone/>
              <a:tabLst/>
            </a:pPr>
            <a:endParaRPr lang="pt-BR" altLang="pt-BR" sz="2000" dirty="0">
              <a:solidFill>
                <a:srgbClr val="00B0F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err="1">
                <a:ln>
                  <a:noFill/>
                </a:ln>
                <a:solidFill>
                  <a:srgbClr val="00B0F0"/>
                </a:solidFill>
                <a:effectLst/>
              </a:rPr>
              <a:t>script:src</a:t>
            </a:r>
            <a:endParaRPr kumimoji="0" lang="pt-BR" altLang="pt-BR" sz="2000" b="0" i="0" u="none" strike="noStrike" cap="none" normalizeH="0" baseline="0" dirty="0">
              <a:ln>
                <a:noFill/>
              </a:ln>
              <a:solidFill>
                <a:srgbClr val="00B0F0"/>
              </a:solidFill>
              <a:effectLst/>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B0F0"/>
                </a:solidFill>
                <a:effectLst/>
              </a:rPr>
              <a:t>&lt;script </a:t>
            </a:r>
            <a:r>
              <a:rPr kumimoji="0" lang="pt-BR" altLang="pt-BR" sz="2000" b="0" i="0" u="none" strike="noStrike" cap="none" normalizeH="0" baseline="0" dirty="0" err="1">
                <a:ln>
                  <a:noFill/>
                </a:ln>
                <a:solidFill>
                  <a:srgbClr val="00B0F0"/>
                </a:solidFill>
                <a:effectLst/>
              </a:rPr>
              <a:t>src</a:t>
            </a:r>
            <a:r>
              <a:rPr kumimoji="0" lang="pt-BR" altLang="pt-BR" sz="2000" b="0" i="0" u="none" strike="noStrike" cap="none" normalizeH="0" baseline="0" dirty="0">
                <a:ln>
                  <a:noFill/>
                </a:ln>
                <a:solidFill>
                  <a:srgbClr val="00B0F0"/>
                </a:solidFill>
                <a:effectLst/>
              </a:rPr>
              <a:t>=""&gt;&lt;/script&gt;</a:t>
            </a:r>
          </a:p>
        </p:txBody>
      </p:sp>
      <p:sp>
        <p:nvSpPr>
          <p:cNvPr id="11" name="CaixaDeTexto 10">
            <a:extLst>
              <a:ext uri="{FF2B5EF4-FFF2-40B4-BE49-F238E27FC236}">
                <a16:creationId xmlns:a16="http://schemas.microsoft.com/office/drawing/2014/main" id="{D2468FE2-4805-4B2B-9357-92A941C914A4}"/>
              </a:ext>
            </a:extLst>
          </p:cNvPr>
          <p:cNvSpPr txBox="1"/>
          <p:nvPr/>
        </p:nvSpPr>
        <p:spPr>
          <a:xfrm>
            <a:off x="9363737" y="3977239"/>
            <a:ext cx="2311225" cy="1992066"/>
          </a:xfrm>
          <a:prstGeom prst="rect">
            <a:avLst/>
          </a:prstGeom>
          <a:solidFill>
            <a:schemeClr val="tx1"/>
          </a:solidFill>
        </p:spPr>
        <p:txBody>
          <a:bodyPr wrap="square" lIns="72000" tIns="72000" rIns="72000" bIns="72000">
            <a:spAutoFit/>
          </a:bodyPr>
          <a:lstStyle/>
          <a:p>
            <a:pPr algn="l"/>
            <a:r>
              <a:rPr lang="en-US" sz="2000" b="0" i="0" dirty="0">
                <a:solidFill>
                  <a:srgbClr val="00B0F0"/>
                </a:solidFill>
                <a:effectLst/>
              </a:rPr>
              <a:t>table&gt;tr&gt;td</a:t>
            </a:r>
          </a:p>
          <a:p>
            <a:r>
              <a:rPr lang="en-US" sz="2000" b="0" i="0" dirty="0">
                <a:solidFill>
                  <a:srgbClr val="00B0F0"/>
                </a:solidFill>
                <a:effectLst/>
              </a:rPr>
              <a:t>&lt;table&gt; </a:t>
            </a:r>
          </a:p>
          <a:p>
            <a:r>
              <a:rPr lang="en-US" sz="2000" dirty="0">
                <a:solidFill>
                  <a:srgbClr val="00B0F0"/>
                </a:solidFill>
              </a:rPr>
              <a:t>    </a:t>
            </a:r>
            <a:r>
              <a:rPr lang="en-US" sz="2000" b="0" i="0" dirty="0">
                <a:solidFill>
                  <a:srgbClr val="00B0F0"/>
                </a:solidFill>
                <a:effectLst/>
              </a:rPr>
              <a:t>&lt;tr&gt; </a:t>
            </a:r>
          </a:p>
          <a:p>
            <a:r>
              <a:rPr lang="en-US" sz="2000" dirty="0">
                <a:solidFill>
                  <a:srgbClr val="00B0F0"/>
                </a:solidFill>
              </a:rPr>
              <a:t>        </a:t>
            </a:r>
            <a:r>
              <a:rPr lang="en-US" sz="2000" b="0" i="0" dirty="0">
                <a:solidFill>
                  <a:srgbClr val="00B0F0"/>
                </a:solidFill>
                <a:effectLst/>
              </a:rPr>
              <a:t>&lt;td&gt;&lt;/td&gt; </a:t>
            </a:r>
          </a:p>
          <a:p>
            <a:r>
              <a:rPr lang="en-US" sz="2000" dirty="0">
                <a:solidFill>
                  <a:srgbClr val="00B0F0"/>
                </a:solidFill>
              </a:rPr>
              <a:t>    </a:t>
            </a:r>
            <a:r>
              <a:rPr lang="en-US" sz="2000" b="0" i="0" dirty="0">
                <a:solidFill>
                  <a:srgbClr val="00B0F0"/>
                </a:solidFill>
                <a:effectLst/>
              </a:rPr>
              <a:t>&lt;/tr&gt; </a:t>
            </a:r>
          </a:p>
          <a:p>
            <a:r>
              <a:rPr lang="en-US" sz="2000" b="0" i="0" dirty="0">
                <a:solidFill>
                  <a:srgbClr val="00B0F0"/>
                </a:solidFill>
                <a:effectLst/>
              </a:rPr>
              <a:t>&lt;/table&gt;</a:t>
            </a:r>
            <a:endParaRPr lang="pt-BR" sz="2000" dirty="0">
              <a:solidFill>
                <a:srgbClr val="00B0F0"/>
              </a:solidFill>
            </a:endParaRPr>
          </a:p>
        </p:txBody>
      </p:sp>
      <p:sp>
        <p:nvSpPr>
          <p:cNvPr id="13" name="CaixaDeTexto 12">
            <a:extLst>
              <a:ext uri="{FF2B5EF4-FFF2-40B4-BE49-F238E27FC236}">
                <a16:creationId xmlns:a16="http://schemas.microsoft.com/office/drawing/2014/main" id="{CC1429FE-75C4-4CEE-8AC4-7E2C597B0CD8}"/>
              </a:ext>
            </a:extLst>
          </p:cNvPr>
          <p:cNvSpPr txBox="1"/>
          <p:nvPr/>
        </p:nvSpPr>
        <p:spPr>
          <a:xfrm>
            <a:off x="61258" y="6030265"/>
            <a:ext cx="4907814" cy="369332"/>
          </a:xfrm>
          <a:prstGeom prst="rect">
            <a:avLst/>
          </a:prstGeom>
          <a:noFill/>
        </p:spPr>
        <p:txBody>
          <a:bodyPr wrap="square">
            <a:spAutoFit/>
          </a:bodyPr>
          <a:lstStyle/>
          <a:p>
            <a:r>
              <a:rPr lang="pt-BR" dirty="0"/>
              <a:t>No arquivo cheatsheet-a5.pdf tem vários atalhos.</a:t>
            </a:r>
          </a:p>
        </p:txBody>
      </p:sp>
    </p:spTree>
    <p:extLst>
      <p:ext uri="{BB962C8B-B14F-4D97-AF65-F5344CB8AC3E}">
        <p14:creationId xmlns:p14="http://schemas.microsoft.com/office/powerpoint/2010/main" val="3667421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4701" y="1412876"/>
            <a:ext cx="2447925" cy="4373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519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6958" y="402214"/>
            <a:ext cx="8785226" cy="581025"/>
          </a:xfrm>
        </p:spPr>
        <p:txBody>
          <a:bodyPr>
            <a:normAutofit fontScale="90000"/>
          </a:bodyPr>
          <a:lstStyle/>
          <a:p>
            <a:pPr eaLnBrk="1" hangingPunct="1"/>
            <a:r>
              <a:rPr lang="pt-BR" altLang="pt-BR" b="1" dirty="0"/>
              <a:t>Como inserir o CSS?</a:t>
            </a:r>
          </a:p>
        </p:txBody>
      </p:sp>
      <p:sp>
        <p:nvSpPr>
          <p:cNvPr id="34819" name="Rectangle 3"/>
          <p:cNvSpPr>
            <a:spLocks noGrp="1" noChangeArrowheads="1"/>
          </p:cNvSpPr>
          <p:nvPr>
            <p:ph type="body" idx="1"/>
          </p:nvPr>
        </p:nvSpPr>
        <p:spPr>
          <a:xfrm>
            <a:off x="1127199" y="1400176"/>
            <a:ext cx="9738530" cy="4206297"/>
          </a:xfrm>
        </p:spPr>
        <p:txBody>
          <a:bodyPr>
            <a:normAutofit/>
          </a:bodyPr>
          <a:lstStyle/>
          <a:p>
            <a:pPr eaLnBrk="1" hangingPunct="1">
              <a:defRPr/>
            </a:pPr>
            <a:r>
              <a:rPr lang="pt-BR" altLang="pt-BR" sz="2800" dirty="0"/>
              <a:t>Para inserir o CSS em uma página HTML, podemos escolher as seguintes opções:</a:t>
            </a:r>
          </a:p>
          <a:p>
            <a:pPr marL="0" indent="0">
              <a:buNone/>
              <a:defRPr/>
            </a:pPr>
            <a:endParaRPr lang="pt-BR" altLang="pt-BR" sz="2800" dirty="0"/>
          </a:p>
          <a:p>
            <a:pPr lvl="1" eaLnBrk="1" hangingPunct="1">
              <a:defRPr/>
            </a:pPr>
            <a:r>
              <a:rPr lang="pt-BR" altLang="pt-BR" sz="2400" dirty="0"/>
              <a:t>CSS externo</a:t>
            </a:r>
          </a:p>
          <a:p>
            <a:pPr lvl="1" eaLnBrk="1" hangingPunct="1">
              <a:defRPr/>
            </a:pPr>
            <a:r>
              <a:rPr lang="pt-BR" altLang="pt-BR" sz="2400" dirty="0"/>
              <a:t>CSS incorporado</a:t>
            </a:r>
          </a:p>
          <a:p>
            <a:pPr lvl="1" eaLnBrk="1" hangingPunct="1">
              <a:defRPr/>
            </a:pPr>
            <a:r>
              <a:rPr lang="pt-BR" altLang="pt-BR" sz="2400" dirty="0"/>
              <a:t>CSS </a:t>
            </a:r>
            <a:r>
              <a:rPr lang="pt-BR" altLang="pt-BR" sz="2400" dirty="0" err="1"/>
              <a:t>inline</a:t>
            </a:r>
            <a:r>
              <a:rPr lang="pt-BR" altLang="pt-BR" sz="2400" dirty="0"/>
              <a:t> (deve ser evitado, porque mistura a estrutura com o visual)</a:t>
            </a:r>
          </a:p>
        </p:txBody>
      </p:sp>
    </p:spTree>
    <p:extLst>
      <p:ext uri="{BB962C8B-B14F-4D97-AF65-F5344CB8AC3E}">
        <p14:creationId xmlns:p14="http://schemas.microsoft.com/office/powerpoint/2010/main" val="6321911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83813" y="355890"/>
            <a:ext cx="8785225" cy="581025"/>
          </a:xfrm>
        </p:spPr>
        <p:txBody>
          <a:bodyPr>
            <a:normAutofit fontScale="90000"/>
          </a:bodyPr>
          <a:lstStyle/>
          <a:p>
            <a:pPr eaLnBrk="1" hangingPunct="1"/>
            <a:r>
              <a:rPr lang="pt-BR" altLang="pt-BR" b="1" dirty="0"/>
              <a:t>CSS externo</a:t>
            </a:r>
          </a:p>
        </p:txBody>
      </p:sp>
      <p:sp>
        <p:nvSpPr>
          <p:cNvPr id="53251" name="Rectangle 3"/>
          <p:cNvSpPr>
            <a:spLocks noGrp="1" noChangeArrowheads="1"/>
          </p:cNvSpPr>
          <p:nvPr>
            <p:ph type="body" idx="1"/>
          </p:nvPr>
        </p:nvSpPr>
        <p:spPr>
          <a:xfrm>
            <a:off x="483812" y="1077048"/>
            <a:ext cx="11068107" cy="4930486"/>
          </a:xfrm>
        </p:spPr>
        <p:txBody>
          <a:bodyPr/>
          <a:lstStyle/>
          <a:p>
            <a:pPr eaLnBrk="1" hangingPunct="1"/>
            <a:r>
              <a:rPr lang="pt-BR" altLang="pt-BR" dirty="0"/>
              <a:t>Toda a configuração de formatação fica dentro de um arquivo .</a:t>
            </a:r>
            <a:r>
              <a:rPr lang="pt-BR" altLang="pt-BR" dirty="0" err="1"/>
              <a:t>css</a:t>
            </a:r>
            <a:r>
              <a:rPr lang="pt-BR" altLang="pt-BR" dirty="0"/>
              <a:t> que é chamado no cabeçalho do documento </a:t>
            </a:r>
            <a:r>
              <a:rPr lang="pt-BR" altLang="pt-BR" dirty="0" err="1"/>
              <a:t>html</a:t>
            </a:r>
            <a:r>
              <a:rPr lang="pt-BR" altLang="pt-BR" dirty="0"/>
              <a:t> com a </a:t>
            </a:r>
            <a:r>
              <a:rPr lang="pt-BR" altLang="pt-BR" dirty="0" err="1"/>
              <a:t>tag</a:t>
            </a:r>
            <a:r>
              <a:rPr lang="pt-BR" altLang="pt-BR" dirty="0"/>
              <a:t> link</a:t>
            </a:r>
            <a:br>
              <a:rPr lang="pt-BR" altLang="pt-BR" dirty="0"/>
            </a:br>
            <a:r>
              <a:rPr lang="pt-BR" altLang="pt-BR" dirty="0" err="1"/>
              <a:t>Ex</a:t>
            </a:r>
            <a:r>
              <a:rPr lang="pt-BR" altLang="pt-BR" dirty="0"/>
              <a:t>: </a:t>
            </a:r>
            <a:br>
              <a:rPr lang="pt-BR" altLang="pt-BR" dirty="0"/>
            </a:br>
            <a:r>
              <a:rPr lang="pt-BR" altLang="pt-BR" dirty="0"/>
              <a:t>	</a:t>
            </a:r>
            <a:r>
              <a:rPr lang="pt-BR" altLang="pt-BR" dirty="0">
                <a:solidFill>
                  <a:srgbClr val="0000FF"/>
                </a:solidFill>
              </a:rPr>
              <a:t>&lt;link </a:t>
            </a:r>
            <a:r>
              <a:rPr lang="pt-BR" altLang="pt-BR" dirty="0" err="1">
                <a:solidFill>
                  <a:srgbClr val="0000FF"/>
                </a:solidFill>
              </a:rPr>
              <a:t>rel</a:t>
            </a:r>
            <a:r>
              <a:rPr lang="pt-BR" altLang="pt-BR" dirty="0">
                <a:solidFill>
                  <a:srgbClr val="0000FF"/>
                </a:solidFill>
              </a:rPr>
              <a:t>="</a:t>
            </a:r>
            <a:r>
              <a:rPr lang="pt-BR" altLang="pt-BR" dirty="0" err="1">
                <a:solidFill>
                  <a:srgbClr val="0000FF"/>
                </a:solidFill>
              </a:rPr>
              <a:t>stylesheet</a:t>
            </a:r>
            <a:r>
              <a:rPr lang="pt-BR" altLang="pt-BR" dirty="0">
                <a:solidFill>
                  <a:srgbClr val="0000FF"/>
                </a:solidFill>
              </a:rPr>
              <a:t>" </a:t>
            </a:r>
            <a:r>
              <a:rPr lang="pt-BR" altLang="pt-BR" dirty="0" err="1">
                <a:solidFill>
                  <a:srgbClr val="0000FF"/>
                </a:solidFill>
              </a:rPr>
              <a:t>href</a:t>
            </a:r>
            <a:r>
              <a:rPr lang="pt-BR" altLang="pt-BR" dirty="0">
                <a:solidFill>
                  <a:srgbClr val="0000FF"/>
                </a:solidFill>
              </a:rPr>
              <a:t>="estilo.css" </a:t>
            </a:r>
            <a:r>
              <a:rPr lang="pt-BR" altLang="pt-BR" dirty="0" err="1">
                <a:solidFill>
                  <a:srgbClr val="0000FF"/>
                </a:solidFill>
              </a:rPr>
              <a:t>type</a:t>
            </a:r>
            <a:r>
              <a:rPr lang="pt-BR" altLang="pt-BR" dirty="0">
                <a:solidFill>
                  <a:srgbClr val="0000FF"/>
                </a:solidFill>
              </a:rPr>
              <a:t>="</a:t>
            </a:r>
            <a:r>
              <a:rPr lang="pt-BR" altLang="pt-BR" dirty="0" err="1">
                <a:solidFill>
                  <a:srgbClr val="0000FF"/>
                </a:solidFill>
              </a:rPr>
              <a:t>text</a:t>
            </a:r>
            <a:r>
              <a:rPr lang="pt-BR" altLang="pt-BR" dirty="0">
                <a:solidFill>
                  <a:srgbClr val="0000FF"/>
                </a:solidFill>
              </a:rPr>
              <a:t>/</a:t>
            </a:r>
            <a:r>
              <a:rPr lang="pt-BR" altLang="pt-BR" dirty="0" err="1">
                <a:solidFill>
                  <a:srgbClr val="0000FF"/>
                </a:solidFill>
              </a:rPr>
              <a:t>css</a:t>
            </a:r>
            <a:r>
              <a:rPr lang="pt-BR" altLang="pt-BR" dirty="0">
                <a:solidFill>
                  <a:srgbClr val="0000FF"/>
                </a:solidFill>
              </a:rPr>
              <a:t>" /&gt;</a:t>
            </a:r>
          </a:p>
          <a:p>
            <a:pPr eaLnBrk="1" hangingPunct="1"/>
            <a:r>
              <a:rPr lang="pt-BR" altLang="pt-BR" dirty="0"/>
              <a:t>As configurações definidas no arquivo estilo.css valem para todas as páginas que fazem referência ao arquivo.</a:t>
            </a:r>
          </a:p>
          <a:p>
            <a:pPr eaLnBrk="1" hangingPunct="1"/>
            <a:r>
              <a:rPr lang="pt-BR" altLang="pt-BR" dirty="0"/>
              <a:t>Exemplo simples:</a:t>
            </a:r>
            <a:br>
              <a:rPr lang="pt-BR" altLang="pt-BR" dirty="0"/>
            </a:br>
            <a:endParaRPr lang="pt-BR" altLang="pt-BR" dirty="0"/>
          </a:p>
        </p:txBody>
      </p:sp>
      <p:sp>
        <p:nvSpPr>
          <p:cNvPr id="77828" name="Text Box 4"/>
          <p:cNvSpPr txBox="1">
            <a:spLocks noChangeArrowheads="1"/>
          </p:cNvSpPr>
          <p:nvPr/>
        </p:nvSpPr>
        <p:spPr bwMode="auto">
          <a:xfrm>
            <a:off x="3239597" y="3024131"/>
            <a:ext cx="5060553" cy="255454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eaLnBrk="1" hangingPunct="1">
              <a:defRPr/>
            </a:pPr>
            <a:r>
              <a:rPr lang="pt-BR" sz="1600" dirty="0">
                <a:solidFill>
                  <a:schemeClr val="tx1"/>
                </a:solidFill>
              </a:rPr>
              <a:t>&lt;!--exemplo1.html--&gt;</a:t>
            </a:r>
          </a:p>
          <a:p>
            <a:pPr eaLnBrk="1" hangingPunct="1">
              <a:defRPr/>
            </a:pPr>
            <a:r>
              <a:rPr lang="pt-BR" sz="1600" dirty="0">
                <a:solidFill>
                  <a:srgbClr val="0000FF"/>
                </a:solidFill>
              </a:rPr>
              <a:t>&lt;</a:t>
            </a:r>
            <a:r>
              <a:rPr lang="pt-BR" sz="1600" dirty="0" err="1">
                <a:solidFill>
                  <a:srgbClr val="0000FF"/>
                </a:solidFill>
              </a:rPr>
              <a:t>html</a:t>
            </a:r>
            <a:r>
              <a:rPr lang="pt-BR" sz="1600" dirty="0">
                <a:solidFill>
                  <a:srgbClr val="0000FF"/>
                </a:solidFill>
              </a:rPr>
              <a:t>&gt;</a:t>
            </a:r>
            <a:br>
              <a:rPr lang="pt-BR" sz="1600" dirty="0">
                <a:solidFill>
                  <a:srgbClr val="0000FF"/>
                </a:solidFill>
              </a:rPr>
            </a:br>
            <a:r>
              <a:rPr lang="pt-BR" sz="1600" dirty="0">
                <a:solidFill>
                  <a:srgbClr val="0000FF"/>
                </a:solidFill>
              </a:rPr>
              <a:t>&lt;</a:t>
            </a:r>
            <a:r>
              <a:rPr lang="pt-BR" sz="1600" dirty="0" err="1">
                <a:solidFill>
                  <a:srgbClr val="0000FF"/>
                </a:solidFill>
              </a:rPr>
              <a:t>head</a:t>
            </a:r>
            <a:r>
              <a:rPr lang="pt-BR" sz="1600" dirty="0">
                <a:solidFill>
                  <a:srgbClr val="0000FF"/>
                </a:solidFill>
              </a:rPr>
              <a:t>&gt;</a:t>
            </a:r>
          </a:p>
          <a:p>
            <a:pPr eaLnBrk="1" hangingPunct="1">
              <a:defRPr/>
            </a:pPr>
            <a:r>
              <a:rPr lang="pt-BR" sz="1600" dirty="0">
                <a:solidFill>
                  <a:srgbClr val="0000FF"/>
                </a:solidFill>
              </a:rPr>
              <a:t>   &lt;</a:t>
            </a:r>
            <a:r>
              <a:rPr lang="pt-BR" sz="1600" dirty="0" err="1">
                <a:solidFill>
                  <a:srgbClr val="0000FF"/>
                </a:solidFill>
              </a:rPr>
              <a:t>title</a:t>
            </a:r>
            <a:r>
              <a:rPr lang="pt-BR" sz="1600" dirty="0">
                <a:solidFill>
                  <a:srgbClr val="0000FF"/>
                </a:solidFill>
              </a:rPr>
              <a:t>&gt; Teste CSS externo &lt;/</a:t>
            </a:r>
            <a:r>
              <a:rPr lang="pt-BR" sz="1600" dirty="0" err="1">
                <a:solidFill>
                  <a:srgbClr val="0000FF"/>
                </a:solidFill>
              </a:rPr>
              <a:t>title</a:t>
            </a:r>
            <a:r>
              <a:rPr lang="pt-BR" sz="1600" dirty="0">
                <a:solidFill>
                  <a:srgbClr val="0000FF"/>
                </a:solidFill>
              </a:rPr>
              <a:t>&gt;</a:t>
            </a:r>
            <a:br>
              <a:rPr lang="pt-BR" sz="1600" dirty="0">
                <a:solidFill>
                  <a:srgbClr val="0000FF"/>
                </a:solidFill>
              </a:rPr>
            </a:br>
            <a:r>
              <a:rPr lang="pt-BR" sz="1600" dirty="0">
                <a:solidFill>
                  <a:srgbClr val="0000FF"/>
                </a:solidFill>
              </a:rPr>
              <a:t>   </a:t>
            </a:r>
            <a:r>
              <a:rPr lang="pt-BR" sz="1600" dirty="0">
                <a:solidFill>
                  <a:srgbClr val="990000"/>
                </a:solidFill>
              </a:rPr>
              <a:t>&lt;link </a:t>
            </a:r>
            <a:r>
              <a:rPr lang="pt-BR" sz="1600" dirty="0" err="1">
                <a:solidFill>
                  <a:srgbClr val="990000"/>
                </a:solidFill>
              </a:rPr>
              <a:t>rel</a:t>
            </a:r>
            <a:r>
              <a:rPr lang="pt-BR" sz="1600" dirty="0">
                <a:solidFill>
                  <a:srgbClr val="990000"/>
                </a:solidFill>
              </a:rPr>
              <a:t>="</a:t>
            </a:r>
            <a:r>
              <a:rPr lang="pt-BR" sz="1600" dirty="0" err="1">
                <a:solidFill>
                  <a:srgbClr val="990000"/>
                </a:solidFill>
              </a:rPr>
              <a:t>stylesheet</a:t>
            </a:r>
            <a:r>
              <a:rPr lang="pt-BR" sz="1600" dirty="0">
                <a:solidFill>
                  <a:srgbClr val="990000"/>
                </a:solidFill>
              </a:rPr>
              <a:t>" </a:t>
            </a:r>
            <a:r>
              <a:rPr lang="pt-BR" sz="1600" dirty="0" err="1">
                <a:solidFill>
                  <a:srgbClr val="990000"/>
                </a:solidFill>
              </a:rPr>
              <a:t>href</a:t>
            </a:r>
            <a:r>
              <a:rPr lang="pt-BR" sz="1600" dirty="0">
                <a:solidFill>
                  <a:srgbClr val="990000"/>
                </a:solidFill>
              </a:rPr>
              <a:t>="estilo.css" </a:t>
            </a:r>
            <a:r>
              <a:rPr lang="pt-BR" sz="1600" dirty="0" err="1">
                <a:solidFill>
                  <a:srgbClr val="990000"/>
                </a:solidFill>
              </a:rPr>
              <a:t>type</a:t>
            </a:r>
            <a:r>
              <a:rPr lang="pt-BR" sz="1600" dirty="0">
                <a:solidFill>
                  <a:srgbClr val="990000"/>
                </a:solidFill>
              </a:rPr>
              <a:t>="</a:t>
            </a:r>
            <a:r>
              <a:rPr lang="pt-BR" sz="1600" dirty="0" err="1">
                <a:solidFill>
                  <a:srgbClr val="990000"/>
                </a:solidFill>
              </a:rPr>
              <a:t>text</a:t>
            </a:r>
            <a:r>
              <a:rPr lang="pt-BR" sz="1600" dirty="0">
                <a:solidFill>
                  <a:srgbClr val="990000"/>
                </a:solidFill>
              </a:rPr>
              <a:t>/</a:t>
            </a:r>
            <a:r>
              <a:rPr lang="pt-BR" sz="1600" dirty="0" err="1">
                <a:solidFill>
                  <a:srgbClr val="990000"/>
                </a:solidFill>
              </a:rPr>
              <a:t>css</a:t>
            </a:r>
            <a:r>
              <a:rPr lang="pt-BR" sz="1600" dirty="0">
                <a:solidFill>
                  <a:srgbClr val="990000"/>
                </a:solidFill>
              </a:rPr>
              <a:t>" /&gt;</a:t>
            </a:r>
          </a:p>
          <a:p>
            <a:pPr eaLnBrk="1" hangingPunct="1">
              <a:defRPr/>
            </a:pPr>
            <a:r>
              <a:rPr lang="pt-BR" sz="1600" dirty="0">
                <a:solidFill>
                  <a:srgbClr val="0000FF"/>
                </a:solidFill>
              </a:rPr>
              <a:t>&lt;/</a:t>
            </a:r>
            <a:r>
              <a:rPr lang="pt-BR" sz="1600" dirty="0" err="1">
                <a:solidFill>
                  <a:srgbClr val="0000FF"/>
                </a:solidFill>
              </a:rPr>
              <a:t>head</a:t>
            </a:r>
            <a:r>
              <a:rPr lang="pt-BR" sz="1600" dirty="0">
                <a:solidFill>
                  <a:srgbClr val="0000FF"/>
                </a:solidFill>
              </a:rPr>
              <a:t>&gt;</a:t>
            </a:r>
          </a:p>
          <a:p>
            <a:pPr eaLnBrk="1" hangingPunct="1">
              <a:defRPr/>
            </a:pPr>
            <a:r>
              <a:rPr lang="pt-BR" sz="1600" dirty="0">
                <a:solidFill>
                  <a:srgbClr val="0000FF"/>
                </a:solidFill>
              </a:rPr>
              <a:t>&lt;</a:t>
            </a:r>
            <a:r>
              <a:rPr lang="pt-BR" sz="1600" dirty="0" err="1">
                <a:solidFill>
                  <a:srgbClr val="0000FF"/>
                </a:solidFill>
              </a:rPr>
              <a:t>body</a:t>
            </a:r>
            <a:r>
              <a:rPr lang="pt-BR" sz="1600" dirty="0">
                <a:solidFill>
                  <a:srgbClr val="0000FF"/>
                </a:solidFill>
              </a:rPr>
              <a:t>&gt;</a:t>
            </a:r>
          </a:p>
          <a:p>
            <a:pPr eaLnBrk="1" hangingPunct="1">
              <a:defRPr/>
            </a:pPr>
            <a:r>
              <a:rPr lang="pt-BR" sz="1600" dirty="0">
                <a:solidFill>
                  <a:srgbClr val="0000FF"/>
                </a:solidFill>
              </a:rPr>
              <a:t>&lt;p&gt; Somente um parágrafo &lt;/p&gt;</a:t>
            </a:r>
          </a:p>
          <a:p>
            <a:pPr eaLnBrk="1" hangingPunct="1">
              <a:defRPr/>
            </a:pPr>
            <a:r>
              <a:rPr lang="pt-BR" sz="1600" dirty="0">
                <a:solidFill>
                  <a:srgbClr val="0000FF"/>
                </a:solidFill>
              </a:rPr>
              <a:t>&lt;/</a:t>
            </a:r>
            <a:r>
              <a:rPr lang="pt-BR" sz="1600" dirty="0" err="1">
                <a:solidFill>
                  <a:srgbClr val="0000FF"/>
                </a:solidFill>
              </a:rPr>
              <a:t>body</a:t>
            </a:r>
            <a:r>
              <a:rPr lang="pt-BR" sz="1600" dirty="0">
                <a:solidFill>
                  <a:srgbClr val="0000FF"/>
                </a:solidFill>
              </a:rPr>
              <a:t>&gt;</a:t>
            </a:r>
          </a:p>
          <a:p>
            <a:pPr eaLnBrk="1" hangingPunct="1">
              <a:defRPr/>
            </a:pPr>
            <a:r>
              <a:rPr lang="pt-BR" sz="1600" dirty="0">
                <a:solidFill>
                  <a:srgbClr val="0000FF"/>
                </a:solidFill>
              </a:rPr>
              <a:t>&lt;/</a:t>
            </a:r>
            <a:r>
              <a:rPr lang="pt-BR" sz="1600" dirty="0" err="1">
                <a:solidFill>
                  <a:srgbClr val="0000FF"/>
                </a:solidFill>
              </a:rPr>
              <a:t>html</a:t>
            </a:r>
            <a:r>
              <a:rPr lang="pt-BR" sz="1600" dirty="0">
                <a:solidFill>
                  <a:srgbClr val="0000FF"/>
                </a:solidFill>
              </a:rPr>
              <a:t>&gt;</a:t>
            </a:r>
          </a:p>
        </p:txBody>
      </p:sp>
      <p:sp>
        <p:nvSpPr>
          <p:cNvPr id="77829" name="Text Box 5"/>
          <p:cNvSpPr txBox="1">
            <a:spLocks noChangeArrowheads="1"/>
          </p:cNvSpPr>
          <p:nvPr/>
        </p:nvSpPr>
        <p:spPr bwMode="auto">
          <a:xfrm>
            <a:off x="7811596" y="4325303"/>
            <a:ext cx="3455988" cy="13239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pt-BR" sz="1600" dirty="0">
                <a:solidFill>
                  <a:schemeClr val="tx1"/>
                </a:solidFill>
              </a:rPr>
              <a:t>/*estilo.</a:t>
            </a:r>
            <a:r>
              <a:rPr lang="pt-BR" sz="1600" dirty="0" err="1">
                <a:solidFill>
                  <a:schemeClr val="tx1"/>
                </a:solidFill>
              </a:rPr>
              <a:t>css</a:t>
            </a:r>
            <a:r>
              <a:rPr lang="pt-BR" sz="1600" dirty="0">
                <a:solidFill>
                  <a:schemeClr val="tx1"/>
                </a:solidFill>
              </a:rPr>
              <a:t>*/</a:t>
            </a:r>
          </a:p>
          <a:p>
            <a:pPr eaLnBrk="1" hangingPunct="1">
              <a:defRPr/>
            </a:pPr>
            <a:r>
              <a:rPr lang="pt-BR" sz="1600" dirty="0">
                <a:solidFill>
                  <a:srgbClr val="990000"/>
                </a:solidFill>
              </a:rPr>
              <a:t>p {</a:t>
            </a:r>
          </a:p>
          <a:p>
            <a:pPr eaLnBrk="1" hangingPunct="1">
              <a:defRPr/>
            </a:pPr>
            <a:r>
              <a:rPr lang="pt-BR" sz="1600" dirty="0">
                <a:solidFill>
                  <a:srgbClr val="990000"/>
                </a:solidFill>
              </a:rPr>
              <a:t>	</a:t>
            </a:r>
            <a:r>
              <a:rPr lang="pt-BR" sz="1600" dirty="0" err="1">
                <a:solidFill>
                  <a:srgbClr val="990000"/>
                </a:solidFill>
              </a:rPr>
              <a:t>font-family</a:t>
            </a:r>
            <a:r>
              <a:rPr lang="pt-BR" sz="1600" dirty="0">
                <a:solidFill>
                  <a:srgbClr val="990000"/>
                </a:solidFill>
              </a:rPr>
              <a:t>: "</a:t>
            </a:r>
            <a:r>
              <a:rPr lang="pt-BR" sz="1600" dirty="0" err="1">
                <a:solidFill>
                  <a:srgbClr val="990000"/>
                </a:solidFill>
              </a:rPr>
              <a:t>verdana</a:t>
            </a:r>
            <a:r>
              <a:rPr lang="pt-BR" sz="1600" dirty="0">
                <a:solidFill>
                  <a:srgbClr val="990000"/>
                </a:solidFill>
              </a:rPr>
              <a:t>";</a:t>
            </a:r>
          </a:p>
          <a:p>
            <a:pPr eaLnBrk="1" hangingPunct="1">
              <a:defRPr/>
            </a:pPr>
            <a:r>
              <a:rPr lang="pt-BR" sz="1600" dirty="0">
                <a:solidFill>
                  <a:srgbClr val="990000"/>
                </a:solidFill>
              </a:rPr>
              <a:t>	</a:t>
            </a:r>
            <a:r>
              <a:rPr lang="pt-BR" sz="1600" dirty="0" err="1">
                <a:solidFill>
                  <a:srgbClr val="990000"/>
                </a:solidFill>
              </a:rPr>
              <a:t>color</a:t>
            </a:r>
            <a:r>
              <a:rPr lang="pt-BR" sz="1600" dirty="0">
                <a:solidFill>
                  <a:srgbClr val="990000"/>
                </a:solidFill>
              </a:rPr>
              <a:t>: </a:t>
            </a:r>
            <a:r>
              <a:rPr lang="pt-BR" sz="1600" dirty="0" err="1">
                <a:solidFill>
                  <a:srgbClr val="990000"/>
                </a:solidFill>
              </a:rPr>
              <a:t>red</a:t>
            </a:r>
            <a:r>
              <a:rPr lang="pt-BR" sz="1600" dirty="0">
                <a:solidFill>
                  <a:srgbClr val="990000"/>
                </a:solidFill>
              </a:rPr>
              <a:t>;</a:t>
            </a:r>
          </a:p>
          <a:p>
            <a:pPr eaLnBrk="1" hangingPunct="1">
              <a:defRPr/>
            </a:pPr>
            <a:r>
              <a:rPr lang="pt-BR" sz="1600" dirty="0">
                <a:solidFill>
                  <a:srgbClr val="990000"/>
                </a:solidFill>
              </a:rPr>
              <a:t>}</a:t>
            </a:r>
          </a:p>
        </p:txBody>
      </p:sp>
      <p:cxnSp>
        <p:nvCxnSpPr>
          <p:cNvPr id="7" name="Conector de seta reta 6"/>
          <p:cNvCxnSpPr/>
          <p:nvPr/>
        </p:nvCxnSpPr>
        <p:spPr>
          <a:xfrm>
            <a:off x="6382846" y="4310005"/>
            <a:ext cx="1428750" cy="50006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57329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ítulo 1"/>
          <p:cNvSpPr>
            <a:spLocks noGrp="1"/>
          </p:cNvSpPr>
          <p:nvPr>
            <p:ph type="title"/>
          </p:nvPr>
        </p:nvSpPr>
        <p:spPr>
          <a:xfrm>
            <a:off x="455613" y="239038"/>
            <a:ext cx="8785225" cy="581025"/>
          </a:xfrm>
        </p:spPr>
        <p:txBody>
          <a:bodyPr vert="horz" lIns="91440" tIns="45720" rIns="91440" bIns="45720" rtlCol="0" anchor="b">
            <a:normAutofit fontScale="90000"/>
          </a:bodyPr>
          <a:lstStyle/>
          <a:p>
            <a:r>
              <a:rPr lang="pt-BR" altLang="pt-BR" b="1" dirty="0"/>
              <a:t>HTML e CSS?</a:t>
            </a:r>
          </a:p>
        </p:txBody>
      </p:sp>
      <p:sp>
        <p:nvSpPr>
          <p:cNvPr id="7171" name="Espaço Reservado para Conteúdo 2"/>
          <p:cNvSpPr>
            <a:spLocks noGrp="1"/>
          </p:cNvSpPr>
          <p:nvPr>
            <p:ph idx="1"/>
          </p:nvPr>
        </p:nvSpPr>
        <p:spPr>
          <a:xfrm>
            <a:off x="692443" y="1148080"/>
            <a:ext cx="10100603" cy="4724400"/>
          </a:xfrm>
        </p:spPr>
        <p:txBody>
          <a:bodyPr/>
          <a:lstStyle/>
          <a:p>
            <a:r>
              <a:rPr lang="pt-BR" altLang="pt-BR" sz="1600" dirty="0"/>
              <a:t>A linguagem HTML precisa do CSS (folhas de estilo) para formatar o conteúdo de um documento e do </a:t>
            </a:r>
            <a:r>
              <a:rPr lang="pt-BR" altLang="pt-BR" sz="1600" dirty="0" err="1"/>
              <a:t>Javascript</a:t>
            </a:r>
            <a:r>
              <a:rPr lang="pt-BR" altLang="pt-BR" sz="1600" dirty="0"/>
              <a:t> para dar interatividade.</a:t>
            </a:r>
          </a:p>
          <a:p>
            <a:r>
              <a:rPr lang="pt-BR" altLang="pt-BR" sz="1600" dirty="0"/>
              <a:t>Um exemplo simples, as páginas abaixo possuem o mesmo código </a:t>
            </a:r>
            <a:r>
              <a:rPr lang="pt-BR" altLang="pt-BR" sz="1600" dirty="0" err="1"/>
              <a:t>html</a:t>
            </a:r>
            <a:r>
              <a:rPr lang="pt-BR" altLang="pt-BR" sz="1600" dirty="0"/>
              <a:t>, porém  em uma delas aplicamos o CSS</a:t>
            </a:r>
          </a:p>
          <a:p>
            <a:endParaRPr lang="pt-BR" altLang="pt-BR" sz="1600" dirty="0"/>
          </a:p>
        </p:txBody>
      </p:sp>
      <p:pic>
        <p:nvPicPr>
          <p:cNvPr id="71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252" y="2006782"/>
            <a:ext cx="3831540" cy="321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82" y="2174920"/>
            <a:ext cx="3149016" cy="287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ixaDeTexto 3"/>
          <p:cNvSpPr txBox="1"/>
          <p:nvPr/>
        </p:nvSpPr>
        <p:spPr>
          <a:xfrm>
            <a:off x="2107000" y="5177165"/>
            <a:ext cx="1846980"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eaLnBrk="1" hangingPunct="1">
              <a:defRPr/>
            </a:pPr>
            <a:r>
              <a:rPr lang="pt-BR" dirty="0"/>
              <a:t>SOMENTE HTML5</a:t>
            </a:r>
          </a:p>
        </p:txBody>
      </p:sp>
      <p:sp>
        <p:nvSpPr>
          <p:cNvPr id="7" name="CaixaDeTexto 6"/>
          <p:cNvSpPr txBox="1"/>
          <p:nvPr/>
        </p:nvSpPr>
        <p:spPr>
          <a:xfrm>
            <a:off x="7161848" y="5160636"/>
            <a:ext cx="140936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pPr eaLnBrk="1" hangingPunct="1">
              <a:defRPr/>
            </a:pPr>
            <a:r>
              <a:rPr lang="pt-BR" dirty="0"/>
              <a:t>HTML5 + CSS</a:t>
            </a:r>
          </a:p>
        </p:txBody>
      </p:sp>
    </p:spTree>
    <p:extLst>
      <p:ext uri="{BB962C8B-B14F-4D97-AF65-F5344CB8AC3E}">
        <p14:creationId xmlns:p14="http://schemas.microsoft.com/office/powerpoint/2010/main" val="634273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40402" y="360651"/>
            <a:ext cx="8785225" cy="581025"/>
          </a:xfrm>
        </p:spPr>
        <p:txBody>
          <a:bodyPr>
            <a:normAutofit fontScale="90000"/>
          </a:bodyPr>
          <a:lstStyle/>
          <a:p>
            <a:pPr eaLnBrk="1" hangingPunct="1"/>
            <a:r>
              <a:rPr lang="pt-BR" altLang="pt-BR" b="1" dirty="0"/>
              <a:t>CSS incorporado</a:t>
            </a:r>
          </a:p>
        </p:txBody>
      </p:sp>
      <p:sp>
        <p:nvSpPr>
          <p:cNvPr id="54275" name="Rectangle 3"/>
          <p:cNvSpPr>
            <a:spLocks noGrp="1" noChangeArrowheads="1"/>
          </p:cNvSpPr>
          <p:nvPr>
            <p:ph type="body" idx="1"/>
          </p:nvPr>
        </p:nvSpPr>
        <p:spPr>
          <a:xfrm>
            <a:off x="674083" y="1406698"/>
            <a:ext cx="6310455" cy="4322618"/>
          </a:xfrm>
        </p:spPr>
        <p:txBody>
          <a:bodyPr/>
          <a:lstStyle/>
          <a:p>
            <a:pPr eaLnBrk="1" hangingPunct="1"/>
            <a:r>
              <a:rPr lang="pt-BR" altLang="pt-BR" dirty="0"/>
              <a:t>Todas as configurações ficam dentro do cabeçalho (HEAD) da página e são delimitadas pelas </a:t>
            </a:r>
            <a:r>
              <a:rPr lang="pt-BR" altLang="pt-BR" dirty="0" err="1"/>
              <a:t>tags</a:t>
            </a:r>
            <a:r>
              <a:rPr lang="pt-BR" altLang="pt-BR" dirty="0"/>
              <a:t> &lt;</a:t>
            </a:r>
            <a:r>
              <a:rPr lang="pt-BR" altLang="pt-BR" dirty="0" err="1"/>
              <a:t>style</a:t>
            </a:r>
            <a:r>
              <a:rPr lang="pt-BR" altLang="pt-BR" dirty="0"/>
              <a:t>&gt;...&lt;/</a:t>
            </a:r>
            <a:r>
              <a:rPr lang="pt-BR" altLang="pt-BR" dirty="0" err="1"/>
              <a:t>style</a:t>
            </a:r>
            <a:r>
              <a:rPr lang="pt-BR" altLang="pt-BR" dirty="0"/>
              <a:t>&gt;</a:t>
            </a:r>
          </a:p>
          <a:p>
            <a:pPr eaLnBrk="1" hangingPunct="1"/>
            <a:r>
              <a:rPr lang="pt-BR" altLang="pt-BR" dirty="0"/>
              <a:t>As configurações valem para a página inteira.</a:t>
            </a:r>
          </a:p>
          <a:p>
            <a:pPr eaLnBrk="1" hangingPunct="1"/>
            <a:r>
              <a:rPr lang="pt-BR" altLang="pt-BR" dirty="0"/>
              <a:t>Este tipo de CSS não permite a reutilização, como seria no CSS externo.</a:t>
            </a:r>
          </a:p>
          <a:p>
            <a:pPr eaLnBrk="1" hangingPunct="1"/>
            <a:r>
              <a:rPr lang="pt-BR" altLang="pt-BR" dirty="0"/>
              <a:t>Exemplo simples:</a:t>
            </a:r>
          </a:p>
          <a:p>
            <a:pPr eaLnBrk="1" hangingPunct="1"/>
            <a:endParaRPr lang="pt-BR" altLang="pt-BR" dirty="0"/>
          </a:p>
        </p:txBody>
      </p:sp>
      <p:sp>
        <p:nvSpPr>
          <p:cNvPr id="78852" name="Text Box 4"/>
          <p:cNvSpPr txBox="1">
            <a:spLocks noChangeArrowheads="1"/>
          </p:cNvSpPr>
          <p:nvPr/>
        </p:nvSpPr>
        <p:spPr bwMode="auto">
          <a:xfrm>
            <a:off x="7750752" y="2275464"/>
            <a:ext cx="4000500" cy="35401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eaLnBrk="1" hangingPunct="1">
              <a:defRPr/>
            </a:pPr>
            <a:r>
              <a:rPr lang="pt-BR" sz="1600" dirty="0">
                <a:solidFill>
                  <a:schemeClr val="tx1"/>
                </a:solidFill>
              </a:rPr>
              <a:t>&lt;!--exemplo2.html--&gt;</a:t>
            </a:r>
          </a:p>
          <a:p>
            <a:pPr eaLnBrk="1" hangingPunct="1">
              <a:defRPr/>
            </a:pPr>
            <a:r>
              <a:rPr lang="pt-BR" sz="1600" dirty="0">
                <a:solidFill>
                  <a:srgbClr val="0000FF"/>
                </a:solidFill>
              </a:rPr>
              <a:t>&lt;</a:t>
            </a:r>
            <a:r>
              <a:rPr lang="pt-BR" sz="1600" dirty="0" err="1">
                <a:solidFill>
                  <a:srgbClr val="0000FF"/>
                </a:solidFill>
              </a:rPr>
              <a:t>html</a:t>
            </a:r>
            <a:r>
              <a:rPr lang="pt-BR" sz="1600" dirty="0">
                <a:solidFill>
                  <a:srgbClr val="0000FF"/>
                </a:solidFill>
              </a:rPr>
              <a:t>&gt;</a:t>
            </a:r>
            <a:br>
              <a:rPr lang="pt-BR" sz="1600" dirty="0">
                <a:solidFill>
                  <a:srgbClr val="0000FF"/>
                </a:solidFill>
              </a:rPr>
            </a:br>
            <a:r>
              <a:rPr lang="pt-BR" sz="1600" dirty="0">
                <a:solidFill>
                  <a:srgbClr val="0000FF"/>
                </a:solidFill>
              </a:rPr>
              <a:t>&lt;</a:t>
            </a:r>
            <a:r>
              <a:rPr lang="pt-BR" sz="1600" dirty="0" err="1">
                <a:solidFill>
                  <a:srgbClr val="0000FF"/>
                </a:solidFill>
              </a:rPr>
              <a:t>head</a:t>
            </a:r>
            <a:r>
              <a:rPr lang="pt-BR" sz="1600" dirty="0">
                <a:solidFill>
                  <a:srgbClr val="0000FF"/>
                </a:solidFill>
              </a:rPr>
              <a:t>&gt;</a:t>
            </a:r>
          </a:p>
          <a:p>
            <a:pPr eaLnBrk="1" hangingPunct="1">
              <a:defRPr/>
            </a:pPr>
            <a:r>
              <a:rPr lang="pt-BR" sz="1600" dirty="0">
                <a:solidFill>
                  <a:srgbClr val="0000FF"/>
                </a:solidFill>
              </a:rPr>
              <a:t>   &lt;</a:t>
            </a:r>
            <a:r>
              <a:rPr lang="pt-BR" sz="1600" dirty="0" err="1">
                <a:solidFill>
                  <a:srgbClr val="0000FF"/>
                </a:solidFill>
              </a:rPr>
              <a:t>title</a:t>
            </a:r>
            <a:r>
              <a:rPr lang="pt-BR" sz="1600" dirty="0">
                <a:solidFill>
                  <a:srgbClr val="0000FF"/>
                </a:solidFill>
              </a:rPr>
              <a:t>&gt; Teste CSS embutido &lt;/</a:t>
            </a:r>
            <a:r>
              <a:rPr lang="pt-BR" sz="1600" dirty="0" err="1">
                <a:solidFill>
                  <a:srgbClr val="0000FF"/>
                </a:solidFill>
              </a:rPr>
              <a:t>title</a:t>
            </a:r>
            <a:r>
              <a:rPr lang="pt-BR" sz="1600" dirty="0">
                <a:solidFill>
                  <a:srgbClr val="0000FF"/>
                </a:solidFill>
              </a:rPr>
              <a:t>&gt;</a:t>
            </a:r>
            <a:br>
              <a:rPr lang="pt-BR" sz="1600" dirty="0">
                <a:solidFill>
                  <a:srgbClr val="0000FF"/>
                </a:solidFill>
              </a:rPr>
            </a:br>
            <a:r>
              <a:rPr lang="pt-BR" sz="1600" dirty="0">
                <a:solidFill>
                  <a:srgbClr val="0000FF"/>
                </a:solidFill>
              </a:rPr>
              <a:t>   </a:t>
            </a:r>
            <a:r>
              <a:rPr lang="pt-BR" sz="1600" dirty="0">
                <a:solidFill>
                  <a:srgbClr val="990000"/>
                </a:solidFill>
              </a:rPr>
              <a:t>&lt;style </a:t>
            </a:r>
            <a:r>
              <a:rPr lang="pt-BR" sz="1600" dirty="0" err="1">
                <a:solidFill>
                  <a:srgbClr val="990000"/>
                </a:solidFill>
              </a:rPr>
              <a:t>type</a:t>
            </a:r>
            <a:r>
              <a:rPr lang="pt-BR" sz="1600" dirty="0">
                <a:solidFill>
                  <a:srgbClr val="990000"/>
                </a:solidFill>
              </a:rPr>
              <a:t>="</a:t>
            </a:r>
            <a:r>
              <a:rPr lang="pt-BR" sz="1600" dirty="0" err="1">
                <a:solidFill>
                  <a:srgbClr val="990000"/>
                </a:solidFill>
              </a:rPr>
              <a:t>text</a:t>
            </a:r>
            <a:r>
              <a:rPr lang="pt-BR" sz="1600" dirty="0">
                <a:solidFill>
                  <a:srgbClr val="990000"/>
                </a:solidFill>
              </a:rPr>
              <a:t>/</a:t>
            </a:r>
            <a:r>
              <a:rPr lang="pt-BR" sz="1600" dirty="0" err="1">
                <a:solidFill>
                  <a:srgbClr val="990000"/>
                </a:solidFill>
              </a:rPr>
              <a:t>css</a:t>
            </a:r>
            <a:r>
              <a:rPr lang="pt-BR" sz="1600" dirty="0">
                <a:solidFill>
                  <a:srgbClr val="990000"/>
                </a:solidFill>
              </a:rPr>
              <a:t>"&gt;</a:t>
            </a:r>
          </a:p>
          <a:p>
            <a:pPr eaLnBrk="1" hangingPunct="1">
              <a:defRPr/>
            </a:pPr>
            <a:r>
              <a:rPr lang="pt-BR" sz="1600" dirty="0">
                <a:solidFill>
                  <a:srgbClr val="990000"/>
                </a:solidFill>
              </a:rPr>
              <a:t>	p {</a:t>
            </a:r>
          </a:p>
          <a:p>
            <a:pPr eaLnBrk="1" hangingPunct="1">
              <a:defRPr/>
            </a:pPr>
            <a:r>
              <a:rPr lang="pt-BR" sz="1600" dirty="0">
                <a:solidFill>
                  <a:srgbClr val="990000"/>
                </a:solidFill>
              </a:rPr>
              <a:t>	        </a:t>
            </a:r>
            <a:r>
              <a:rPr lang="pt-BR" sz="1600" dirty="0" err="1">
                <a:solidFill>
                  <a:srgbClr val="990000"/>
                </a:solidFill>
              </a:rPr>
              <a:t>font-family</a:t>
            </a:r>
            <a:r>
              <a:rPr lang="pt-BR" sz="1600" dirty="0">
                <a:solidFill>
                  <a:srgbClr val="990000"/>
                </a:solidFill>
              </a:rPr>
              <a:t>: "</a:t>
            </a:r>
            <a:r>
              <a:rPr lang="pt-BR" sz="1600" dirty="0" err="1">
                <a:solidFill>
                  <a:srgbClr val="990000"/>
                </a:solidFill>
              </a:rPr>
              <a:t>verdana</a:t>
            </a:r>
            <a:r>
              <a:rPr lang="pt-BR" sz="1600" dirty="0">
                <a:solidFill>
                  <a:srgbClr val="990000"/>
                </a:solidFill>
              </a:rPr>
              <a:t>";</a:t>
            </a:r>
          </a:p>
          <a:p>
            <a:pPr eaLnBrk="1" hangingPunct="1">
              <a:defRPr/>
            </a:pPr>
            <a:r>
              <a:rPr lang="pt-BR" sz="1600" dirty="0">
                <a:solidFill>
                  <a:srgbClr val="990000"/>
                </a:solidFill>
              </a:rPr>
              <a:t>	        </a:t>
            </a:r>
            <a:r>
              <a:rPr lang="pt-BR" sz="1600" dirty="0" err="1">
                <a:solidFill>
                  <a:srgbClr val="990000"/>
                </a:solidFill>
              </a:rPr>
              <a:t>color</a:t>
            </a:r>
            <a:r>
              <a:rPr lang="pt-BR" sz="1600" dirty="0">
                <a:solidFill>
                  <a:srgbClr val="990000"/>
                </a:solidFill>
              </a:rPr>
              <a:t>: </a:t>
            </a:r>
            <a:r>
              <a:rPr lang="pt-BR" sz="1600" dirty="0" err="1">
                <a:solidFill>
                  <a:srgbClr val="990000"/>
                </a:solidFill>
              </a:rPr>
              <a:t>red</a:t>
            </a:r>
            <a:r>
              <a:rPr lang="pt-BR" sz="1600" dirty="0">
                <a:solidFill>
                  <a:srgbClr val="990000"/>
                </a:solidFill>
              </a:rPr>
              <a:t>;</a:t>
            </a:r>
          </a:p>
          <a:p>
            <a:pPr eaLnBrk="1" hangingPunct="1">
              <a:defRPr/>
            </a:pPr>
            <a:r>
              <a:rPr lang="pt-BR" sz="1600" dirty="0">
                <a:solidFill>
                  <a:srgbClr val="990000"/>
                </a:solidFill>
              </a:rPr>
              <a:t>                  }</a:t>
            </a:r>
          </a:p>
          <a:p>
            <a:pPr eaLnBrk="1" hangingPunct="1">
              <a:defRPr/>
            </a:pPr>
            <a:r>
              <a:rPr lang="pt-BR" sz="1600" dirty="0">
                <a:solidFill>
                  <a:srgbClr val="990000"/>
                </a:solidFill>
              </a:rPr>
              <a:t>   &lt;/style&gt;</a:t>
            </a:r>
          </a:p>
          <a:p>
            <a:pPr eaLnBrk="1" hangingPunct="1">
              <a:defRPr/>
            </a:pPr>
            <a:r>
              <a:rPr lang="pt-BR" sz="1600" dirty="0">
                <a:solidFill>
                  <a:srgbClr val="0000FF"/>
                </a:solidFill>
              </a:rPr>
              <a:t>&lt;/</a:t>
            </a:r>
            <a:r>
              <a:rPr lang="pt-BR" sz="1600" dirty="0" err="1">
                <a:solidFill>
                  <a:srgbClr val="0000FF"/>
                </a:solidFill>
              </a:rPr>
              <a:t>head</a:t>
            </a:r>
            <a:r>
              <a:rPr lang="pt-BR" sz="1600" dirty="0">
                <a:solidFill>
                  <a:srgbClr val="0000FF"/>
                </a:solidFill>
              </a:rPr>
              <a:t>&gt;</a:t>
            </a:r>
          </a:p>
          <a:p>
            <a:pPr eaLnBrk="1" hangingPunct="1">
              <a:defRPr/>
            </a:pPr>
            <a:r>
              <a:rPr lang="pt-BR" sz="1600" dirty="0">
                <a:solidFill>
                  <a:srgbClr val="0000FF"/>
                </a:solidFill>
              </a:rPr>
              <a:t>&lt;</a:t>
            </a:r>
            <a:r>
              <a:rPr lang="pt-BR" sz="1600" dirty="0" err="1">
                <a:solidFill>
                  <a:srgbClr val="0000FF"/>
                </a:solidFill>
              </a:rPr>
              <a:t>body</a:t>
            </a:r>
            <a:r>
              <a:rPr lang="pt-BR" sz="1600" dirty="0">
                <a:solidFill>
                  <a:srgbClr val="0000FF"/>
                </a:solidFill>
              </a:rPr>
              <a:t>&gt;</a:t>
            </a:r>
          </a:p>
          <a:p>
            <a:pPr eaLnBrk="1" hangingPunct="1">
              <a:defRPr/>
            </a:pPr>
            <a:r>
              <a:rPr lang="pt-BR" sz="1600" dirty="0">
                <a:solidFill>
                  <a:srgbClr val="0000FF"/>
                </a:solidFill>
              </a:rPr>
              <a:t>     &lt;p&gt; Somente um parágrafo &lt;/p&gt;</a:t>
            </a:r>
          </a:p>
          <a:p>
            <a:pPr eaLnBrk="1" hangingPunct="1">
              <a:defRPr/>
            </a:pPr>
            <a:r>
              <a:rPr lang="pt-BR" sz="1600" dirty="0">
                <a:solidFill>
                  <a:srgbClr val="0000FF"/>
                </a:solidFill>
              </a:rPr>
              <a:t>&lt;/</a:t>
            </a:r>
            <a:r>
              <a:rPr lang="pt-BR" sz="1600" dirty="0" err="1">
                <a:solidFill>
                  <a:srgbClr val="0000FF"/>
                </a:solidFill>
              </a:rPr>
              <a:t>body</a:t>
            </a:r>
            <a:r>
              <a:rPr lang="pt-BR" sz="1600" dirty="0">
                <a:solidFill>
                  <a:srgbClr val="0000FF"/>
                </a:solidFill>
              </a:rPr>
              <a:t>&gt;&lt;/</a:t>
            </a:r>
            <a:r>
              <a:rPr lang="pt-BR" sz="1600" dirty="0" err="1">
                <a:solidFill>
                  <a:srgbClr val="0000FF"/>
                </a:solidFill>
              </a:rPr>
              <a:t>html</a:t>
            </a:r>
            <a:r>
              <a:rPr lang="pt-BR" sz="1600" dirty="0">
                <a:solidFill>
                  <a:srgbClr val="0000FF"/>
                </a:solidFill>
              </a:rPr>
              <a:t>&gt;</a:t>
            </a:r>
          </a:p>
        </p:txBody>
      </p:sp>
    </p:spTree>
    <p:extLst>
      <p:ext uri="{BB962C8B-B14F-4D97-AF65-F5344CB8AC3E}">
        <p14:creationId xmlns:p14="http://schemas.microsoft.com/office/powerpoint/2010/main" val="866325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75500" y="395036"/>
            <a:ext cx="8785225" cy="581025"/>
          </a:xfrm>
        </p:spPr>
        <p:txBody>
          <a:bodyPr>
            <a:normAutofit fontScale="90000"/>
          </a:bodyPr>
          <a:lstStyle/>
          <a:p>
            <a:pPr eaLnBrk="1" hangingPunct="1"/>
            <a:r>
              <a:rPr lang="pt-BR" altLang="pt-BR" b="1" dirty="0"/>
              <a:t>Prioridades</a:t>
            </a:r>
          </a:p>
        </p:txBody>
      </p:sp>
      <p:sp>
        <p:nvSpPr>
          <p:cNvPr id="55299" name="Rectangle 3"/>
          <p:cNvSpPr>
            <a:spLocks noGrp="1" noChangeArrowheads="1"/>
          </p:cNvSpPr>
          <p:nvPr>
            <p:ph type="body" idx="1"/>
          </p:nvPr>
        </p:nvSpPr>
        <p:spPr>
          <a:xfrm>
            <a:off x="764956" y="1160377"/>
            <a:ext cx="10766643" cy="4984750"/>
          </a:xfrm>
        </p:spPr>
        <p:txBody>
          <a:bodyPr>
            <a:normAutofit/>
          </a:bodyPr>
          <a:lstStyle/>
          <a:p>
            <a:pPr eaLnBrk="1" hangingPunct="1"/>
            <a:r>
              <a:rPr lang="pt-BR" altLang="pt-BR" dirty="0"/>
              <a:t>Caso você utilize as três formas de inserir CSS em um documento HTML, deve ficar atento a prioridade entre eles, conforme demonstrado abaixo:</a:t>
            </a:r>
          </a:p>
        </p:txBody>
      </p:sp>
      <p:sp>
        <p:nvSpPr>
          <p:cNvPr id="55300" name="Text Box 4"/>
          <p:cNvSpPr txBox="1">
            <a:spLocks noChangeArrowheads="1"/>
          </p:cNvSpPr>
          <p:nvPr/>
        </p:nvSpPr>
        <p:spPr bwMode="auto">
          <a:xfrm>
            <a:off x="2981745" y="2242802"/>
            <a:ext cx="20161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pt-BR" altLang="pt-BR" sz="1800"/>
              <a:t>HTML</a:t>
            </a:r>
          </a:p>
        </p:txBody>
      </p:sp>
      <p:sp>
        <p:nvSpPr>
          <p:cNvPr id="55301" name="Text Box 5"/>
          <p:cNvSpPr txBox="1">
            <a:spLocks noChangeArrowheads="1"/>
          </p:cNvSpPr>
          <p:nvPr/>
        </p:nvSpPr>
        <p:spPr bwMode="auto">
          <a:xfrm>
            <a:off x="2981745" y="2890502"/>
            <a:ext cx="20161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pt-BR" altLang="pt-BR" sz="1800"/>
              <a:t>CSS externo</a:t>
            </a:r>
          </a:p>
        </p:txBody>
      </p:sp>
      <p:sp>
        <p:nvSpPr>
          <p:cNvPr id="55302" name="Text Box 6"/>
          <p:cNvSpPr txBox="1">
            <a:spLocks noChangeArrowheads="1"/>
          </p:cNvSpPr>
          <p:nvPr/>
        </p:nvSpPr>
        <p:spPr bwMode="auto">
          <a:xfrm>
            <a:off x="2981745" y="3609641"/>
            <a:ext cx="20161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pt-BR" altLang="pt-BR" sz="1800"/>
              <a:t>CSS incorporado</a:t>
            </a:r>
          </a:p>
        </p:txBody>
      </p:sp>
      <p:sp>
        <p:nvSpPr>
          <p:cNvPr id="55303" name="Text Box 7"/>
          <p:cNvSpPr txBox="1">
            <a:spLocks noChangeArrowheads="1"/>
          </p:cNvSpPr>
          <p:nvPr/>
        </p:nvSpPr>
        <p:spPr bwMode="auto">
          <a:xfrm>
            <a:off x="2981745" y="4258927"/>
            <a:ext cx="20161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pt-BR" altLang="pt-BR" sz="1800"/>
              <a:t>CSS inline</a:t>
            </a:r>
          </a:p>
        </p:txBody>
      </p:sp>
      <p:sp>
        <p:nvSpPr>
          <p:cNvPr id="55304" name="Text Box 8"/>
          <p:cNvSpPr txBox="1">
            <a:spLocks noChangeArrowheads="1"/>
          </p:cNvSpPr>
          <p:nvPr/>
        </p:nvSpPr>
        <p:spPr bwMode="auto">
          <a:xfrm>
            <a:off x="2622969" y="2242803"/>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1-</a:t>
            </a:r>
          </a:p>
        </p:txBody>
      </p:sp>
      <p:sp>
        <p:nvSpPr>
          <p:cNvPr id="55305" name="Text Box 9"/>
          <p:cNvSpPr txBox="1">
            <a:spLocks noChangeArrowheads="1"/>
          </p:cNvSpPr>
          <p:nvPr/>
        </p:nvSpPr>
        <p:spPr bwMode="auto">
          <a:xfrm>
            <a:off x="2622969" y="2890503"/>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2-</a:t>
            </a:r>
          </a:p>
        </p:txBody>
      </p:sp>
      <p:sp>
        <p:nvSpPr>
          <p:cNvPr id="55306" name="Text Box 10"/>
          <p:cNvSpPr txBox="1">
            <a:spLocks noChangeArrowheads="1"/>
          </p:cNvSpPr>
          <p:nvPr/>
        </p:nvSpPr>
        <p:spPr bwMode="auto">
          <a:xfrm>
            <a:off x="2622969" y="3609640"/>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3-</a:t>
            </a:r>
          </a:p>
        </p:txBody>
      </p:sp>
      <p:sp>
        <p:nvSpPr>
          <p:cNvPr id="55307" name="Text Box 11"/>
          <p:cNvSpPr txBox="1">
            <a:spLocks noChangeArrowheads="1"/>
          </p:cNvSpPr>
          <p:nvPr/>
        </p:nvSpPr>
        <p:spPr bwMode="auto">
          <a:xfrm>
            <a:off x="2622969" y="4258928"/>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4-</a:t>
            </a:r>
          </a:p>
        </p:txBody>
      </p:sp>
      <p:sp>
        <p:nvSpPr>
          <p:cNvPr id="55308" name="Text Box 12"/>
          <p:cNvSpPr txBox="1">
            <a:spLocks noChangeArrowheads="1"/>
          </p:cNvSpPr>
          <p:nvPr/>
        </p:nvSpPr>
        <p:spPr bwMode="auto">
          <a:xfrm>
            <a:off x="1788160" y="4819481"/>
            <a:ext cx="91170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2000" dirty="0"/>
              <a:t>Na figura acima, o CSS </a:t>
            </a:r>
            <a:r>
              <a:rPr lang="pt-BR" altLang="pt-BR" sz="2000" dirty="0" err="1"/>
              <a:t>inline</a:t>
            </a:r>
            <a:r>
              <a:rPr lang="pt-BR" altLang="pt-BR" sz="2000" dirty="0"/>
              <a:t> sobrepõe os demais estilos, caso este não exista, o CSS incorporado sobrepõe o externo e assim ocorre com as demais variações.</a:t>
            </a:r>
          </a:p>
        </p:txBody>
      </p:sp>
      <p:sp>
        <p:nvSpPr>
          <p:cNvPr id="55309" name="Line 14"/>
          <p:cNvSpPr>
            <a:spLocks noChangeShapeType="1"/>
          </p:cNvSpPr>
          <p:nvPr/>
        </p:nvSpPr>
        <p:spPr bwMode="auto">
          <a:xfrm>
            <a:off x="5647156" y="2309477"/>
            <a:ext cx="0" cy="2305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55310" name="Text Box 15"/>
          <p:cNvSpPr txBox="1">
            <a:spLocks noChangeArrowheads="1"/>
          </p:cNvSpPr>
          <p:nvPr/>
        </p:nvSpPr>
        <p:spPr bwMode="auto">
          <a:xfrm>
            <a:off x="5915660" y="2359026"/>
            <a:ext cx="2901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Menor prioridade</a:t>
            </a:r>
          </a:p>
        </p:txBody>
      </p:sp>
      <p:sp>
        <p:nvSpPr>
          <p:cNvPr id="55311" name="Text Box 19"/>
          <p:cNvSpPr txBox="1">
            <a:spLocks noChangeArrowheads="1"/>
          </p:cNvSpPr>
          <p:nvPr/>
        </p:nvSpPr>
        <p:spPr bwMode="auto">
          <a:xfrm>
            <a:off x="5915660" y="4298783"/>
            <a:ext cx="290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Maior prioridade</a:t>
            </a:r>
          </a:p>
        </p:txBody>
      </p:sp>
    </p:spTree>
    <p:extLst>
      <p:ext uri="{BB962C8B-B14F-4D97-AF65-F5344CB8AC3E}">
        <p14:creationId xmlns:p14="http://schemas.microsoft.com/office/powerpoint/2010/main" val="3224421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0174" y="332942"/>
            <a:ext cx="6913562" cy="581025"/>
          </a:xfrm>
        </p:spPr>
        <p:txBody>
          <a:bodyPr>
            <a:normAutofit fontScale="90000"/>
          </a:bodyPr>
          <a:lstStyle/>
          <a:p>
            <a:pPr eaLnBrk="1" hangingPunct="1"/>
            <a:r>
              <a:rPr lang="pt-BR" altLang="pt-BR" b="1" dirty="0">
                <a:solidFill>
                  <a:schemeClr val="tx1"/>
                </a:solidFill>
              </a:rPr>
              <a:t>Seletores CSS</a:t>
            </a:r>
          </a:p>
        </p:txBody>
      </p:sp>
      <p:sp>
        <p:nvSpPr>
          <p:cNvPr id="38915" name="Rectangle 3"/>
          <p:cNvSpPr>
            <a:spLocks noGrp="1" noChangeArrowheads="1"/>
          </p:cNvSpPr>
          <p:nvPr>
            <p:ph type="body" idx="1"/>
          </p:nvPr>
        </p:nvSpPr>
        <p:spPr>
          <a:xfrm>
            <a:off x="541454" y="1260764"/>
            <a:ext cx="11152705" cy="4336472"/>
          </a:xfrm>
        </p:spPr>
        <p:txBody>
          <a:bodyPr/>
          <a:lstStyle/>
          <a:p>
            <a:pPr eaLnBrk="1" hangingPunct="1">
              <a:defRPr/>
            </a:pPr>
            <a:r>
              <a:rPr lang="pt-BR" altLang="pt-BR" sz="1800" dirty="0"/>
              <a:t>Um seletor CSS é um padrão criado para ser aplicado ao elemento(s) desejado(s) no HTML. </a:t>
            </a:r>
          </a:p>
          <a:p>
            <a:pPr eaLnBrk="1" hangingPunct="1">
              <a:defRPr/>
            </a:pPr>
            <a:r>
              <a:rPr lang="pt-BR" altLang="pt-BR" sz="1800" dirty="0"/>
              <a:t>Existem diversos seletores, aqui iremos abordar as principais, porém um estudo aprofundado pode ser obtido através dos links:</a:t>
            </a:r>
          </a:p>
          <a:p>
            <a:pPr lvl="1" eaLnBrk="1" hangingPunct="1">
              <a:defRPr/>
            </a:pPr>
            <a:r>
              <a:rPr lang="pt-BR" altLang="pt-BR" dirty="0">
                <a:hlinkClick r:id="rId2"/>
              </a:rPr>
              <a:t>http://www.maujor.com/tutorial/seletores_css21_parte1.php</a:t>
            </a:r>
            <a:endParaRPr lang="pt-BR" altLang="pt-BR" dirty="0"/>
          </a:p>
          <a:p>
            <a:pPr lvl="1" eaLnBrk="1" hangingPunct="1">
              <a:defRPr/>
            </a:pPr>
            <a:r>
              <a:rPr lang="pt-BR" altLang="pt-BR" dirty="0">
                <a:hlinkClick r:id="rId3"/>
              </a:rPr>
              <a:t>http://www.w3.org/TR/css3-selectors/</a:t>
            </a:r>
            <a:endParaRPr lang="pt-BR" altLang="pt-BR" dirty="0"/>
          </a:p>
          <a:p>
            <a:pPr lvl="1" eaLnBrk="1" hangingPunct="1">
              <a:defRPr/>
            </a:pPr>
            <a:r>
              <a:rPr lang="pt-BR" altLang="pt-BR" dirty="0">
                <a:hlinkClick r:id="rId4"/>
              </a:rPr>
              <a:t>http://www.w3schools.com/cssref/css_selectors.asp</a:t>
            </a:r>
            <a:endParaRPr lang="pt-BR" altLang="pt-BR" dirty="0"/>
          </a:p>
          <a:p>
            <a:pPr lvl="1" eaLnBrk="1" hangingPunct="1">
              <a:defRPr/>
            </a:pPr>
            <a:endParaRPr lang="pt-BR" altLang="pt-BR" sz="1600" dirty="0"/>
          </a:p>
          <a:p>
            <a:pPr eaLnBrk="1" hangingPunct="1">
              <a:defRPr/>
            </a:pPr>
            <a:r>
              <a:rPr lang="pt-BR" altLang="pt-BR" sz="1800" dirty="0"/>
              <a:t>Iremos utilizar os seguintes seletores (básicos):</a:t>
            </a:r>
          </a:p>
          <a:p>
            <a:pPr marL="0" indent="0">
              <a:buNone/>
              <a:defRPr/>
            </a:pPr>
            <a:endParaRPr lang="pt-BR" altLang="pt-BR" sz="1200" dirty="0"/>
          </a:p>
          <a:p>
            <a:pPr lvl="1" eaLnBrk="1" hangingPunct="1">
              <a:defRPr/>
            </a:pPr>
            <a:r>
              <a:rPr lang="pt-BR" altLang="pt-BR" sz="1600" dirty="0"/>
              <a:t>Para um elemento específico (seletor tipo)</a:t>
            </a:r>
          </a:p>
          <a:p>
            <a:pPr lvl="1" eaLnBrk="1" hangingPunct="1">
              <a:defRPr/>
            </a:pPr>
            <a:r>
              <a:rPr lang="pt-BR" altLang="pt-BR" sz="1600" dirty="0"/>
              <a:t>Para classes genéricas (seletor classe)</a:t>
            </a:r>
          </a:p>
          <a:p>
            <a:pPr lvl="1" eaLnBrk="1" hangingPunct="1">
              <a:defRPr/>
            </a:pPr>
            <a:r>
              <a:rPr lang="pt-BR" altLang="pt-BR" sz="1600" dirty="0"/>
              <a:t>Para estilos individuais (seletor id)</a:t>
            </a:r>
          </a:p>
        </p:txBody>
      </p:sp>
    </p:spTree>
    <p:extLst>
      <p:ext uri="{BB962C8B-B14F-4D97-AF65-F5344CB8AC3E}">
        <p14:creationId xmlns:p14="http://schemas.microsoft.com/office/powerpoint/2010/main" val="796930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4418" y="333663"/>
            <a:ext cx="8785225" cy="581025"/>
          </a:xfrm>
        </p:spPr>
        <p:txBody>
          <a:bodyPr/>
          <a:lstStyle/>
          <a:p>
            <a:pPr eaLnBrk="1" hangingPunct="1"/>
            <a:r>
              <a:rPr lang="pt-BR" altLang="pt-BR" sz="2800" b="1" dirty="0"/>
              <a:t>Para um elemento específico (seletor tipo)</a:t>
            </a:r>
          </a:p>
        </p:txBody>
      </p:sp>
      <p:sp>
        <p:nvSpPr>
          <p:cNvPr id="57347" name="Rectangle 3"/>
          <p:cNvSpPr>
            <a:spLocks noGrp="1" noChangeArrowheads="1"/>
          </p:cNvSpPr>
          <p:nvPr>
            <p:ph type="body" idx="1"/>
          </p:nvPr>
        </p:nvSpPr>
        <p:spPr>
          <a:xfrm>
            <a:off x="1188374" y="1251556"/>
            <a:ext cx="8785225" cy="5141912"/>
          </a:xfrm>
        </p:spPr>
        <p:txBody>
          <a:bodyPr>
            <a:normAutofit/>
          </a:bodyPr>
          <a:lstStyle/>
          <a:p>
            <a:pPr eaLnBrk="1" hangingPunct="1"/>
            <a:r>
              <a:rPr lang="pt-BR" altLang="pt-BR" sz="2800" dirty="0"/>
              <a:t>Podemos definir nossos estilos para qualquer elemento do HTML.</a:t>
            </a:r>
          </a:p>
          <a:p>
            <a:pPr eaLnBrk="1" hangingPunct="1"/>
            <a:r>
              <a:rPr lang="pt-BR" altLang="pt-BR" sz="2800" dirty="0"/>
              <a:t>Sintaxe:</a:t>
            </a:r>
            <a:br>
              <a:rPr lang="pt-BR" altLang="pt-BR" sz="2800" dirty="0"/>
            </a:br>
            <a:r>
              <a:rPr lang="pt-BR" altLang="pt-BR" sz="2800" dirty="0">
                <a:solidFill>
                  <a:srgbClr val="990000"/>
                </a:solidFill>
              </a:rPr>
              <a:t>elemento</a:t>
            </a:r>
            <a:r>
              <a:rPr lang="pt-BR" altLang="pt-BR" sz="2800" dirty="0"/>
              <a:t>  { </a:t>
            </a:r>
            <a:r>
              <a:rPr lang="pt-BR" altLang="pt-BR" sz="2800" dirty="0">
                <a:solidFill>
                  <a:srgbClr val="0000FF"/>
                </a:solidFill>
              </a:rPr>
              <a:t>propriedade</a:t>
            </a:r>
            <a:r>
              <a:rPr lang="pt-BR" altLang="pt-BR" sz="2800" dirty="0"/>
              <a:t>: </a:t>
            </a:r>
            <a:r>
              <a:rPr lang="pt-BR" altLang="pt-BR" sz="2800" dirty="0">
                <a:solidFill>
                  <a:schemeClr val="folHlink"/>
                </a:solidFill>
              </a:rPr>
              <a:t>valor</a:t>
            </a:r>
            <a:r>
              <a:rPr lang="pt-BR" altLang="pt-BR" sz="2800" dirty="0"/>
              <a:t>}</a:t>
            </a:r>
          </a:p>
        </p:txBody>
      </p:sp>
      <p:sp>
        <p:nvSpPr>
          <p:cNvPr id="57348" name="Text Box 4"/>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49" name="Text Box 5"/>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57350" name="Text Box 6"/>
          <p:cNvSpPr txBox="1">
            <a:spLocks noChangeArrowheads="1"/>
          </p:cNvSpPr>
          <p:nvPr/>
        </p:nvSpPr>
        <p:spPr bwMode="auto">
          <a:xfrm>
            <a:off x="4816391" y="3788525"/>
            <a:ext cx="1531937"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Valor da propriedade</a:t>
            </a:r>
          </a:p>
        </p:txBody>
      </p:sp>
      <p:sp>
        <p:nvSpPr>
          <p:cNvPr id="57351" name="Line 7"/>
          <p:cNvSpPr>
            <a:spLocks noChangeShapeType="1"/>
          </p:cNvSpPr>
          <p:nvPr/>
        </p:nvSpPr>
        <p:spPr bwMode="auto">
          <a:xfrm>
            <a:off x="1720765"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52" name="Line 8"/>
          <p:cNvSpPr>
            <a:spLocks noChangeShapeType="1"/>
          </p:cNvSpPr>
          <p:nvPr/>
        </p:nvSpPr>
        <p:spPr bwMode="auto">
          <a:xfrm>
            <a:off x="3665452"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53" name="Line 9"/>
          <p:cNvSpPr>
            <a:spLocks noChangeShapeType="1"/>
          </p:cNvSpPr>
          <p:nvPr/>
        </p:nvSpPr>
        <p:spPr bwMode="auto">
          <a:xfrm>
            <a:off x="5392652" y="292492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54" name="Text Box 11"/>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55" name="Text Box 12"/>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57356" name="Line 13"/>
          <p:cNvSpPr>
            <a:spLocks noChangeShapeType="1"/>
          </p:cNvSpPr>
          <p:nvPr/>
        </p:nvSpPr>
        <p:spPr bwMode="auto">
          <a:xfrm>
            <a:off x="1720765"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57" name="Text Box 14"/>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58" name="Text Box 15"/>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57359" name="Line 16"/>
          <p:cNvSpPr>
            <a:spLocks noChangeShapeType="1"/>
          </p:cNvSpPr>
          <p:nvPr/>
        </p:nvSpPr>
        <p:spPr bwMode="auto">
          <a:xfrm>
            <a:off x="3665452"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60" name="Line 17"/>
          <p:cNvSpPr>
            <a:spLocks noChangeShapeType="1"/>
          </p:cNvSpPr>
          <p:nvPr/>
        </p:nvSpPr>
        <p:spPr bwMode="auto">
          <a:xfrm>
            <a:off x="1720765"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61" name="Text Box 18"/>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62" name="Text Box 19"/>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57363" name="Line 20"/>
          <p:cNvSpPr>
            <a:spLocks noChangeShapeType="1"/>
          </p:cNvSpPr>
          <p:nvPr/>
        </p:nvSpPr>
        <p:spPr bwMode="auto">
          <a:xfrm>
            <a:off x="5392652" y="292492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64" name="Line 21"/>
          <p:cNvSpPr>
            <a:spLocks noChangeShapeType="1"/>
          </p:cNvSpPr>
          <p:nvPr/>
        </p:nvSpPr>
        <p:spPr bwMode="auto">
          <a:xfrm>
            <a:off x="3665452"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65" name="Line 22"/>
          <p:cNvSpPr>
            <a:spLocks noChangeShapeType="1"/>
          </p:cNvSpPr>
          <p:nvPr/>
        </p:nvSpPr>
        <p:spPr bwMode="auto">
          <a:xfrm>
            <a:off x="1720765"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66" name="Text Box 23"/>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67" name="Text Box 24"/>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57368" name="Text Box 25"/>
          <p:cNvSpPr txBox="1">
            <a:spLocks noChangeArrowheads="1"/>
          </p:cNvSpPr>
          <p:nvPr/>
        </p:nvSpPr>
        <p:spPr bwMode="auto">
          <a:xfrm>
            <a:off x="4816391" y="3788525"/>
            <a:ext cx="1531937"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Valor da propriedade</a:t>
            </a:r>
          </a:p>
        </p:txBody>
      </p:sp>
      <p:sp>
        <p:nvSpPr>
          <p:cNvPr id="57369" name="Line 26"/>
          <p:cNvSpPr>
            <a:spLocks noChangeShapeType="1"/>
          </p:cNvSpPr>
          <p:nvPr/>
        </p:nvSpPr>
        <p:spPr bwMode="auto">
          <a:xfrm>
            <a:off x="5392652" y="2924925"/>
            <a:ext cx="0"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70" name="Line 27"/>
          <p:cNvSpPr>
            <a:spLocks noChangeShapeType="1"/>
          </p:cNvSpPr>
          <p:nvPr/>
        </p:nvSpPr>
        <p:spPr bwMode="auto">
          <a:xfrm>
            <a:off x="3665452"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71" name="Line 28"/>
          <p:cNvSpPr>
            <a:spLocks noChangeShapeType="1"/>
          </p:cNvSpPr>
          <p:nvPr/>
        </p:nvSpPr>
        <p:spPr bwMode="auto">
          <a:xfrm>
            <a:off x="1720765" y="2996363"/>
            <a:ext cx="0" cy="7921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57372" name="Text Box 29"/>
          <p:cNvSpPr txBox="1">
            <a:spLocks noChangeArrowheads="1"/>
          </p:cNvSpPr>
          <p:nvPr/>
        </p:nvSpPr>
        <p:spPr bwMode="auto">
          <a:xfrm>
            <a:off x="1000040" y="3788526"/>
            <a:ext cx="1263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Tag HTML</a:t>
            </a:r>
          </a:p>
        </p:txBody>
      </p:sp>
      <p:sp>
        <p:nvSpPr>
          <p:cNvPr id="57373" name="Text Box 30"/>
          <p:cNvSpPr txBox="1">
            <a:spLocks noChangeArrowheads="1"/>
          </p:cNvSpPr>
          <p:nvPr/>
        </p:nvSpPr>
        <p:spPr bwMode="auto">
          <a:xfrm>
            <a:off x="2892340" y="3788525"/>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Tree>
    <p:extLst>
      <p:ext uri="{BB962C8B-B14F-4D97-AF65-F5344CB8AC3E}">
        <p14:creationId xmlns:p14="http://schemas.microsoft.com/office/powerpoint/2010/main" val="322022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42914" y="294699"/>
            <a:ext cx="8785225" cy="581025"/>
          </a:xfrm>
        </p:spPr>
        <p:txBody>
          <a:bodyPr/>
          <a:lstStyle/>
          <a:p>
            <a:pPr eaLnBrk="1" hangingPunct="1"/>
            <a:r>
              <a:rPr lang="pt-BR" altLang="pt-BR" sz="2800" b="1" dirty="0"/>
              <a:t>Exemplo</a:t>
            </a:r>
          </a:p>
        </p:txBody>
      </p:sp>
      <p:sp>
        <p:nvSpPr>
          <p:cNvPr id="58371" name="Rectangle 3"/>
          <p:cNvSpPr>
            <a:spLocks noGrp="1" noChangeArrowheads="1"/>
          </p:cNvSpPr>
          <p:nvPr>
            <p:ph type="body" idx="1"/>
          </p:nvPr>
        </p:nvSpPr>
        <p:spPr>
          <a:xfrm>
            <a:off x="245890" y="1209676"/>
            <a:ext cx="8785225" cy="5141912"/>
          </a:xfrm>
        </p:spPr>
        <p:txBody>
          <a:bodyPr/>
          <a:lstStyle/>
          <a:p>
            <a:pPr eaLnBrk="1" hangingPunct="1">
              <a:buFontTx/>
              <a:buNone/>
            </a:pPr>
            <a:r>
              <a:rPr lang="pt-BR" altLang="pt-BR" sz="1800" dirty="0"/>
              <a:t>p { </a:t>
            </a:r>
            <a:r>
              <a:rPr lang="pt-BR" altLang="pt-BR" sz="1800" dirty="0" err="1"/>
              <a:t>color:blue</a:t>
            </a:r>
            <a:r>
              <a:rPr lang="pt-BR" altLang="pt-BR" sz="1800" dirty="0"/>
              <a:t>}</a:t>
            </a:r>
          </a:p>
          <a:p>
            <a:pPr eaLnBrk="1" hangingPunct="1">
              <a:buFontTx/>
              <a:buNone/>
            </a:pPr>
            <a:r>
              <a:rPr lang="pt-BR" altLang="pt-BR" sz="1800" dirty="0"/>
              <a:t>b { </a:t>
            </a:r>
          </a:p>
          <a:p>
            <a:pPr eaLnBrk="1" hangingPunct="1">
              <a:buFontTx/>
              <a:buNone/>
            </a:pPr>
            <a:r>
              <a:rPr lang="pt-BR" altLang="pt-BR" sz="1800" dirty="0"/>
              <a:t>	</a:t>
            </a:r>
            <a:r>
              <a:rPr lang="pt-BR" altLang="pt-BR" sz="1800" dirty="0" err="1"/>
              <a:t>color:red</a:t>
            </a:r>
            <a:r>
              <a:rPr lang="pt-BR" altLang="pt-BR" sz="1800" dirty="0"/>
              <a:t>;</a:t>
            </a:r>
            <a:br>
              <a:rPr lang="pt-BR" altLang="pt-BR" sz="1800" dirty="0"/>
            </a:br>
            <a:r>
              <a:rPr lang="pt-BR" altLang="pt-BR" sz="1800" dirty="0" err="1"/>
              <a:t>font-family</a:t>
            </a:r>
            <a:r>
              <a:rPr lang="pt-BR" altLang="pt-BR" sz="1800" dirty="0"/>
              <a:t>: </a:t>
            </a:r>
            <a:r>
              <a:rPr lang="pt-BR" altLang="pt-BR" sz="1800" dirty="0" err="1"/>
              <a:t>verdana</a:t>
            </a:r>
            <a:r>
              <a:rPr lang="pt-BR" altLang="pt-BR" sz="1800" dirty="0"/>
              <a:t>;</a:t>
            </a:r>
          </a:p>
          <a:p>
            <a:pPr eaLnBrk="1" hangingPunct="1">
              <a:buFontTx/>
              <a:buNone/>
            </a:pPr>
            <a:r>
              <a:rPr lang="pt-BR" altLang="pt-BR" sz="1800" dirty="0"/>
              <a:t>}</a:t>
            </a:r>
          </a:p>
          <a:p>
            <a:pPr eaLnBrk="1" hangingPunct="1">
              <a:buFontTx/>
              <a:buNone/>
            </a:pPr>
            <a:r>
              <a:rPr lang="pt-BR" altLang="pt-BR" sz="1800" dirty="0"/>
              <a:t>i {</a:t>
            </a:r>
          </a:p>
          <a:p>
            <a:pPr eaLnBrk="1" hangingPunct="1">
              <a:buFontTx/>
              <a:buNone/>
            </a:pPr>
            <a:r>
              <a:rPr lang="pt-BR" altLang="pt-BR" sz="1800" dirty="0"/>
              <a:t>	</a:t>
            </a:r>
            <a:r>
              <a:rPr lang="pt-BR" altLang="pt-BR" sz="1800" dirty="0" err="1"/>
              <a:t>color:red</a:t>
            </a:r>
            <a:r>
              <a:rPr lang="pt-BR" altLang="pt-BR" sz="1800" dirty="0"/>
              <a:t>;</a:t>
            </a:r>
            <a:br>
              <a:rPr lang="pt-BR" altLang="pt-BR" sz="1800" dirty="0"/>
            </a:br>
            <a:r>
              <a:rPr lang="pt-BR" altLang="pt-BR" sz="1800" dirty="0" err="1"/>
              <a:t>font-family</a:t>
            </a:r>
            <a:r>
              <a:rPr lang="pt-BR" altLang="pt-BR" sz="1800" dirty="0"/>
              <a:t>: "</a:t>
            </a:r>
            <a:r>
              <a:rPr lang="pt-BR" altLang="pt-BR" sz="1800" dirty="0" err="1"/>
              <a:t>sans</a:t>
            </a:r>
            <a:r>
              <a:rPr lang="pt-BR" altLang="pt-BR" sz="1800" dirty="0"/>
              <a:t> </a:t>
            </a:r>
            <a:r>
              <a:rPr lang="pt-BR" altLang="pt-BR" sz="1800" dirty="0" err="1"/>
              <a:t>serif</a:t>
            </a:r>
            <a:r>
              <a:rPr lang="pt-BR" altLang="pt-BR" sz="1800" dirty="0"/>
              <a:t>";</a:t>
            </a:r>
          </a:p>
          <a:p>
            <a:pPr eaLnBrk="1" hangingPunct="1">
              <a:buFontTx/>
              <a:buNone/>
            </a:pPr>
            <a:r>
              <a:rPr lang="pt-BR" altLang="pt-BR" sz="1800" dirty="0"/>
              <a:t>}</a:t>
            </a:r>
          </a:p>
        </p:txBody>
      </p:sp>
      <p:sp>
        <p:nvSpPr>
          <p:cNvPr id="83972" name="Text Box 4"/>
          <p:cNvSpPr txBox="1">
            <a:spLocks noChangeArrowheads="1"/>
          </p:cNvSpPr>
          <p:nvPr/>
        </p:nvSpPr>
        <p:spPr bwMode="auto">
          <a:xfrm>
            <a:off x="2918114" y="3812382"/>
            <a:ext cx="4286250" cy="21463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pt-BR" sz="1600" dirty="0"/>
              <a:t>Um padrão que é utilizado para a criação dos estilos é inserir uma propriedade em cada linha, isso facilita a leitura posterior.</a:t>
            </a:r>
          </a:p>
          <a:p>
            <a:pPr eaLnBrk="1" hangingPunct="1">
              <a:defRPr/>
            </a:pPr>
            <a:endParaRPr lang="pt-BR" sz="1600" dirty="0"/>
          </a:p>
          <a:p>
            <a:pPr eaLnBrk="1" hangingPunct="1">
              <a:spcBef>
                <a:spcPct val="20000"/>
              </a:spcBef>
              <a:defRPr/>
            </a:pPr>
            <a:r>
              <a:rPr lang="pt-BR" sz="1600" dirty="0" err="1"/>
              <a:t>body</a:t>
            </a:r>
            <a:r>
              <a:rPr lang="pt-BR" sz="1600" dirty="0"/>
              <a:t> { </a:t>
            </a:r>
          </a:p>
          <a:p>
            <a:pPr eaLnBrk="1" hangingPunct="1">
              <a:spcBef>
                <a:spcPct val="20000"/>
              </a:spcBef>
              <a:defRPr/>
            </a:pPr>
            <a:r>
              <a:rPr lang="pt-BR" sz="1600" dirty="0"/>
              <a:t>        </a:t>
            </a:r>
            <a:r>
              <a:rPr lang="pt-BR" sz="1600" dirty="0" err="1"/>
              <a:t>color:green</a:t>
            </a:r>
            <a:r>
              <a:rPr lang="pt-BR" sz="1600" dirty="0"/>
              <a:t>;</a:t>
            </a:r>
            <a:br>
              <a:rPr lang="pt-BR" sz="1600" dirty="0"/>
            </a:br>
            <a:r>
              <a:rPr lang="pt-BR" sz="1600" dirty="0"/>
              <a:t>        </a:t>
            </a:r>
            <a:r>
              <a:rPr lang="pt-BR" sz="1600" dirty="0" err="1"/>
              <a:t>font-family</a:t>
            </a:r>
            <a:r>
              <a:rPr lang="pt-BR" sz="1600" dirty="0"/>
              <a:t>: "</a:t>
            </a:r>
            <a:r>
              <a:rPr lang="pt-BR" sz="1600" dirty="0" err="1"/>
              <a:t>sans</a:t>
            </a:r>
            <a:r>
              <a:rPr lang="pt-BR" sz="1600" dirty="0"/>
              <a:t> </a:t>
            </a:r>
            <a:r>
              <a:rPr lang="pt-BR" sz="1600" dirty="0" err="1"/>
              <a:t>serif</a:t>
            </a:r>
            <a:r>
              <a:rPr lang="pt-BR" sz="1600" dirty="0"/>
              <a:t>";</a:t>
            </a:r>
            <a:br>
              <a:rPr lang="pt-BR" sz="1600" dirty="0"/>
            </a:br>
            <a:r>
              <a:rPr lang="pt-BR" sz="1600" dirty="0"/>
              <a:t> }</a:t>
            </a:r>
          </a:p>
        </p:txBody>
      </p:sp>
      <p:sp>
        <p:nvSpPr>
          <p:cNvPr id="83974" name="Text Box 6"/>
          <p:cNvSpPr txBox="1">
            <a:spLocks noChangeArrowheads="1"/>
          </p:cNvSpPr>
          <p:nvPr/>
        </p:nvSpPr>
        <p:spPr bwMode="auto">
          <a:xfrm>
            <a:off x="7644563" y="1149352"/>
            <a:ext cx="4464050" cy="507841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spAutoFit/>
          </a:bodyPr>
          <a:lstStyle/>
          <a:p>
            <a:pPr eaLnBrk="1" hangingPunct="1">
              <a:spcBef>
                <a:spcPct val="50000"/>
              </a:spcBef>
              <a:defRPr/>
            </a:pPr>
            <a:r>
              <a:rPr lang="pt-BR" dirty="0">
                <a:solidFill>
                  <a:schemeClr val="tx1"/>
                </a:solidFill>
              </a:rPr>
              <a:t>&lt;!--exemplo3.html--&gt;</a:t>
            </a:r>
          </a:p>
          <a:p>
            <a:pPr eaLnBrk="1" hangingPunct="1">
              <a:defRPr/>
            </a:pPr>
            <a:r>
              <a:rPr lang="pt-BR" dirty="0"/>
              <a:t>&lt;</a:t>
            </a:r>
            <a:r>
              <a:rPr lang="pt-BR" dirty="0" err="1"/>
              <a:t>html</a:t>
            </a:r>
            <a:r>
              <a:rPr lang="pt-BR" dirty="0"/>
              <a:t>&gt;&lt;</a:t>
            </a:r>
            <a:r>
              <a:rPr lang="pt-BR" dirty="0" err="1"/>
              <a:t>head</a:t>
            </a:r>
            <a:r>
              <a:rPr lang="pt-BR" dirty="0"/>
              <a:t>&gt;</a:t>
            </a:r>
            <a:br>
              <a:rPr lang="pt-BR" dirty="0"/>
            </a:br>
            <a:r>
              <a:rPr lang="pt-BR" dirty="0">
                <a:solidFill>
                  <a:srgbClr val="990000"/>
                </a:solidFill>
              </a:rPr>
              <a:t>&lt;style </a:t>
            </a:r>
            <a:r>
              <a:rPr lang="pt-BR" dirty="0" err="1">
                <a:solidFill>
                  <a:srgbClr val="990000"/>
                </a:solidFill>
              </a:rPr>
              <a:t>type</a:t>
            </a:r>
            <a:r>
              <a:rPr lang="pt-BR" dirty="0">
                <a:solidFill>
                  <a:srgbClr val="990000"/>
                </a:solidFill>
              </a:rPr>
              <a:t>="</a:t>
            </a:r>
            <a:r>
              <a:rPr lang="pt-BR" dirty="0" err="1">
                <a:solidFill>
                  <a:srgbClr val="990000"/>
                </a:solidFill>
              </a:rPr>
              <a:t>text</a:t>
            </a:r>
            <a:r>
              <a:rPr lang="pt-BR" dirty="0">
                <a:solidFill>
                  <a:srgbClr val="990000"/>
                </a:solidFill>
              </a:rPr>
              <a:t>/</a:t>
            </a:r>
            <a:r>
              <a:rPr lang="pt-BR" dirty="0" err="1">
                <a:solidFill>
                  <a:srgbClr val="990000"/>
                </a:solidFill>
              </a:rPr>
              <a:t>css</a:t>
            </a:r>
            <a:r>
              <a:rPr lang="pt-BR" dirty="0">
                <a:solidFill>
                  <a:srgbClr val="990000"/>
                </a:solidFill>
              </a:rPr>
              <a:t>"&gt;</a:t>
            </a:r>
            <a:br>
              <a:rPr lang="pt-BR" dirty="0">
                <a:solidFill>
                  <a:srgbClr val="990000"/>
                </a:solidFill>
              </a:rPr>
            </a:br>
            <a:r>
              <a:rPr lang="pt-BR" dirty="0">
                <a:solidFill>
                  <a:srgbClr val="990000"/>
                </a:solidFill>
              </a:rPr>
              <a:t>      p { </a:t>
            </a:r>
            <a:r>
              <a:rPr lang="pt-BR" dirty="0" err="1">
                <a:solidFill>
                  <a:srgbClr val="990000"/>
                </a:solidFill>
              </a:rPr>
              <a:t>color:blue</a:t>
            </a:r>
            <a:r>
              <a:rPr lang="pt-BR" dirty="0">
                <a:solidFill>
                  <a:srgbClr val="990000"/>
                </a:solidFill>
              </a:rPr>
              <a:t>}</a:t>
            </a:r>
          </a:p>
          <a:p>
            <a:pPr eaLnBrk="1" hangingPunct="1">
              <a:defRPr/>
            </a:pPr>
            <a:r>
              <a:rPr lang="pt-BR" dirty="0">
                <a:solidFill>
                  <a:srgbClr val="990000"/>
                </a:solidFill>
              </a:rPr>
              <a:t>      b { </a:t>
            </a:r>
            <a:r>
              <a:rPr lang="pt-BR" dirty="0" err="1">
                <a:solidFill>
                  <a:srgbClr val="990000"/>
                </a:solidFill>
              </a:rPr>
              <a:t>color</a:t>
            </a:r>
            <a:r>
              <a:rPr lang="pt-BR" dirty="0">
                <a:solidFill>
                  <a:srgbClr val="990000"/>
                </a:solidFill>
              </a:rPr>
              <a:t>:</a:t>
            </a:r>
            <a:r>
              <a:rPr lang="pt-BR" dirty="0" err="1">
                <a:solidFill>
                  <a:srgbClr val="990000"/>
                </a:solidFill>
              </a:rPr>
              <a:t>red</a:t>
            </a:r>
            <a:r>
              <a:rPr lang="pt-BR" dirty="0">
                <a:solidFill>
                  <a:srgbClr val="990000"/>
                </a:solidFill>
              </a:rPr>
              <a:t>; </a:t>
            </a:r>
            <a:r>
              <a:rPr lang="pt-BR" dirty="0" err="1">
                <a:solidFill>
                  <a:srgbClr val="990000"/>
                </a:solidFill>
              </a:rPr>
              <a:t>font-family</a:t>
            </a:r>
            <a:r>
              <a:rPr lang="pt-BR" dirty="0">
                <a:solidFill>
                  <a:srgbClr val="990000"/>
                </a:solidFill>
              </a:rPr>
              <a:t>: </a:t>
            </a:r>
            <a:r>
              <a:rPr lang="pt-BR" dirty="0" err="1">
                <a:solidFill>
                  <a:srgbClr val="990000"/>
                </a:solidFill>
              </a:rPr>
              <a:t>verdana</a:t>
            </a:r>
            <a:r>
              <a:rPr lang="pt-BR" dirty="0">
                <a:solidFill>
                  <a:srgbClr val="990000"/>
                </a:solidFill>
              </a:rPr>
              <a:t>; }</a:t>
            </a:r>
          </a:p>
          <a:p>
            <a:pPr eaLnBrk="1" hangingPunct="1">
              <a:defRPr/>
            </a:pPr>
            <a:r>
              <a:rPr lang="pt-BR" dirty="0">
                <a:solidFill>
                  <a:srgbClr val="990000"/>
                </a:solidFill>
              </a:rPr>
              <a:t>      i  { </a:t>
            </a:r>
            <a:r>
              <a:rPr lang="pt-BR" dirty="0" err="1">
                <a:solidFill>
                  <a:srgbClr val="990000"/>
                </a:solidFill>
              </a:rPr>
              <a:t>color:red</a:t>
            </a:r>
            <a:r>
              <a:rPr lang="pt-BR" dirty="0">
                <a:solidFill>
                  <a:srgbClr val="990000"/>
                </a:solidFill>
              </a:rPr>
              <a:t>; </a:t>
            </a:r>
            <a:r>
              <a:rPr lang="pt-BR" dirty="0" err="1">
                <a:solidFill>
                  <a:srgbClr val="990000"/>
                </a:solidFill>
              </a:rPr>
              <a:t>font-family</a:t>
            </a:r>
            <a:r>
              <a:rPr lang="pt-BR" dirty="0">
                <a:solidFill>
                  <a:srgbClr val="990000"/>
                </a:solidFill>
              </a:rPr>
              <a:t>: "</a:t>
            </a:r>
            <a:r>
              <a:rPr lang="pt-BR" dirty="0" err="1">
                <a:solidFill>
                  <a:srgbClr val="990000"/>
                </a:solidFill>
              </a:rPr>
              <a:t>sans</a:t>
            </a:r>
            <a:r>
              <a:rPr lang="pt-BR" dirty="0">
                <a:solidFill>
                  <a:srgbClr val="990000"/>
                </a:solidFill>
              </a:rPr>
              <a:t> </a:t>
            </a:r>
            <a:r>
              <a:rPr lang="pt-BR" dirty="0" err="1">
                <a:solidFill>
                  <a:srgbClr val="990000"/>
                </a:solidFill>
              </a:rPr>
              <a:t>serif</a:t>
            </a:r>
            <a:r>
              <a:rPr lang="pt-BR" dirty="0">
                <a:solidFill>
                  <a:srgbClr val="990000"/>
                </a:solidFill>
              </a:rPr>
              <a:t>"; }</a:t>
            </a:r>
            <a:br>
              <a:rPr lang="pt-BR" dirty="0">
                <a:solidFill>
                  <a:srgbClr val="990000"/>
                </a:solidFill>
              </a:rPr>
            </a:br>
            <a:r>
              <a:rPr lang="pt-BR" dirty="0">
                <a:solidFill>
                  <a:srgbClr val="990000"/>
                </a:solidFill>
              </a:rPr>
              <a:t>      </a:t>
            </a:r>
            <a:r>
              <a:rPr lang="pt-BR" dirty="0" err="1">
                <a:solidFill>
                  <a:srgbClr val="990000"/>
                </a:solidFill>
              </a:rPr>
              <a:t>body</a:t>
            </a:r>
            <a:r>
              <a:rPr lang="pt-BR" dirty="0">
                <a:solidFill>
                  <a:srgbClr val="990000"/>
                </a:solidFill>
              </a:rPr>
              <a:t> { </a:t>
            </a:r>
            <a:br>
              <a:rPr lang="pt-BR" dirty="0">
                <a:solidFill>
                  <a:srgbClr val="990000"/>
                </a:solidFill>
              </a:rPr>
            </a:br>
            <a:r>
              <a:rPr lang="pt-BR" dirty="0">
                <a:solidFill>
                  <a:srgbClr val="990000"/>
                </a:solidFill>
              </a:rPr>
              <a:t>	</a:t>
            </a:r>
            <a:r>
              <a:rPr lang="pt-BR" dirty="0" err="1">
                <a:solidFill>
                  <a:srgbClr val="990000"/>
                </a:solidFill>
              </a:rPr>
              <a:t>color:green</a:t>
            </a:r>
            <a:r>
              <a:rPr lang="pt-BR" dirty="0">
                <a:solidFill>
                  <a:srgbClr val="990000"/>
                </a:solidFill>
              </a:rPr>
              <a:t>; </a:t>
            </a:r>
            <a:br>
              <a:rPr lang="pt-BR" dirty="0">
                <a:solidFill>
                  <a:srgbClr val="990000"/>
                </a:solidFill>
              </a:rPr>
            </a:br>
            <a:r>
              <a:rPr lang="pt-BR" dirty="0">
                <a:solidFill>
                  <a:srgbClr val="990000"/>
                </a:solidFill>
              </a:rPr>
              <a:t>	</a:t>
            </a:r>
            <a:r>
              <a:rPr lang="pt-BR" dirty="0" err="1">
                <a:solidFill>
                  <a:srgbClr val="990000"/>
                </a:solidFill>
              </a:rPr>
              <a:t>font-family</a:t>
            </a:r>
            <a:r>
              <a:rPr lang="pt-BR" dirty="0">
                <a:solidFill>
                  <a:srgbClr val="990000"/>
                </a:solidFill>
              </a:rPr>
              <a:t>: "</a:t>
            </a:r>
            <a:r>
              <a:rPr lang="pt-BR" dirty="0" err="1">
                <a:solidFill>
                  <a:srgbClr val="990000"/>
                </a:solidFill>
              </a:rPr>
              <a:t>sans</a:t>
            </a:r>
            <a:r>
              <a:rPr lang="pt-BR" dirty="0">
                <a:solidFill>
                  <a:srgbClr val="990000"/>
                </a:solidFill>
              </a:rPr>
              <a:t> </a:t>
            </a:r>
            <a:r>
              <a:rPr lang="pt-BR" dirty="0" err="1">
                <a:solidFill>
                  <a:srgbClr val="990000"/>
                </a:solidFill>
              </a:rPr>
              <a:t>serif</a:t>
            </a:r>
            <a:r>
              <a:rPr lang="pt-BR" dirty="0">
                <a:solidFill>
                  <a:srgbClr val="990000"/>
                </a:solidFill>
              </a:rPr>
              <a:t>"; </a:t>
            </a:r>
            <a:br>
              <a:rPr lang="pt-BR" dirty="0">
                <a:solidFill>
                  <a:srgbClr val="990000"/>
                </a:solidFill>
              </a:rPr>
            </a:br>
            <a:r>
              <a:rPr lang="pt-BR" dirty="0">
                <a:solidFill>
                  <a:srgbClr val="990000"/>
                </a:solidFill>
              </a:rPr>
              <a:t>      }</a:t>
            </a:r>
            <a:br>
              <a:rPr lang="pt-BR" dirty="0">
                <a:solidFill>
                  <a:srgbClr val="990000"/>
                </a:solidFill>
              </a:rPr>
            </a:br>
            <a:r>
              <a:rPr lang="pt-BR" dirty="0">
                <a:solidFill>
                  <a:srgbClr val="990000"/>
                </a:solidFill>
              </a:rPr>
              <a:t>&lt;/style&gt;</a:t>
            </a:r>
            <a:br>
              <a:rPr lang="pt-BR" dirty="0"/>
            </a:br>
            <a:r>
              <a:rPr lang="pt-BR" dirty="0"/>
              <a:t>&lt;/</a:t>
            </a:r>
            <a:r>
              <a:rPr lang="pt-BR" dirty="0" err="1"/>
              <a:t>head</a:t>
            </a:r>
            <a:r>
              <a:rPr lang="pt-BR" dirty="0"/>
              <a:t>&gt;</a:t>
            </a:r>
            <a:br>
              <a:rPr lang="pt-BR" dirty="0"/>
            </a:br>
            <a:r>
              <a:rPr lang="pt-BR" dirty="0">
                <a:solidFill>
                  <a:srgbClr val="990000"/>
                </a:solidFill>
              </a:rPr>
              <a:t>&lt;</a:t>
            </a:r>
            <a:r>
              <a:rPr lang="pt-BR" dirty="0" err="1">
                <a:solidFill>
                  <a:srgbClr val="990000"/>
                </a:solidFill>
              </a:rPr>
              <a:t>body</a:t>
            </a:r>
            <a:r>
              <a:rPr lang="pt-BR" dirty="0">
                <a:solidFill>
                  <a:srgbClr val="990000"/>
                </a:solidFill>
              </a:rPr>
              <a:t>&gt;</a:t>
            </a:r>
            <a:br>
              <a:rPr lang="pt-BR" dirty="0">
                <a:solidFill>
                  <a:srgbClr val="990000"/>
                </a:solidFill>
              </a:rPr>
            </a:br>
            <a:r>
              <a:rPr lang="pt-BR" dirty="0">
                <a:solidFill>
                  <a:srgbClr val="990000"/>
                </a:solidFill>
              </a:rPr>
              <a:t>	&lt;p&gt; parágrafo &lt;/p&gt;</a:t>
            </a:r>
            <a:br>
              <a:rPr lang="pt-BR" dirty="0">
                <a:solidFill>
                  <a:srgbClr val="990000"/>
                </a:solidFill>
              </a:rPr>
            </a:br>
            <a:r>
              <a:rPr lang="pt-BR" dirty="0">
                <a:solidFill>
                  <a:srgbClr val="990000"/>
                </a:solidFill>
              </a:rPr>
              <a:t>	&lt;b&gt; negrito&lt;/b&gt;&lt;</a:t>
            </a:r>
            <a:r>
              <a:rPr lang="pt-BR" dirty="0" err="1">
                <a:solidFill>
                  <a:srgbClr val="990000"/>
                </a:solidFill>
              </a:rPr>
              <a:t>br</a:t>
            </a:r>
            <a:r>
              <a:rPr lang="pt-BR" dirty="0">
                <a:solidFill>
                  <a:srgbClr val="990000"/>
                </a:solidFill>
              </a:rPr>
              <a:t> /&gt;</a:t>
            </a:r>
            <a:br>
              <a:rPr lang="pt-BR" dirty="0">
                <a:solidFill>
                  <a:srgbClr val="990000"/>
                </a:solidFill>
              </a:rPr>
            </a:br>
            <a:r>
              <a:rPr lang="pt-BR" dirty="0">
                <a:solidFill>
                  <a:srgbClr val="990000"/>
                </a:solidFill>
              </a:rPr>
              <a:t>	&lt;i&gt; itálico &lt;/i&gt;&lt;</a:t>
            </a:r>
            <a:r>
              <a:rPr lang="pt-BR" dirty="0" err="1">
                <a:solidFill>
                  <a:srgbClr val="990000"/>
                </a:solidFill>
              </a:rPr>
              <a:t>br</a:t>
            </a:r>
            <a:r>
              <a:rPr lang="pt-BR" dirty="0">
                <a:solidFill>
                  <a:srgbClr val="990000"/>
                </a:solidFill>
              </a:rPr>
              <a:t> /&gt;</a:t>
            </a:r>
            <a:br>
              <a:rPr lang="pt-BR" dirty="0">
                <a:solidFill>
                  <a:srgbClr val="990000"/>
                </a:solidFill>
              </a:rPr>
            </a:br>
            <a:r>
              <a:rPr lang="pt-BR" dirty="0">
                <a:solidFill>
                  <a:srgbClr val="990000"/>
                </a:solidFill>
              </a:rPr>
              <a:t>	Texto do </a:t>
            </a:r>
            <a:r>
              <a:rPr lang="pt-BR" dirty="0" err="1">
                <a:solidFill>
                  <a:srgbClr val="990000"/>
                </a:solidFill>
              </a:rPr>
              <a:t>body</a:t>
            </a:r>
            <a:r>
              <a:rPr lang="pt-BR" dirty="0">
                <a:solidFill>
                  <a:srgbClr val="990000"/>
                </a:solidFill>
              </a:rPr>
              <a:t>.</a:t>
            </a:r>
            <a:br>
              <a:rPr lang="pt-BR" dirty="0">
                <a:solidFill>
                  <a:srgbClr val="990000"/>
                </a:solidFill>
              </a:rPr>
            </a:br>
            <a:r>
              <a:rPr lang="pt-BR" dirty="0">
                <a:solidFill>
                  <a:srgbClr val="990000"/>
                </a:solidFill>
              </a:rPr>
              <a:t>&lt;/</a:t>
            </a:r>
            <a:r>
              <a:rPr lang="pt-BR" dirty="0" err="1">
                <a:solidFill>
                  <a:srgbClr val="990000"/>
                </a:solidFill>
              </a:rPr>
              <a:t>body</a:t>
            </a:r>
            <a:r>
              <a:rPr lang="pt-BR" dirty="0">
                <a:solidFill>
                  <a:srgbClr val="990000"/>
                </a:solidFill>
              </a:rPr>
              <a:t>&gt;</a:t>
            </a:r>
            <a:r>
              <a:rPr lang="pt-BR" dirty="0"/>
              <a:t>&lt;/</a:t>
            </a:r>
            <a:r>
              <a:rPr lang="pt-BR" dirty="0" err="1"/>
              <a:t>html</a:t>
            </a:r>
            <a:r>
              <a:rPr lang="pt-BR" dirty="0"/>
              <a:t>&gt;</a:t>
            </a:r>
          </a:p>
        </p:txBody>
      </p:sp>
    </p:spTree>
    <p:extLst>
      <p:ext uri="{BB962C8B-B14F-4D97-AF65-F5344CB8AC3E}">
        <p14:creationId xmlns:p14="http://schemas.microsoft.com/office/powerpoint/2010/main" val="24715263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00367" y="337186"/>
            <a:ext cx="8785226" cy="581025"/>
          </a:xfrm>
        </p:spPr>
        <p:txBody>
          <a:bodyPr/>
          <a:lstStyle/>
          <a:p>
            <a:pPr eaLnBrk="1" hangingPunct="1"/>
            <a:r>
              <a:rPr lang="pt-BR" altLang="pt-BR" sz="2800" b="1" dirty="0"/>
              <a:t>Classes e estilos individuais</a:t>
            </a:r>
          </a:p>
        </p:txBody>
      </p:sp>
      <p:sp>
        <p:nvSpPr>
          <p:cNvPr id="59395" name="Rectangle 3"/>
          <p:cNvSpPr>
            <a:spLocks noGrp="1" noChangeArrowheads="1"/>
          </p:cNvSpPr>
          <p:nvPr>
            <p:ph type="body" idx="1"/>
          </p:nvPr>
        </p:nvSpPr>
        <p:spPr>
          <a:xfrm>
            <a:off x="583247" y="1186181"/>
            <a:ext cx="11039793" cy="4224481"/>
          </a:xfrm>
        </p:spPr>
        <p:txBody>
          <a:bodyPr/>
          <a:lstStyle/>
          <a:p>
            <a:pPr eaLnBrk="1" hangingPunct="1"/>
            <a:r>
              <a:rPr lang="pt-BR" altLang="pt-BR" sz="2400" dirty="0"/>
              <a:t>Até o momento, definimos configurações de apresentação para elementos específicos do HTML. Sempre que usamos o elemento formatado em nosso documento, ele assume a formação definida no CSS. Surge então um problema: como formatar um mesmo elemento de diferentes formas em nosso documento?</a:t>
            </a:r>
          </a:p>
          <a:p>
            <a:pPr eaLnBrk="1" hangingPunct="1"/>
            <a:endParaRPr lang="pt-BR" altLang="pt-BR" sz="1600" dirty="0"/>
          </a:p>
          <a:p>
            <a:pPr eaLnBrk="1" hangingPunct="1"/>
            <a:r>
              <a:rPr lang="pt-BR" altLang="pt-BR" sz="2400" dirty="0"/>
              <a:t>Para resolver esse problema, existem as classes e os estilos individuais.</a:t>
            </a:r>
          </a:p>
        </p:txBody>
      </p:sp>
    </p:spTree>
    <p:extLst>
      <p:ext uri="{BB962C8B-B14F-4D97-AF65-F5344CB8AC3E}">
        <p14:creationId xmlns:p14="http://schemas.microsoft.com/office/powerpoint/2010/main" val="1188081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43434" y="294407"/>
            <a:ext cx="8785225" cy="581025"/>
          </a:xfrm>
        </p:spPr>
        <p:txBody>
          <a:bodyPr/>
          <a:lstStyle/>
          <a:p>
            <a:pPr eaLnBrk="1" hangingPunct="1"/>
            <a:r>
              <a:rPr lang="pt-BR" altLang="pt-BR" sz="2800" b="1" dirty="0"/>
              <a:t>Para classes genéricas (seletor classe)</a:t>
            </a:r>
          </a:p>
        </p:txBody>
      </p:sp>
      <p:sp>
        <p:nvSpPr>
          <p:cNvPr id="60419" name="Rectangle 3"/>
          <p:cNvSpPr>
            <a:spLocks noGrp="1" noChangeArrowheads="1"/>
          </p:cNvSpPr>
          <p:nvPr>
            <p:ph type="body" idx="1"/>
          </p:nvPr>
        </p:nvSpPr>
        <p:spPr>
          <a:xfrm>
            <a:off x="1479754" y="1198880"/>
            <a:ext cx="9909605" cy="4913314"/>
          </a:xfrm>
        </p:spPr>
        <p:txBody>
          <a:bodyPr/>
          <a:lstStyle/>
          <a:p>
            <a:pPr eaLnBrk="1" hangingPunct="1"/>
            <a:r>
              <a:rPr lang="pt-BR" altLang="pt-BR" dirty="0"/>
              <a:t>Podemos criar classes genéricas (não estão associadas a nenhum elemento) que podem ser aplicadas a qualquer elemento do HTML, sempre que for necessário, assim, uma classe pode ser usada várias vezes em um mesmo documento.</a:t>
            </a:r>
          </a:p>
          <a:p>
            <a:pPr eaLnBrk="1" hangingPunct="1"/>
            <a:endParaRPr lang="pt-BR" altLang="pt-BR" dirty="0"/>
          </a:p>
          <a:p>
            <a:pPr eaLnBrk="1" hangingPunct="1"/>
            <a:r>
              <a:rPr lang="pt-BR" altLang="pt-BR" dirty="0"/>
              <a:t>Para utilizar uma classe em um marcador, acrescentamos o atributo </a:t>
            </a:r>
            <a:r>
              <a:rPr lang="pt-BR" altLang="pt-BR" b="1" dirty="0"/>
              <a:t>class</a:t>
            </a:r>
            <a:r>
              <a:rPr lang="pt-BR" altLang="pt-BR" dirty="0"/>
              <a:t>.</a:t>
            </a:r>
          </a:p>
          <a:p>
            <a:pPr eaLnBrk="1" hangingPunct="1"/>
            <a:endParaRPr lang="pt-BR" altLang="pt-BR" sz="1800" dirty="0"/>
          </a:p>
          <a:p>
            <a:pPr eaLnBrk="1" hangingPunct="1"/>
            <a:r>
              <a:rPr lang="pt-BR" altLang="pt-BR" dirty="0"/>
              <a:t>Sintaxe para definir o estilo:</a:t>
            </a:r>
            <a:br>
              <a:rPr lang="pt-BR" altLang="pt-BR" dirty="0"/>
            </a:br>
            <a:r>
              <a:rPr lang="pt-BR" altLang="pt-BR" dirty="0">
                <a:solidFill>
                  <a:srgbClr val="990000"/>
                </a:solidFill>
              </a:rPr>
              <a:t>.</a:t>
            </a:r>
            <a:r>
              <a:rPr lang="pt-BR" altLang="pt-BR" dirty="0" err="1">
                <a:solidFill>
                  <a:srgbClr val="990000"/>
                </a:solidFill>
              </a:rPr>
              <a:t>nome_da_classe</a:t>
            </a:r>
            <a:r>
              <a:rPr lang="pt-BR" altLang="pt-BR" dirty="0"/>
              <a:t>  { </a:t>
            </a:r>
            <a:r>
              <a:rPr lang="pt-BR" altLang="pt-BR" dirty="0">
                <a:solidFill>
                  <a:srgbClr val="0000FF"/>
                </a:solidFill>
              </a:rPr>
              <a:t>propriedade</a:t>
            </a:r>
            <a:r>
              <a:rPr lang="pt-BR" altLang="pt-BR" dirty="0"/>
              <a:t>: </a:t>
            </a:r>
            <a:r>
              <a:rPr lang="pt-BR" altLang="pt-BR" dirty="0">
                <a:solidFill>
                  <a:schemeClr val="folHlink"/>
                </a:solidFill>
              </a:rPr>
              <a:t>valor</a:t>
            </a:r>
            <a:r>
              <a:rPr lang="pt-BR" altLang="pt-BR" dirty="0"/>
              <a:t>}</a:t>
            </a:r>
          </a:p>
          <a:p>
            <a:pPr eaLnBrk="1" hangingPunct="1"/>
            <a:endParaRPr lang="pt-BR" altLang="pt-BR" dirty="0"/>
          </a:p>
        </p:txBody>
      </p:sp>
      <p:sp>
        <p:nvSpPr>
          <p:cNvPr id="60420" name="Text Box 4"/>
          <p:cNvSpPr txBox="1">
            <a:spLocks noChangeArrowheads="1"/>
          </p:cNvSpPr>
          <p:nvPr/>
        </p:nvSpPr>
        <p:spPr bwMode="auto">
          <a:xfrm>
            <a:off x="5568322" y="4868314"/>
            <a:ext cx="1531938"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dirty="0">
                <a:solidFill>
                  <a:schemeClr val="bg1"/>
                </a:solidFill>
              </a:rPr>
              <a:t>Valor da propriedade</a:t>
            </a:r>
          </a:p>
        </p:txBody>
      </p:sp>
      <p:sp>
        <p:nvSpPr>
          <p:cNvPr id="60421" name="Line 5"/>
          <p:cNvSpPr>
            <a:spLocks noChangeShapeType="1"/>
          </p:cNvSpPr>
          <p:nvPr/>
        </p:nvSpPr>
        <p:spPr bwMode="auto">
          <a:xfrm>
            <a:off x="5453013" y="4157404"/>
            <a:ext cx="691572" cy="71091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0422" name="Line 6"/>
          <p:cNvSpPr>
            <a:spLocks noChangeShapeType="1"/>
          </p:cNvSpPr>
          <p:nvPr/>
        </p:nvSpPr>
        <p:spPr bwMode="auto">
          <a:xfrm>
            <a:off x="4545540" y="4157404"/>
            <a:ext cx="115310" cy="60794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0423" name="Text Box 9"/>
          <p:cNvSpPr txBox="1">
            <a:spLocks noChangeArrowheads="1"/>
          </p:cNvSpPr>
          <p:nvPr/>
        </p:nvSpPr>
        <p:spPr bwMode="auto">
          <a:xfrm>
            <a:off x="3868688" y="4766932"/>
            <a:ext cx="1439862"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Atributo que queremos modificar</a:t>
            </a:r>
          </a:p>
        </p:txBody>
      </p:sp>
      <p:sp>
        <p:nvSpPr>
          <p:cNvPr id="60424" name="Line 12"/>
          <p:cNvSpPr>
            <a:spLocks noChangeShapeType="1"/>
          </p:cNvSpPr>
          <p:nvPr/>
        </p:nvSpPr>
        <p:spPr bwMode="auto">
          <a:xfrm>
            <a:off x="2870294" y="4086327"/>
            <a:ext cx="3752" cy="3444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0425" name="Text Box 13"/>
          <p:cNvSpPr txBox="1">
            <a:spLocks noChangeArrowheads="1"/>
          </p:cNvSpPr>
          <p:nvPr/>
        </p:nvSpPr>
        <p:spPr bwMode="auto">
          <a:xfrm>
            <a:off x="1959069" y="4466751"/>
            <a:ext cx="1822450" cy="36671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dirty="0">
                <a:solidFill>
                  <a:schemeClr val="bg1"/>
                </a:solidFill>
              </a:rPr>
              <a:t>Nome da classe</a:t>
            </a:r>
          </a:p>
        </p:txBody>
      </p:sp>
      <p:sp>
        <p:nvSpPr>
          <p:cNvPr id="60426" name="Oval 14"/>
          <p:cNvSpPr>
            <a:spLocks noChangeArrowheads="1"/>
          </p:cNvSpPr>
          <p:nvPr/>
        </p:nvSpPr>
        <p:spPr bwMode="auto">
          <a:xfrm>
            <a:off x="1392585" y="3823017"/>
            <a:ext cx="287337" cy="360363"/>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60427" name="Text Box 15"/>
          <p:cNvSpPr txBox="1">
            <a:spLocks noChangeArrowheads="1"/>
          </p:cNvSpPr>
          <p:nvPr/>
        </p:nvSpPr>
        <p:spPr bwMode="auto">
          <a:xfrm>
            <a:off x="518738" y="5224926"/>
            <a:ext cx="26606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Iniciamos com um ponto</a:t>
            </a:r>
          </a:p>
        </p:txBody>
      </p:sp>
      <p:sp>
        <p:nvSpPr>
          <p:cNvPr id="60428" name="Line 16"/>
          <p:cNvSpPr>
            <a:spLocks noChangeShapeType="1"/>
          </p:cNvSpPr>
          <p:nvPr/>
        </p:nvSpPr>
        <p:spPr bwMode="auto">
          <a:xfrm>
            <a:off x="1536253" y="4157404"/>
            <a:ext cx="0" cy="10315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Tree>
    <p:extLst>
      <p:ext uri="{BB962C8B-B14F-4D97-AF65-F5344CB8AC3E}">
        <p14:creationId xmlns:p14="http://schemas.microsoft.com/office/powerpoint/2010/main" val="21415672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972" y="2055313"/>
            <a:ext cx="2816801" cy="2689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2" name="Rectangle 2"/>
          <p:cNvSpPr>
            <a:spLocks noGrp="1" noChangeArrowheads="1"/>
          </p:cNvSpPr>
          <p:nvPr>
            <p:ph type="title"/>
          </p:nvPr>
        </p:nvSpPr>
        <p:spPr>
          <a:xfrm>
            <a:off x="427038" y="286470"/>
            <a:ext cx="8785225" cy="581025"/>
          </a:xfrm>
        </p:spPr>
        <p:txBody>
          <a:bodyPr/>
          <a:lstStyle/>
          <a:p>
            <a:pPr eaLnBrk="1" hangingPunct="1"/>
            <a:r>
              <a:rPr lang="pt-BR" altLang="pt-BR" sz="2800" b="1" dirty="0"/>
              <a:t>Exemplo</a:t>
            </a:r>
          </a:p>
        </p:txBody>
      </p:sp>
      <p:sp>
        <p:nvSpPr>
          <p:cNvPr id="93187" name="Rectangle 3"/>
          <p:cNvSpPr>
            <a:spLocks noGrp="1" noChangeArrowheads="1"/>
          </p:cNvSpPr>
          <p:nvPr>
            <p:ph type="body" idx="1"/>
          </p:nvPr>
        </p:nvSpPr>
        <p:spPr>
          <a:xfrm>
            <a:off x="979805" y="1145137"/>
            <a:ext cx="8785225" cy="5141913"/>
          </a:xfrm>
        </p:spPr>
        <p:txBody>
          <a:bodyPr>
            <a:normAutofit fontScale="92500" lnSpcReduction="10000"/>
          </a:bodyPr>
          <a:lstStyle/>
          <a:p>
            <a:pPr eaLnBrk="1" hangingPunct="1">
              <a:lnSpc>
                <a:spcPct val="90000"/>
              </a:lnSpc>
              <a:buFontTx/>
              <a:buNone/>
              <a:defRPr/>
            </a:pPr>
            <a:r>
              <a:rPr lang="pt-BR" sz="2400" dirty="0">
                <a:solidFill>
                  <a:schemeClr val="tx1"/>
                </a:solidFill>
              </a:rPr>
              <a:t>&lt;!--exemplo4.html--&gt;  </a:t>
            </a:r>
          </a:p>
          <a:p>
            <a:pPr eaLnBrk="1" hangingPunct="1">
              <a:lnSpc>
                <a:spcPct val="90000"/>
              </a:lnSpc>
              <a:buFontTx/>
              <a:buNone/>
              <a:defRPr/>
            </a:pPr>
            <a:r>
              <a:rPr lang="pt-BR" sz="2400" dirty="0"/>
              <a:t>&lt;</a:t>
            </a:r>
            <a:r>
              <a:rPr lang="pt-BR" sz="2400" dirty="0" err="1"/>
              <a:t>html</a:t>
            </a:r>
            <a:r>
              <a:rPr lang="pt-BR" sz="2400" dirty="0"/>
              <a:t>&gt;</a:t>
            </a:r>
          </a:p>
          <a:p>
            <a:pPr eaLnBrk="1" hangingPunct="1">
              <a:lnSpc>
                <a:spcPct val="90000"/>
              </a:lnSpc>
              <a:buFontTx/>
              <a:buNone/>
              <a:defRPr/>
            </a:pPr>
            <a:r>
              <a:rPr lang="pt-BR" sz="2400" dirty="0"/>
              <a:t>&lt;</a:t>
            </a:r>
            <a:r>
              <a:rPr lang="pt-BR" sz="2400" dirty="0" err="1"/>
              <a:t>head</a:t>
            </a:r>
            <a:r>
              <a:rPr lang="pt-BR" sz="2400" dirty="0"/>
              <a:t>&gt;</a:t>
            </a:r>
            <a:br>
              <a:rPr lang="pt-BR" sz="2400" dirty="0"/>
            </a:br>
            <a:r>
              <a:rPr lang="pt-BR" sz="2400" dirty="0"/>
              <a:t>&lt;</a:t>
            </a:r>
            <a:r>
              <a:rPr lang="pt-BR" sz="2400" dirty="0" err="1"/>
              <a:t>title</a:t>
            </a:r>
            <a:r>
              <a:rPr lang="pt-BR" sz="2400" dirty="0"/>
              <a:t>&gt;Exemplo&lt;/</a:t>
            </a:r>
            <a:r>
              <a:rPr lang="pt-BR" sz="2400" dirty="0" err="1"/>
              <a:t>title</a:t>
            </a:r>
            <a:r>
              <a:rPr lang="pt-BR" sz="2400" dirty="0"/>
              <a:t>&gt;</a:t>
            </a:r>
            <a:br>
              <a:rPr lang="pt-BR" sz="2400" dirty="0"/>
            </a:br>
            <a:r>
              <a:rPr lang="pt-BR" sz="2400" dirty="0">
                <a:solidFill>
                  <a:srgbClr val="990000"/>
                </a:solidFill>
              </a:rPr>
              <a:t>&lt;style </a:t>
            </a:r>
            <a:r>
              <a:rPr lang="pt-BR" sz="2400" dirty="0" err="1">
                <a:solidFill>
                  <a:srgbClr val="990000"/>
                </a:solidFill>
              </a:rPr>
              <a:t>type</a:t>
            </a:r>
            <a:r>
              <a:rPr lang="pt-BR" sz="2400" dirty="0">
                <a:solidFill>
                  <a:srgbClr val="990000"/>
                </a:solidFill>
              </a:rPr>
              <a:t>="</a:t>
            </a:r>
            <a:r>
              <a:rPr lang="pt-BR" sz="2400" dirty="0" err="1">
                <a:solidFill>
                  <a:srgbClr val="990000"/>
                </a:solidFill>
              </a:rPr>
              <a:t>text</a:t>
            </a:r>
            <a:r>
              <a:rPr lang="pt-BR" sz="2400" dirty="0">
                <a:solidFill>
                  <a:srgbClr val="990000"/>
                </a:solidFill>
              </a:rPr>
              <a:t>/</a:t>
            </a:r>
            <a:r>
              <a:rPr lang="pt-BR" sz="2400" dirty="0" err="1">
                <a:solidFill>
                  <a:srgbClr val="990000"/>
                </a:solidFill>
              </a:rPr>
              <a:t>css</a:t>
            </a:r>
            <a:r>
              <a:rPr lang="pt-BR" sz="2400" dirty="0">
                <a:solidFill>
                  <a:srgbClr val="990000"/>
                </a:solidFill>
              </a:rPr>
              <a:t>"&gt;</a:t>
            </a:r>
            <a:br>
              <a:rPr lang="pt-BR" sz="2400" dirty="0">
                <a:solidFill>
                  <a:srgbClr val="990000"/>
                </a:solidFill>
              </a:rPr>
            </a:br>
            <a:r>
              <a:rPr lang="pt-BR" sz="2400" dirty="0">
                <a:solidFill>
                  <a:srgbClr val="990000"/>
                </a:solidFill>
              </a:rPr>
              <a:t>	.</a:t>
            </a:r>
            <a:r>
              <a:rPr lang="pt-BR" sz="2400" dirty="0" err="1">
                <a:solidFill>
                  <a:srgbClr val="990000"/>
                </a:solidFill>
              </a:rPr>
              <a:t>cor_azul</a:t>
            </a:r>
            <a:r>
              <a:rPr lang="pt-BR" sz="2400" dirty="0">
                <a:solidFill>
                  <a:srgbClr val="990000"/>
                </a:solidFill>
              </a:rPr>
              <a:t> { </a:t>
            </a:r>
            <a:r>
              <a:rPr lang="pt-BR" sz="2400" dirty="0" err="1">
                <a:solidFill>
                  <a:srgbClr val="990000"/>
                </a:solidFill>
              </a:rPr>
              <a:t>color:blue</a:t>
            </a:r>
            <a:r>
              <a:rPr lang="pt-BR" sz="2400" dirty="0">
                <a:solidFill>
                  <a:srgbClr val="990000"/>
                </a:solidFill>
              </a:rPr>
              <a:t>}</a:t>
            </a:r>
          </a:p>
          <a:p>
            <a:pPr eaLnBrk="1" hangingPunct="1">
              <a:lnSpc>
                <a:spcPct val="90000"/>
              </a:lnSpc>
              <a:buFontTx/>
              <a:buNone/>
              <a:defRPr/>
            </a:pPr>
            <a:r>
              <a:rPr lang="pt-BR" sz="2400" dirty="0">
                <a:solidFill>
                  <a:srgbClr val="990000"/>
                </a:solidFill>
              </a:rPr>
              <a:t>	&lt;/style&gt;</a:t>
            </a:r>
          </a:p>
          <a:p>
            <a:pPr eaLnBrk="1" hangingPunct="1">
              <a:lnSpc>
                <a:spcPct val="90000"/>
              </a:lnSpc>
              <a:buFontTx/>
              <a:buNone/>
              <a:defRPr/>
            </a:pPr>
            <a:r>
              <a:rPr lang="pt-BR" sz="2400" dirty="0"/>
              <a:t>&lt;/</a:t>
            </a:r>
            <a:r>
              <a:rPr lang="pt-BR" sz="2400" dirty="0" err="1"/>
              <a:t>head</a:t>
            </a:r>
            <a:r>
              <a:rPr lang="pt-BR" sz="2400" dirty="0"/>
              <a:t>&gt;</a:t>
            </a:r>
          </a:p>
          <a:p>
            <a:pPr eaLnBrk="1" hangingPunct="1">
              <a:lnSpc>
                <a:spcPct val="90000"/>
              </a:lnSpc>
              <a:buFontTx/>
              <a:buNone/>
              <a:defRPr/>
            </a:pPr>
            <a:r>
              <a:rPr lang="pt-BR" sz="2400" dirty="0"/>
              <a:t>&lt;</a:t>
            </a:r>
            <a:r>
              <a:rPr lang="pt-BR" sz="2400" dirty="0" err="1"/>
              <a:t>body</a:t>
            </a:r>
            <a:r>
              <a:rPr lang="pt-BR" sz="2400" dirty="0"/>
              <a:t>&gt;</a:t>
            </a:r>
            <a:br>
              <a:rPr lang="pt-BR" sz="2400" dirty="0"/>
            </a:br>
            <a:r>
              <a:rPr lang="pt-BR" sz="2400" dirty="0">
                <a:solidFill>
                  <a:srgbClr val="990000"/>
                </a:solidFill>
              </a:rPr>
              <a:t>&lt;p&gt; parágrafo 1 sem formatação &lt;/p&gt;</a:t>
            </a:r>
            <a:br>
              <a:rPr lang="pt-BR" sz="2400" dirty="0">
                <a:solidFill>
                  <a:srgbClr val="990000"/>
                </a:solidFill>
              </a:rPr>
            </a:br>
            <a:r>
              <a:rPr lang="pt-BR" sz="2400" dirty="0">
                <a:solidFill>
                  <a:srgbClr val="0000FF"/>
                </a:solidFill>
              </a:rPr>
              <a:t>&lt;p </a:t>
            </a:r>
            <a:r>
              <a:rPr lang="pt-BR" sz="2400" dirty="0" err="1">
                <a:solidFill>
                  <a:srgbClr val="0000FF"/>
                </a:solidFill>
              </a:rPr>
              <a:t>class</a:t>
            </a:r>
            <a:r>
              <a:rPr lang="pt-BR" sz="2400" dirty="0">
                <a:solidFill>
                  <a:srgbClr val="0000FF"/>
                </a:solidFill>
              </a:rPr>
              <a:t>="</a:t>
            </a:r>
            <a:r>
              <a:rPr lang="pt-BR" sz="2400" dirty="0" err="1">
                <a:solidFill>
                  <a:srgbClr val="0000FF"/>
                </a:solidFill>
              </a:rPr>
              <a:t>cor_azul</a:t>
            </a:r>
            <a:r>
              <a:rPr lang="pt-BR" sz="2400" dirty="0">
                <a:solidFill>
                  <a:srgbClr val="0000FF"/>
                </a:solidFill>
              </a:rPr>
              <a:t>"&gt; parágrafo 2 com formatação&lt;/p&gt;</a:t>
            </a:r>
            <a:br>
              <a:rPr lang="pt-BR" sz="2400" dirty="0">
                <a:solidFill>
                  <a:srgbClr val="0000FF"/>
                </a:solidFill>
              </a:rPr>
            </a:br>
            <a:r>
              <a:rPr lang="pt-BR" sz="2400" dirty="0">
                <a:solidFill>
                  <a:srgbClr val="0000FF"/>
                </a:solidFill>
              </a:rPr>
              <a:t>&lt;i </a:t>
            </a:r>
            <a:r>
              <a:rPr lang="pt-BR" sz="2400" dirty="0" err="1">
                <a:solidFill>
                  <a:srgbClr val="0000FF"/>
                </a:solidFill>
              </a:rPr>
              <a:t>class</a:t>
            </a:r>
            <a:r>
              <a:rPr lang="pt-BR" sz="2400" dirty="0">
                <a:solidFill>
                  <a:srgbClr val="0000FF"/>
                </a:solidFill>
              </a:rPr>
              <a:t>="</a:t>
            </a:r>
            <a:r>
              <a:rPr lang="pt-BR" sz="2400" dirty="0" err="1">
                <a:solidFill>
                  <a:srgbClr val="0000FF"/>
                </a:solidFill>
              </a:rPr>
              <a:t>cor_azul</a:t>
            </a:r>
            <a:r>
              <a:rPr lang="pt-BR" sz="2400" dirty="0">
                <a:solidFill>
                  <a:srgbClr val="0000FF"/>
                </a:solidFill>
              </a:rPr>
              <a:t>"&gt; itálico com formatação &lt;/i&gt;&lt;</a:t>
            </a:r>
            <a:r>
              <a:rPr lang="pt-BR" sz="2400" dirty="0" err="1">
                <a:solidFill>
                  <a:srgbClr val="0000FF"/>
                </a:solidFill>
              </a:rPr>
              <a:t>br</a:t>
            </a:r>
            <a:r>
              <a:rPr lang="pt-BR" sz="2400" dirty="0">
                <a:solidFill>
                  <a:srgbClr val="0000FF"/>
                </a:solidFill>
              </a:rPr>
              <a:t> /&gt;</a:t>
            </a:r>
            <a:br>
              <a:rPr lang="pt-BR" sz="2400" dirty="0">
                <a:solidFill>
                  <a:srgbClr val="0000FF"/>
                </a:solidFill>
              </a:rPr>
            </a:br>
            <a:r>
              <a:rPr lang="pt-BR" sz="2400" dirty="0"/>
              <a:t>Texto do </a:t>
            </a:r>
            <a:r>
              <a:rPr lang="pt-BR" sz="2400" dirty="0" err="1"/>
              <a:t>body</a:t>
            </a:r>
            <a:r>
              <a:rPr lang="pt-BR" sz="2400" dirty="0"/>
              <a:t>.</a:t>
            </a:r>
          </a:p>
          <a:p>
            <a:pPr eaLnBrk="1" hangingPunct="1">
              <a:lnSpc>
                <a:spcPct val="90000"/>
              </a:lnSpc>
              <a:buFontTx/>
              <a:buNone/>
              <a:defRPr/>
            </a:pPr>
            <a:r>
              <a:rPr lang="pt-BR" sz="2400" dirty="0"/>
              <a:t>&lt;/</a:t>
            </a:r>
            <a:r>
              <a:rPr lang="pt-BR" sz="2400" dirty="0" err="1"/>
              <a:t>body</a:t>
            </a:r>
            <a:r>
              <a:rPr lang="pt-BR" sz="2400" dirty="0"/>
              <a:t>&gt;&lt;/</a:t>
            </a:r>
            <a:r>
              <a:rPr lang="pt-BR" sz="2400" dirty="0" err="1"/>
              <a:t>html</a:t>
            </a:r>
            <a:r>
              <a:rPr lang="pt-BR" sz="2400" dirty="0"/>
              <a:t>&gt;</a:t>
            </a:r>
          </a:p>
        </p:txBody>
      </p:sp>
      <p:sp>
        <p:nvSpPr>
          <p:cNvPr id="93188" name="Text Box 4"/>
          <p:cNvSpPr txBox="1">
            <a:spLocks noChangeArrowheads="1"/>
          </p:cNvSpPr>
          <p:nvPr/>
        </p:nvSpPr>
        <p:spPr bwMode="auto">
          <a:xfrm>
            <a:off x="4596131" y="1642385"/>
            <a:ext cx="4608513" cy="6413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pt-BR" dirty="0"/>
              <a:t>Cria a classe "</a:t>
            </a:r>
            <a:r>
              <a:rPr lang="pt-BR" dirty="0" err="1"/>
              <a:t>cor_azul</a:t>
            </a:r>
            <a:r>
              <a:rPr lang="pt-BR" dirty="0"/>
              <a:t>"  genérica, logo, pode ser usada em qualquer </a:t>
            </a:r>
            <a:r>
              <a:rPr lang="pt-BR" dirty="0" err="1"/>
              <a:t>tag</a:t>
            </a:r>
            <a:r>
              <a:rPr lang="pt-BR" dirty="0"/>
              <a:t> do HTML.</a:t>
            </a:r>
          </a:p>
        </p:txBody>
      </p:sp>
      <p:sp>
        <p:nvSpPr>
          <p:cNvPr id="93189" name="Line 5"/>
          <p:cNvSpPr>
            <a:spLocks noChangeShapeType="1"/>
          </p:cNvSpPr>
          <p:nvPr/>
        </p:nvSpPr>
        <p:spPr bwMode="auto">
          <a:xfrm flipV="1">
            <a:off x="4311968" y="2290086"/>
            <a:ext cx="571500" cy="579437"/>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eaLnBrk="1" hangingPunct="1">
              <a:defRPr/>
            </a:pPr>
            <a:endParaRPr lang="pt-BR"/>
          </a:p>
        </p:txBody>
      </p:sp>
      <p:sp>
        <p:nvSpPr>
          <p:cNvPr id="61447" name="Rectangle 7"/>
          <p:cNvSpPr>
            <a:spLocks noChangeArrowheads="1"/>
          </p:cNvSpPr>
          <p:nvPr/>
        </p:nvSpPr>
        <p:spPr bwMode="auto">
          <a:xfrm>
            <a:off x="1322706" y="4744721"/>
            <a:ext cx="2125229" cy="609600"/>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93192" name="Line 8"/>
          <p:cNvSpPr>
            <a:spLocks noChangeShapeType="1"/>
          </p:cNvSpPr>
          <p:nvPr/>
        </p:nvSpPr>
        <p:spPr bwMode="auto">
          <a:xfrm>
            <a:off x="3447935" y="5354320"/>
            <a:ext cx="4029075" cy="136699"/>
          </a:xfrm>
          <a:prstGeom prst="line">
            <a:avLst/>
          </a:prstGeom>
          <a:ln>
            <a:headEnd/>
            <a:tailEnd type="triangle" w="med" len="med"/>
          </a:ln>
        </p:spPr>
        <p:style>
          <a:lnRef idx="1">
            <a:schemeClr val="accent2"/>
          </a:lnRef>
          <a:fillRef idx="3">
            <a:schemeClr val="accent2"/>
          </a:fillRef>
          <a:effectRef idx="2">
            <a:schemeClr val="accent2"/>
          </a:effectRef>
          <a:fontRef idx="minor">
            <a:schemeClr val="lt1"/>
          </a:fontRef>
        </p:style>
        <p:txBody>
          <a:bodyPr/>
          <a:lstStyle/>
          <a:p>
            <a:pPr eaLnBrk="1" hangingPunct="1">
              <a:defRPr/>
            </a:pPr>
            <a:endParaRPr lang="pt-BR"/>
          </a:p>
        </p:txBody>
      </p:sp>
      <p:sp>
        <p:nvSpPr>
          <p:cNvPr id="93193" name="Text Box 9"/>
          <p:cNvSpPr txBox="1">
            <a:spLocks noChangeArrowheads="1"/>
          </p:cNvSpPr>
          <p:nvPr/>
        </p:nvSpPr>
        <p:spPr bwMode="auto">
          <a:xfrm>
            <a:off x="7477010" y="4905231"/>
            <a:ext cx="4124325" cy="92333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eaLnBrk="1" hangingPunct="1">
              <a:defRPr/>
            </a:pPr>
            <a:r>
              <a:rPr lang="pt-BR" dirty="0"/>
              <a:t>Aplica a classe "</a:t>
            </a:r>
            <a:r>
              <a:rPr lang="pt-BR" dirty="0" err="1"/>
              <a:t>cor_azul</a:t>
            </a:r>
            <a:r>
              <a:rPr lang="pt-BR" dirty="0"/>
              <a:t>" na </a:t>
            </a:r>
            <a:r>
              <a:rPr lang="pt-BR" dirty="0" err="1"/>
              <a:t>tag</a:t>
            </a:r>
            <a:r>
              <a:rPr lang="pt-BR" dirty="0"/>
              <a:t> p e na </a:t>
            </a:r>
            <a:r>
              <a:rPr lang="pt-BR" dirty="0" err="1"/>
              <a:t>tag</a:t>
            </a:r>
            <a:r>
              <a:rPr lang="pt-BR" dirty="0"/>
              <a:t> i. Veja que para aplicar o estilo, devemos chamar a classe com o atributo "</a:t>
            </a:r>
            <a:r>
              <a:rPr lang="pt-BR" dirty="0" err="1"/>
              <a:t>class</a:t>
            </a:r>
            <a:r>
              <a:rPr lang="pt-BR" dirty="0"/>
              <a:t>".</a:t>
            </a:r>
          </a:p>
        </p:txBody>
      </p:sp>
    </p:spTree>
    <p:extLst>
      <p:ext uri="{BB962C8B-B14F-4D97-AF65-F5344CB8AC3E}">
        <p14:creationId xmlns:p14="http://schemas.microsoft.com/office/powerpoint/2010/main" val="15935818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39190" y="327169"/>
            <a:ext cx="8785225" cy="581025"/>
          </a:xfrm>
        </p:spPr>
        <p:txBody>
          <a:bodyPr/>
          <a:lstStyle/>
          <a:p>
            <a:pPr eaLnBrk="1" hangingPunct="1"/>
            <a:r>
              <a:rPr lang="pt-BR" altLang="pt-BR" sz="2800" b="1" dirty="0"/>
              <a:t>Para estilos individuais (seletor id)</a:t>
            </a:r>
          </a:p>
        </p:txBody>
      </p:sp>
      <p:sp>
        <p:nvSpPr>
          <p:cNvPr id="62467" name="Rectangle 3"/>
          <p:cNvSpPr>
            <a:spLocks noGrp="1" noChangeArrowheads="1"/>
          </p:cNvSpPr>
          <p:nvPr>
            <p:ph type="body" idx="1"/>
          </p:nvPr>
        </p:nvSpPr>
        <p:spPr>
          <a:xfrm>
            <a:off x="1140231" y="1358669"/>
            <a:ext cx="10120744" cy="4944342"/>
          </a:xfrm>
        </p:spPr>
        <p:txBody>
          <a:bodyPr/>
          <a:lstStyle/>
          <a:p>
            <a:pPr eaLnBrk="1" hangingPunct="1"/>
            <a:r>
              <a:rPr lang="pt-BR" altLang="pt-BR" sz="1800" dirty="0"/>
              <a:t>Assim como as classes genéricas, os estilos individuais podem ser aplicados a qualquer elemento do HTML. A diferença é que esses estilos são únicos, logo, só podem ser utilizados uma única vez dentro do mesmo documento.</a:t>
            </a:r>
            <a:br>
              <a:rPr lang="pt-BR" altLang="pt-BR" sz="1800" dirty="0"/>
            </a:br>
            <a:endParaRPr lang="pt-BR" altLang="pt-BR" sz="1800" dirty="0"/>
          </a:p>
          <a:p>
            <a:pPr eaLnBrk="1" hangingPunct="1"/>
            <a:r>
              <a:rPr lang="pt-BR" altLang="pt-BR" sz="1800" u="sng" dirty="0"/>
              <a:t>São utilizados também para identificar um elemento HTML para posteriormente ser manipulado através da linguagem </a:t>
            </a:r>
            <a:r>
              <a:rPr lang="pt-BR" altLang="pt-BR" sz="1800" u="sng" dirty="0" err="1"/>
              <a:t>JavaScript</a:t>
            </a:r>
            <a:r>
              <a:rPr lang="pt-BR" altLang="pt-BR" sz="1800" dirty="0"/>
              <a:t>. </a:t>
            </a:r>
            <a:r>
              <a:rPr lang="pt-BR" altLang="pt-BR" sz="1800" u="sng" dirty="0"/>
              <a:t>Este estilo é a identificação da </a:t>
            </a:r>
            <a:r>
              <a:rPr lang="pt-BR" altLang="pt-BR" sz="1800" u="sng" dirty="0" err="1"/>
              <a:t>tag</a:t>
            </a:r>
            <a:r>
              <a:rPr lang="pt-BR" altLang="pt-BR" sz="1800" u="sng" dirty="0"/>
              <a:t>.</a:t>
            </a:r>
          </a:p>
          <a:p>
            <a:pPr eaLnBrk="1" hangingPunct="1"/>
            <a:r>
              <a:rPr lang="pt-BR" altLang="pt-BR" sz="1800" dirty="0"/>
              <a:t>Para utilizar um estilo individual em um marcador, acrescentamos o atributo </a:t>
            </a:r>
            <a:r>
              <a:rPr lang="pt-BR" altLang="pt-BR" sz="1800" b="1" dirty="0"/>
              <a:t>id</a:t>
            </a:r>
            <a:r>
              <a:rPr lang="pt-BR" altLang="pt-BR" sz="1800" dirty="0"/>
              <a:t>.</a:t>
            </a:r>
          </a:p>
          <a:p>
            <a:pPr eaLnBrk="1" hangingPunct="1"/>
            <a:r>
              <a:rPr lang="pt-BR" altLang="pt-BR" sz="1800" dirty="0"/>
              <a:t>Sintaxe para definir o estilo:</a:t>
            </a:r>
            <a:br>
              <a:rPr lang="pt-BR" altLang="pt-BR" sz="1800" dirty="0"/>
            </a:br>
            <a:r>
              <a:rPr lang="pt-BR" altLang="pt-BR" dirty="0">
                <a:solidFill>
                  <a:srgbClr val="990000"/>
                </a:solidFill>
              </a:rPr>
              <a:t>#</a:t>
            </a:r>
            <a:r>
              <a:rPr lang="pt-BR" altLang="pt-BR" dirty="0" err="1">
                <a:solidFill>
                  <a:srgbClr val="990000"/>
                </a:solidFill>
              </a:rPr>
              <a:t>nome_do_id</a:t>
            </a:r>
            <a:r>
              <a:rPr lang="pt-BR" altLang="pt-BR" dirty="0"/>
              <a:t>  { </a:t>
            </a:r>
            <a:r>
              <a:rPr lang="pt-BR" altLang="pt-BR" dirty="0">
                <a:solidFill>
                  <a:srgbClr val="0000FF"/>
                </a:solidFill>
              </a:rPr>
              <a:t>propriedade</a:t>
            </a:r>
            <a:r>
              <a:rPr lang="pt-BR" altLang="pt-BR" dirty="0"/>
              <a:t>: </a:t>
            </a:r>
            <a:r>
              <a:rPr lang="pt-BR" altLang="pt-BR" dirty="0">
                <a:solidFill>
                  <a:schemeClr val="folHlink"/>
                </a:solidFill>
              </a:rPr>
              <a:t>valor</a:t>
            </a:r>
            <a:r>
              <a:rPr lang="pt-BR" altLang="pt-BR" dirty="0"/>
              <a:t>}</a:t>
            </a:r>
          </a:p>
          <a:p>
            <a:pPr eaLnBrk="1" hangingPunct="1"/>
            <a:endParaRPr lang="pt-BR" altLang="pt-BR" sz="1800" dirty="0"/>
          </a:p>
        </p:txBody>
      </p:sp>
      <p:sp>
        <p:nvSpPr>
          <p:cNvPr id="62468" name="Text Box 4"/>
          <p:cNvSpPr txBox="1">
            <a:spLocks noChangeArrowheads="1"/>
          </p:cNvSpPr>
          <p:nvPr/>
        </p:nvSpPr>
        <p:spPr bwMode="auto">
          <a:xfrm>
            <a:off x="6084282" y="4919574"/>
            <a:ext cx="1531938" cy="64135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Valor da propriedade</a:t>
            </a:r>
          </a:p>
        </p:txBody>
      </p:sp>
      <p:sp>
        <p:nvSpPr>
          <p:cNvPr id="62469" name="Line 5"/>
          <p:cNvSpPr>
            <a:spLocks noChangeShapeType="1"/>
          </p:cNvSpPr>
          <p:nvPr/>
        </p:nvSpPr>
        <p:spPr bwMode="auto">
          <a:xfrm>
            <a:off x="4714270" y="4177488"/>
            <a:ext cx="1924050" cy="7484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2470" name="Line 6"/>
          <p:cNvSpPr>
            <a:spLocks noChangeShapeType="1"/>
          </p:cNvSpPr>
          <p:nvPr/>
        </p:nvSpPr>
        <p:spPr bwMode="auto">
          <a:xfrm>
            <a:off x="3915038" y="4166375"/>
            <a:ext cx="1283419" cy="616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2471" name="Text Box 7"/>
          <p:cNvSpPr txBox="1">
            <a:spLocks noChangeArrowheads="1"/>
          </p:cNvSpPr>
          <p:nvPr/>
        </p:nvSpPr>
        <p:spPr bwMode="auto">
          <a:xfrm>
            <a:off x="4426933" y="4776699"/>
            <a:ext cx="1439863" cy="91598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dirty="0">
                <a:solidFill>
                  <a:schemeClr val="bg1"/>
                </a:solidFill>
              </a:rPr>
              <a:t>Atributo que queremos modificar</a:t>
            </a:r>
          </a:p>
        </p:txBody>
      </p:sp>
      <p:sp>
        <p:nvSpPr>
          <p:cNvPr id="62472" name="Line 8"/>
          <p:cNvSpPr>
            <a:spLocks noChangeShapeType="1"/>
          </p:cNvSpPr>
          <p:nvPr/>
        </p:nvSpPr>
        <p:spPr bwMode="auto">
          <a:xfrm flipH="1">
            <a:off x="2527634" y="4125753"/>
            <a:ext cx="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pt-BR"/>
          </a:p>
        </p:txBody>
      </p:sp>
      <p:sp>
        <p:nvSpPr>
          <p:cNvPr id="62473" name="Text Box 9"/>
          <p:cNvSpPr txBox="1">
            <a:spLocks noChangeArrowheads="1"/>
          </p:cNvSpPr>
          <p:nvPr/>
        </p:nvSpPr>
        <p:spPr bwMode="auto">
          <a:xfrm>
            <a:off x="1468771" y="4551204"/>
            <a:ext cx="2406650" cy="366713"/>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pt-BR" altLang="pt-BR" sz="1800">
                <a:solidFill>
                  <a:schemeClr val="bg1"/>
                </a:solidFill>
              </a:rPr>
              <a:t>Nome do identificador</a:t>
            </a:r>
          </a:p>
        </p:txBody>
      </p:sp>
      <p:sp>
        <p:nvSpPr>
          <p:cNvPr id="62474" name="Oval 10"/>
          <p:cNvSpPr>
            <a:spLocks noChangeArrowheads="1"/>
          </p:cNvSpPr>
          <p:nvPr/>
        </p:nvSpPr>
        <p:spPr bwMode="auto">
          <a:xfrm>
            <a:off x="1140230" y="3836324"/>
            <a:ext cx="287338" cy="360363"/>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62475" name="Text Box 11"/>
          <p:cNvSpPr txBox="1">
            <a:spLocks noChangeArrowheads="1"/>
          </p:cNvSpPr>
          <p:nvPr/>
        </p:nvSpPr>
        <p:spPr bwMode="auto">
          <a:xfrm>
            <a:off x="249354" y="5330305"/>
            <a:ext cx="1835150" cy="3667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Iniciamos com #</a:t>
            </a:r>
          </a:p>
        </p:txBody>
      </p:sp>
      <p:sp>
        <p:nvSpPr>
          <p:cNvPr id="94220" name="Line 12"/>
          <p:cNvSpPr>
            <a:spLocks noChangeShapeType="1"/>
          </p:cNvSpPr>
          <p:nvPr/>
        </p:nvSpPr>
        <p:spPr bwMode="auto">
          <a:xfrm flipH="1">
            <a:off x="1257993" y="4231324"/>
            <a:ext cx="17392" cy="1071561"/>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a:lstStyle/>
          <a:p>
            <a:pPr eaLnBrk="1" hangingPunct="1">
              <a:defRPr/>
            </a:pPr>
            <a:endParaRPr lang="pt-BR"/>
          </a:p>
        </p:txBody>
      </p:sp>
    </p:spTree>
    <p:extLst>
      <p:ext uri="{BB962C8B-B14F-4D97-AF65-F5344CB8AC3E}">
        <p14:creationId xmlns:p14="http://schemas.microsoft.com/office/powerpoint/2010/main" val="280616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pt-BR" altLang="pt-BR" sz="2800" b="1"/>
              <a:t>Exemplo</a:t>
            </a:r>
          </a:p>
        </p:txBody>
      </p:sp>
      <p:sp>
        <p:nvSpPr>
          <p:cNvPr id="95235" name="Rectangle 3"/>
          <p:cNvSpPr>
            <a:spLocks noGrp="1" noChangeArrowheads="1"/>
          </p:cNvSpPr>
          <p:nvPr>
            <p:ph type="body" idx="1"/>
          </p:nvPr>
        </p:nvSpPr>
        <p:spPr>
          <a:xfrm>
            <a:off x="1087120" y="1370648"/>
            <a:ext cx="8785225" cy="4587730"/>
          </a:xfrm>
        </p:spPr>
        <p:txBody>
          <a:bodyPr>
            <a:normAutofit lnSpcReduction="10000"/>
          </a:bodyPr>
          <a:lstStyle/>
          <a:p>
            <a:pPr eaLnBrk="1" hangingPunct="1">
              <a:lnSpc>
                <a:spcPct val="90000"/>
              </a:lnSpc>
              <a:buFontTx/>
              <a:buNone/>
              <a:defRPr/>
            </a:pPr>
            <a:r>
              <a:rPr lang="pt-BR" sz="1800" dirty="0">
                <a:solidFill>
                  <a:schemeClr val="tx1"/>
                </a:solidFill>
              </a:rPr>
              <a:t>&lt;!--exemplo5.html--&gt;</a:t>
            </a:r>
          </a:p>
          <a:p>
            <a:pPr eaLnBrk="1" hangingPunct="1">
              <a:lnSpc>
                <a:spcPct val="90000"/>
              </a:lnSpc>
              <a:buFontTx/>
              <a:buNone/>
              <a:defRPr/>
            </a:pPr>
            <a:r>
              <a:rPr lang="pt-BR" sz="1800" dirty="0">
                <a:solidFill>
                  <a:schemeClr val="tx1"/>
                </a:solidFill>
              </a:rPr>
              <a:t>&lt;</a:t>
            </a:r>
            <a:r>
              <a:rPr lang="pt-BR" sz="1800" dirty="0" err="1">
                <a:solidFill>
                  <a:schemeClr val="tx1"/>
                </a:solidFill>
              </a:rPr>
              <a:t>html</a:t>
            </a:r>
            <a:r>
              <a:rPr lang="pt-BR" sz="1800" dirty="0">
                <a:solidFill>
                  <a:schemeClr val="tx1"/>
                </a:solidFill>
              </a:rPr>
              <a:t>&gt;</a:t>
            </a:r>
          </a:p>
          <a:p>
            <a:pPr eaLnBrk="1" hangingPunct="1">
              <a:lnSpc>
                <a:spcPct val="90000"/>
              </a:lnSpc>
              <a:buFontTx/>
              <a:buNone/>
              <a:defRPr/>
            </a:pPr>
            <a:r>
              <a:rPr lang="pt-BR" sz="1800" dirty="0"/>
              <a:t>&lt;</a:t>
            </a:r>
            <a:r>
              <a:rPr lang="pt-BR" sz="1800" dirty="0" err="1"/>
              <a:t>head</a:t>
            </a:r>
            <a:r>
              <a:rPr lang="pt-BR" sz="1800" dirty="0"/>
              <a:t>&gt;</a:t>
            </a:r>
            <a:br>
              <a:rPr lang="pt-BR" sz="1800" dirty="0"/>
            </a:br>
            <a:r>
              <a:rPr lang="pt-BR" sz="1800" dirty="0"/>
              <a:t>&lt;</a:t>
            </a:r>
            <a:r>
              <a:rPr lang="pt-BR" sz="1800" dirty="0" err="1"/>
              <a:t>title</a:t>
            </a:r>
            <a:r>
              <a:rPr lang="pt-BR" sz="1800" dirty="0"/>
              <a:t>&gt;Exemplo&lt;/</a:t>
            </a:r>
            <a:r>
              <a:rPr lang="pt-BR" sz="1800" dirty="0" err="1"/>
              <a:t>title</a:t>
            </a:r>
            <a:r>
              <a:rPr lang="pt-BR" sz="1800" dirty="0"/>
              <a:t>&gt;</a:t>
            </a:r>
            <a:br>
              <a:rPr lang="pt-BR" sz="1800" dirty="0"/>
            </a:br>
            <a:r>
              <a:rPr lang="pt-BR" sz="1800" dirty="0">
                <a:solidFill>
                  <a:srgbClr val="990000"/>
                </a:solidFill>
              </a:rPr>
              <a:t>&lt;style </a:t>
            </a:r>
            <a:r>
              <a:rPr lang="pt-BR" sz="1800" dirty="0" err="1">
                <a:solidFill>
                  <a:srgbClr val="990000"/>
                </a:solidFill>
              </a:rPr>
              <a:t>type</a:t>
            </a:r>
            <a:r>
              <a:rPr lang="pt-BR" sz="1800" dirty="0">
                <a:solidFill>
                  <a:srgbClr val="990000"/>
                </a:solidFill>
              </a:rPr>
              <a:t>="</a:t>
            </a:r>
            <a:r>
              <a:rPr lang="pt-BR" sz="1800" dirty="0" err="1">
                <a:solidFill>
                  <a:srgbClr val="990000"/>
                </a:solidFill>
              </a:rPr>
              <a:t>text</a:t>
            </a:r>
            <a:r>
              <a:rPr lang="pt-BR" sz="1800" dirty="0">
                <a:solidFill>
                  <a:srgbClr val="990000"/>
                </a:solidFill>
              </a:rPr>
              <a:t>/</a:t>
            </a:r>
            <a:r>
              <a:rPr lang="pt-BR" sz="1800" dirty="0" err="1">
                <a:solidFill>
                  <a:srgbClr val="990000"/>
                </a:solidFill>
              </a:rPr>
              <a:t>css</a:t>
            </a:r>
            <a:r>
              <a:rPr lang="pt-BR" sz="1800" dirty="0">
                <a:solidFill>
                  <a:srgbClr val="990000"/>
                </a:solidFill>
              </a:rPr>
              <a:t>"&gt;</a:t>
            </a:r>
            <a:br>
              <a:rPr lang="pt-BR" sz="1800" dirty="0">
                <a:solidFill>
                  <a:srgbClr val="990000"/>
                </a:solidFill>
              </a:rPr>
            </a:br>
            <a:r>
              <a:rPr lang="pt-BR" sz="1800" dirty="0">
                <a:solidFill>
                  <a:srgbClr val="990000"/>
                </a:solidFill>
              </a:rPr>
              <a:t>	#</a:t>
            </a:r>
            <a:r>
              <a:rPr lang="pt-BR" sz="1800" dirty="0" err="1">
                <a:solidFill>
                  <a:srgbClr val="990000"/>
                </a:solidFill>
              </a:rPr>
              <a:t>cor_azul</a:t>
            </a:r>
            <a:r>
              <a:rPr lang="pt-BR" sz="1800" dirty="0">
                <a:solidFill>
                  <a:srgbClr val="990000"/>
                </a:solidFill>
              </a:rPr>
              <a:t> { </a:t>
            </a:r>
            <a:r>
              <a:rPr lang="pt-BR" sz="1800" dirty="0" err="1">
                <a:solidFill>
                  <a:srgbClr val="990000"/>
                </a:solidFill>
              </a:rPr>
              <a:t>color:blue</a:t>
            </a:r>
            <a:r>
              <a:rPr lang="pt-BR" sz="1800" dirty="0">
                <a:solidFill>
                  <a:srgbClr val="990000"/>
                </a:solidFill>
              </a:rPr>
              <a:t>}</a:t>
            </a:r>
          </a:p>
          <a:p>
            <a:pPr eaLnBrk="1" hangingPunct="1">
              <a:lnSpc>
                <a:spcPct val="90000"/>
              </a:lnSpc>
              <a:buFontTx/>
              <a:buNone/>
              <a:defRPr/>
            </a:pPr>
            <a:r>
              <a:rPr lang="pt-BR" sz="1800" dirty="0">
                <a:solidFill>
                  <a:srgbClr val="990000"/>
                </a:solidFill>
              </a:rPr>
              <a:t>	&lt;/style&gt;</a:t>
            </a:r>
          </a:p>
          <a:p>
            <a:pPr eaLnBrk="1" hangingPunct="1">
              <a:lnSpc>
                <a:spcPct val="90000"/>
              </a:lnSpc>
              <a:buFontTx/>
              <a:buNone/>
              <a:defRPr/>
            </a:pPr>
            <a:r>
              <a:rPr lang="pt-BR" sz="1800" dirty="0"/>
              <a:t>&lt;/</a:t>
            </a:r>
            <a:r>
              <a:rPr lang="pt-BR" sz="1800" dirty="0" err="1"/>
              <a:t>head</a:t>
            </a:r>
            <a:r>
              <a:rPr lang="pt-BR" sz="1800" dirty="0"/>
              <a:t>&gt;</a:t>
            </a:r>
          </a:p>
          <a:p>
            <a:pPr eaLnBrk="1" hangingPunct="1">
              <a:lnSpc>
                <a:spcPct val="90000"/>
              </a:lnSpc>
              <a:buFontTx/>
              <a:buNone/>
              <a:defRPr/>
            </a:pPr>
            <a:r>
              <a:rPr lang="pt-BR" sz="1800" dirty="0"/>
              <a:t>&lt;</a:t>
            </a:r>
            <a:r>
              <a:rPr lang="pt-BR" sz="1800" dirty="0" err="1"/>
              <a:t>body</a:t>
            </a:r>
            <a:r>
              <a:rPr lang="pt-BR" sz="1800" dirty="0"/>
              <a:t>&gt;</a:t>
            </a:r>
            <a:br>
              <a:rPr lang="pt-BR" sz="1800" dirty="0"/>
            </a:br>
            <a:r>
              <a:rPr lang="pt-BR" sz="1800" dirty="0">
                <a:solidFill>
                  <a:srgbClr val="990000"/>
                </a:solidFill>
              </a:rPr>
              <a:t>&lt;p&gt; parágrafo 1 sem formatação &lt;/p&gt;</a:t>
            </a:r>
            <a:br>
              <a:rPr lang="pt-BR" sz="1800" dirty="0">
                <a:solidFill>
                  <a:srgbClr val="990000"/>
                </a:solidFill>
              </a:rPr>
            </a:br>
            <a:r>
              <a:rPr lang="pt-BR" sz="1800" dirty="0">
                <a:solidFill>
                  <a:srgbClr val="0000FF"/>
                </a:solidFill>
              </a:rPr>
              <a:t>&lt;p id="</a:t>
            </a:r>
            <a:r>
              <a:rPr lang="pt-BR" sz="1800" dirty="0" err="1">
                <a:solidFill>
                  <a:srgbClr val="0000FF"/>
                </a:solidFill>
              </a:rPr>
              <a:t>cor_azul</a:t>
            </a:r>
            <a:r>
              <a:rPr lang="pt-BR" sz="1800" dirty="0">
                <a:solidFill>
                  <a:srgbClr val="0000FF"/>
                </a:solidFill>
              </a:rPr>
              <a:t>"&gt; parágrafo 2 com formatação&lt;/p&gt;</a:t>
            </a:r>
            <a:br>
              <a:rPr lang="pt-BR" sz="1800" dirty="0">
                <a:solidFill>
                  <a:srgbClr val="0000FF"/>
                </a:solidFill>
              </a:rPr>
            </a:br>
            <a:r>
              <a:rPr lang="pt-BR" sz="1800" dirty="0"/>
              <a:t>&lt;i&gt; itálico &lt;/i&gt;&lt;</a:t>
            </a:r>
            <a:r>
              <a:rPr lang="pt-BR" sz="1800" dirty="0" err="1"/>
              <a:t>br</a:t>
            </a:r>
            <a:r>
              <a:rPr lang="pt-BR" sz="1800" dirty="0"/>
              <a:t> /&gt;</a:t>
            </a:r>
            <a:br>
              <a:rPr lang="pt-BR" sz="1800" dirty="0"/>
            </a:br>
            <a:r>
              <a:rPr lang="pt-BR" sz="1800" dirty="0"/>
              <a:t>Texto do </a:t>
            </a:r>
            <a:r>
              <a:rPr lang="pt-BR" sz="1800" dirty="0" err="1"/>
              <a:t>body</a:t>
            </a:r>
            <a:r>
              <a:rPr lang="pt-BR" sz="1800" dirty="0"/>
              <a:t>.</a:t>
            </a:r>
          </a:p>
          <a:p>
            <a:pPr eaLnBrk="1" hangingPunct="1">
              <a:lnSpc>
                <a:spcPct val="90000"/>
              </a:lnSpc>
              <a:buFontTx/>
              <a:buNone/>
              <a:defRPr/>
            </a:pPr>
            <a:r>
              <a:rPr lang="pt-BR" sz="1800" dirty="0"/>
              <a:t>&lt;/</a:t>
            </a:r>
            <a:r>
              <a:rPr lang="pt-BR" sz="1800" dirty="0" err="1"/>
              <a:t>body</a:t>
            </a:r>
            <a:r>
              <a:rPr lang="pt-BR" sz="1800" dirty="0"/>
              <a:t>&gt;&lt;/</a:t>
            </a:r>
            <a:r>
              <a:rPr lang="pt-BR" sz="1800" dirty="0" err="1"/>
              <a:t>html</a:t>
            </a:r>
            <a:r>
              <a:rPr lang="pt-BR" sz="1800" dirty="0"/>
              <a:t>&gt;</a:t>
            </a:r>
          </a:p>
        </p:txBody>
      </p:sp>
      <p:sp>
        <p:nvSpPr>
          <p:cNvPr id="63492" name="Rectangle 4"/>
          <p:cNvSpPr>
            <a:spLocks noChangeArrowheads="1"/>
          </p:cNvSpPr>
          <p:nvPr/>
        </p:nvSpPr>
        <p:spPr bwMode="auto">
          <a:xfrm>
            <a:off x="1404737" y="4378961"/>
            <a:ext cx="1591539" cy="360362"/>
          </a:xfrm>
          <a:prstGeom prst="rect">
            <a:avLst/>
          </a:prstGeom>
          <a:noFill/>
          <a:ln w="285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95237" name="Text Box 5"/>
          <p:cNvSpPr txBox="1">
            <a:spLocks noChangeArrowheads="1"/>
          </p:cNvSpPr>
          <p:nvPr/>
        </p:nvSpPr>
        <p:spPr bwMode="auto">
          <a:xfrm>
            <a:off x="5869940" y="1438325"/>
            <a:ext cx="4608513" cy="9159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pt-BR" dirty="0"/>
              <a:t>Cria o id "</a:t>
            </a:r>
            <a:r>
              <a:rPr lang="pt-BR" dirty="0" err="1"/>
              <a:t>cor_azul</a:t>
            </a:r>
            <a:r>
              <a:rPr lang="pt-BR" dirty="0"/>
              <a:t>", pode ser usado em qualquer </a:t>
            </a:r>
            <a:r>
              <a:rPr lang="pt-BR" dirty="0" err="1"/>
              <a:t>tag</a:t>
            </a:r>
            <a:r>
              <a:rPr lang="pt-BR" dirty="0"/>
              <a:t> do HTML, porém somente um vez.</a:t>
            </a:r>
          </a:p>
        </p:txBody>
      </p:sp>
      <p:sp>
        <p:nvSpPr>
          <p:cNvPr id="95238" name="Line 6"/>
          <p:cNvSpPr>
            <a:spLocks noChangeShapeType="1"/>
          </p:cNvSpPr>
          <p:nvPr/>
        </p:nvSpPr>
        <p:spPr bwMode="auto">
          <a:xfrm flipV="1">
            <a:off x="4049222" y="2232659"/>
            <a:ext cx="1820718" cy="588745"/>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pPr eaLnBrk="1" hangingPunct="1">
              <a:defRPr/>
            </a:pPr>
            <a:endParaRPr lang="pt-BR"/>
          </a:p>
        </p:txBody>
      </p:sp>
      <p:sp>
        <p:nvSpPr>
          <p:cNvPr id="95239" name="Text Box 7"/>
          <p:cNvSpPr txBox="1">
            <a:spLocks noChangeArrowheads="1"/>
          </p:cNvSpPr>
          <p:nvPr/>
        </p:nvSpPr>
        <p:spPr bwMode="auto">
          <a:xfrm>
            <a:off x="5941379" y="2651760"/>
            <a:ext cx="4124325" cy="92333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spAutoFit/>
          </a:bodyPr>
          <a:lstStyle/>
          <a:p>
            <a:pPr eaLnBrk="1" hangingPunct="1">
              <a:defRPr/>
            </a:pPr>
            <a:r>
              <a:rPr lang="pt-BR" dirty="0"/>
              <a:t>Aplica o id "</a:t>
            </a:r>
            <a:r>
              <a:rPr lang="pt-BR" dirty="0" err="1"/>
              <a:t>cor_azul</a:t>
            </a:r>
            <a:r>
              <a:rPr lang="pt-BR" dirty="0"/>
              <a:t>" na </a:t>
            </a:r>
            <a:r>
              <a:rPr lang="pt-BR" dirty="0" err="1"/>
              <a:t>tag</a:t>
            </a:r>
            <a:r>
              <a:rPr lang="pt-BR" dirty="0"/>
              <a:t> p. Veja que para aplicar o estilo, devemos chamar o identificador com o atributo "id".</a:t>
            </a:r>
          </a:p>
        </p:txBody>
      </p:sp>
      <p:sp>
        <p:nvSpPr>
          <p:cNvPr id="95240" name="Line 8"/>
          <p:cNvSpPr>
            <a:spLocks noChangeShapeType="1"/>
          </p:cNvSpPr>
          <p:nvPr/>
        </p:nvSpPr>
        <p:spPr bwMode="auto">
          <a:xfrm flipV="1">
            <a:off x="2996276" y="3370898"/>
            <a:ext cx="2945103" cy="1008062"/>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pt-BR"/>
          </a:p>
        </p:txBody>
      </p:sp>
      <p:pic>
        <p:nvPicPr>
          <p:cNvPr id="6349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175" y="3980646"/>
            <a:ext cx="18478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9154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195" y="1066068"/>
            <a:ext cx="2530475"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85193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10095" y="346796"/>
            <a:ext cx="8785225" cy="581025"/>
          </a:xfrm>
        </p:spPr>
        <p:txBody>
          <a:bodyPr>
            <a:normAutofit fontScale="90000"/>
          </a:bodyPr>
          <a:lstStyle/>
          <a:p>
            <a:pPr eaLnBrk="1" hangingPunct="1"/>
            <a:r>
              <a:rPr lang="pt-BR" altLang="pt-BR" b="1" dirty="0"/>
              <a:t>Vamos lembrar</a:t>
            </a:r>
          </a:p>
        </p:txBody>
      </p:sp>
      <p:sp>
        <p:nvSpPr>
          <p:cNvPr id="64515" name="Rectangle 3"/>
          <p:cNvSpPr>
            <a:spLocks noGrp="1" noChangeArrowheads="1"/>
          </p:cNvSpPr>
          <p:nvPr>
            <p:ph type="body" idx="1"/>
          </p:nvPr>
        </p:nvSpPr>
        <p:spPr>
          <a:xfrm>
            <a:off x="633614" y="1198418"/>
            <a:ext cx="10958945" cy="4461164"/>
          </a:xfrm>
        </p:spPr>
        <p:txBody>
          <a:bodyPr>
            <a:normAutofit fontScale="92500"/>
          </a:bodyPr>
          <a:lstStyle/>
          <a:p>
            <a:pPr eaLnBrk="1" hangingPunct="1">
              <a:lnSpc>
                <a:spcPct val="80000"/>
              </a:lnSpc>
            </a:pPr>
            <a:r>
              <a:rPr lang="pt-BR" altLang="pt-BR" dirty="0"/>
              <a:t>Podemos criar classes genéricas que podem ser aplicadas a qualquer </a:t>
            </a:r>
            <a:r>
              <a:rPr lang="pt-BR" altLang="pt-BR" dirty="0" err="1"/>
              <a:t>tag</a:t>
            </a:r>
            <a:r>
              <a:rPr lang="pt-BR" altLang="pt-BR" dirty="0"/>
              <a:t> do HTML. Essas classes podem ser usadas mais de uma vez dentro do documento. Para acioná-la, usamos o atributo </a:t>
            </a:r>
            <a:r>
              <a:rPr lang="pt-BR" altLang="pt-BR" dirty="0" err="1"/>
              <a:t>class</a:t>
            </a:r>
            <a:r>
              <a:rPr lang="pt-BR" altLang="pt-BR" dirty="0"/>
              <a:t> na </a:t>
            </a:r>
            <a:r>
              <a:rPr lang="pt-BR" altLang="pt-BR" dirty="0" err="1"/>
              <a:t>tag</a:t>
            </a:r>
            <a:r>
              <a:rPr lang="pt-BR" altLang="pt-BR" dirty="0"/>
              <a:t> desejada.</a:t>
            </a:r>
            <a:br>
              <a:rPr lang="pt-BR" altLang="pt-BR" dirty="0"/>
            </a:br>
            <a:endParaRPr lang="pt-BR" altLang="pt-BR" dirty="0"/>
          </a:p>
          <a:p>
            <a:pPr eaLnBrk="1" hangingPunct="1">
              <a:lnSpc>
                <a:spcPct val="80000"/>
              </a:lnSpc>
            </a:pPr>
            <a:r>
              <a:rPr lang="pt-BR" altLang="pt-BR" dirty="0"/>
              <a:t>Podemos criar um estilo individual que aplica um estilo e identifica uma </a:t>
            </a:r>
            <a:r>
              <a:rPr lang="pt-BR" altLang="pt-BR" dirty="0" err="1"/>
              <a:t>tag</a:t>
            </a:r>
            <a:r>
              <a:rPr lang="pt-BR" altLang="pt-BR" dirty="0"/>
              <a:t> do HTML. Esta forma de estilo só pode ser usada uma vez dentro do documento. Para acioná-lo, usamos o atributo id na </a:t>
            </a:r>
            <a:r>
              <a:rPr lang="pt-BR" altLang="pt-BR" dirty="0" err="1"/>
              <a:t>tag</a:t>
            </a:r>
            <a:r>
              <a:rPr lang="pt-BR" altLang="pt-BR" dirty="0"/>
              <a:t> desejada.</a:t>
            </a:r>
          </a:p>
          <a:p>
            <a:pPr eaLnBrk="1" hangingPunct="1">
              <a:lnSpc>
                <a:spcPct val="80000"/>
              </a:lnSpc>
            </a:pPr>
            <a:endParaRPr lang="pt-BR" altLang="pt-BR" dirty="0"/>
          </a:p>
          <a:p>
            <a:pPr eaLnBrk="1" hangingPunct="1">
              <a:lnSpc>
                <a:spcPct val="80000"/>
              </a:lnSpc>
            </a:pPr>
            <a:r>
              <a:rPr lang="pt-BR" altLang="pt-BR" dirty="0"/>
              <a:t>Podemos ter em uma mesma </a:t>
            </a:r>
            <a:r>
              <a:rPr lang="pt-BR" altLang="pt-BR" dirty="0" err="1"/>
              <a:t>tag</a:t>
            </a:r>
            <a:r>
              <a:rPr lang="pt-BR" altLang="pt-BR" dirty="0"/>
              <a:t>, os atributos </a:t>
            </a:r>
            <a:r>
              <a:rPr lang="pt-BR" altLang="pt-BR" dirty="0" err="1"/>
              <a:t>class</a:t>
            </a:r>
            <a:r>
              <a:rPr lang="pt-BR" altLang="pt-BR" dirty="0"/>
              <a:t> e id.</a:t>
            </a:r>
          </a:p>
          <a:p>
            <a:pPr eaLnBrk="1" hangingPunct="1">
              <a:lnSpc>
                <a:spcPct val="80000"/>
              </a:lnSpc>
            </a:pPr>
            <a:endParaRPr lang="pt-BR" altLang="pt-BR" dirty="0"/>
          </a:p>
          <a:p>
            <a:pPr eaLnBrk="1" hangingPunct="1">
              <a:lnSpc>
                <a:spcPct val="80000"/>
              </a:lnSpc>
            </a:pPr>
            <a:r>
              <a:rPr lang="pt-BR" altLang="pt-BR" dirty="0"/>
              <a:t>Ao chamar a classe em uma </a:t>
            </a:r>
            <a:r>
              <a:rPr lang="pt-BR" altLang="pt-BR" dirty="0" err="1"/>
              <a:t>tag</a:t>
            </a:r>
            <a:r>
              <a:rPr lang="pt-BR" altLang="pt-BR" dirty="0"/>
              <a:t> com o atributo </a:t>
            </a:r>
            <a:r>
              <a:rPr lang="pt-BR" altLang="pt-BR" dirty="0" err="1"/>
              <a:t>class</a:t>
            </a:r>
            <a:r>
              <a:rPr lang="pt-BR" altLang="pt-BR" dirty="0"/>
              <a:t>, colocamos somente o nome da classe, ou seja, na chamada da classe, não utilizamos o ponto.</a:t>
            </a:r>
          </a:p>
          <a:p>
            <a:pPr eaLnBrk="1" hangingPunct="1">
              <a:lnSpc>
                <a:spcPct val="80000"/>
              </a:lnSpc>
            </a:pPr>
            <a:endParaRPr lang="pt-BR" altLang="pt-BR" dirty="0"/>
          </a:p>
          <a:p>
            <a:pPr eaLnBrk="1" hangingPunct="1">
              <a:lnSpc>
                <a:spcPct val="80000"/>
              </a:lnSpc>
            </a:pPr>
            <a:r>
              <a:rPr lang="pt-BR" altLang="pt-BR" dirty="0"/>
              <a:t>O mesmo ocorre quando chamamos o estilo individual com o atributo id, também não inserimos o #, somente o nome do estilo.</a:t>
            </a:r>
          </a:p>
        </p:txBody>
      </p:sp>
    </p:spTree>
    <p:extLst>
      <p:ext uri="{BB962C8B-B14F-4D97-AF65-F5344CB8AC3E}">
        <p14:creationId xmlns:p14="http://schemas.microsoft.com/office/powerpoint/2010/main" val="21630509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15638" y="410730"/>
            <a:ext cx="8785225" cy="581025"/>
          </a:xfrm>
        </p:spPr>
        <p:txBody>
          <a:bodyPr>
            <a:normAutofit fontScale="90000"/>
          </a:bodyPr>
          <a:lstStyle/>
          <a:p>
            <a:pPr eaLnBrk="1" hangingPunct="1"/>
            <a:r>
              <a:rPr lang="pt-BR" altLang="pt-BR" b="1" dirty="0"/>
              <a:t>CSS </a:t>
            </a:r>
            <a:r>
              <a:rPr lang="pt-BR" altLang="pt-BR" b="1" dirty="0" err="1"/>
              <a:t>Combinators</a:t>
            </a:r>
            <a:endParaRPr lang="pt-BR" altLang="pt-BR" b="1" dirty="0"/>
          </a:p>
        </p:txBody>
      </p:sp>
      <p:sp>
        <p:nvSpPr>
          <p:cNvPr id="63491" name="Rectangle 3"/>
          <p:cNvSpPr>
            <a:spLocks noGrp="1" noChangeArrowheads="1"/>
          </p:cNvSpPr>
          <p:nvPr>
            <p:ph type="body" idx="1"/>
          </p:nvPr>
        </p:nvSpPr>
        <p:spPr>
          <a:xfrm>
            <a:off x="1174144" y="1379855"/>
            <a:ext cx="9828211" cy="1830388"/>
          </a:xfrm>
        </p:spPr>
        <p:txBody>
          <a:bodyPr>
            <a:noAutofit/>
          </a:bodyPr>
          <a:lstStyle/>
          <a:p>
            <a:pPr algn="just">
              <a:lnSpc>
                <a:spcPct val="80000"/>
              </a:lnSpc>
              <a:defRPr/>
            </a:pPr>
            <a:r>
              <a:rPr lang="pt-BR" altLang="pt-BR" dirty="0"/>
              <a:t>Existem, também, os chamados CSS </a:t>
            </a:r>
            <a:r>
              <a:rPr lang="pt-BR" altLang="pt-BR" dirty="0" err="1"/>
              <a:t>Combinators</a:t>
            </a:r>
            <a:r>
              <a:rPr lang="pt-BR" altLang="pt-BR" dirty="0"/>
              <a:t>, para estabelecer estilos a </a:t>
            </a:r>
            <a:r>
              <a:rPr lang="pt-BR" altLang="pt-BR" dirty="0" err="1"/>
              <a:t>tags</a:t>
            </a:r>
            <a:r>
              <a:rPr lang="pt-BR" altLang="pt-BR" dirty="0"/>
              <a:t> que se encontram relacionadas com outras pela colocação dentro do documento.</a:t>
            </a:r>
          </a:p>
          <a:p>
            <a:pPr algn="just">
              <a:lnSpc>
                <a:spcPct val="80000"/>
              </a:lnSpc>
              <a:defRPr/>
            </a:pPr>
            <a:r>
              <a:rPr lang="pt-BR" altLang="pt-BR" dirty="0"/>
              <a:t>Por exemplo, podemos construir estilos hierárquicos, de forma a aplicar um estilo apenas a </a:t>
            </a:r>
            <a:r>
              <a:rPr lang="pt-BR" altLang="pt-BR" dirty="0" err="1"/>
              <a:t>tags</a:t>
            </a:r>
            <a:r>
              <a:rPr lang="pt-BR" altLang="pt-BR" dirty="0"/>
              <a:t> que se encontrem dentro de outra, com as sintaxes:</a:t>
            </a:r>
          </a:p>
          <a:p>
            <a:pPr algn="just">
              <a:lnSpc>
                <a:spcPct val="80000"/>
              </a:lnSpc>
              <a:defRPr/>
            </a:pPr>
            <a:endParaRPr lang="pt-BR" altLang="pt-BR" dirty="0"/>
          </a:p>
          <a:p>
            <a:pPr marL="355600" indent="0" algn="just">
              <a:lnSpc>
                <a:spcPct val="80000"/>
              </a:lnSpc>
              <a:buNone/>
              <a:defRPr/>
            </a:pPr>
            <a:r>
              <a:rPr lang="pt-BR" altLang="pt-BR" dirty="0"/>
              <a:t>tag1 &gt; tag2</a:t>
            </a:r>
          </a:p>
          <a:p>
            <a:pPr marL="355600" indent="0" algn="just">
              <a:lnSpc>
                <a:spcPct val="80000"/>
              </a:lnSpc>
              <a:buNone/>
              <a:defRPr/>
            </a:pPr>
            <a:r>
              <a:rPr lang="pt-BR" altLang="pt-BR" dirty="0">
                <a:solidFill>
                  <a:schemeClr val="bg1">
                    <a:lumMod val="50000"/>
                  </a:schemeClr>
                </a:solidFill>
              </a:rPr>
              <a:t>para uma tag2 filha de tag1</a:t>
            </a:r>
          </a:p>
          <a:p>
            <a:pPr marL="355600" indent="0" algn="just">
              <a:lnSpc>
                <a:spcPct val="80000"/>
              </a:lnSpc>
              <a:buNone/>
              <a:defRPr/>
            </a:pPr>
            <a:r>
              <a:rPr lang="pt-BR" altLang="pt-BR" dirty="0"/>
              <a:t>	</a:t>
            </a:r>
          </a:p>
          <a:p>
            <a:pPr marL="355600" indent="0" algn="just">
              <a:lnSpc>
                <a:spcPct val="80000"/>
              </a:lnSpc>
              <a:buNone/>
              <a:defRPr/>
            </a:pPr>
            <a:r>
              <a:rPr lang="pt-BR" altLang="pt-BR" dirty="0"/>
              <a:t>tag1  tag2</a:t>
            </a:r>
          </a:p>
          <a:p>
            <a:pPr marL="355600" indent="0" algn="just">
              <a:lnSpc>
                <a:spcPct val="80000"/>
              </a:lnSpc>
              <a:buNone/>
              <a:defRPr/>
            </a:pPr>
            <a:r>
              <a:rPr lang="pt-BR" altLang="pt-BR" dirty="0">
                <a:solidFill>
                  <a:schemeClr val="bg1">
                    <a:lumMod val="50000"/>
                  </a:schemeClr>
                </a:solidFill>
              </a:rPr>
              <a:t>para uma tag2 descendente de tag1</a:t>
            </a:r>
          </a:p>
          <a:p>
            <a:pPr marL="0" indent="0" algn="just">
              <a:lnSpc>
                <a:spcPct val="80000"/>
              </a:lnSpc>
              <a:buNone/>
              <a:defRPr/>
            </a:pPr>
            <a:endParaRPr lang="pt-BR" altLang="pt-BR" dirty="0"/>
          </a:p>
        </p:txBody>
      </p:sp>
      <p:pic>
        <p:nvPicPr>
          <p:cNvPr id="98307" name="Picture 3"/>
          <p:cNvPicPr>
            <a:picLocks noChangeAspect="1" noChangeArrowheads="1"/>
          </p:cNvPicPr>
          <p:nvPr/>
        </p:nvPicPr>
        <p:blipFill>
          <a:blip r:embed="rId2"/>
          <a:srcRect/>
          <a:stretch>
            <a:fillRect/>
          </a:stretch>
        </p:blipFill>
        <p:spPr bwMode="auto">
          <a:xfrm>
            <a:off x="7317046" y="2876068"/>
            <a:ext cx="3145993" cy="2803169"/>
          </a:xfrm>
          <a:prstGeom prst="rect">
            <a:avLst/>
          </a:prstGeom>
          <a:noFill/>
          <a:ln w="9525">
            <a:solidFill>
              <a:schemeClr val="accent1">
                <a:lumMod val="9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90779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14713" y="413082"/>
            <a:ext cx="8785225" cy="581025"/>
          </a:xfrm>
        </p:spPr>
        <p:txBody>
          <a:bodyPr>
            <a:normAutofit fontScale="90000"/>
          </a:bodyPr>
          <a:lstStyle/>
          <a:p>
            <a:pPr eaLnBrk="1" hangingPunct="1"/>
            <a:r>
              <a:rPr lang="pt-BR" altLang="pt-BR" b="1" dirty="0"/>
              <a:t>CSS </a:t>
            </a:r>
            <a:r>
              <a:rPr lang="pt-BR" altLang="pt-BR" b="1" dirty="0" err="1"/>
              <a:t>Combinators</a:t>
            </a:r>
            <a:r>
              <a:rPr lang="pt-BR" altLang="pt-BR" b="1" dirty="0"/>
              <a:t> - exemplo</a:t>
            </a:r>
          </a:p>
        </p:txBody>
      </p:sp>
      <p:pic>
        <p:nvPicPr>
          <p:cNvPr id="99330" name="Picture 2"/>
          <p:cNvPicPr>
            <a:picLocks noChangeAspect="1" noChangeArrowheads="1"/>
          </p:cNvPicPr>
          <p:nvPr/>
        </p:nvPicPr>
        <p:blipFill>
          <a:blip r:embed="rId2"/>
          <a:srcRect/>
          <a:stretch>
            <a:fillRect/>
          </a:stretch>
        </p:blipFill>
        <p:spPr bwMode="auto">
          <a:xfrm>
            <a:off x="1586706" y="3553461"/>
            <a:ext cx="9018588" cy="2257425"/>
          </a:xfrm>
          <a:prstGeom prst="rect">
            <a:avLst/>
          </a:prstGeom>
          <a:noFill/>
          <a:ln w="9525">
            <a:solidFill>
              <a:schemeClr val="accent1">
                <a:lumMod val="90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665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216" y="1433787"/>
            <a:ext cx="5362575" cy="1943100"/>
          </a:xfrm>
          <a:prstGeom prst="rect">
            <a:avLst/>
          </a:prstGeom>
          <a:noFill/>
          <a:ln w="9525">
            <a:solidFill>
              <a:srgbClr val="FFC000"/>
            </a:solidFill>
            <a:miter lim="800000"/>
            <a:headEnd/>
            <a:tailEnd/>
          </a:ln>
          <a:extLst>
            <a:ext uri="{909E8E84-426E-40DD-AFC4-6F175D3DCCD1}">
              <a14:hiddenFill xmlns:a14="http://schemas.microsoft.com/office/drawing/2010/main">
                <a:solidFill>
                  <a:schemeClr val="accent1"/>
                </a:solidFill>
              </a14:hiddenFill>
            </a:ext>
          </a:extLst>
        </p:spPr>
      </p:pic>
      <p:pic>
        <p:nvPicPr>
          <p:cNvPr id="8" name="Picture 3"/>
          <p:cNvPicPr>
            <a:picLocks noChangeAspect="1" noChangeArrowheads="1"/>
          </p:cNvPicPr>
          <p:nvPr/>
        </p:nvPicPr>
        <p:blipFill>
          <a:blip r:embed="rId4"/>
          <a:srcRect/>
          <a:stretch>
            <a:fillRect/>
          </a:stretch>
        </p:blipFill>
        <p:spPr bwMode="auto">
          <a:xfrm>
            <a:off x="1759455" y="1271068"/>
            <a:ext cx="2546350" cy="2268538"/>
          </a:xfrm>
          <a:prstGeom prst="rect">
            <a:avLst/>
          </a:prstGeom>
          <a:noFill/>
          <a:ln w="9525">
            <a:solidFill>
              <a:schemeClr val="accent1">
                <a:lumMod val="90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38423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13617" y="319520"/>
            <a:ext cx="8785225" cy="581025"/>
          </a:xfrm>
        </p:spPr>
        <p:txBody>
          <a:bodyPr>
            <a:normAutofit fontScale="90000"/>
          </a:bodyPr>
          <a:lstStyle/>
          <a:p>
            <a:pPr eaLnBrk="1" hangingPunct="1"/>
            <a:r>
              <a:rPr lang="pt-BR" altLang="pt-BR" b="1" dirty="0"/>
              <a:t>Comentários no código CSS</a:t>
            </a:r>
          </a:p>
        </p:txBody>
      </p:sp>
      <p:sp>
        <p:nvSpPr>
          <p:cNvPr id="48131" name="Rectangle 3"/>
          <p:cNvSpPr>
            <a:spLocks noGrp="1" noChangeArrowheads="1"/>
          </p:cNvSpPr>
          <p:nvPr>
            <p:ph type="body" idx="1"/>
          </p:nvPr>
        </p:nvSpPr>
        <p:spPr>
          <a:xfrm>
            <a:off x="1195937" y="1343890"/>
            <a:ext cx="10023474" cy="4170219"/>
          </a:xfrm>
        </p:spPr>
        <p:txBody>
          <a:bodyPr/>
          <a:lstStyle/>
          <a:p>
            <a:pPr eaLnBrk="1" hangingPunct="1">
              <a:defRPr/>
            </a:pPr>
            <a:r>
              <a:rPr lang="pt-BR" altLang="pt-BR" sz="2400" dirty="0"/>
              <a:t>Como geralmente os arquivos com CSS possuem muitas configurações, é interessante você inserir comentários descrevendo o que cada bloco de estilo faz. Para isso usamos /*.....*/</a:t>
            </a:r>
          </a:p>
          <a:p>
            <a:pPr marL="0" indent="0">
              <a:buNone/>
              <a:defRPr/>
            </a:pPr>
            <a:endParaRPr lang="pt-BR" altLang="pt-BR" sz="1800" dirty="0"/>
          </a:p>
          <a:p>
            <a:pPr eaLnBrk="1" hangingPunct="1">
              <a:defRPr/>
            </a:pPr>
            <a:r>
              <a:rPr lang="pt-BR" altLang="pt-BR" sz="2400" dirty="0"/>
              <a:t>Exemplo:</a:t>
            </a:r>
          </a:p>
          <a:p>
            <a:pPr eaLnBrk="1" hangingPunct="1">
              <a:buFontTx/>
              <a:buNone/>
              <a:defRPr/>
            </a:pPr>
            <a:br>
              <a:rPr lang="pt-BR" altLang="pt-BR" dirty="0"/>
            </a:br>
            <a:r>
              <a:rPr lang="pt-BR" altLang="pt-BR" dirty="0">
                <a:solidFill>
                  <a:srgbClr val="990000"/>
                </a:solidFill>
              </a:rPr>
              <a:t>&lt;</a:t>
            </a:r>
            <a:r>
              <a:rPr lang="pt-BR" altLang="pt-BR" dirty="0" err="1">
                <a:solidFill>
                  <a:srgbClr val="990000"/>
                </a:solidFill>
              </a:rPr>
              <a:t>style</a:t>
            </a:r>
            <a:r>
              <a:rPr lang="pt-BR" altLang="pt-BR" dirty="0">
                <a:solidFill>
                  <a:srgbClr val="990000"/>
                </a:solidFill>
              </a:rPr>
              <a:t> </a:t>
            </a:r>
            <a:r>
              <a:rPr lang="pt-BR" altLang="pt-BR" dirty="0" err="1">
                <a:solidFill>
                  <a:srgbClr val="990000"/>
                </a:solidFill>
              </a:rPr>
              <a:t>type</a:t>
            </a:r>
            <a:r>
              <a:rPr lang="pt-BR" altLang="pt-BR" dirty="0">
                <a:solidFill>
                  <a:srgbClr val="990000"/>
                </a:solidFill>
              </a:rPr>
              <a:t>="</a:t>
            </a:r>
            <a:r>
              <a:rPr lang="pt-BR" altLang="pt-BR" dirty="0" err="1">
                <a:solidFill>
                  <a:srgbClr val="990000"/>
                </a:solidFill>
              </a:rPr>
              <a:t>text</a:t>
            </a:r>
            <a:r>
              <a:rPr lang="pt-BR" altLang="pt-BR" dirty="0">
                <a:solidFill>
                  <a:srgbClr val="990000"/>
                </a:solidFill>
              </a:rPr>
              <a:t>/</a:t>
            </a:r>
            <a:r>
              <a:rPr lang="pt-BR" altLang="pt-BR" dirty="0" err="1">
                <a:solidFill>
                  <a:srgbClr val="990000"/>
                </a:solidFill>
              </a:rPr>
              <a:t>css</a:t>
            </a:r>
            <a:r>
              <a:rPr lang="pt-BR" altLang="pt-BR" dirty="0">
                <a:solidFill>
                  <a:srgbClr val="990000"/>
                </a:solidFill>
              </a:rPr>
              <a:t>"&gt;</a:t>
            </a:r>
            <a:br>
              <a:rPr lang="pt-BR" altLang="pt-BR" dirty="0">
                <a:solidFill>
                  <a:srgbClr val="990000"/>
                </a:solidFill>
              </a:rPr>
            </a:br>
            <a:r>
              <a:rPr lang="pt-BR" altLang="pt-BR" dirty="0">
                <a:solidFill>
                  <a:srgbClr val="990000"/>
                </a:solidFill>
              </a:rPr>
              <a:t>	/*Cria um id chamado </a:t>
            </a:r>
            <a:r>
              <a:rPr lang="pt-BR" altLang="pt-BR" dirty="0" err="1">
                <a:solidFill>
                  <a:srgbClr val="990000"/>
                </a:solidFill>
              </a:rPr>
              <a:t>cor_azul</a:t>
            </a:r>
            <a:r>
              <a:rPr lang="pt-BR" altLang="pt-BR" dirty="0">
                <a:solidFill>
                  <a:srgbClr val="990000"/>
                </a:solidFill>
              </a:rPr>
              <a:t>*/</a:t>
            </a:r>
            <a:br>
              <a:rPr lang="pt-BR" altLang="pt-BR" dirty="0">
                <a:solidFill>
                  <a:srgbClr val="990000"/>
                </a:solidFill>
              </a:rPr>
            </a:br>
            <a:r>
              <a:rPr lang="pt-BR" altLang="pt-BR" dirty="0">
                <a:solidFill>
                  <a:srgbClr val="990000"/>
                </a:solidFill>
              </a:rPr>
              <a:t>	#</a:t>
            </a:r>
            <a:r>
              <a:rPr lang="pt-BR" altLang="pt-BR" dirty="0" err="1">
                <a:solidFill>
                  <a:srgbClr val="990000"/>
                </a:solidFill>
              </a:rPr>
              <a:t>cor_azul</a:t>
            </a:r>
            <a:r>
              <a:rPr lang="pt-BR" altLang="pt-BR" dirty="0">
                <a:solidFill>
                  <a:srgbClr val="990000"/>
                </a:solidFill>
              </a:rPr>
              <a:t> { </a:t>
            </a:r>
            <a:r>
              <a:rPr lang="pt-BR" altLang="pt-BR" dirty="0" err="1">
                <a:solidFill>
                  <a:srgbClr val="990000"/>
                </a:solidFill>
              </a:rPr>
              <a:t>color:blue</a:t>
            </a:r>
            <a:r>
              <a:rPr lang="pt-BR" altLang="pt-BR" dirty="0">
                <a:solidFill>
                  <a:srgbClr val="990000"/>
                </a:solidFill>
              </a:rPr>
              <a:t>}</a:t>
            </a:r>
          </a:p>
          <a:p>
            <a:pPr eaLnBrk="1" hangingPunct="1">
              <a:buFontTx/>
              <a:buNone/>
              <a:defRPr/>
            </a:pPr>
            <a:r>
              <a:rPr lang="pt-BR" altLang="pt-BR" dirty="0">
                <a:solidFill>
                  <a:srgbClr val="990000"/>
                </a:solidFill>
              </a:rPr>
              <a:t>	&lt;/</a:t>
            </a:r>
            <a:r>
              <a:rPr lang="pt-BR" altLang="pt-BR" dirty="0" err="1">
                <a:solidFill>
                  <a:srgbClr val="990000"/>
                </a:solidFill>
              </a:rPr>
              <a:t>style</a:t>
            </a:r>
            <a:r>
              <a:rPr lang="pt-BR" altLang="pt-BR" dirty="0">
                <a:solidFill>
                  <a:srgbClr val="990000"/>
                </a:solidFill>
              </a:rPr>
              <a:t>&gt;</a:t>
            </a:r>
            <a:br>
              <a:rPr lang="pt-BR" altLang="pt-BR" dirty="0"/>
            </a:br>
            <a:endParaRPr lang="pt-BR" altLang="pt-BR" dirty="0"/>
          </a:p>
        </p:txBody>
      </p:sp>
    </p:spTree>
    <p:extLst>
      <p:ext uri="{BB962C8B-B14F-4D97-AF65-F5344CB8AC3E}">
        <p14:creationId xmlns:p14="http://schemas.microsoft.com/office/powerpoint/2010/main" val="3922592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38640" y="388360"/>
            <a:ext cx="8785226" cy="581025"/>
          </a:xfrm>
        </p:spPr>
        <p:txBody>
          <a:bodyPr/>
          <a:lstStyle/>
          <a:p>
            <a:pPr eaLnBrk="1" hangingPunct="1"/>
            <a:r>
              <a:rPr lang="pt-BR" altLang="pt-BR" sz="2800" b="1" dirty="0" err="1"/>
              <a:t>Tag</a:t>
            </a:r>
            <a:r>
              <a:rPr lang="pt-BR" altLang="pt-BR" sz="2800" b="1" dirty="0"/>
              <a:t> </a:t>
            </a:r>
            <a:r>
              <a:rPr lang="pt-BR" altLang="pt-BR" sz="2800" b="1" dirty="0" err="1"/>
              <a:t>div</a:t>
            </a:r>
            <a:r>
              <a:rPr lang="pt-BR" altLang="pt-BR" sz="2800" b="1" dirty="0"/>
              <a:t> e </a:t>
            </a:r>
            <a:r>
              <a:rPr lang="pt-BR" altLang="pt-BR" sz="2800" b="1" dirty="0" err="1"/>
              <a:t>tag</a:t>
            </a:r>
            <a:r>
              <a:rPr lang="pt-BR" altLang="pt-BR" sz="2800" b="1" dirty="0"/>
              <a:t> </a:t>
            </a:r>
            <a:r>
              <a:rPr lang="pt-BR" altLang="pt-BR" sz="2800" b="1" dirty="0" err="1"/>
              <a:t>span</a:t>
            </a:r>
            <a:endParaRPr lang="pt-BR" altLang="pt-BR" sz="2800" b="1" dirty="0"/>
          </a:p>
        </p:txBody>
      </p:sp>
      <p:sp>
        <p:nvSpPr>
          <p:cNvPr id="68611" name="Rectangle 3"/>
          <p:cNvSpPr>
            <a:spLocks noGrp="1" noChangeArrowheads="1"/>
          </p:cNvSpPr>
          <p:nvPr>
            <p:ph type="body" idx="1"/>
          </p:nvPr>
        </p:nvSpPr>
        <p:spPr>
          <a:xfrm>
            <a:off x="438640" y="1198880"/>
            <a:ext cx="11133599" cy="4980247"/>
          </a:xfrm>
        </p:spPr>
        <p:txBody>
          <a:bodyPr>
            <a:normAutofit/>
          </a:bodyPr>
          <a:lstStyle/>
          <a:p>
            <a:pPr algn="just" eaLnBrk="1" hangingPunct="1">
              <a:lnSpc>
                <a:spcPct val="90000"/>
              </a:lnSpc>
              <a:defRPr/>
            </a:pPr>
            <a:r>
              <a:rPr lang="pt-BR" altLang="pt-BR" dirty="0"/>
              <a:t>Os estilos CSS estudados até o momento foram aplicados a </a:t>
            </a:r>
            <a:r>
              <a:rPr lang="pt-BR" altLang="pt-BR" dirty="0" err="1"/>
              <a:t>tags</a:t>
            </a:r>
            <a:r>
              <a:rPr lang="pt-BR" altLang="pt-BR" dirty="0"/>
              <a:t> do HTML que já possuem um formato padrão inicial, como por exemplo a </a:t>
            </a:r>
            <a:r>
              <a:rPr lang="pt-BR" altLang="pt-BR" dirty="0" err="1"/>
              <a:t>tag</a:t>
            </a:r>
            <a:r>
              <a:rPr lang="pt-BR" altLang="pt-BR" dirty="0"/>
              <a:t> </a:t>
            </a:r>
            <a:r>
              <a:rPr lang="pt-BR" altLang="pt-BR" b="1" dirty="0"/>
              <a:t>b</a:t>
            </a:r>
            <a:r>
              <a:rPr lang="pt-BR" altLang="pt-BR" dirty="0"/>
              <a:t> que deixa o texto em negrito. Porém, existem situações em que precisamos de </a:t>
            </a:r>
            <a:r>
              <a:rPr lang="pt-BR" altLang="pt-BR" dirty="0" err="1"/>
              <a:t>tags</a:t>
            </a:r>
            <a:r>
              <a:rPr lang="pt-BR" altLang="pt-BR" dirty="0"/>
              <a:t> "limpas", sem formatação padrão. Para estes casos, temos a disposição a </a:t>
            </a:r>
            <a:r>
              <a:rPr lang="pt-BR" altLang="pt-BR" dirty="0" err="1"/>
              <a:t>tag</a:t>
            </a:r>
            <a:r>
              <a:rPr lang="pt-BR" altLang="pt-BR" dirty="0"/>
              <a:t> </a:t>
            </a:r>
            <a:r>
              <a:rPr lang="pt-BR" altLang="pt-BR" b="1" dirty="0" err="1"/>
              <a:t>div</a:t>
            </a:r>
            <a:r>
              <a:rPr lang="pt-BR" altLang="pt-BR" dirty="0"/>
              <a:t> e a </a:t>
            </a:r>
            <a:r>
              <a:rPr lang="pt-BR" altLang="pt-BR" dirty="0" err="1"/>
              <a:t>tag</a:t>
            </a:r>
            <a:r>
              <a:rPr lang="pt-BR" altLang="pt-BR" dirty="0"/>
              <a:t> </a:t>
            </a:r>
            <a:r>
              <a:rPr lang="pt-BR" altLang="pt-BR" b="1" dirty="0" err="1"/>
              <a:t>span</a:t>
            </a:r>
            <a:r>
              <a:rPr lang="pt-BR" altLang="pt-BR" dirty="0"/>
              <a:t> e as </a:t>
            </a:r>
            <a:r>
              <a:rPr lang="pt-BR" altLang="pt-BR" dirty="0" err="1"/>
              <a:t>tags</a:t>
            </a:r>
            <a:r>
              <a:rPr lang="pt-BR" altLang="pt-BR" dirty="0"/>
              <a:t> de estrutura semântica (</a:t>
            </a:r>
            <a:r>
              <a:rPr lang="pt-BR" altLang="pt-BR" dirty="0" err="1"/>
              <a:t>article</a:t>
            </a:r>
            <a:r>
              <a:rPr lang="pt-BR" altLang="pt-BR" dirty="0"/>
              <a:t>, </a:t>
            </a:r>
            <a:r>
              <a:rPr lang="pt-BR" altLang="pt-BR" dirty="0" err="1"/>
              <a:t>aside</a:t>
            </a:r>
            <a:r>
              <a:rPr lang="pt-BR" altLang="pt-BR" dirty="0"/>
              <a:t>, </a:t>
            </a:r>
            <a:r>
              <a:rPr lang="pt-BR" altLang="pt-BR" dirty="0" err="1"/>
              <a:t>nav</a:t>
            </a:r>
            <a:r>
              <a:rPr lang="pt-BR" altLang="pt-BR" dirty="0"/>
              <a:t> </a:t>
            </a:r>
            <a:r>
              <a:rPr lang="pt-BR" altLang="pt-BR" dirty="0" err="1"/>
              <a:t>etc</a:t>
            </a:r>
            <a:r>
              <a:rPr lang="pt-BR" altLang="pt-BR" dirty="0"/>
              <a:t>).</a:t>
            </a:r>
          </a:p>
          <a:p>
            <a:pPr marL="0" indent="0" algn="just">
              <a:buNone/>
              <a:defRPr/>
            </a:pPr>
            <a:endParaRPr lang="pt-BR" altLang="pt-BR" dirty="0"/>
          </a:p>
          <a:p>
            <a:pPr algn="just" eaLnBrk="1" hangingPunct="1">
              <a:lnSpc>
                <a:spcPct val="90000"/>
              </a:lnSpc>
              <a:defRPr/>
            </a:pPr>
            <a:r>
              <a:rPr lang="pt-BR" altLang="pt-BR" dirty="0"/>
              <a:t>A </a:t>
            </a:r>
            <a:r>
              <a:rPr lang="pt-BR" altLang="pt-BR" dirty="0" err="1"/>
              <a:t>tag</a:t>
            </a:r>
            <a:r>
              <a:rPr lang="pt-BR" altLang="pt-BR" dirty="0"/>
              <a:t> </a:t>
            </a:r>
            <a:r>
              <a:rPr lang="pt-BR" altLang="pt-BR" b="1" dirty="0" err="1"/>
              <a:t>div</a:t>
            </a:r>
            <a:r>
              <a:rPr lang="pt-BR" altLang="pt-BR" b="1" dirty="0"/>
              <a:t> </a:t>
            </a:r>
            <a:r>
              <a:rPr lang="pt-BR" altLang="pt-BR" dirty="0"/>
              <a:t>é muito utilizada na criação de layouts das páginas e áreas para conteúdos. Já a </a:t>
            </a:r>
            <a:r>
              <a:rPr lang="pt-BR" altLang="pt-BR" dirty="0" err="1"/>
              <a:t>tag</a:t>
            </a:r>
            <a:r>
              <a:rPr lang="pt-BR" altLang="pt-BR" dirty="0"/>
              <a:t> </a:t>
            </a:r>
            <a:r>
              <a:rPr lang="pt-BR" altLang="pt-BR" b="1" dirty="0" err="1"/>
              <a:t>span</a:t>
            </a:r>
            <a:r>
              <a:rPr lang="pt-BR" altLang="pt-BR" b="1" dirty="0"/>
              <a:t> </a:t>
            </a:r>
            <a:r>
              <a:rPr lang="pt-BR" altLang="pt-BR" dirty="0"/>
              <a:t>é utilizada para aplicar configurações dentro do conteúdo, isso devido ao fato de não possuir nenhum formato pré-definido. Já as </a:t>
            </a:r>
            <a:r>
              <a:rPr lang="pt-BR" altLang="pt-BR" dirty="0" err="1"/>
              <a:t>tags</a:t>
            </a:r>
            <a:r>
              <a:rPr lang="pt-BR" altLang="pt-BR" dirty="0"/>
              <a:t> de estrutura semântica devem ser utilizadas no conteúdo para definir um significado para cada área do conteúdo do site.</a:t>
            </a:r>
          </a:p>
          <a:p>
            <a:pPr algn="just" eaLnBrk="1" hangingPunct="1">
              <a:lnSpc>
                <a:spcPct val="90000"/>
              </a:lnSpc>
              <a:defRPr/>
            </a:pPr>
            <a:endParaRPr lang="pt-BR" altLang="pt-BR" dirty="0"/>
          </a:p>
          <a:p>
            <a:pPr algn="just" eaLnBrk="1" hangingPunct="1">
              <a:lnSpc>
                <a:spcPct val="90000"/>
              </a:lnSpc>
              <a:defRPr/>
            </a:pPr>
            <a:r>
              <a:rPr lang="pt-BR" altLang="pt-BR" dirty="0"/>
              <a:t>Todas as </a:t>
            </a:r>
            <a:r>
              <a:rPr lang="pt-BR" altLang="pt-BR" dirty="0" err="1"/>
              <a:t>tags</a:t>
            </a:r>
            <a:r>
              <a:rPr lang="pt-BR" altLang="pt-BR" dirty="0"/>
              <a:t> aceitam o uso de classes (</a:t>
            </a:r>
            <a:r>
              <a:rPr lang="pt-BR" altLang="pt-BR" dirty="0" err="1"/>
              <a:t>class</a:t>
            </a:r>
            <a:r>
              <a:rPr lang="pt-BR" altLang="pt-BR" dirty="0"/>
              <a:t>) e estilos individuais (id) e também aceitam o uso de ambos os atributos.</a:t>
            </a:r>
          </a:p>
        </p:txBody>
      </p:sp>
    </p:spTree>
    <p:extLst>
      <p:ext uri="{BB962C8B-B14F-4D97-AF65-F5344CB8AC3E}">
        <p14:creationId xmlns:p14="http://schemas.microsoft.com/office/powerpoint/2010/main" val="707560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14120" y="336224"/>
            <a:ext cx="8785225" cy="581025"/>
          </a:xfrm>
        </p:spPr>
        <p:txBody>
          <a:bodyPr>
            <a:normAutofit fontScale="90000"/>
          </a:bodyPr>
          <a:lstStyle/>
          <a:p>
            <a:pPr eaLnBrk="1" hangingPunct="1"/>
            <a:r>
              <a:rPr lang="pt-BR" altLang="pt-BR" b="1" dirty="0"/>
              <a:t>Exemplo</a:t>
            </a:r>
          </a:p>
        </p:txBody>
      </p:sp>
      <p:sp>
        <p:nvSpPr>
          <p:cNvPr id="99331" name="Rectangle 3"/>
          <p:cNvSpPr>
            <a:spLocks noGrp="1" noChangeArrowheads="1"/>
          </p:cNvSpPr>
          <p:nvPr>
            <p:ph type="body" idx="1"/>
          </p:nvPr>
        </p:nvSpPr>
        <p:spPr>
          <a:xfrm>
            <a:off x="838994" y="1495982"/>
            <a:ext cx="8785225" cy="4343688"/>
          </a:xfrm>
        </p:spPr>
        <p:txBody>
          <a:bodyPr>
            <a:noAutofit/>
          </a:bodyPr>
          <a:lstStyle/>
          <a:p>
            <a:pPr eaLnBrk="1" hangingPunct="1">
              <a:lnSpc>
                <a:spcPct val="100000"/>
              </a:lnSpc>
              <a:spcBef>
                <a:spcPts val="0"/>
              </a:spcBef>
              <a:spcAft>
                <a:spcPts val="0"/>
              </a:spcAft>
              <a:buFontTx/>
              <a:buNone/>
              <a:defRPr/>
            </a:pPr>
            <a:r>
              <a:rPr lang="pt-BR" sz="1600" dirty="0">
                <a:solidFill>
                  <a:schemeClr val="tx1"/>
                </a:solidFill>
              </a:rPr>
              <a:t>&lt;!--exemplo6.html--&gt;</a:t>
            </a:r>
          </a:p>
          <a:p>
            <a:pPr eaLnBrk="1" hangingPunct="1">
              <a:lnSpc>
                <a:spcPct val="100000"/>
              </a:lnSpc>
              <a:spcBef>
                <a:spcPts val="0"/>
              </a:spcBef>
              <a:spcAft>
                <a:spcPts val="0"/>
              </a:spcAft>
              <a:buFontTx/>
              <a:buNone/>
              <a:defRPr/>
            </a:pPr>
            <a:r>
              <a:rPr lang="pt-BR" sz="1600" dirty="0"/>
              <a:t>&lt;</a:t>
            </a:r>
            <a:r>
              <a:rPr lang="pt-BR" sz="1600" dirty="0" err="1"/>
              <a:t>html</a:t>
            </a:r>
            <a:r>
              <a:rPr lang="pt-BR" sz="1600" dirty="0"/>
              <a:t>&gt;</a:t>
            </a:r>
          </a:p>
          <a:p>
            <a:pPr eaLnBrk="1" hangingPunct="1">
              <a:lnSpc>
                <a:spcPct val="100000"/>
              </a:lnSpc>
              <a:spcBef>
                <a:spcPts val="0"/>
              </a:spcBef>
              <a:spcAft>
                <a:spcPts val="0"/>
              </a:spcAft>
              <a:buFontTx/>
              <a:buNone/>
              <a:defRPr/>
            </a:pPr>
            <a:r>
              <a:rPr lang="pt-BR" sz="1600" dirty="0"/>
              <a:t>&lt;</a:t>
            </a:r>
            <a:r>
              <a:rPr lang="pt-BR" sz="1600" dirty="0" err="1"/>
              <a:t>head</a:t>
            </a:r>
            <a:r>
              <a:rPr lang="pt-BR" sz="1600" dirty="0"/>
              <a:t>&gt;</a:t>
            </a:r>
          </a:p>
          <a:p>
            <a:pPr eaLnBrk="1" hangingPunct="1">
              <a:lnSpc>
                <a:spcPct val="100000"/>
              </a:lnSpc>
              <a:spcBef>
                <a:spcPts val="0"/>
              </a:spcBef>
              <a:spcAft>
                <a:spcPts val="0"/>
              </a:spcAft>
              <a:buFontTx/>
              <a:buNone/>
              <a:defRPr/>
            </a:pPr>
            <a:r>
              <a:rPr lang="pt-BR" sz="1600" dirty="0"/>
              <a:t>&lt;</a:t>
            </a:r>
            <a:r>
              <a:rPr lang="pt-BR" sz="1600" dirty="0" err="1"/>
              <a:t>title</a:t>
            </a:r>
            <a:r>
              <a:rPr lang="pt-BR" sz="1600" dirty="0"/>
              <a:t>&gt;Exemplo&lt;/</a:t>
            </a:r>
            <a:r>
              <a:rPr lang="pt-BR" sz="1600" dirty="0" err="1"/>
              <a:t>title</a:t>
            </a:r>
            <a:r>
              <a:rPr lang="pt-BR" sz="1600" dirty="0"/>
              <a:t>&gt;</a:t>
            </a:r>
          </a:p>
          <a:p>
            <a:pPr eaLnBrk="1" hangingPunct="1">
              <a:lnSpc>
                <a:spcPct val="100000"/>
              </a:lnSpc>
              <a:spcBef>
                <a:spcPts val="0"/>
              </a:spcBef>
              <a:spcAft>
                <a:spcPts val="0"/>
              </a:spcAft>
              <a:buFontTx/>
              <a:buNone/>
              <a:defRPr/>
            </a:pPr>
            <a:r>
              <a:rPr lang="pt-BR" sz="1600" dirty="0"/>
              <a:t>&lt;style </a:t>
            </a:r>
            <a:r>
              <a:rPr lang="pt-BR" sz="1600" dirty="0" err="1"/>
              <a:t>type</a:t>
            </a:r>
            <a:r>
              <a:rPr lang="pt-BR" sz="1600" dirty="0"/>
              <a:t>="</a:t>
            </a:r>
            <a:r>
              <a:rPr lang="pt-BR" sz="1600" dirty="0" err="1"/>
              <a:t>text</a:t>
            </a:r>
            <a:r>
              <a:rPr lang="pt-BR" sz="1600" dirty="0"/>
              <a:t>/</a:t>
            </a:r>
            <a:r>
              <a:rPr lang="pt-BR" sz="1600" dirty="0" err="1"/>
              <a:t>css</a:t>
            </a:r>
            <a:r>
              <a:rPr lang="pt-BR" sz="1600" dirty="0"/>
              <a:t>"&gt;</a:t>
            </a:r>
          </a:p>
          <a:p>
            <a:pPr eaLnBrk="1" hangingPunct="1">
              <a:lnSpc>
                <a:spcPct val="100000"/>
              </a:lnSpc>
              <a:spcBef>
                <a:spcPts val="0"/>
              </a:spcBef>
              <a:spcAft>
                <a:spcPts val="0"/>
              </a:spcAft>
              <a:buFontTx/>
              <a:buNone/>
              <a:defRPr/>
            </a:pPr>
            <a:r>
              <a:rPr lang="pt-BR" sz="1600" dirty="0"/>
              <a:t>   </a:t>
            </a:r>
            <a:r>
              <a:rPr lang="pt-BR" sz="1600" dirty="0">
                <a:solidFill>
                  <a:srgbClr val="990000"/>
                </a:solidFill>
              </a:rPr>
              <a:t>.caixa {</a:t>
            </a:r>
          </a:p>
          <a:p>
            <a:pPr eaLnBrk="1" hangingPunct="1">
              <a:lnSpc>
                <a:spcPct val="100000"/>
              </a:lnSpc>
              <a:spcBef>
                <a:spcPts val="0"/>
              </a:spcBef>
              <a:spcAft>
                <a:spcPts val="0"/>
              </a:spcAft>
              <a:buFontTx/>
              <a:buNone/>
              <a:defRPr/>
            </a:pPr>
            <a:r>
              <a:rPr lang="pt-BR" sz="1600" dirty="0">
                <a:solidFill>
                  <a:srgbClr val="990000"/>
                </a:solidFill>
              </a:rPr>
              <a:t>             </a:t>
            </a:r>
            <a:r>
              <a:rPr lang="pt-BR" sz="1600" dirty="0" err="1">
                <a:solidFill>
                  <a:srgbClr val="990000"/>
                </a:solidFill>
              </a:rPr>
              <a:t>border</a:t>
            </a:r>
            <a:r>
              <a:rPr lang="pt-BR" sz="1600" dirty="0">
                <a:solidFill>
                  <a:srgbClr val="990000"/>
                </a:solidFill>
              </a:rPr>
              <a:t>: 3px </a:t>
            </a:r>
            <a:r>
              <a:rPr lang="pt-BR" sz="1600" dirty="0" err="1">
                <a:solidFill>
                  <a:srgbClr val="990000"/>
                </a:solidFill>
              </a:rPr>
              <a:t>solid</a:t>
            </a:r>
            <a:r>
              <a:rPr lang="pt-BR" sz="1600" dirty="0">
                <a:solidFill>
                  <a:srgbClr val="990000"/>
                </a:solidFill>
              </a:rPr>
              <a:t> #ff0000;</a:t>
            </a:r>
          </a:p>
          <a:p>
            <a:pPr eaLnBrk="1" hangingPunct="1">
              <a:lnSpc>
                <a:spcPct val="100000"/>
              </a:lnSpc>
              <a:spcBef>
                <a:spcPts val="0"/>
              </a:spcBef>
              <a:spcAft>
                <a:spcPts val="0"/>
              </a:spcAft>
              <a:buFontTx/>
              <a:buNone/>
              <a:defRPr/>
            </a:pPr>
            <a:r>
              <a:rPr lang="pt-BR" sz="1600" dirty="0">
                <a:solidFill>
                  <a:srgbClr val="990000"/>
                </a:solidFill>
              </a:rPr>
              <a:t>             </a:t>
            </a:r>
            <a:r>
              <a:rPr lang="pt-BR" sz="1600" dirty="0" err="1">
                <a:solidFill>
                  <a:srgbClr val="990000"/>
                </a:solidFill>
              </a:rPr>
              <a:t>background-color</a:t>
            </a:r>
            <a:r>
              <a:rPr lang="pt-BR" sz="1600" dirty="0">
                <a:solidFill>
                  <a:srgbClr val="990000"/>
                </a:solidFill>
              </a:rPr>
              <a:t>: #</a:t>
            </a:r>
            <a:r>
              <a:rPr lang="pt-BR" sz="1600" dirty="0" err="1">
                <a:solidFill>
                  <a:srgbClr val="990000"/>
                </a:solidFill>
              </a:rPr>
              <a:t>cccccc</a:t>
            </a:r>
            <a:r>
              <a:rPr lang="pt-BR" sz="1600" dirty="0">
                <a:solidFill>
                  <a:srgbClr val="990000"/>
                </a:solidFill>
              </a:rPr>
              <a:t>;</a:t>
            </a:r>
          </a:p>
          <a:p>
            <a:pPr eaLnBrk="1" hangingPunct="1">
              <a:lnSpc>
                <a:spcPct val="100000"/>
              </a:lnSpc>
              <a:spcBef>
                <a:spcPts val="0"/>
              </a:spcBef>
              <a:spcAft>
                <a:spcPts val="0"/>
              </a:spcAft>
              <a:buFontTx/>
              <a:buNone/>
              <a:defRPr/>
            </a:pPr>
            <a:r>
              <a:rPr lang="pt-BR" sz="1600" dirty="0">
                <a:solidFill>
                  <a:srgbClr val="990000"/>
                </a:solidFill>
              </a:rPr>
              <a:t>             </a:t>
            </a:r>
            <a:r>
              <a:rPr lang="pt-BR" sz="1600" dirty="0" err="1">
                <a:solidFill>
                  <a:srgbClr val="990000"/>
                </a:solidFill>
              </a:rPr>
              <a:t>color</a:t>
            </a:r>
            <a:r>
              <a:rPr lang="pt-BR" sz="1600" dirty="0">
                <a:solidFill>
                  <a:srgbClr val="990000"/>
                </a:solidFill>
              </a:rPr>
              <a:t>: </a:t>
            </a:r>
            <a:r>
              <a:rPr lang="pt-BR" sz="1600" dirty="0" err="1">
                <a:solidFill>
                  <a:srgbClr val="990000"/>
                </a:solidFill>
              </a:rPr>
              <a:t>red</a:t>
            </a:r>
            <a:r>
              <a:rPr lang="pt-BR" sz="1600" dirty="0">
                <a:solidFill>
                  <a:srgbClr val="990000"/>
                </a:solidFill>
              </a:rPr>
              <a:t>;	     </a:t>
            </a:r>
          </a:p>
          <a:p>
            <a:pPr eaLnBrk="1" hangingPunct="1">
              <a:lnSpc>
                <a:spcPct val="100000"/>
              </a:lnSpc>
              <a:spcBef>
                <a:spcPts val="0"/>
              </a:spcBef>
              <a:spcAft>
                <a:spcPts val="0"/>
              </a:spcAft>
              <a:buFontTx/>
              <a:buNone/>
              <a:defRPr/>
            </a:pPr>
            <a:r>
              <a:rPr lang="pt-BR" sz="1600" dirty="0">
                <a:solidFill>
                  <a:srgbClr val="990000"/>
                </a:solidFill>
              </a:rPr>
              <a:t>          }</a:t>
            </a:r>
          </a:p>
          <a:p>
            <a:pPr eaLnBrk="1" hangingPunct="1">
              <a:lnSpc>
                <a:spcPct val="100000"/>
              </a:lnSpc>
              <a:spcBef>
                <a:spcPts val="0"/>
              </a:spcBef>
              <a:spcAft>
                <a:spcPts val="0"/>
              </a:spcAft>
              <a:buFontTx/>
              <a:buNone/>
              <a:defRPr/>
            </a:pPr>
            <a:r>
              <a:rPr lang="pt-BR" sz="1600" dirty="0"/>
              <a:t>   </a:t>
            </a:r>
            <a:r>
              <a:rPr lang="pt-BR" sz="1600" dirty="0">
                <a:solidFill>
                  <a:srgbClr val="0000FF"/>
                </a:solidFill>
              </a:rPr>
              <a:t>#aviso {</a:t>
            </a:r>
          </a:p>
          <a:p>
            <a:pPr eaLnBrk="1" hangingPunct="1">
              <a:lnSpc>
                <a:spcPct val="100000"/>
              </a:lnSpc>
              <a:spcBef>
                <a:spcPts val="0"/>
              </a:spcBef>
              <a:spcAft>
                <a:spcPts val="0"/>
              </a:spcAft>
              <a:buFontTx/>
              <a:buNone/>
              <a:defRPr/>
            </a:pPr>
            <a:r>
              <a:rPr lang="pt-BR" sz="1600" dirty="0">
                <a:solidFill>
                  <a:srgbClr val="0000FF"/>
                </a:solidFill>
              </a:rPr>
              <a:t>	     </a:t>
            </a:r>
            <a:r>
              <a:rPr lang="pt-BR" sz="1600" dirty="0" err="1">
                <a:solidFill>
                  <a:srgbClr val="0000FF"/>
                </a:solidFill>
              </a:rPr>
              <a:t>width</a:t>
            </a:r>
            <a:r>
              <a:rPr lang="pt-BR" sz="1600" dirty="0">
                <a:solidFill>
                  <a:srgbClr val="0000FF"/>
                </a:solidFill>
              </a:rPr>
              <a:t>: 100px;</a:t>
            </a:r>
          </a:p>
          <a:p>
            <a:pPr eaLnBrk="1" hangingPunct="1">
              <a:lnSpc>
                <a:spcPct val="100000"/>
              </a:lnSpc>
              <a:spcBef>
                <a:spcPts val="0"/>
              </a:spcBef>
              <a:spcAft>
                <a:spcPts val="0"/>
              </a:spcAft>
              <a:buFontTx/>
              <a:buNone/>
              <a:defRPr/>
            </a:pPr>
            <a:r>
              <a:rPr lang="pt-BR" sz="1600" dirty="0">
                <a:solidFill>
                  <a:srgbClr val="0000FF"/>
                </a:solidFill>
              </a:rPr>
              <a:t>	     </a:t>
            </a:r>
            <a:r>
              <a:rPr lang="pt-BR" sz="1600" dirty="0" err="1">
                <a:solidFill>
                  <a:srgbClr val="0000FF"/>
                </a:solidFill>
              </a:rPr>
              <a:t>height</a:t>
            </a:r>
            <a:r>
              <a:rPr lang="pt-BR" sz="1600" dirty="0">
                <a:solidFill>
                  <a:srgbClr val="0000FF"/>
                </a:solidFill>
              </a:rPr>
              <a:t>:100px;</a:t>
            </a:r>
          </a:p>
          <a:p>
            <a:pPr eaLnBrk="1" hangingPunct="1">
              <a:lnSpc>
                <a:spcPct val="100000"/>
              </a:lnSpc>
              <a:spcBef>
                <a:spcPts val="0"/>
              </a:spcBef>
              <a:spcAft>
                <a:spcPts val="0"/>
              </a:spcAft>
              <a:buFontTx/>
              <a:buNone/>
              <a:defRPr/>
            </a:pPr>
            <a:r>
              <a:rPr lang="pt-BR" sz="1600" dirty="0">
                <a:solidFill>
                  <a:srgbClr val="0000FF"/>
                </a:solidFill>
              </a:rPr>
              <a:t>	  }</a:t>
            </a:r>
          </a:p>
          <a:p>
            <a:pPr eaLnBrk="1" hangingPunct="1">
              <a:lnSpc>
                <a:spcPct val="100000"/>
              </a:lnSpc>
              <a:spcBef>
                <a:spcPts val="0"/>
              </a:spcBef>
              <a:spcAft>
                <a:spcPts val="0"/>
              </a:spcAft>
              <a:buFontTx/>
              <a:buNone/>
              <a:defRPr/>
            </a:pPr>
            <a:r>
              <a:rPr lang="pt-BR" sz="1600" dirty="0"/>
              <a:t>&lt;/style&gt;</a:t>
            </a:r>
          </a:p>
          <a:p>
            <a:pPr eaLnBrk="1" hangingPunct="1">
              <a:lnSpc>
                <a:spcPct val="100000"/>
              </a:lnSpc>
              <a:spcBef>
                <a:spcPts val="0"/>
              </a:spcBef>
              <a:spcAft>
                <a:spcPts val="0"/>
              </a:spcAft>
              <a:buFontTx/>
              <a:buNone/>
              <a:defRPr/>
            </a:pPr>
            <a:r>
              <a:rPr lang="pt-BR" sz="1600" dirty="0"/>
              <a:t>&lt;/</a:t>
            </a:r>
            <a:r>
              <a:rPr lang="pt-BR" sz="1600" dirty="0" err="1"/>
              <a:t>head</a:t>
            </a:r>
            <a:r>
              <a:rPr lang="pt-BR" sz="1600" dirty="0"/>
              <a:t>&gt;</a:t>
            </a:r>
          </a:p>
        </p:txBody>
      </p:sp>
      <p:sp>
        <p:nvSpPr>
          <p:cNvPr id="69636" name="Rectangle 4"/>
          <p:cNvSpPr>
            <a:spLocks noChangeArrowheads="1"/>
          </p:cNvSpPr>
          <p:nvPr/>
        </p:nvSpPr>
        <p:spPr bwMode="auto">
          <a:xfrm>
            <a:off x="4699838" y="2395805"/>
            <a:ext cx="2005762" cy="2157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69637" name="Rectangle 5"/>
          <p:cNvSpPr>
            <a:spLocks noChangeArrowheads="1"/>
          </p:cNvSpPr>
          <p:nvPr/>
        </p:nvSpPr>
        <p:spPr bwMode="auto">
          <a:xfrm>
            <a:off x="4806733" y="3601584"/>
            <a:ext cx="1008062" cy="2159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69638" name="Text Box 6"/>
          <p:cNvSpPr txBox="1">
            <a:spLocks noChangeArrowheads="1"/>
          </p:cNvSpPr>
          <p:nvPr/>
        </p:nvSpPr>
        <p:spPr bwMode="auto">
          <a:xfrm>
            <a:off x="-704850" y="59690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pt-BR" altLang="pt-BR" sz="1800"/>
          </a:p>
        </p:txBody>
      </p:sp>
      <p:sp>
        <p:nvSpPr>
          <p:cNvPr id="99335" name="Text Box 7"/>
          <p:cNvSpPr txBox="1">
            <a:spLocks noChangeArrowheads="1"/>
          </p:cNvSpPr>
          <p:nvPr/>
        </p:nvSpPr>
        <p:spPr bwMode="auto">
          <a:xfrm>
            <a:off x="8090473" y="2685747"/>
            <a:ext cx="2721066" cy="369332"/>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a:spAutoFit/>
          </a:bodyPr>
          <a:lstStyle/>
          <a:p>
            <a:pPr eaLnBrk="1" hangingPunct="1">
              <a:defRPr/>
            </a:pPr>
            <a:r>
              <a:rPr lang="pt-BR" dirty="0"/>
              <a:t>Uso dos atributos </a:t>
            </a:r>
            <a:r>
              <a:rPr lang="pt-BR" dirty="0" err="1"/>
              <a:t>class</a:t>
            </a:r>
            <a:r>
              <a:rPr lang="pt-BR" dirty="0"/>
              <a:t> e id</a:t>
            </a:r>
          </a:p>
        </p:txBody>
      </p:sp>
      <p:sp>
        <p:nvSpPr>
          <p:cNvPr id="99336" name="Text Box 8"/>
          <p:cNvSpPr txBox="1">
            <a:spLocks noChangeArrowheads="1"/>
          </p:cNvSpPr>
          <p:nvPr/>
        </p:nvSpPr>
        <p:spPr bwMode="auto">
          <a:xfrm>
            <a:off x="4904119" y="5186154"/>
            <a:ext cx="2342821" cy="36933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spAutoFit/>
          </a:bodyPr>
          <a:lstStyle/>
          <a:p>
            <a:pPr eaLnBrk="1" hangingPunct="1">
              <a:defRPr/>
            </a:pPr>
            <a:r>
              <a:rPr lang="pt-BR"/>
              <a:t>Faz uso da classe caixa.</a:t>
            </a:r>
          </a:p>
        </p:txBody>
      </p:sp>
      <p:sp>
        <p:nvSpPr>
          <p:cNvPr id="99337" name="Line 9"/>
          <p:cNvSpPr>
            <a:spLocks noChangeShapeType="1"/>
          </p:cNvSpPr>
          <p:nvPr/>
        </p:nvSpPr>
        <p:spPr bwMode="auto">
          <a:xfrm>
            <a:off x="6708774" y="2602762"/>
            <a:ext cx="1356519" cy="316774"/>
          </a:xfrm>
          <a:prstGeom prst="line">
            <a:avLst/>
          </a:prstGeom>
          <a:ln>
            <a:headEnd/>
            <a:tailEnd type="triangle" w="med" len="med"/>
          </a:ln>
        </p:spPr>
        <p:style>
          <a:lnRef idx="1">
            <a:schemeClr val="accent2"/>
          </a:lnRef>
          <a:fillRef idx="3">
            <a:schemeClr val="accent2"/>
          </a:fillRef>
          <a:effectRef idx="2">
            <a:schemeClr val="accent2"/>
          </a:effectRef>
          <a:fontRef idx="minor">
            <a:schemeClr val="lt1"/>
          </a:fontRef>
        </p:style>
        <p:txBody>
          <a:bodyPr/>
          <a:lstStyle/>
          <a:p>
            <a:pPr eaLnBrk="1" hangingPunct="1">
              <a:defRPr/>
            </a:pPr>
            <a:endParaRPr lang="pt-BR"/>
          </a:p>
        </p:txBody>
      </p:sp>
      <p:sp>
        <p:nvSpPr>
          <p:cNvPr id="99338" name="Line 10"/>
          <p:cNvSpPr>
            <a:spLocks noChangeShapeType="1"/>
          </p:cNvSpPr>
          <p:nvPr/>
        </p:nvSpPr>
        <p:spPr bwMode="auto">
          <a:xfrm>
            <a:off x="5814794" y="3817484"/>
            <a:ext cx="339725" cy="1344015"/>
          </a:xfrm>
          <a:prstGeom prst="line">
            <a:avLst/>
          </a:prstGeom>
          <a:ln>
            <a:headEnd/>
            <a:tailEnd type="triangle" w="med" len="med"/>
          </a:ln>
        </p:spPr>
        <p:style>
          <a:lnRef idx="1">
            <a:schemeClr val="accent2"/>
          </a:lnRef>
          <a:fillRef idx="2">
            <a:schemeClr val="accent2"/>
          </a:fillRef>
          <a:effectRef idx="1">
            <a:schemeClr val="accent2"/>
          </a:effectRef>
          <a:fontRef idx="minor">
            <a:schemeClr val="dk1"/>
          </a:fontRef>
        </p:style>
        <p:txBody>
          <a:bodyPr/>
          <a:lstStyle/>
          <a:p>
            <a:pPr eaLnBrk="1" hangingPunct="1">
              <a:defRPr/>
            </a:pPr>
            <a:endParaRPr lang="pt-BR"/>
          </a:p>
        </p:txBody>
      </p:sp>
      <p:pic>
        <p:nvPicPr>
          <p:cNvPr id="6964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339" y="3867879"/>
            <a:ext cx="2881747" cy="210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3" name="Line 15"/>
          <p:cNvSpPr>
            <a:spLocks noChangeShapeType="1"/>
          </p:cNvSpPr>
          <p:nvPr/>
        </p:nvSpPr>
        <p:spPr bwMode="auto">
          <a:xfrm>
            <a:off x="6705600" y="2611561"/>
            <a:ext cx="1935739" cy="2045977"/>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a:lstStyle/>
          <a:p>
            <a:pPr eaLnBrk="1" hangingPunct="1">
              <a:defRPr/>
            </a:pPr>
            <a:endParaRPr lang="pt-BR"/>
          </a:p>
        </p:txBody>
      </p:sp>
      <p:sp>
        <p:nvSpPr>
          <p:cNvPr id="99344" name="Line 16"/>
          <p:cNvSpPr>
            <a:spLocks noChangeShapeType="1"/>
          </p:cNvSpPr>
          <p:nvPr/>
        </p:nvSpPr>
        <p:spPr bwMode="auto">
          <a:xfrm>
            <a:off x="5814795" y="3817484"/>
            <a:ext cx="2826544" cy="1805422"/>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a:lstStyle/>
          <a:p>
            <a:pPr eaLnBrk="1" hangingPunct="1">
              <a:defRPr/>
            </a:pPr>
            <a:endParaRPr lang="pt-BR"/>
          </a:p>
        </p:txBody>
      </p:sp>
      <p:sp>
        <p:nvSpPr>
          <p:cNvPr id="2" name="Retângulo 1"/>
          <p:cNvSpPr/>
          <p:nvPr/>
        </p:nvSpPr>
        <p:spPr>
          <a:xfrm>
            <a:off x="4198940" y="1585895"/>
            <a:ext cx="6096000" cy="3046988"/>
          </a:xfrm>
          <a:prstGeom prst="rect">
            <a:avLst/>
          </a:prstGeom>
        </p:spPr>
        <p:txBody>
          <a:bodyPr>
            <a:spAutoFit/>
          </a:bodyPr>
          <a:lstStyle/>
          <a:p>
            <a:pPr>
              <a:defRPr/>
            </a:pPr>
            <a:r>
              <a:rPr lang="pt-BR" sz="1600" dirty="0"/>
              <a:t>&lt;</a:t>
            </a:r>
            <a:r>
              <a:rPr lang="pt-BR" sz="1600" dirty="0" err="1"/>
              <a:t>body</a:t>
            </a:r>
            <a:r>
              <a:rPr lang="pt-BR" sz="1600" dirty="0"/>
              <a:t>&gt;</a:t>
            </a:r>
          </a:p>
          <a:p>
            <a:pPr>
              <a:defRPr/>
            </a:pPr>
            <a:r>
              <a:rPr lang="pt-BR" sz="1600" dirty="0"/>
              <a:t>&lt;p&gt; parágrafo 1 &lt;/p&gt;</a:t>
            </a:r>
          </a:p>
          <a:p>
            <a:pPr>
              <a:defRPr/>
            </a:pPr>
            <a:r>
              <a:rPr lang="pt-BR" sz="1600" dirty="0">
                <a:solidFill>
                  <a:srgbClr val="990000"/>
                </a:solidFill>
              </a:rPr>
              <a:t>&lt;</a:t>
            </a:r>
            <a:r>
              <a:rPr lang="pt-BR" sz="1600" dirty="0" err="1">
                <a:solidFill>
                  <a:srgbClr val="990000"/>
                </a:solidFill>
              </a:rPr>
              <a:t>div</a:t>
            </a:r>
            <a:r>
              <a:rPr lang="pt-BR" sz="1600" dirty="0">
                <a:solidFill>
                  <a:srgbClr val="990000"/>
                </a:solidFill>
              </a:rPr>
              <a:t>&gt; utilização da </a:t>
            </a:r>
            <a:r>
              <a:rPr lang="pt-BR" sz="1600" dirty="0" err="1">
                <a:solidFill>
                  <a:srgbClr val="990000"/>
                </a:solidFill>
              </a:rPr>
              <a:t>tag</a:t>
            </a:r>
            <a:r>
              <a:rPr lang="pt-BR" sz="1600" dirty="0">
                <a:solidFill>
                  <a:srgbClr val="990000"/>
                </a:solidFill>
              </a:rPr>
              <a:t> </a:t>
            </a:r>
            <a:r>
              <a:rPr lang="pt-BR" sz="1600" dirty="0" err="1">
                <a:solidFill>
                  <a:srgbClr val="990000"/>
                </a:solidFill>
              </a:rPr>
              <a:t>div</a:t>
            </a:r>
            <a:r>
              <a:rPr lang="pt-BR" sz="1600" dirty="0">
                <a:solidFill>
                  <a:srgbClr val="990000"/>
                </a:solidFill>
              </a:rPr>
              <a:t>, sem formatação&lt;/</a:t>
            </a:r>
            <a:r>
              <a:rPr lang="pt-BR" sz="1600" dirty="0" err="1">
                <a:solidFill>
                  <a:srgbClr val="990000"/>
                </a:solidFill>
              </a:rPr>
              <a:t>div</a:t>
            </a:r>
            <a:r>
              <a:rPr lang="pt-BR" sz="1600" dirty="0">
                <a:solidFill>
                  <a:srgbClr val="990000"/>
                </a:solidFill>
              </a:rPr>
              <a:t>&gt;</a:t>
            </a:r>
          </a:p>
          <a:p>
            <a:pPr>
              <a:defRPr/>
            </a:pPr>
            <a:r>
              <a:rPr lang="pt-BR" sz="1600" dirty="0">
                <a:solidFill>
                  <a:srgbClr val="0000FF"/>
                </a:solidFill>
              </a:rPr>
              <a:t>&lt;</a:t>
            </a:r>
            <a:r>
              <a:rPr lang="pt-BR" sz="1600" dirty="0" err="1">
                <a:solidFill>
                  <a:srgbClr val="0000FF"/>
                </a:solidFill>
              </a:rPr>
              <a:t>div</a:t>
            </a:r>
            <a:r>
              <a:rPr lang="pt-BR" sz="1600" dirty="0">
                <a:solidFill>
                  <a:srgbClr val="0000FF"/>
                </a:solidFill>
              </a:rPr>
              <a:t> </a:t>
            </a:r>
            <a:r>
              <a:rPr lang="pt-BR" sz="1600" dirty="0" err="1">
                <a:solidFill>
                  <a:srgbClr val="0000FF"/>
                </a:solidFill>
              </a:rPr>
              <a:t>class</a:t>
            </a:r>
            <a:r>
              <a:rPr lang="pt-BR" sz="1600" dirty="0">
                <a:solidFill>
                  <a:srgbClr val="0000FF"/>
                </a:solidFill>
              </a:rPr>
              <a:t>="caixa" id="aviso"&gt; utilização da </a:t>
            </a:r>
            <a:r>
              <a:rPr lang="pt-BR" sz="1600" dirty="0" err="1">
                <a:solidFill>
                  <a:srgbClr val="0000FF"/>
                </a:solidFill>
              </a:rPr>
              <a:t>tag</a:t>
            </a:r>
            <a:r>
              <a:rPr lang="pt-BR" sz="1600" dirty="0">
                <a:solidFill>
                  <a:srgbClr val="0000FF"/>
                </a:solidFill>
              </a:rPr>
              <a:t> </a:t>
            </a:r>
            <a:r>
              <a:rPr lang="pt-BR" sz="1600" dirty="0" err="1">
                <a:solidFill>
                  <a:srgbClr val="0000FF"/>
                </a:solidFill>
              </a:rPr>
              <a:t>div</a:t>
            </a:r>
            <a:r>
              <a:rPr lang="pt-BR" sz="1600" dirty="0">
                <a:solidFill>
                  <a:srgbClr val="0000FF"/>
                </a:solidFill>
              </a:rPr>
              <a:t>, com formatação&lt;/</a:t>
            </a:r>
            <a:r>
              <a:rPr lang="pt-BR" sz="1600" dirty="0" err="1">
                <a:solidFill>
                  <a:srgbClr val="0000FF"/>
                </a:solidFill>
              </a:rPr>
              <a:t>div</a:t>
            </a:r>
            <a:r>
              <a:rPr lang="pt-BR" sz="1600" dirty="0">
                <a:solidFill>
                  <a:srgbClr val="0000FF"/>
                </a:solidFill>
              </a:rPr>
              <a:t>&gt;</a:t>
            </a:r>
          </a:p>
          <a:p>
            <a:pPr>
              <a:defRPr/>
            </a:pPr>
            <a:r>
              <a:rPr lang="pt-BR" sz="1600" dirty="0"/>
              <a:t>&lt;</a:t>
            </a:r>
            <a:r>
              <a:rPr lang="pt-BR" sz="1600" dirty="0" err="1"/>
              <a:t>br</a:t>
            </a:r>
            <a:r>
              <a:rPr lang="pt-BR" sz="1600" dirty="0"/>
              <a:t> /&gt;</a:t>
            </a:r>
          </a:p>
          <a:p>
            <a:pPr>
              <a:defRPr/>
            </a:pPr>
            <a:r>
              <a:rPr lang="pt-BR" sz="1600" dirty="0">
                <a:solidFill>
                  <a:srgbClr val="990000"/>
                </a:solidFill>
              </a:rPr>
              <a:t>&lt;</a:t>
            </a:r>
            <a:r>
              <a:rPr lang="pt-BR" sz="1600" dirty="0" err="1">
                <a:solidFill>
                  <a:srgbClr val="990000"/>
                </a:solidFill>
              </a:rPr>
              <a:t>span</a:t>
            </a:r>
            <a:r>
              <a:rPr lang="pt-BR" sz="1600" dirty="0">
                <a:solidFill>
                  <a:srgbClr val="990000"/>
                </a:solidFill>
              </a:rPr>
              <a:t>&gt;Texto do </a:t>
            </a:r>
            <a:r>
              <a:rPr lang="pt-BR" sz="1600" dirty="0" err="1">
                <a:solidFill>
                  <a:srgbClr val="990000"/>
                </a:solidFill>
              </a:rPr>
              <a:t>body</a:t>
            </a:r>
            <a:r>
              <a:rPr lang="pt-BR" sz="1600" dirty="0">
                <a:solidFill>
                  <a:srgbClr val="990000"/>
                </a:solidFill>
              </a:rPr>
              <a:t> com a </a:t>
            </a:r>
            <a:r>
              <a:rPr lang="pt-BR" sz="1600" dirty="0" err="1">
                <a:solidFill>
                  <a:srgbClr val="990000"/>
                </a:solidFill>
              </a:rPr>
              <a:t>tag</a:t>
            </a:r>
            <a:r>
              <a:rPr lang="pt-BR" sz="1600" dirty="0">
                <a:solidFill>
                  <a:srgbClr val="990000"/>
                </a:solidFill>
              </a:rPr>
              <a:t> </a:t>
            </a:r>
            <a:r>
              <a:rPr lang="pt-BR" sz="1600" dirty="0" err="1">
                <a:solidFill>
                  <a:srgbClr val="990000"/>
                </a:solidFill>
              </a:rPr>
              <a:t>span</a:t>
            </a:r>
            <a:r>
              <a:rPr lang="pt-BR" sz="1600" dirty="0">
                <a:solidFill>
                  <a:srgbClr val="990000"/>
                </a:solidFill>
              </a:rPr>
              <a:t>, não faz nada.&lt;/</a:t>
            </a:r>
            <a:r>
              <a:rPr lang="pt-BR" sz="1600" dirty="0" err="1">
                <a:solidFill>
                  <a:srgbClr val="990000"/>
                </a:solidFill>
              </a:rPr>
              <a:t>span</a:t>
            </a:r>
            <a:r>
              <a:rPr lang="pt-BR" sz="1600" dirty="0">
                <a:solidFill>
                  <a:srgbClr val="990000"/>
                </a:solidFill>
              </a:rPr>
              <a:t>&gt;.</a:t>
            </a:r>
          </a:p>
          <a:p>
            <a:pPr>
              <a:defRPr/>
            </a:pPr>
            <a:r>
              <a:rPr lang="pt-BR" sz="1600" dirty="0"/>
              <a:t>&lt;</a:t>
            </a:r>
            <a:r>
              <a:rPr lang="pt-BR" sz="1600" dirty="0" err="1"/>
              <a:t>br</a:t>
            </a:r>
            <a:r>
              <a:rPr lang="pt-BR" sz="1600" dirty="0"/>
              <a:t> /&gt;</a:t>
            </a:r>
          </a:p>
          <a:p>
            <a:pPr>
              <a:defRPr/>
            </a:pPr>
            <a:r>
              <a:rPr lang="pt-BR" sz="1600" dirty="0">
                <a:solidFill>
                  <a:srgbClr val="0000FF"/>
                </a:solidFill>
              </a:rPr>
              <a:t>&lt;</a:t>
            </a:r>
            <a:r>
              <a:rPr lang="pt-BR" sz="1600" dirty="0" err="1">
                <a:solidFill>
                  <a:srgbClr val="0000FF"/>
                </a:solidFill>
              </a:rPr>
              <a:t>span</a:t>
            </a:r>
            <a:r>
              <a:rPr lang="pt-BR" sz="1600" dirty="0">
                <a:solidFill>
                  <a:srgbClr val="0000FF"/>
                </a:solidFill>
              </a:rPr>
              <a:t> </a:t>
            </a:r>
            <a:r>
              <a:rPr lang="pt-BR" sz="1600" dirty="0" err="1">
                <a:solidFill>
                  <a:srgbClr val="0000FF"/>
                </a:solidFill>
              </a:rPr>
              <a:t>class</a:t>
            </a:r>
            <a:r>
              <a:rPr lang="pt-BR" sz="1600" dirty="0">
                <a:solidFill>
                  <a:srgbClr val="0000FF"/>
                </a:solidFill>
              </a:rPr>
              <a:t>="caixa"&gt;Texto do </a:t>
            </a:r>
            <a:r>
              <a:rPr lang="pt-BR" sz="1600" dirty="0" err="1">
                <a:solidFill>
                  <a:srgbClr val="0000FF"/>
                </a:solidFill>
              </a:rPr>
              <a:t>body</a:t>
            </a:r>
            <a:r>
              <a:rPr lang="pt-BR" sz="1600" dirty="0">
                <a:solidFill>
                  <a:srgbClr val="0000FF"/>
                </a:solidFill>
              </a:rPr>
              <a:t> com a </a:t>
            </a:r>
            <a:r>
              <a:rPr lang="pt-BR" sz="1600" dirty="0" err="1">
                <a:solidFill>
                  <a:srgbClr val="0000FF"/>
                </a:solidFill>
              </a:rPr>
              <a:t>tag</a:t>
            </a:r>
            <a:r>
              <a:rPr lang="pt-BR" sz="1600" dirty="0">
                <a:solidFill>
                  <a:srgbClr val="0000FF"/>
                </a:solidFill>
              </a:rPr>
              <a:t> </a:t>
            </a:r>
            <a:r>
              <a:rPr lang="pt-BR" sz="1600" dirty="0" err="1">
                <a:solidFill>
                  <a:srgbClr val="0000FF"/>
                </a:solidFill>
              </a:rPr>
              <a:t>span</a:t>
            </a:r>
            <a:r>
              <a:rPr lang="pt-BR" sz="1600" dirty="0">
                <a:solidFill>
                  <a:srgbClr val="0000FF"/>
                </a:solidFill>
              </a:rPr>
              <a:t> e classe de estilo, faz </a:t>
            </a:r>
          </a:p>
          <a:p>
            <a:pPr>
              <a:defRPr/>
            </a:pPr>
            <a:r>
              <a:rPr lang="pt-BR" sz="1600" dirty="0">
                <a:solidFill>
                  <a:srgbClr val="0000FF"/>
                </a:solidFill>
              </a:rPr>
              <a:t>algo.&lt;/</a:t>
            </a:r>
            <a:r>
              <a:rPr lang="pt-BR" sz="1600" dirty="0" err="1">
                <a:solidFill>
                  <a:srgbClr val="0000FF"/>
                </a:solidFill>
              </a:rPr>
              <a:t>span</a:t>
            </a:r>
            <a:r>
              <a:rPr lang="pt-BR" sz="1600" dirty="0">
                <a:solidFill>
                  <a:srgbClr val="0000FF"/>
                </a:solidFill>
              </a:rPr>
              <a:t>&gt;</a:t>
            </a:r>
          </a:p>
          <a:p>
            <a:pPr>
              <a:defRPr/>
            </a:pPr>
            <a:r>
              <a:rPr lang="pt-BR" sz="1600" dirty="0"/>
              <a:t>&lt;/</a:t>
            </a:r>
            <a:r>
              <a:rPr lang="pt-BR" sz="1600" dirty="0" err="1"/>
              <a:t>body</a:t>
            </a:r>
            <a:r>
              <a:rPr lang="pt-BR" sz="1600" dirty="0"/>
              <a:t>&gt;</a:t>
            </a:r>
          </a:p>
          <a:p>
            <a:pPr>
              <a:defRPr/>
            </a:pPr>
            <a:r>
              <a:rPr lang="pt-BR" sz="1600" dirty="0"/>
              <a:t>&lt;/</a:t>
            </a:r>
            <a:r>
              <a:rPr lang="pt-BR" sz="1600" dirty="0" err="1"/>
              <a:t>html</a:t>
            </a:r>
            <a:r>
              <a:rPr lang="pt-BR" sz="1600" dirty="0"/>
              <a:t>&gt;</a:t>
            </a:r>
          </a:p>
        </p:txBody>
      </p:sp>
    </p:spTree>
    <p:extLst>
      <p:ext uri="{BB962C8B-B14F-4D97-AF65-F5344CB8AC3E}">
        <p14:creationId xmlns:p14="http://schemas.microsoft.com/office/powerpoint/2010/main" val="18651758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ítulo 1"/>
          <p:cNvSpPr>
            <a:spLocks noGrp="1"/>
          </p:cNvSpPr>
          <p:nvPr>
            <p:ph type="title"/>
          </p:nvPr>
        </p:nvSpPr>
        <p:spPr>
          <a:xfrm>
            <a:off x="495128" y="330202"/>
            <a:ext cx="8785225" cy="581025"/>
          </a:xfrm>
        </p:spPr>
        <p:txBody>
          <a:bodyPr>
            <a:normAutofit fontScale="90000"/>
          </a:bodyPr>
          <a:lstStyle/>
          <a:p>
            <a:r>
              <a:rPr lang="pt-BR" altLang="pt-BR" b="1" dirty="0">
                <a:solidFill>
                  <a:schemeClr val="tx1"/>
                </a:solidFill>
              </a:rPr>
              <a:t>Exemplo</a:t>
            </a:r>
          </a:p>
        </p:txBody>
      </p:sp>
      <p:sp>
        <p:nvSpPr>
          <p:cNvPr id="2" name="Retângulo 1"/>
          <p:cNvSpPr/>
          <p:nvPr/>
        </p:nvSpPr>
        <p:spPr>
          <a:xfrm>
            <a:off x="1362884" y="1154114"/>
            <a:ext cx="8569325" cy="5264150"/>
          </a:xfrm>
          <a:prstGeom prst="rect">
            <a:avLst/>
          </a:prstGeom>
        </p:spPr>
        <p:txBody>
          <a:bodyPr>
            <a:spAutoFit/>
          </a:bodyPr>
          <a:lstStyle/>
          <a:p>
            <a:pPr eaLnBrk="1" hangingPunct="1">
              <a:defRPr/>
            </a:pPr>
            <a:r>
              <a:rPr lang="pt-BR" sz="1400" dirty="0">
                <a:latin typeface="Arial" charset="0"/>
                <a:cs typeface="Arial" charset="0"/>
              </a:rPr>
              <a:t>&lt;!DOCTYPE HTML&gt;&lt;</a:t>
            </a:r>
            <a:r>
              <a:rPr lang="pt-BR" sz="1400" dirty="0" err="1">
                <a:latin typeface="Arial" charset="0"/>
                <a:cs typeface="Arial" charset="0"/>
              </a:rPr>
              <a:t>html</a:t>
            </a:r>
            <a:r>
              <a:rPr lang="pt-BR" sz="1400" dirty="0">
                <a:latin typeface="Arial" charset="0"/>
                <a:cs typeface="Arial" charset="0"/>
              </a:rPr>
              <a:t>&gt;&lt;</a:t>
            </a:r>
            <a:r>
              <a:rPr lang="pt-BR" sz="1400" dirty="0" err="1">
                <a:latin typeface="Arial" charset="0"/>
                <a:cs typeface="Arial" charset="0"/>
              </a:rPr>
              <a:t>head</a:t>
            </a:r>
            <a:r>
              <a:rPr lang="pt-BR" sz="1400" dirty="0">
                <a:latin typeface="Arial" charset="0"/>
                <a:cs typeface="Arial" charset="0"/>
              </a:rPr>
              <a:t>&gt;</a:t>
            </a:r>
          </a:p>
          <a:p>
            <a:pPr eaLnBrk="1" hangingPunct="1">
              <a:defRPr/>
            </a:pPr>
            <a:r>
              <a:rPr lang="pt-BR" sz="1400" dirty="0">
                <a:latin typeface="Arial" charset="0"/>
                <a:cs typeface="Arial" charset="0"/>
              </a:rPr>
              <a:t>&lt;</a:t>
            </a:r>
            <a:r>
              <a:rPr lang="pt-BR" sz="1400" dirty="0" err="1">
                <a:latin typeface="Arial" charset="0"/>
                <a:cs typeface="Arial" charset="0"/>
              </a:rPr>
              <a:t>title</a:t>
            </a:r>
            <a:r>
              <a:rPr lang="pt-BR" sz="1400" dirty="0">
                <a:latin typeface="Arial" charset="0"/>
                <a:cs typeface="Arial" charset="0"/>
              </a:rPr>
              <a:t>&gt;</a:t>
            </a:r>
            <a:r>
              <a:rPr lang="pt-BR" sz="1400" dirty="0" err="1">
                <a:latin typeface="Arial" charset="0"/>
                <a:cs typeface="Arial" charset="0"/>
              </a:rPr>
              <a:t>Untitled</a:t>
            </a:r>
            <a:r>
              <a:rPr lang="pt-BR" sz="1400" dirty="0">
                <a:latin typeface="Arial" charset="0"/>
                <a:cs typeface="Arial" charset="0"/>
              </a:rPr>
              <a:t> </a:t>
            </a:r>
            <a:r>
              <a:rPr lang="pt-BR" sz="1400" dirty="0" err="1">
                <a:latin typeface="Arial" charset="0"/>
                <a:cs typeface="Arial" charset="0"/>
              </a:rPr>
              <a:t>Document</a:t>
            </a:r>
            <a:r>
              <a:rPr lang="pt-BR" sz="1400" dirty="0">
                <a:latin typeface="Arial" charset="0"/>
                <a:cs typeface="Arial" charset="0"/>
              </a:rPr>
              <a:t>&lt;/</a:t>
            </a:r>
            <a:r>
              <a:rPr lang="pt-BR" sz="1400" dirty="0" err="1">
                <a:latin typeface="Arial" charset="0"/>
                <a:cs typeface="Arial" charset="0"/>
              </a:rPr>
              <a:t>title</a:t>
            </a:r>
            <a:r>
              <a:rPr lang="pt-BR" sz="1400" dirty="0">
                <a:latin typeface="Arial" charset="0"/>
                <a:cs typeface="Arial" charset="0"/>
              </a:rPr>
              <a:t>&gt;</a:t>
            </a:r>
          </a:p>
          <a:p>
            <a:pPr eaLnBrk="1" hangingPunct="1">
              <a:defRPr/>
            </a:pPr>
            <a:r>
              <a:rPr lang="pt-BR" sz="1400" dirty="0">
                <a:solidFill>
                  <a:srgbClr val="C00000"/>
                </a:solidFill>
                <a:latin typeface="Arial" charset="0"/>
                <a:cs typeface="Arial" charset="0"/>
              </a:rPr>
              <a:t>&lt;</a:t>
            </a:r>
            <a:r>
              <a:rPr lang="pt-BR" sz="1400" dirty="0" err="1">
                <a:solidFill>
                  <a:srgbClr val="C00000"/>
                </a:solidFill>
                <a:latin typeface="Arial" charset="0"/>
                <a:cs typeface="Arial" charset="0"/>
              </a:rPr>
              <a:t>style</a:t>
            </a:r>
            <a:r>
              <a:rPr lang="pt-BR" sz="1400" dirty="0">
                <a:solidFill>
                  <a:srgbClr val="C00000"/>
                </a:solidFill>
                <a:latin typeface="Arial" charset="0"/>
                <a:cs typeface="Arial" charset="0"/>
              </a:rPr>
              <a:t> </a:t>
            </a:r>
            <a:r>
              <a:rPr lang="pt-BR" sz="1400" dirty="0" err="1">
                <a:solidFill>
                  <a:srgbClr val="C00000"/>
                </a:solidFill>
                <a:latin typeface="Arial" charset="0"/>
                <a:cs typeface="Arial" charset="0"/>
              </a:rPr>
              <a:t>type</a:t>
            </a:r>
            <a:r>
              <a:rPr lang="pt-BR" sz="1400" dirty="0">
                <a:solidFill>
                  <a:srgbClr val="C00000"/>
                </a:solidFill>
                <a:latin typeface="Arial" charset="0"/>
                <a:cs typeface="Arial" charset="0"/>
              </a:rPr>
              <a:t>="</a:t>
            </a:r>
            <a:r>
              <a:rPr lang="pt-BR" sz="1400" dirty="0" err="1">
                <a:solidFill>
                  <a:srgbClr val="C00000"/>
                </a:solidFill>
                <a:latin typeface="Arial" charset="0"/>
                <a:cs typeface="Arial" charset="0"/>
              </a:rPr>
              <a:t>text</a:t>
            </a:r>
            <a:r>
              <a:rPr lang="pt-BR" sz="1400" dirty="0">
                <a:solidFill>
                  <a:srgbClr val="C00000"/>
                </a:solidFill>
                <a:latin typeface="Arial" charset="0"/>
                <a:cs typeface="Arial" charset="0"/>
              </a:rPr>
              <a:t>/</a:t>
            </a:r>
            <a:r>
              <a:rPr lang="pt-BR" sz="1400" dirty="0" err="1">
                <a:solidFill>
                  <a:srgbClr val="C00000"/>
                </a:solidFill>
                <a:latin typeface="Arial" charset="0"/>
                <a:cs typeface="Arial" charset="0"/>
              </a:rPr>
              <a:t>css</a:t>
            </a:r>
            <a:r>
              <a:rPr lang="pt-BR" sz="1400" dirty="0">
                <a:solidFill>
                  <a:srgbClr val="C00000"/>
                </a:solidFill>
                <a:latin typeface="Arial" charset="0"/>
                <a:cs typeface="Arial" charset="0"/>
              </a:rPr>
              <a:t>"&gt;</a:t>
            </a:r>
          </a:p>
          <a:p>
            <a:pPr eaLnBrk="1" hangingPunct="1">
              <a:defRPr/>
            </a:pPr>
            <a:r>
              <a:rPr lang="pt-BR" sz="1400" dirty="0" err="1">
                <a:latin typeface="Arial" charset="0"/>
                <a:cs typeface="Arial" charset="0"/>
              </a:rPr>
              <a:t>body</a:t>
            </a:r>
            <a:r>
              <a:rPr lang="pt-BR" sz="1400" dirty="0">
                <a:latin typeface="Arial" charset="0"/>
                <a:cs typeface="Arial" charset="0"/>
              </a:rPr>
              <a:t> { </a:t>
            </a:r>
          </a:p>
          <a:p>
            <a:pPr eaLnBrk="1" hangingPunct="1">
              <a:defRPr/>
            </a:pPr>
            <a:r>
              <a:rPr lang="pt-BR" sz="1400" dirty="0">
                <a:latin typeface="Arial" charset="0"/>
                <a:cs typeface="Arial" charset="0"/>
              </a:rPr>
              <a:t>	background-color:#003366; </a:t>
            </a:r>
          </a:p>
          <a:p>
            <a:pPr eaLnBrk="1" hangingPunct="1">
              <a:defRPr/>
            </a:pPr>
            <a:r>
              <a:rPr lang="pt-BR" sz="1400" dirty="0">
                <a:latin typeface="Arial" charset="0"/>
                <a:cs typeface="Arial" charset="0"/>
              </a:rPr>
              <a:t>}</a:t>
            </a:r>
          </a:p>
          <a:p>
            <a:pPr eaLnBrk="1" hangingPunct="1">
              <a:defRPr/>
            </a:pPr>
            <a:endParaRPr lang="pt-BR" sz="1400" dirty="0">
              <a:latin typeface="Arial" charset="0"/>
              <a:cs typeface="Arial" charset="0"/>
            </a:endParaRPr>
          </a:p>
          <a:p>
            <a:pPr eaLnBrk="1" hangingPunct="1">
              <a:defRPr/>
            </a:pPr>
            <a:r>
              <a:rPr lang="pt-BR" sz="1400" dirty="0">
                <a:latin typeface="Arial" charset="0"/>
                <a:cs typeface="Arial" charset="0"/>
              </a:rPr>
              <a:t>#principal { </a:t>
            </a:r>
          </a:p>
          <a:p>
            <a:pPr eaLnBrk="1" hangingPunct="1">
              <a:defRPr/>
            </a:pPr>
            <a:r>
              <a:rPr lang="pt-BR" sz="1400" dirty="0">
                <a:latin typeface="Arial" charset="0"/>
                <a:cs typeface="Arial" charset="0"/>
              </a:rPr>
              <a:t>	</a:t>
            </a:r>
            <a:r>
              <a:rPr lang="pt-BR" sz="1400" dirty="0" err="1">
                <a:latin typeface="Arial" charset="0"/>
                <a:cs typeface="Arial" charset="0"/>
              </a:rPr>
              <a:t>width</a:t>
            </a:r>
            <a:r>
              <a:rPr lang="pt-BR" sz="1400" dirty="0">
                <a:latin typeface="Arial" charset="0"/>
                <a:cs typeface="Arial" charset="0"/>
              </a:rPr>
              <a:t>: 757px; </a:t>
            </a:r>
          </a:p>
          <a:p>
            <a:pPr eaLnBrk="1" hangingPunct="1">
              <a:defRPr/>
            </a:pPr>
            <a:r>
              <a:rPr lang="pt-BR" sz="1400" dirty="0">
                <a:latin typeface="Arial" charset="0"/>
                <a:cs typeface="Arial" charset="0"/>
              </a:rPr>
              <a:t>	margin:0 auto; </a:t>
            </a:r>
          </a:p>
          <a:p>
            <a:pPr eaLnBrk="1" hangingPunct="1">
              <a:defRPr/>
            </a:pPr>
            <a:r>
              <a:rPr lang="pt-BR" sz="1400" dirty="0">
                <a:latin typeface="Arial" charset="0"/>
                <a:cs typeface="Arial" charset="0"/>
              </a:rPr>
              <a:t>}</a:t>
            </a:r>
          </a:p>
          <a:p>
            <a:pPr eaLnBrk="1" hangingPunct="1">
              <a:defRPr/>
            </a:pPr>
            <a:r>
              <a:rPr lang="pt-BR" sz="1400" dirty="0">
                <a:latin typeface="Arial" charset="0"/>
                <a:cs typeface="Arial" charset="0"/>
              </a:rPr>
              <a:t>h2 { </a:t>
            </a:r>
          </a:p>
          <a:p>
            <a:pPr eaLnBrk="1" hangingPunct="1">
              <a:defRPr/>
            </a:pPr>
            <a:r>
              <a:rPr lang="pt-BR" sz="1400" dirty="0">
                <a:latin typeface="Arial" charset="0"/>
                <a:cs typeface="Arial" charset="0"/>
              </a:rPr>
              <a:t>	color:#990000;	</a:t>
            </a:r>
          </a:p>
          <a:p>
            <a:pPr eaLnBrk="1" hangingPunct="1">
              <a:defRPr/>
            </a:pPr>
            <a:r>
              <a:rPr lang="pt-BR" sz="1400" dirty="0">
                <a:latin typeface="Arial" charset="0"/>
                <a:cs typeface="Arial" charset="0"/>
              </a:rPr>
              <a:t>}</a:t>
            </a:r>
          </a:p>
          <a:p>
            <a:pPr eaLnBrk="1" hangingPunct="1">
              <a:defRPr/>
            </a:pPr>
            <a:r>
              <a:rPr lang="pt-BR" sz="1400" dirty="0">
                <a:latin typeface="Arial" charset="0"/>
                <a:cs typeface="Arial" charset="0"/>
              </a:rPr>
              <a:t>.data { </a:t>
            </a:r>
          </a:p>
          <a:p>
            <a:pPr eaLnBrk="1" hangingPunct="1">
              <a:defRPr/>
            </a:pPr>
            <a:r>
              <a:rPr lang="pt-BR" sz="1400" dirty="0">
                <a:latin typeface="Arial" charset="0"/>
                <a:cs typeface="Arial" charset="0"/>
              </a:rPr>
              <a:t>	color:#999999; </a:t>
            </a:r>
          </a:p>
          <a:p>
            <a:pPr eaLnBrk="1" hangingPunct="1">
              <a:defRPr/>
            </a:pPr>
            <a:r>
              <a:rPr lang="pt-BR" sz="1400" dirty="0">
                <a:latin typeface="Arial" charset="0"/>
                <a:cs typeface="Arial" charset="0"/>
              </a:rPr>
              <a:t>	font-size:8pt;</a:t>
            </a:r>
          </a:p>
          <a:p>
            <a:pPr eaLnBrk="1" hangingPunct="1">
              <a:defRPr/>
            </a:pPr>
            <a:r>
              <a:rPr lang="pt-BR" sz="1400" dirty="0">
                <a:latin typeface="Arial" charset="0"/>
                <a:cs typeface="Arial" charset="0"/>
              </a:rPr>
              <a:t>}</a:t>
            </a:r>
          </a:p>
          <a:p>
            <a:pPr eaLnBrk="1" hangingPunct="1">
              <a:defRPr/>
            </a:pPr>
            <a:r>
              <a:rPr lang="pt-BR" sz="1400" dirty="0">
                <a:latin typeface="Arial" charset="0"/>
                <a:cs typeface="Arial" charset="0"/>
              </a:rPr>
              <a:t>#</a:t>
            </a:r>
            <a:r>
              <a:rPr lang="pt-BR" sz="1400" dirty="0" err="1">
                <a:latin typeface="Arial" charset="0"/>
                <a:cs typeface="Arial" charset="0"/>
              </a:rPr>
              <a:t>topo_geral</a:t>
            </a:r>
            <a:r>
              <a:rPr lang="pt-BR" sz="1400" dirty="0">
                <a:latin typeface="Arial" charset="0"/>
                <a:cs typeface="Arial" charset="0"/>
              </a:rPr>
              <a:t> { </a:t>
            </a:r>
          </a:p>
          <a:p>
            <a:pPr eaLnBrk="1" hangingPunct="1">
              <a:defRPr/>
            </a:pPr>
            <a:r>
              <a:rPr lang="pt-BR" sz="1400" dirty="0">
                <a:latin typeface="Arial" charset="0"/>
                <a:cs typeface="Arial" charset="0"/>
              </a:rPr>
              <a:t>	</a:t>
            </a:r>
            <a:r>
              <a:rPr lang="pt-BR" sz="1400" dirty="0" err="1">
                <a:latin typeface="Arial" charset="0"/>
                <a:cs typeface="Arial" charset="0"/>
              </a:rPr>
              <a:t>background-image:url</a:t>
            </a:r>
            <a:r>
              <a:rPr lang="pt-BR" sz="1400" dirty="0">
                <a:latin typeface="Arial" charset="0"/>
                <a:cs typeface="Arial" charset="0"/>
              </a:rPr>
              <a:t>(imagens/topo.JPG);	</a:t>
            </a:r>
          </a:p>
          <a:p>
            <a:pPr eaLnBrk="1" hangingPunct="1">
              <a:defRPr/>
            </a:pPr>
            <a:r>
              <a:rPr lang="pt-BR" sz="1400" dirty="0">
                <a:latin typeface="Arial" charset="0"/>
                <a:cs typeface="Arial" charset="0"/>
              </a:rPr>
              <a:t>	</a:t>
            </a:r>
            <a:r>
              <a:rPr lang="pt-BR" sz="1400" dirty="0" err="1">
                <a:latin typeface="Arial" charset="0"/>
                <a:cs typeface="Arial" charset="0"/>
              </a:rPr>
              <a:t>height</a:t>
            </a:r>
            <a:r>
              <a:rPr lang="pt-BR" sz="1400" dirty="0">
                <a:latin typeface="Arial" charset="0"/>
                <a:cs typeface="Arial" charset="0"/>
              </a:rPr>
              <a:t>: 62px;</a:t>
            </a:r>
          </a:p>
          <a:p>
            <a:pPr eaLnBrk="1" hangingPunct="1">
              <a:defRPr/>
            </a:pPr>
            <a:r>
              <a:rPr lang="pt-BR" sz="1400" dirty="0">
                <a:latin typeface="Arial" charset="0"/>
                <a:cs typeface="Arial" charset="0"/>
              </a:rPr>
              <a:t>	</a:t>
            </a:r>
            <a:r>
              <a:rPr lang="pt-BR" sz="1400" dirty="0" err="1">
                <a:latin typeface="Arial" charset="0"/>
                <a:cs typeface="Arial" charset="0"/>
              </a:rPr>
              <a:t>background-repeat:no-repeat</a:t>
            </a:r>
            <a:r>
              <a:rPr lang="pt-BR" sz="1400" dirty="0">
                <a:latin typeface="Arial" charset="0"/>
                <a:cs typeface="Arial" charset="0"/>
              </a:rPr>
              <a:t>;	</a:t>
            </a:r>
          </a:p>
          <a:p>
            <a:pPr eaLnBrk="1" hangingPunct="1">
              <a:defRPr/>
            </a:pPr>
            <a:r>
              <a:rPr lang="pt-BR" sz="1400" dirty="0">
                <a:latin typeface="Arial" charset="0"/>
                <a:cs typeface="Arial" charset="0"/>
              </a:rPr>
              <a:t>}</a:t>
            </a:r>
          </a:p>
          <a:p>
            <a:pPr eaLnBrk="1" hangingPunct="1">
              <a:defRPr/>
            </a:pPr>
            <a:endParaRPr lang="pt-BR" sz="1400" dirty="0">
              <a:latin typeface="Arial" charset="0"/>
              <a:cs typeface="Arial" charset="0"/>
            </a:endParaRPr>
          </a:p>
        </p:txBody>
      </p:sp>
      <p:sp>
        <p:nvSpPr>
          <p:cNvPr id="3" name="Retângulo 2"/>
          <p:cNvSpPr/>
          <p:nvPr/>
        </p:nvSpPr>
        <p:spPr>
          <a:xfrm>
            <a:off x="7315057" y="1052515"/>
            <a:ext cx="2325687" cy="369887"/>
          </a:xfrm>
          <a:prstGeom prst="rect">
            <a:avLst/>
          </a:prstGeom>
        </p:spPr>
        <p:txBody>
          <a:bodyPr wrap="none">
            <a:spAutoFit/>
          </a:bodyPr>
          <a:lstStyle/>
          <a:p>
            <a:pPr eaLnBrk="1" hangingPunct="1">
              <a:defRPr/>
            </a:pPr>
            <a:r>
              <a:rPr lang="pt-BR" dirty="0">
                <a:latin typeface="Arial" charset="0"/>
                <a:cs typeface="Arial" charset="0"/>
              </a:rPr>
              <a:t>&lt;!--exemplo7.html--&gt;</a:t>
            </a:r>
          </a:p>
        </p:txBody>
      </p:sp>
      <p:sp>
        <p:nvSpPr>
          <p:cNvPr id="4" name="Retângulo 3"/>
          <p:cNvSpPr/>
          <p:nvPr/>
        </p:nvSpPr>
        <p:spPr>
          <a:xfrm>
            <a:off x="6788958" y="1935164"/>
            <a:ext cx="3716338" cy="3970337"/>
          </a:xfrm>
          <a:prstGeom prst="rect">
            <a:avLst/>
          </a:prstGeom>
        </p:spPr>
        <p:txBody>
          <a:bodyPr>
            <a:spAutoFit/>
          </a:bodyPr>
          <a:lstStyle/>
          <a:p>
            <a:pPr eaLnBrk="1" hangingPunct="1">
              <a:defRPr/>
            </a:pPr>
            <a:r>
              <a:rPr lang="pt-BR" sz="1400" dirty="0" err="1">
                <a:latin typeface="Arial" charset="0"/>
                <a:cs typeface="Arial" charset="0"/>
              </a:rPr>
              <a:t>article</a:t>
            </a:r>
            <a:r>
              <a:rPr lang="pt-BR" sz="1400" dirty="0">
                <a:latin typeface="Arial" charset="0"/>
                <a:cs typeface="Arial" charset="0"/>
              </a:rPr>
              <a:t>&gt;p { </a:t>
            </a:r>
            <a:r>
              <a:rPr lang="pt-BR" sz="1400" dirty="0" err="1">
                <a:latin typeface="Arial" charset="0"/>
                <a:cs typeface="Arial" charset="0"/>
              </a:rPr>
              <a:t>text-align:justify</a:t>
            </a:r>
            <a:r>
              <a:rPr lang="pt-BR" sz="1400" dirty="0">
                <a:latin typeface="Arial" charset="0"/>
                <a:cs typeface="Arial" charset="0"/>
              </a:rPr>
              <a:t>; }</a:t>
            </a:r>
          </a:p>
          <a:p>
            <a:pPr eaLnBrk="1" hangingPunct="1">
              <a:defRPr/>
            </a:pPr>
            <a:r>
              <a:rPr lang="pt-BR" sz="1400" dirty="0" err="1">
                <a:latin typeface="Arial" charset="0"/>
                <a:cs typeface="Arial" charset="0"/>
              </a:rPr>
              <a:t>article</a:t>
            </a:r>
            <a:r>
              <a:rPr lang="pt-BR" sz="1400" dirty="0">
                <a:latin typeface="Arial" charset="0"/>
                <a:cs typeface="Arial" charset="0"/>
              </a:rPr>
              <a:t> { </a:t>
            </a:r>
          </a:p>
          <a:p>
            <a:pPr eaLnBrk="1" hangingPunct="1">
              <a:defRPr/>
            </a:pPr>
            <a:r>
              <a:rPr lang="pt-BR" sz="1400" dirty="0">
                <a:latin typeface="Arial" charset="0"/>
                <a:cs typeface="Arial" charset="0"/>
              </a:rPr>
              <a:t>	background-color:#FFF; </a:t>
            </a:r>
          </a:p>
          <a:p>
            <a:pPr eaLnBrk="1" hangingPunct="1">
              <a:defRPr/>
            </a:pPr>
            <a:r>
              <a:rPr lang="pt-BR" sz="1400" dirty="0">
                <a:latin typeface="Arial" charset="0"/>
                <a:cs typeface="Arial" charset="0"/>
              </a:rPr>
              <a:t>	padding:50px; </a:t>
            </a:r>
          </a:p>
          <a:p>
            <a:pPr eaLnBrk="1" hangingPunct="1">
              <a:defRPr/>
            </a:pPr>
            <a:r>
              <a:rPr lang="pt-BR" sz="1400" dirty="0">
                <a:latin typeface="Arial" charset="0"/>
                <a:cs typeface="Arial" charset="0"/>
              </a:rPr>
              <a:t>}</a:t>
            </a:r>
          </a:p>
          <a:p>
            <a:pPr eaLnBrk="1" hangingPunct="1">
              <a:defRPr/>
            </a:pPr>
            <a:r>
              <a:rPr lang="pt-BR" sz="1400" dirty="0" err="1">
                <a:latin typeface="Arial" charset="0"/>
                <a:cs typeface="Arial" charset="0"/>
              </a:rPr>
              <a:t>ul</a:t>
            </a:r>
            <a:r>
              <a:rPr lang="pt-BR" sz="1400" dirty="0">
                <a:latin typeface="Arial" charset="0"/>
                <a:cs typeface="Arial" charset="0"/>
              </a:rPr>
              <a:t> { </a:t>
            </a:r>
          </a:p>
          <a:p>
            <a:pPr eaLnBrk="1" hangingPunct="1">
              <a:defRPr/>
            </a:pPr>
            <a:r>
              <a:rPr lang="pt-BR" sz="1400" dirty="0">
                <a:latin typeface="Arial" charset="0"/>
                <a:cs typeface="Arial" charset="0"/>
              </a:rPr>
              <a:t>	</a:t>
            </a:r>
            <a:r>
              <a:rPr lang="pt-BR" sz="1400" dirty="0" err="1">
                <a:latin typeface="Arial" charset="0"/>
                <a:cs typeface="Arial" charset="0"/>
              </a:rPr>
              <a:t>list-style:none</a:t>
            </a:r>
            <a:r>
              <a:rPr lang="pt-BR" sz="1400" dirty="0">
                <a:latin typeface="Arial" charset="0"/>
                <a:cs typeface="Arial" charset="0"/>
              </a:rPr>
              <a:t>; </a:t>
            </a:r>
          </a:p>
          <a:p>
            <a:pPr eaLnBrk="1" hangingPunct="1">
              <a:defRPr/>
            </a:pPr>
            <a:r>
              <a:rPr lang="pt-BR" sz="1400" dirty="0">
                <a:latin typeface="Arial" charset="0"/>
                <a:cs typeface="Arial" charset="0"/>
              </a:rPr>
              <a:t>	padding:0; </a:t>
            </a:r>
          </a:p>
          <a:p>
            <a:pPr eaLnBrk="1" hangingPunct="1">
              <a:defRPr/>
            </a:pPr>
            <a:r>
              <a:rPr lang="pt-BR" sz="1400" dirty="0">
                <a:latin typeface="Arial" charset="0"/>
                <a:cs typeface="Arial" charset="0"/>
              </a:rPr>
              <a:t>	margin:0; </a:t>
            </a:r>
          </a:p>
          <a:p>
            <a:pPr eaLnBrk="1" hangingPunct="1">
              <a:defRPr/>
            </a:pPr>
            <a:r>
              <a:rPr lang="pt-BR" sz="1400" dirty="0">
                <a:latin typeface="Arial" charset="0"/>
                <a:cs typeface="Arial" charset="0"/>
              </a:rPr>
              <a:t>}</a:t>
            </a:r>
          </a:p>
          <a:p>
            <a:pPr eaLnBrk="1" hangingPunct="1">
              <a:defRPr/>
            </a:pPr>
            <a:r>
              <a:rPr lang="pt-BR" sz="1400" dirty="0">
                <a:latin typeface="Arial" charset="0"/>
                <a:cs typeface="Arial" charset="0"/>
              </a:rPr>
              <a:t>li { </a:t>
            </a:r>
            <a:r>
              <a:rPr lang="pt-BR" sz="1400" dirty="0" err="1">
                <a:latin typeface="Arial" charset="0"/>
                <a:cs typeface="Arial" charset="0"/>
              </a:rPr>
              <a:t>display:inline</a:t>
            </a:r>
            <a:r>
              <a:rPr lang="pt-BR" sz="1400" dirty="0">
                <a:latin typeface="Arial" charset="0"/>
                <a:cs typeface="Arial" charset="0"/>
              </a:rPr>
              <a:t>; }</a:t>
            </a:r>
          </a:p>
          <a:p>
            <a:pPr eaLnBrk="1" hangingPunct="1">
              <a:defRPr/>
            </a:pPr>
            <a:r>
              <a:rPr lang="pt-BR" sz="1400" dirty="0" err="1">
                <a:latin typeface="Arial" charset="0"/>
                <a:cs typeface="Arial" charset="0"/>
              </a:rPr>
              <a:t>nav</a:t>
            </a:r>
            <a:r>
              <a:rPr lang="pt-BR" sz="1400" dirty="0">
                <a:latin typeface="Arial" charset="0"/>
                <a:cs typeface="Arial" charset="0"/>
              </a:rPr>
              <a:t> { </a:t>
            </a:r>
          </a:p>
          <a:p>
            <a:pPr eaLnBrk="1" hangingPunct="1">
              <a:defRPr/>
            </a:pPr>
            <a:r>
              <a:rPr lang="pt-BR" sz="1400" dirty="0">
                <a:latin typeface="Arial" charset="0"/>
                <a:cs typeface="Arial" charset="0"/>
              </a:rPr>
              <a:t>	background-color:#003300;</a:t>
            </a:r>
          </a:p>
          <a:p>
            <a:pPr eaLnBrk="1" hangingPunct="1">
              <a:defRPr/>
            </a:pPr>
            <a:r>
              <a:rPr lang="pt-BR" sz="1400" dirty="0">
                <a:latin typeface="Arial" charset="0"/>
                <a:cs typeface="Arial" charset="0"/>
              </a:rPr>
              <a:t>	color:#FFFFFF;</a:t>
            </a:r>
          </a:p>
          <a:p>
            <a:pPr eaLnBrk="1" hangingPunct="1">
              <a:defRPr/>
            </a:pPr>
            <a:r>
              <a:rPr lang="pt-BR" sz="1400" dirty="0">
                <a:latin typeface="Arial" charset="0"/>
                <a:cs typeface="Arial" charset="0"/>
              </a:rPr>
              <a:t>	padding:5px; </a:t>
            </a:r>
          </a:p>
          <a:p>
            <a:pPr eaLnBrk="1" hangingPunct="1">
              <a:defRPr/>
            </a:pPr>
            <a:r>
              <a:rPr lang="pt-BR" sz="1400" dirty="0">
                <a:latin typeface="Arial" charset="0"/>
                <a:cs typeface="Arial" charset="0"/>
              </a:rPr>
              <a:t>}</a:t>
            </a:r>
          </a:p>
          <a:p>
            <a:pPr eaLnBrk="1" hangingPunct="1">
              <a:defRPr/>
            </a:pPr>
            <a:r>
              <a:rPr lang="pt-BR" sz="1400" dirty="0">
                <a:solidFill>
                  <a:srgbClr val="C00000"/>
                </a:solidFill>
                <a:latin typeface="Arial" charset="0"/>
                <a:cs typeface="Arial" charset="0"/>
              </a:rPr>
              <a:t>&lt;/</a:t>
            </a:r>
            <a:r>
              <a:rPr lang="pt-BR" sz="1400" dirty="0" err="1">
                <a:solidFill>
                  <a:srgbClr val="C00000"/>
                </a:solidFill>
                <a:latin typeface="Arial" charset="0"/>
                <a:cs typeface="Arial" charset="0"/>
              </a:rPr>
              <a:t>style</a:t>
            </a:r>
            <a:r>
              <a:rPr lang="pt-BR" sz="1400" dirty="0">
                <a:solidFill>
                  <a:srgbClr val="C00000"/>
                </a:solidFill>
                <a:latin typeface="Arial" charset="0"/>
                <a:cs typeface="Arial" charset="0"/>
              </a:rPr>
              <a:t>&gt;</a:t>
            </a:r>
          </a:p>
          <a:p>
            <a:pPr eaLnBrk="1" hangingPunct="1">
              <a:defRPr/>
            </a:pPr>
            <a:r>
              <a:rPr lang="pt-BR" sz="1400" dirty="0">
                <a:solidFill>
                  <a:schemeClr val="bg1">
                    <a:lumMod val="50000"/>
                  </a:schemeClr>
                </a:solidFill>
                <a:latin typeface="Arial" charset="0"/>
                <a:cs typeface="Arial" charset="0"/>
              </a:rPr>
              <a:t>&lt;/</a:t>
            </a:r>
            <a:r>
              <a:rPr lang="pt-BR" sz="1400" dirty="0" err="1">
                <a:solidFill>
                  <a:schemeClr val="bg1">
                    <a:lumMod val="50000"/>
                  </a:schemeClr>
                </a:solidFill>
                <a:latin typeface="Arial" charset="0"/>
                <a:cs typeface="Arial" charset="0"/>
              </a:rPr>
              <a:t>head</a:t>
            </a:r>
            <a:r>
              <a:rPr lang="pt-BR" sz="1400" dirty="0">
                <a:solidFill>
                  <a:schemeClr val="bg1">
                    <a:lumMod val="50000"/>
                  </a:schemeClr>
                </a:solidFill>
                <a:latin typeface="Arial" charset="0"/>
                <a:cs typeface="Arial" charset="0"/>
              </a:rPr>
              <a:t>&gt;</a:t>
            </a:r>
          </a:p>
        </p:txBody>
      </p:sp>
    </p:spTree>
    <p:extLst>
      <p:ext uri="{BB962C8B-B14F-4D97-AF65-F5344CB8AC3E}">
        <p14:creationId xmlns:p14="http://schemas.microsoft.com/office/powerpoint/2010/main" val="2713193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ítulo 1"/>
          <p:cNvSpPr>
            <a:spLocks noGrp="1"/>
          </p:cNvSpPr>
          <p:nvPr>
            <p:ph type="title"/>
          </p:nvPr>
        </p:nvSpPr>
        <p:spPr/>
        <p:txBody>
          <a:bodyPr/>
          <a:lstStyle/>
          <a:p>
            <a:r>
              <a:rPr lang="pt-BR" altLang="pt-BR" b="1"/>
              <a:t>Exemplo</a:t>
            </a:r>
          </a:p>
        </p:txBody>
      </p:sp>
      <p:sp>
        <p:nvSpPr>
          <p:cNvPr id="71683" name="Retângulo 3"/>
          <p:cNvSpPr>
            <a:spLocks noChangeArrowheads="1"/>
          </p:cNvSpPr>
          <p:nvPr/>
        </p:nvSpPr>
        <p:spPr bwMode="auto">
          <a:xfrm>
            <a:off x="958215" y="1183816"/>
            <a:ext cx="878522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&lt;</a:t>
            </a:r>
            <a:r>
              <a:rPr lang="pt-BR" altLang="pt-BR" sz="1800" dirty="0" err="1"/>
              <a:t>body</a:t>
            </a:r>
            <a:r>
              <a:rPr lang="pt-BR" altLang="pt-BR" sz="1800" dirty="0"/>
              <a:t>&gt;</a:t>
            </a:r>
          </a:p>
          <a:p>
            <a:pPr eaLnBrk="1" hangingPunct="1">
              <a:spcBef>
                <a:spcPct val="0"/>
              </a:spcBef>
              <a:buFontTx/>
              <a:buNone/>
            </a:pPr>
            <a:r>
              <a:rPr lang="pt-BR" altLang="pt-BR" sz="1800" dirty="0"/>
              <a:t>&lt;</a:t>
            </a:r>
            <a:r>
              <a:rPr lang="pt-BR" altLang="pt-BR" sz="1800" dirty="0" err="1"/>
              <a:t>div</a:t>
            </a:r>
            <a:r>
              <a:rPr lang="pt-BR" altLang="pt-BR" sz="1800" dirty="0"/>
              <a:t> </a:t>
            </a:r>
            <a:r>
              <a:rPr lang="pt-BR" altLang="pt-BR" sz="1800" b="1" dirty="0"/>
              <a:t>id="principal"</a:t>
            </a:r>
            <a:r>
              <a:rPr lang="pt-BR" altLang="pt-BR" sz="1800" dirty="0"/>
              <a:t>&gt;</a:t>
            </a:r>
          </a:p>
          <a:p>
            <a:pPr eaLnBrk="1" hangingPunct="1">
              <a:spcBef>
                <a:spcPct val="0"/>
              </a:spcBef>
              <a:buFontTx/>
              <a:buNone/>
            </a:pPr>
            <a:r>
              <a:rPr lang="pt-BR" altLang="pt-BR" sz="1800" dirty="0"/>
              <a:t>    &lt;header </a:t>
            </a:r>
            <a:r>
              <a:rPr lang="pt-BR" altLang="pt-BR" sz="1800" b="1" dirty="0"/>
              <a:t>id="</a:t>
            </a:r>
            <a:r>
              <a:rPr lang="pt-BR" altLang="pt-BR" sz="1800" b="1" dirty="0" err="1"/>
              <a:t>topo_geral</a:t>
            </a:r>
            <a:r>
              <a:rPr lang="pt-BR" altLang="pt-BR" sz="1800" b="1" dirty="0"/>
              <a:t>"</a:t>
            </a:r>
            <a:r>
              <a:rPr lang="pt-BR" altLang="pt-BR" sz="1800" dirty="0"/>
              <a:t>&gt;&lt;/header&gt;</a:t>
            </a:r>
          </a:p>
          <a:p>
            <a:pPr eaLnBrk="1" hangingPunct="1">
              <a:spcBef>
                <a:spcPct val="0"/>
              </a:spcBef>
              <a:buFontTx/>
              <a:buNone/>
            </a:pPr>
            <a:r>
              <a:rPr lang="pt-BR" altLang="pt-BR" sz="1800" dirty="0"/>
              <a:t>    &lt;</a:t>
            </a:r>
            <a:r>
              <a:rPr lang="pt-BR" altLang="pt-BR" sz="1800" dirty="0" err="1"/>
              <a:t>nav</a:t>
            </a:r>
            <a:r>
              <a:rPr lang="pt-BR" altLang="pt-BR" sz="1800" dirty="0"/>
              <a:t>&gt;</a:t>
            </a:r>
          </a:p>
          <a:p>
            <a:pPr eaLnBrk="1" hangingPunct="1">
              <a:spcBef>
                <a:spcPct val="0"/>
              </a:spcBef>
              <a:buFontTx/>
              <a:buNone/>
            </a:pPr>
            <a:r>
              <a:rPr lang="pt-BR" altLang="pt-BR" sz="1800" dirty="0"/>
              <a:t>        &lt;</a:t>
            </a:r>
            <a:r>
              <a:rPr lang="pt-BR" altLang="pt-BR" sz="1800" dirty="0" err="1"/>
              <a:t>ul</a:t>
            </a:r>
            <a:r>
              <a:rPr lang="pt-BR" altLang="pt-BR" sz="1800" dirty="0"/>
              <a:t>&gt;</a:t>
            </a:r>
          </a:p>
          <a:p>
            <a:pPr eaLnBrk="1" hangingPunct="1">
              <a:spcBef>
                <a:spcPct val="0"/>
              </a:spcBef>
              <a:buFontTx/>
              <a:buNone/>
            </a:pPr>
            <a:r>
              <a:rPr lang="pt-BR" altLang="pt-BR" sz="1800" dirty="0"/>
              <a:t>            &lt;li&gt;HOME&lt;/li&gt; |  &lt;li&gt;Notícias&lt;/li&gt; |  &lt;li&gt;Galeria&lt;/li&gt; | &lt;li&gt;Contato&lt;/li&gt; </a:t>
            </a:r>
          </a:p>
          <a:p>
            <a:pPr eaLnBrk="1" hangingPunct="1">
              <a:spcBef>
                <a:spcPct val="0"/>
              </a:spcBef>
              <a:buFontTx/>
              <a:buNone/>
            </a:pPr>
            <a:r>
              <a:rPr lang="pt-BR" altLang="pt-BR" sz="1800" dirty="0"/>
              <a:t>        &lt;/</a:t>
            </a:r>
            <a:r>
              <a:rPr lang="pt-BR" altLang="pt-BR" sz="1800" dirty="0" err="1"/>
              <a:t>ul</a:t>
            </a:r>
            <a:r>
              <a:rPr lang="pt-BR" altLang="pt-BR" sz="1800" dirty="0"/>
              <a:t>&gt;</a:t>
            </a:r>
          </a:p>
          <a:p>
            <a:pPr eaLnBrk="1" hangingPunct="1">
              <a:spcBef>
                <a:spcPct val="0"/>
              </a:spcBef>
              <a:buFontTx/>
              <a:buNone/>
            </a:pPr>
            <a:r>
              <a:rPr lang="pt-BR" altLang="pt-BR" sz="1800" dirty="0"/>
              <a:t>    &lt;/</a:t>
            </a:r>
            <a:r>
              <a:rPr lang="pt-BR" altLang="pt-BR" sz="1800" dirty="0" err="1"/>
              <a:t>nav</a:t>
            </a:r>
            <a:r>
              <a:rPr lang="pt-BR" altLang="pt-BR" sz="1800" dirty="0"/>
              <a:t>&gt;</a:t>
            </a:r>
          </a:p>
          <a:p>
            <a:pPr eaLnBrk="1" hangingPunct="1">
              <a:spcBef>
                <a:spcPct val="0"/>
              </a:spcBef>
              <a:buFontTx/>
              <a:buNone/>
            </a:pPr>
            <a:r>
              <a:rPr lang="pt-BR" altLang="pt-BR" sz="1800" dirty="0"/>
              <a:t>    &lt;</a:t>
            </a:r>
            <a:r>
              <a:rPr lang="pt-BR" altLang="pt-BR" sz="1800" dirty="0" err="1"/>
              <a:t>article</a:t>
            </a:r>
            <a:r>
              <a:rPr lang="pt-BR" altLang="pt-BR" sz="1800" dirty="0"/>
              <a:t>&gt;</a:t>
            </a:r>
          </a:p>
          <a:p>
            <a:pPr eaLnBrk="1" hangingPunct="1">
              <a:spcBef>
                <a:spcPct val="0"/>
              </a:spcBef>
              <a:buFontTx/>
              <a:buNone/>
            </a:pPr>
            <a:r>
              <a:rPr lang="pt-BR" altLang="pt-BR" sz="1800" dirty="0"/>
              <a:t>    	&lt;header </a:t>
            </a:r>
            <a:r>
              <a:rPr lang="pt-BR" altLang="pt-BR" sz="1800" b="1" dirty="0"/>
              <a:t>id="</a:t>
            </a:r>
            <a:r>
              <a:rPr lang="pt-BR" altLang="pt-BR" sz="1800" b="1" dirty="0" err="1"/>
              <a:t>topo_article</a:t>
            </a:r>
            <a:r>
              <a:rPr lang="pt-BR" altLang="pt-BR" sz="1800" b="1" dirty="0"/>
              <a:t>"</a:t>
            </a:r>
            <a:r>
              <a:rPr lang="pt-BR" altLang="pt-BR" sz="1800" dirty="0"/>
              <a:t>&gt;</a:t>
            </a:r>
          </a:p>
          <a:p>
            <a:pPr eaLnBrk="1" hangingPunct="1">
              <a:spcBef>
                <a:spcPct val="0"/>
              </a:spcBef>
              <a:buFontTx/>
              <a:buNone/>
            </a:pPr>
            <a:r>
              <a:rPr lang="pt-BR" altLang="pt-BR" sz="1800" dirty="0"/>
              <a:t>        	&lt;h2&gt;Greve faz Dilma trocar PF por militares na Copa&lt;/h2&gt;</a:t>
            </a:r>
          </a:p>
          <a:p>
            <a:pPr eaLnBrk="1" hangingPunct="1">
              <a:spcBef>
                <a:spcPct val="0"/>
              </a:spcBef>
              <a:buFontTx/>
              <a:buNone/>
            </a:pPr>
            <a:r>
              <a:rPr lang="pt-BR" altLang="pt-BR" sz="1800" dirty="0"/>
              <a:t>                 &lt;</a:t>
            </a:r>
            <a:r>
              <a:rPr lang="pt-BR" altLang="pt-BR" sz="1800" dirty="0" err="1"/>
              <a:t>span</a:t>
            </a:r>
            <a:r>
              <a:rPr lang="pt-BR" altLang="pt-BR" sz="1800" dirty="0"/>
              <a:t> </a:t>
            </a:r>
            <a:r>
              <a:rPr lang="pt-BR" altLang="pt-BR" sz="1800" b="1" dirty="0" err="1"/>
              <a:t>class</a:t>
            </a:r>
            <a:r>
              <a:rPr lang="pt-BR" altLang="pt-BR" sz="1800" b="1" dirty="0"/>
              <a:t>="data"</a:t>
            </a:r>
            <a:r>
              <a:rPr lang="pt-BR" altLang="pt-BR" sz="1800" dirty="0"/>
              <a:t>&gt;21 de agosto de 2012 | 22h 30&lt;/</a:t>
            </a:r>
            <a:r>
              <a:rPr lang="pt-BR" altLang="pt-BR" sz="1800" dirty="0" err="1"/>
              <a:t>span</a:t>
            </a:r>
            <a:r>
              <a:rPr lang="pt-BR" altLang="pt-BR" sz="1800" dirty="0"/>
              <a:t>&gt;</a:t>
            </a:r>
          </a:p>
          <a:p>
            <a:pPr eaLnBrk="1" hangingPunct="1">
              <a:spcBef>
                <a:spcPct val="0"/>
              </a:spcBef>
              <a:buFontTx/>
              <a:buNone/>
            </a:pPr>
            <a:r>
              <a:rPr lang="pt-BR" altLang="pt-BR" sz="1800" dirty="0"/>
              <a:t>                  &lt;/header&gt;</a:t>
            </a:r>
          </a:p>
          <a:p>
            <a:pPr eaLnBrk="1" hangingPunct="1">
              <a:spcBef>
                <a:spcPct val="0"/>
              </a:spcBef>
              <a:buFontTx/>
              <a:buNone/>
            </a:pPr>
            <a:r>
              <a:rPr lang="pt-BR" altLang="pt-BR" sz="1800" dirty="0"/>
              <a:t>        &lt;p&gt;   	 texto...       &lt;/p&gt;</a:t>
            </a:r>
          </a:p>
          <a:p>
            <a:pPr eaLnBrk="1" hangingPunct="1">
              <a:spcBef>
                <a:spcPct val="0"/>
              </a:spcBef>
              <a:buFontTx/>
              <a:buNone/>
            </a:pPr>
            <a:r>
              <a:rPr lang="pt-BR" altLang="pt-BR" sz="1800" dirty="0"/>
              <a:t>        &lt;p&gt;     texto...        &lt;/p&gt;</a:t>
            </a:r>
          </a:p>
          <a:p>
            <a:pPr eaLnBrk="1" hangingPunct="1">
              <a:spcBef>
                <a:spcPct val="0"/>
              </a:spcBef>
              <a:buFontTx/>
              <a:buNone/>
            </a:pPr>
            <a:r>
              <a:rPr lang="pt-BR" altLang="pt-BR" sz="1800" dirty="0"/>
              <a:t>    &lt;/</a:t>
            </a:r>
            <a:r>
              <a:rPr lang="pt-BR" altLang="pt-BR" sz="1800" dirty="0" err="1"/>
              <a:t>article</a:t>
            </a:r>
            <a:r>
              <a:rPr lang="pt-BR" altLang="pt-BR" sz="1800" dirty="0"/>
              <a:t>&gt;</a:t>
            </a:r>
          </a:p>
          <a:p>
            <a:pPr eaLnBrk="1" hangingPunct="1">
              <a:spcBef>
                <a:spcPct val="0"/>
              </a:spcBef>
              <a:buFontTx/>
              <a:buNone/>
            </a:pPr>
            <a:r>
              <a:rPr lang="pt-BR" altLang="pt-BR" sz="1800" dirty="0"/>
              <a:t>&lt;/</a:t>
            </a:r>
            <a:r>
              <a:rPr lang="pt-BR" altLang="pt-BR" sz="1800" dirty="0" err="1"/>
              <a:t>div</a:t>
            </a:r>
            <a:r>
              <a:rPr lang="pt-BR" altLang="pt-BR" sz="1800" dirty="0"/>
              <a:t>&gt;</a:t>
            </a:r>
          </a:p>
          <a:p>
            <a:pPr eaLnBrk="1" hangingPunct="1">
              <a:spcBef>
                <a:spcPct val="0"/>
              </a:spcBef>
              <a:buFontTx/>
              <a:buNone/>
            </a:pPr>
            <a:r>
              <a:rPr lang="pt-BR" altLang="pt-BR" sz="1800" dirty="0"/>
              <a:t>&lt;/</a:t>
            </a:r>
            <a:r>
              <a:rPr lang="pt-BR" altLang="pt-BR" sz="1800" dirty="0" err="1"/>
              <a:t>body</a:t>
            </a:r>
            <a:r>
              <a:rPr lang="pt-BR" altLang="pt-BR" sz="1800" dirty="0"/>
              <a:t>&gt;</a:t>
            </a:r>
          </a:p>
        </p:txBody>
      </p:sp>
      <p:sp>
        <p:nvSpPr>
          <p:cNvPr id="2" name="CaixaDeTexto 1">
            <a:extLst>
              <a:ext uri="{FF2B5EF4-FFF2-40B4-BE49-F238E27FC236}">
                <a16:creationId xmlns:a16="http://schemas.microsoft.com/office/drawing/2014/main" id="{944F1DED-8213-4E93-A09E-B528D01FA4D0}"/>
              </a:ext>
            </a:extLst>
          </p:cNvPr>
          <p:cNvSpPr txBox="1"/>
          <p:nvPr/>
        </p:nvSpPr>
        <p:spPr>
          <a:xfrm>
            <a:off x="10239074" y="5892897"/>
            <a:ext cx="1594860" cy="369332"/>
          </a:xfrm>
          <a:prstGeom prst="rect">
            <a:avLst/>
          </a:prstGeom>
          <a:noFill/>
        </p:spPr>
        <p:txBody>
          <a:bodyPr wrap="none" rtlCol="0">
            <a:spAutoFit/>
          </a:bodyPr>
          <a:lstStyle/>
          <a:p>
            <a:r>
              <a:rPr lang="pt-BR" dirty="0"/>
              <a:t>exemplo7.html</a:t>
            </a:r>
          </a:p>
        </p:txBody>
      </p:sp>
    </p:spTree>
    <p:extLst>
      <p:ext uri="{BB962C8B-B14F-4D97-AF65-F5344CB8AC3E}">
        <p14:creationId xmlns:p14="http://schemas.microsoft.com/office/powerpoint/2010/main" val="36816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pt-BR" altLang="pt-BR"/>
              <a:t>Observações (Box Model CSS)</a:t>
            </a:r>
          </a:p>
        </p:txBody>
      </p:sp>
      <p:sp>
        <p:nvSpPr>
          <p:cNvPr id="72707" name="Text Box 4"/>
          <p:cNvSpPr txBox="1">
            <a:spLocks noChangeArrowheads="1"/>
          </p:cNvSpPr>
          <p:nvPr/>
        </p:nvSpPr>
        <p:spPr bwMode="auto">
          <a:xfrm>
            <a:off x="2782888" y="6542088"/>
            <a:ext cx="56499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Referência  da imagem: http://xhtml.com/en/css/reference/box-model/</a:t>
            </a:r>
          </a:p>
        </p:txBody>
      </p:sp>
      <p:pic>
        <p:nvPicPr>
          <p:cNvPr id="7270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276" y="2636839"/>
            <a:ext cx="5616575"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Text Box 7"/>
          <p:cNvSpPr txBox="1">
            <a:spLocks noChangeArrowheads="1"/>
          </p:cNvSpPr>
          <p:nvPr/>
        </p:nvSpPr>
        <p:spPr bwMode="auto">
          <a:xfrm>
            <a:off x="1205344" y="1700214"/>
            <a:ext cx="99503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Os boxes são criados por elementos que formam blocos, como por exemplo temos as </a:t>
            </a:r>
            <a:r>
              <a:rPr lang="pt-BR" altLang="pt-BR" sz="1800" dirty="0" err="1"/>
              <a:t>tags</a:t>
            </a:r>
            <a:r>
              <a:rPr lang="pt-BR" altLang="pt-BR" sz="1800" dirty="0"/>
              <a:t>: p, h1 – h6, </a:t>
            </a:r>
            <a:r>
              <a:rPr lang="pt-BR" altLang="pt-BR" sz="1800" dirty="0" err="1"/>
              <a:t>div</a:t>
            </a:r>
            <a:r>
              <a:rPr lang="pt-BR" altLang="pt-BR" sz="1800" dirty="0"/>
              <a:t>, </a:t>
            </a:r>
            <a:r>
              <a:rPr lang="pt-BR" altLang="pt-BR" sz="1800" dirty="0" err="1"/>
              <a:t>aside</a:t>
            </a:r>
            <a:r>
              <a:rPr lang="pt-BR" altLang="pt-BR" sz="1800" dirty="0"/>
              <a:t>, </a:t>
            </a:r>
            <a:r>
              <a:rPr lang="pt-BR" altLang="pt-BR" sz="1800" dirty="0" err="1"/>
              <a:t>article</a:t>
            </a:r>
            <a:r>
              <a:rPr lang="pt-BR" altLang="pt-BR" sz="1800" dirty="0"/>
              <a:t>, entre outras. Entenda as diferentes regiões de um box.</a:t>
            </a:r>
          </a:p>
        </p:txBody>
      </p:sp>
    </p:spTree>
    <p:extLst>
      <p:ext uri="{BB962C8B-B14F-4D97-AF65-F5344CB8AC3E}">
        <p14:creationId xmlns:p14="http://schemas.microsoft.com/office/powerpoint/2010/main" val="37512889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pt-BR" altLang="pt-BR"/>
              <a:t>Observações (Box Model CSS)</a:t>
            </a:r>
          </a:p>
        </p:txBody>
      </p:sp>
      <p:pic>
        <p:nvPicPr>
          <p:cNvPr id="737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770" y="2230439"/>
            <a:ext cx="511175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Text Box 5"/>
          <p:cNvSpPr txBox="1">
            <a:spLocks noChangeArrowheads="1"/>
          </p:cNvSpPr>
          <p:nvPr/>
        </p:nvSpPr>
        <p:spPr bwMode="auto">
          <a:xfrm>
            <a:off x="339480" y="5694361"/>
            <a:ext cx="5565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dirty="0"/>
              <a:t>Para ler mais sobre o assunto: http://www.w3.org/TR/CSS2/box.html</a:t>
            </a:r>
          </a:p>
        </p:txBody>
      </p:sp>
      <p:sp>
        <p:nvSpPr>
          <p:cNvPr id="73733" name="Text Box 6"/>
          <p:cNvSpPr txBox="1">
            <a:spLocks noChangeArrowheads="1"/>
          </p:cNvSpPr>
          <p:nvPr/>
        </p:nvSpPr>
        <p:spPr bwMode="auto">
          <a:xfrm>
            <a:off x="1589564" y="1345724"/>
            <a:ext cx="84248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b="1" dirty="0">
                <a:solidFill>
                  <a:srgbClr val="0070C0"/>
                </a:solidFill>
              </a:rPr>
              <a:t>As regiões detalhadas de um box.</a:t>
            </a:r>
          </a:p>
        </p:txBody>
      </p:sp>
      <p:sp>
        <p:nvSpPr>
          <p:cNvPr id="73734" name="Text Box 7"/>
          <p:cNvSpPr txBox="1">
            <a:spLocks noChangeArrowheads="1"/>
          </p:cNvSpPr>
          <p:nvPr/>
        </p:nvSpPr>
        <p:spPr bwMode="auto">
          <a:xfrm>
            <a:off x="5082859" y="5470525"/>
            <a:ext cx="1336675" cy="3048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Margin</a:t>
            </a:r>
          </a:p>
        </p:txBody>
      </p:sp>
      <p:sp>
        <p:nvSpPr>
          <p:cNvPr id="73735" name="Text Box 11"/>
          <p:cNvSpPr txBox="1">
            <a:spLocks noChangeArrowheads="1"/>
          </p:cNvSpPr>
          <p:nvPr/>
        </p:nvSpPr>
        <p:spPr bwMode="auto">
          <a:xfrm>
            <a:off x="2274571" y="3527425"/>
            <a:ext cx="1069975" cy="3048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Margin</a:t>
            </a:r>
          </a:p>
        </p:txBody>
      </p:sp>
      <p:sp>
        <p:nvSpPr>
          <p:cNvPr id="73736" name="Text Box 12"/>
          <p:cNvSpPr txBox="1">
            <a:spLocks noChangeArrowheads="1"/>
          </p:cNvSpPr>
          <p:nvPr/>
        </p:nvSpPr>
        <p:spPr bwMode="auto">
          <a:xfrm>
            <a:off x="9762809" y="3598863"/>
            <a:ext cx="1189037" cy="3048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Right Margin</a:t>
            </a:r>
          </a:p>
        </p:txBody>
      </p:sp>
      <p:sp>
        <p:nvSpPr>
          <p:cNvPr id="73737" name="Text Box 13"/>
          <p:cNvSpPr txBox="1">
            <a:spLocks noChangeArrowheads="1"/>
          </p:cNvSpPr>
          <p:nvPr/>
        </p:nvSpPr>
        <p:spPr bwMode="auto">
          <a:xfrm>
            <a:off x="4146233" y="1727200"/>
            <a:ext cx="1079500" cy="3048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Top Margin</a:t>
            </a:r>
          </a:p>
        </p:txBody>
      </p:sp>
      <p:sp>
        <p:nvSpPr>
          <p:cNvPr id="73738" name="Line 14"/>
          <p:cNvSpPr>
            <a:spLocks noChangeShapeType="1"/>
          </p:cNvSpPr>
          <p:nvPr/>
        </p:nvSpPr>
        <p:spPr bwMode="auto">
          <a:xfrm>
            <a:off x="3282634" y="3670300"/>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39" name="Line 15"/>
          <p:cNvSpPr>
            <a:spLocks noChangeShapeType="1"/>
          </p:cNvSpPr>
          <p:nvPr/>
        </p:nvSpPr>
        <p:spPr bwMode="auto">
          <a:xfrm flipH="1">
            <a:off x="8899209" y="3743325"/>
            <a:ext cx="936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0" name="Line 16"/>
          <p:cNvSpPr>
            <a:spLocks noChangeShapeType="1"/>
          </p:cNvSpPr>
          <p:nvPr/>
        </p:nvSpPr>
        <p:spPr bwMode="auto">
          <a:xfrm flipV="1">
            <a:off x="5370195" y="4967289"/>
            <a:ext cx="0"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1" name="Line 17"/>
          <p:cNvSpPr>
            <a:spLocks noChangeShapeType="1"/>
          </p:cNvSpPr>
          <p:nvPr/>
        </p:nvSpPr>
        <p:spPr bwMode="auto">
          <a:xfrm>
            <a:off x="5082858" y="2014538"/>
            <a:ext cx="144462"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2" name="Text Box 18"/>
          <p:cNvSpPr txBox="1">
            <a:spLocks noChangeArrowheads="1"/>
          </p:cNvSpPr>
          <p:nvPr/>
        </p:nvSpPr>
        <p:spPr bwMode="auto">
          <a:xfrm>
            <a:off x="9762808" y="3022600"/>
            <a:ext cx="1179512"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Right Border</a:t>
            </a:r>
          </a:p>
        </p:txBody>
      </p:sp>
      <p:sp>
        <p:nvSpPr>
          <p:cNvPr id="73743" name="Text Box 19"/>
          <p:cNvSpPr txBox="1">
            <a:spLocks noChangeArrowheads="1"/>
          </p:cNvSpPr>
          <p:nvPr/>
        </p:nvSpPr>
        <p:spPr bwMode="auto">
          <a:xfrm>
            <a:off x="5801996" y="1727200"/>
            <a:ext cx="1069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Top Border</a:t>
            </a:r>
          </a:p>
        </p:txBody>
      </p:sp>
      <p:sp>
        <p:nvSpPr>
          <p:cNvPr id="73744" name="Text Box 20"/>
          <p:cNvSpPr txBox="1">
            <a:spLocks noChangeArrowheads="1"/>
          </p:cNvSpPr>
          <p:nvPr/>
        </p:nvSpPr>
        <p:spPr bwMode="auto">
          <a:xfrm>
            <a:off x="2346008" y="4102100"/>
            <a:ext cx="1060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Border</a:t>
            </a:r>
          </a:p>
        </p:txBody>
      </p:sp>
      <p:sp>
        <p:nvSpPr>
          <p:cNvPr id="73745" name="Text Box 21"/>
          <p:cNvSpPr txBox="1">
            <a:spLocks noChangeArrowheads="1"/>
          </p:cNvSpPr>
          <p:nvPr/>
        </p:nvSpPr>
        <p:spPr bwMode="auto">
          <a:xfrm>
            <a:off x="6667183" y="5470525"/>
            <a:ext cx="1327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Border</a:t>
            </a:r>
          </a:p>
        </p:txBody>
      </p:sp>
      <p:sp>
        <p:nvSpPr>
          <p:cNvPr id="73746" name="Line 22"/>
          <p:cNvSpPr>
            <a:spLocks noChangeShapeType="1"/>
          </p:cNvSpPr>
          <p:nvPr/>
        </p:nvSpPr>
        <p:spPr bwMode="auto">
          <a:xfrm flipV="1">
            <a:off x="3354071" y="3814764"/>
            <a:ext cx="1368425" cy="503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7" name="Line 23"/>
          <p:cNvSpPr>
            <a:spLocks noChangeShapeType="1"/>
          </p:cNvSpPr>
          <p:nvPr/>
        </p:nvSpPr>
        <p:spPr bwMode="auto">
          <a:xfrm flipH="1">
            <a:off x="5586095" y="2014538"/>
            <a:ext cx="431800" cy="86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8" name="Line 24"/>
          <p:cNvSpPr>
            <a:spLocks noChangeShapeType="1"/>
          </p:cNvSpPr>
          <p:nvPr/>
        </p:nvSpPr>
        <p:spPr bwMode="auto">
          <a:xfrm flipH="1">
            <a:off x="8394383" y="3167063"/>
            <a:ext cx="144145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49" name="Line 25"/>
          <p:cNvSpPr>
            <a:spLocks noChangeShapeType="1"/>
          </p:cNvSpPr>
          <p:nvPr/>
        </p:nvSpPr>
        <p:spPr bwMode="auto">
          <a:xfrm flipH="1" flipV="1">
            <a:off x="5659120" y="4535489"/>
            <a:ext cx="1295400" cy="9350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50" name="Text Box 26"/>
          <p:cNvSpPr txBox="1">
            <a:spLocks noChangeArrowheads="1"/>
          </p:cNvSpPr>
          <p:nvPr/>
        </p:nvSpPr>
        <p:spPr bwMode="auto">
          <a:xfrm>
            <a:off x="9331009" y="2159000"/>
            <a:ext cx="1298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Right Padding</a:t>
            </a:r>
          </a:p>
        </p:txBody>
      </p:sp>
      <p:sp>
        <p:nvSpPr>
          <p:cNvPr id="73751" name="Text Box 28"/>
          <p:cNvSpPr txBox="1">
            <a:spLocks noChangeArrowheads="1"/>
          </p:cNvSpPr>
          <p:nvPr/>
        </p:nvSpPr>
        <p:spPr bwMode="auto">
          <a:xfrm>
            <a:off x="2346008" y="3022600"/>
            <a:ext cx="11795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Padding</a:t>
            </a:r>
          </a:p>
        </p:txBody>
      </p:sp>
      <p:sp>
        <p:nvSpPr>
          <p:cNvPr id="73752" name="Text Box 29"/>
          <p:cNvSpPr txBox="1">
            <a:spLocks noChangeArrowheads="1"/>
          </p:cNvSpPr>
          <p:nvPr/>
        </p:nvSpPr>
        <p:spPr bwMode="auto">
          <a:xfrm>
            <a:off x="2993708" y="5399088"/>
            <a:ext cx="1446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Padding</a:t>
            </a:r>
          </a:p>
        </p:txBody>
      </p:sp>
      <p:sp>
        <p:nvSpPr>
          <p:cNvPr id="73753" name="Line 30"/>
          <p:cNvSpPr>
            <a:spLocks noChangeShapeType="1"/>
          </p:cNvSpPr>
          <p:nvPr/>
        </p:nvSpPr>
        <p:spPr bwMode="auto">
          <a:xfrm>
            <a:off x="3498533" y="3238501"/>
            <a:ext cx="15113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54" name="Line 32"/>
          <p:cNvSpPr>
            <a:spLocks noChangeShapeType="1"/>
          </p:cNvSpPr>
          <p:nvPr/>
        </p:nvSpPr>
        <p:spPr bwMode="auto">
          <a:xfrm>
            <a:off x="3569970" y="2014539"/>
            <a:ext cx="1657350"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55" name="Line 33"/>
          <p:cNvSpPr>
            <a:spLocks noChangeShapeType="1"/>
          </p:cNvSpPr>
          <p:nvPr/>
        </p:nvSpPr>
        <p:spPr bwMode="auto">
          <a:xfrm flipH="1">
            <a:off x="7962583" y="2374901"/>
            <a:ext cx="1439862" cy="12239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56" name="Line 34"/>
          <p:cNvSpPr>
            <a:spLocks noChangeShapeType="1"/>
          </p:cNvSpPr>
          <p:nvPr/>
        </p:nvSpPr>
        <p:spPr bwMode="auto">
          <a:xfrm flipV="1">
            <a:off x="4362134" y="4246564"/>
            <a:ext cx="865187" cy="11525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57" name="Text Box 35"/>
          <p:cNvSpPr txBox="1">
            <a:spLocks noChangeArrowheads="1"/>
          </p:cNvSpPr>
          <p:nvPr/>
        </p:nvSpPr>
        <p:spPr bwMode="auto">
          <a:xfrm>
            <a:off x="2346008" y="4102100"/>
            <a:ext cx="1060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Border</a:t>
            </a:r>
          </a:p>
        </p:txBody>
      </p:sp>
      <p:sp>
        <p:nvSpPr>
          <p:cNvPr id="73758" name="Text Box 36"/>
          <p:cNvSpPr txBox="1">
            <a:spLocks noChangeArrowheads="1"/>
          </p:cNvSpPr>
          <p:nvPr/>
        </p:nvSpPr>
        <p:spPr bwMode="auto">
          <a:xfrm>
            <a:off x="6667183" y="5470525"/>
            <a:ext cx="1327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Border</a:t>
            </a:r>
          </a:p>
        </p:txBody>
      </p:sp>
      <p:sp>
        <p:nvSpPr>
          <p:cNvPr id="73759" name="Text Box 37"/>
          <p:cNvSpPr txBox="1">
            <a:spLocks noChangeArrowheads="1"/>
          </p:cNvSpPr>
          <p:nvPr/>
        </p:nvSpPr>
        <p:spPr bwMode="auto">
          <a:xfrm>
            <a:off x="5801996" y="1727200"/>
            <a:ext cx="1069975"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Top Border</a:t>
            </a:r>
          </a:p>
        </p:txBody>
      </p:sp>
      <p:sp>
        <p:nvSpPr>
          <p:cNvPr id="73760" name="Text Box 38"/>
          <p:cNvSpPr txBox="1">
            <a:spLocks noChangeArrowheads="1"/>
          </p:cNvSpPr>
          <p:nvPr/>
        </p:nvSpPr>
        <p:spPr bwMode="auto">
          <a:xfrm>
            <a:off x="2346008" y="4102100"/>
            <a:ext cx="106045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Border</a:t>
            </a:r>
          </a:p>
        </p:txBody>
      </p:sp>
      <p:sp>
        <p:nvSpPr>
          <p:cNvPr id="73761" name="Text Box 39"/>
          <p:cNvSpPr txBox="1">
            <a:spLocks noChangeArrowheads="1"/>
          </p:cNvSpPr>
          <p:nvPr/>
        </p:nvSpPr>
        <p:spPr bwMode="auto">
          <a:xfrm>
            <a:off x="6667183" y="5470525"/>
            <a:ext cx="1327150" cy="3048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Border</a:t>
            </a:r>
          </a:p>
        </p:txBody>
      </p:sp>
      <p:sp>
        <p:nvSpPr>
          <p:cNvPr id="73762" name="Text Box 44"/>
          <p:cNvSpPr txBox="1">
            <a:spLocks noChangeArrowheads="1"/>
          </p:cNvSpPr>
          <p:nvPr/>
        </p:nvSpPr>
        <p:spPr bwMode="auto">
          <a:xfrm>
            <a:off x="9331009" y="2159000"/>
            <a:ext cx="1298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Right Padding</a:t>
            </a:r>
          </a:p>
        </p:txBody>
      </p:sp>
      <p:sp>
        <p:nvSpPr>
          <p:cNvPr id="73763" name="Text Box 45"/>
          <p:cNvSpPr txBox="1">
            <a:spLocks noChangeArrowheads="1"/>
          </p:cNvSpPr>
          <p:nvPr/>
        </p:nvSpPr>
        <p:spPr bwMode="auto">
          <a:xfrm>
            <a:off x="2993708" y="5399088"/>
            <a:ext cx="14462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Padding</a:t>
            </a:r>
          </a:p>
        </p:txBody>
      </p:sp>
      <p:sp>
        <p:nvSpPr>
          <p:cNvPr id="73764" name="Text Box 49"/>
          <p:cNvSpPr txBox="1">
            <a:spLocks noChangeArrowheads="1"/>
          </p:cNvSpPr>
          <p:nvPr/>
        </p:nvSpPr>
        <p:spPr bwMode="auto">
          <a:xfrm>
            <a:off x="2419034" y="1727200"/>
            <a:ext cx="1189037" cy="304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Top Padding</a:t>
            </a:r>
          </a:p>
        </p:txBody>
      </p:sp>
      <p:sp>
        <p:nvSpPr>
          <p:cNvPr id="73765" name="Text Box 50"/>
          <p:cNvSpPr txBox="1">
            <a:spLocks noChangeArrowheads="1"/>
          </p:cNvSpPr>
          <p:nvPr/>
        </p:nvSpPr>
        <p:spPr bwMode="auto">
          <a:xfrm>
            <a:off x="2346008" y="3022600"/>
            <a:ext cx="1179512" cy="304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Left Padding</a:t>
            </a:r>
          </a:p>
        </p:txBody>
      </p:sp>
      <p:sp>
        <p:nvSpPr>
          <p:cNvPr id="73766" name="Text Box 51"/>
          <p:cNvSpPr txBox="1">
            <a:spLocks noChangeArrowheads="1"/>
          </p:cNvSpPr>
          <p:nvPr/>
        </p:nvSpPr>
        <p:spPr bwMode="auto">
          <a:xfrm>
            <a:off x="9331009" y="2159000"/>
            <a:ext cx="1298575" cy="304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Right Padding</a:t>
            </a:r>
          </a:p>
        </p:txBody>
      </p:sp>
      <p:sp>
        <p:nvSpPr>
          <p:cNvPr id="73767" name="Text Box 52"/>
          <p:cNvSpPr txBox="1">
            <a:spLocks noChangeArrowheads="1"/>
          </p:cNvSpPr>
          <p:nvPr/>
        </p:nvSpPr>
        <p:spPr bwMode="auto">
          <a:xfrm>
            <a:off x="2993708" y="5399088"/>
            <a:ext cx="1446212" cy="304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400"/>
              <a:t>Bottom Padding</a:t>
            </a:r>
          </a:p>
        </p:txBody>
      </p:sp>
      <p:sp>
        <p:nvSpPr>
          <p:cNvPr id="73768" name="Line 62"/>
          <p:cNvSpPr>
            <a:spLocks noChangeShapeType="1"/>
          </p:cNvSpPr>
          <p:nvPr/>
        </p:nvSpPr>
        <p:spPr bwMode="auto">
          <a:xfrm>
            <a:off x="7386320" y="3382963"/>
            <a:ext cx="0" cy="647700"/>
          </a:xfrm>
          <a:prstGeom prst="line">
            <a:avLst/>
          </a:prstGeom>
          <a:noFill/>
          <a:ln w="28575">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69" name="Line 63"/>
          <p:cNvSpPr>
            <a:spLocks noChangeShapeType="1"/>
          </p:cNvSpPr>
          <p:nvPr/>
        </p:nvSpPr>
        <p:spPr bwMode="auto">
          <a:xfrm>
            <a:off x="5227320" y="3814763"/>
            <a:ext cx="2590800" cy="0"/>
          </a:xfrm>
          <a:prstGeom prst="line">
            <a:avLst/>
          </a:prstGeom>
          <a:noFill/>
          <a:ln w="28575">
            <a:solidFill>
              <a:srgbClr val="99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70" name="Line 64"/>
          <p:cNvSpPr>
            <a:spLocks noChangeShapeType="1"/>
          </p:cNvSpPr>
          <p:nvPr/>
        </p:nvSpPr>
        <p:spPr bwMode="auto">
          <a:xfrm>
            <a:off x="7386321" y="3959226"/>
            <a:ext cx="1800225"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71" name="Line 65"/>
          <p:cNvSpPr>
            <a:spLocks noChangeShapeType="1"/>
          </p:cNvSpPr>
          <p:nvPr/>
        </p:nvSpPr>
        <p:spPr bwMode="auto">
          <a:xfrm>
            <a:off x="7746684" y="3814763"/>
            <a:ext cx="1728787" cy="792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73772" name="Text Box 66"/>
          <p:cNvSpPr txBox="1">
            <a:spLocks noChangeArrowheads="1"/>
          </p:cNvSpPr>
          <p:nvPr/>
        </p:nvSpPr>
        <p:spPr bwMode="auto">
          <a:xfrm>
            <a:off x="9475471" y="4318000"/>
            <a:ext cx="14398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width</a:t>
            </a:r>
            <a:br>
              <a:rPr lang="pt-BR" altLang="pt-BR" sz="1800"/>
            </a:br>
            <a:r>
              <a:rPr lang="pt-BR" altLang="pt-BR" sz="1800"/>
              <a:t>(largura)</a:t>
            </a:r>
          </a:p>
        </p:txBody>
      </p:sp>
      <p:sp>
        <p:nvSpPr>
          <p:cNvPr id="73773" name="Text Box 67"/>
          <p:cNvSpPr txBox="1">
            <a:spLocks noChangeArrowheads="1"/>
          </p:cNvSpPr>
          <p:nvPr/>
        </p:nvSpPr>
        <p:spPr bwMode="auto">
          <a:xfrm>
            <a:off x="9259570" y="5399088"/>
            <a:ext cx="908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a:t>height</a:t>
            </a:r>
            <a:br>
              <a:rPr lang="pt-BR" altLang="pt-BR" sz="1800"/>
            </a:br>
            <a:r>
              <a:rPr lang="pt-BR" altLang="pt-BR" sz="1800"/>
              <a:t>(altura)</a:t>
            </a:r>
          </a:p>
        </p:txBody>
      </p:sp>
    </p:spTree>
    <p:extLst>
      <p:ext uri="{BB962C8B-B14F-4D97-AF65-F5344CB8AC3E}">
        <p14:creationId xmlns:p14="http://schemas.microsoft.com/office/powerpoint/2010/main" val="379595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pt-BR" altLang="pt-BR" sz="2800" b="1">
                <a:solidFill>
                  <a:schemeClr val="tx1"/>
                </a:solidFill>
              </a:rPr>
              <a:t>Tags, alguns detalhes</a:t>
            </a:r>
          </a:p>
        </p:txBody>
      </p:sp>
      <p:sp>
        <p:nvSpPr>
          <p:cNvPr id="9219" name="Rectangle 3"/>
          <p:cNvSpPr>
            <a:spLocks noGrp="1" noChangeArrowheads="1"/>
          </p:cNvSpPr>
          <p:nvPr>
            <p:ph type="body" idx="1"/>
          </p:nvPr>
        </p:nvSpPr>
        <p:spPr/>
        <p:txBody>
          <a:bodyPr>
            <a:normAutofit/>
          </a:bodyPr>
          <a:lstStyle/>
          <a:p>
            <a:pPr eaLnBrk="1" hangingPunct="1"/>
            <a:r>
              <a:rPr lang="pt-BR" altLang="pt-BR" sz="1800"/>
              <a:t>Geralmente uma tag é utilizada delimitando um texto, com sua abertura e fechamento, no HTML existem algumas tags que não possuem fechamento.</a:t>
            </a:r>
            <a:br>
              <a:rPr lang="pt-BR" altLang="pt-BR" sz="1800"/>
            </a:br>
            <a:endParaRPr lang="pt-BR" altLang="pt-BR" sz="1800"/>
          </a:p>
          <a:p>
            <a:pPr eaLnBrk="1" hangingPunct="1"/>
            <a:r>
              <a:rPr lang="pt-BR" altLang="pt-BR" sz="1800" u="sng"/>
              <a:t>Exemplo de tag com fechamento</a:t>
            </a:r>
            <a:br>
              <a:rPr lang="pt-BR" altLang="pt-BR" sz="1800" u="sng"/>
            </a:br>
            <a:r>
              <a:rPr lang="pt-BR" altLang="pt-BR" sz="1800" b="1">
                <a:solidFill>
                  <a:schemeClr val="accent2"/>
                </a:solidFill>
              </a:rPr>
              <a:t>&lt;p&gt;</a:t>
            </a:r>
            <a:r>
              <a:rPr lang="pt-BR" altLang="pt-BR" sz="1800"/>
              <a:t> </a:t>
            </a:r>
            <a:r>
              <a:rPr lang="pt-BR" altLang="pt-BR" sz="1800">
                <a:solidFill>
                  <a:srgbClr val="FF0000"/>
                </a:solidFill>
              </a:rPr>
              <a:t>Está tag define um parágrafo </a:t>
            </a:r>
            <a:r>
              <a:rPr lang="pt-BR" altLang="pt-BR" sz="1800" b="1">
                <a:solidFill>
                  <a:schemeClr val="accent2"/>
                </a:solidFill>
              </a:rPr>
              <a:t>&lt;/p&gt;</a:t>
            </a:r>
          </a:p>
          <a:p>
            <a:pPr eaLnBrk="1" hangingPunct="1"/>
            <a:endParaRPr lang="pt-BR" altLang="pt-BR" sz="1800"/>
          </a:p>
          <a:p>
            <a:pPr eaLnBrk="1" hangingPunct="1"/>
            <a:r>
              <a:rPr lang="pt-BR" altLang="pt-BR" sz="1800" u="sng"/>
              <a:t>Exemplo de tag sem fechamento</a:t>
            </a:r>
          </a:p>
          <a:p>
            <a:pPr marL="457200" lvl="1" indent="0">
              <a:buNone/>
            </a:pPr>
            <a:r>
              <a:rPr lang="pt-BR" altLang="pt-BR"/>
              <a:t>Está tag quebra a linha. </a:t>
            </a:r>
            <a:r>
              <a:rPr lang="pt-BR" altLang="pt-BR" b="1">
                <a:solidFill>
                  <a:schemeClr val="accent2"/>
                </a:solidFill>
              </a:rPr>
              <a:t>&lt;br /&gt;</a:t>
            </a:r>
          </a:p>
          <a:p>
            <a:pPr marL="457200" lvl="1" indent="0">
              <a:buNone/>
            </a:pPr>
            <a:endParaRPr lang="pt-BR" altLang="pt-BR"/>
          </a:p>
          <a:p>
            <a:pPr eaLnBrk="1" hangingPunct="1"/>
            <a:r>
              <a:rPr lang="pt-BR" altLang="pt-BR" sz="1800"/>
              <a:t>As tags são formadas pelos sinais "&lt;" e "&gt;", como no exemplo da estrutura básica. &lt;html&gt; .... &lt;/html&gt;</a:t>
            </a:r>
          </a:p>
          <a:p>
            <a:pPr eaLnBrk="1" hangingPunct="1"/>
            <a:endParaRPr lang="pt-BR" altLang="pt-BR" sz="1800"/>
          </a:p>
          <a:p>
            <a:pPr eaLnBrk="1" hangingPunct="1"/>
            <a:r>
              <a:rPr lang="pt-BR" altLang="pt-BR" sz="1800"/>
              <a:t>Existem algumas tags que não são mais utilizadas devido ao uso do CSS.</a:t>
            </a:r>
          </a:p>
          <a:p>
            <a:pPr eaLnBrk="1" hangingPunct="1"/>
            <a:endParaRPr lang="pt-BR" altLang="pt-BR" sz="1800"/>
          </a:p>
          <a:p>
            <a:pPr eaLnBrk="1" hangingPunct="1"/>
            <a:endParaRPr lang="pt-BR" altLang="pt-BR" sz="1800"/>
          </a:p>
        </p:txBody>
      </p:sp>
    </p:spTree>
    <p:extLst>
      <p:ext uri="{BB962C8B-B14F-4D97-AF65-F5344CB8AC3E}">
        <p14:creationId xmlns:p14="http://schemas.microsoft.com/office/powerpoint/2010/main" val="1408787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121497" y="1135640"/>
            <a:ext cx="8820150" cy="4370427"/>
          </a:xfrm>
          <a:prstGeom prst="rect">
            <a:avLst/>
          </a:prstGeom>
        </p:spPr>
        <p:txBody>
          <a:bodyPr>
            <a:spAutoFit/>
          </a:bodyPr>
          <a:lstStyle/>
          <a:p>
            <a:pPr eaLnBrk="1" hangingPunct="1">
              <a:defRPr/>
            </a:pPr>
            <a:r>
              <a:rPr lang="pt-BR" sz="2800" dirty="0">
                <a:latin typeface="Arial" charset="0"/>
                <a:cs typeface="Arial" charset="0"/>
              </a:rPr>
              <a:t> </a:t>
            </a:r>
          </a:p>
          <a:p>
            <a:pPr marL="1698625">
              <a:defRPr/>
            </a:pPr>
            <a:endParaRPr lang="pt-BR" dirty="0">
              <a:latin typeface="Arial" charset="0"/>
              <a:cs typeface="Arial" charset="0"/>
            </a:endParaRPr>
          </a:p>
          <a:p>
            <a:pPr marL="1520825">
              <a:defRPr/>
            </a:pPr>
            <a:r>
              <a:rPr lang="en-US" sz="2400" dirty="0" err="1">
                <a:latin typeface="Arial" charset="0"/>
                <a:cs typeface="Arial" charset="0"/>
              </a:rPr>
              <a:t>Exemplo</a:t>
            </a:r>
            <a:r>
              <a:rPr lang="en-US" sz="2400" dirty="0">
                <a:latin typeface="Arial" charset="0"/>
                <a:cs typeface="Arial" charset="0"/>
              </a:rPr>
              <a:t>:</a:t>
            </a:r>
            <a:endParaRPr lang="pt-BR" sz="2400" dirty="0">
              <a:latin typeface="Arial" charset="0"/>
              <a:cs typeface="Arial" charset="0"/>
            </a:endParaRPr>
          </a:p>
          <a:p>
            <a:pPr marL="1520825">
              <a:defRPr/>
            </a:pPr>
            <a:r>
              <a:rPr lang="pt-BR" sz="1600" dirty="0">
                <a:latin typeface="Arial" charset="0"/>
                <a:cs typeface="Arial" charset="0"/>
              </a:rPr>
              <a:t> </a:t>
            </a:r>
            <a:endParaRPr lang="pt-BR" sz="1100" dirty="0">
              <a:latin typeface="Arial" charset="0"/>
              <a:cs typeface="Arial" charset="0"/>
            </a:endParaRPr>
          </a:p>
          <a:p>
            <a:pPr marL="1520825">
              <a:defRPr/>
            </a:pPr>
            <a:r>
              <a:rPr lang="en-US" sz="2400" dirty="0">
                <a:latin typeface="Arial" charset="0"/>
                <a:cs typeface="Arial" charset="0"/>
              </a:rPr>
              <a:t>p {</a:t>
            </a:r>
            <a:br>
              <a:rPr lang="en-US" sz="2400" dirty="0">
                <a:latin typeface="Arial" charset="0"/>
                <a:cs typeface="Arial" charset="0"/>
              </a:rPr>
            </a:br>
            <a:r>
              <a:rPr lang="en-US" sz="2400" dirty="0">
                <a:latin typeface="Arial" charset="0"/>
                <a:cs typeface="Arial" charset="0"/>
              </a:rPr>
              <a:t>    margin-top: 90px;</a:t>
            </a:r>
            <a:br>
              <a:rPr lang="en-US" sz="2400" dirty="0">
                <a:latin typeface="Arial" charset="0"/>
                <a:cs typeface="Arial" charset="0"/>
              </a:rPr>
            </a:br>
            <a:r>
              <a:rPr lang="en-US" sz="2400" dirty="0">
                <a:latin typeface="Arial" charset="0"/>
                <a:cs typeface="Arial" charset="0"/>
              </a:rPr>
              <a:t>    margin-bottom: 100px;</a:t>
            </a:r>
            <a:br>
              <a:rPr lang="en-US" sz="2400" dirty="0">
                <a:latin typeface="Arial" charset="0"/>
                <a:cs typeface="Arial" charset="0"/>
              </a:rPr>
            </a:br>
            <a:r>
              <a:rPr lang="en-US" sz="2400" dirty="0">
                <a:latin typeface="Arial" charset="0"/>
                <a:cs typeface="Arial" charset="0"/>
              </a:rPr>
              <a:t>    margin-right: 130px;</a:t>
            </a:r>
            <a:br>
              <a:rPr lang="en-US" sz="2400" dirty="0">
                <a:latin typeface="Arial" charset="0"/>
                <a:cs typeface="Arial" charset="0"/>
              </a:rPr>
            </a:br>
            <a:r>
              <a:rPr lang="en-US" sz="2400" dirty="0">
                <a:latin typeface="Arial" charset="0"/>
                <a:cs typeface="Arial" charset="0"/>
              </a:rPr>
              <a:t>    margin-left: 50px;</a:t>
            </a:r>
            <a:br>
              <a:rPr lang="en-US" sz="2400" dirty="0">
                <a:latin typeface="Arial" charset="0"/>
                <a:cs typeface="Arial" charset="0"/>
              </a:rPr>
            </a:br>
            <a:r>
              <a:rPr lang="en-US" sz="2400" dirty="0">
                <a:latin typeface="Arial" charset="0"/>
                <a:cs typeface="Arial" charset="0"/>
              </a:rPr>
              <a:t>}</a:t>
            </a:r>
            <a:endParaRPr lang="pt-BR" sz="2400" dirty="0">
              <a:latin typeface="Arial" charset="0"/>
              <a:cs typeface="Arial" charset="0"/>
            </a:endParaRPr>
          </a:p>
          <a:p>
            <a:pPr eaLnBrk="1" hangingPunct="1">
              <a:defRPr/>
            </a:pPr>
            <a:r>
              <a:rPr lang="en-US" sz="2400" dirty="0">
                <a:latin typeface="Arial" charset="0"/>
                <a:cs typeface="Arial" charset="0"/>
              </a:rPr>
              <a:t> </a:t>
            </a:r>
            <a:endParaRPr lang="pt-BR" sz="2400" dirty="0">
              <a:latin typeface="Arial" charset="0"/>
              <a:cs typeface="Arial" charset="0"/>
            </a:endParaRPr>
          </a:p>
          <a:p>
            <a:pPr eaLnBrk="1" hangingPunct="1">
              <a:defRPr/>
            </a:pPr>
            <a:r>
              <a:rPr lang="en-US" sz="2400" dirty="0">
                <a:latin typeface="Arial" charset="0"/>
                <a:cs typeface="Arial" charset="0"/>
              </a:rPr>
              <a:t> </a:t>
            </a:r>
            <a:endParaRPr lang="pt-BR" sz="2400" dirty="0">
              <a:latin typeface="Arial" charset="0"/>
              <a:cs typeface="Arial" charset="0"/>
            </a:endParaRPr>
          </a:p>
        </p:txBody>
      </p:sp>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026" y="2528887"/>
            <a:ext cx="36385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ítulo 1">
            <a:extLst>
              <a:ext uri="{FF2B5EF4-FFF2-40B4-BE49-F238E27FC236}">
                <a16:creationId xmlns:a16="http://schemas.microsoft.com/office/drawing/2014/main" id="{A604250D-D82B-440C-8C2B-BC28B92750BC}"/>
              </a:ext>
            </a:extLst>
          </p:cNvPr>
          <p:cNvSpPr>
            <a:spLocks noGrp="1"/>
          </p:cNvSpPr>
          <p:nvPr>
            <p:ph type="title"/>
          </p:nvPr>
        </p:nvSpPr>
        <p:spPr/>
        <p:txBody>
          <a:bodyPr>
            <a:normAutofit/>
          </a:bodyPr>
          <a:lstStyle/>
          <a:p>
            <a:r>
              <a:rPr lang="pt-BR" dirty="0">
                <a:latin typeface="Arial" charset="0"/>
                <a:cs typeface="Arial" charset="0"/>
              </a:rPr>
              <a:t>Margens com tamanhos individuais para os lados</a:t>
            </a:r>
            <a:endParaRPr lang="pt-BR" dirty="0"/>
          </a:p>
        </p:txBody>
      </p:sp>
    </p:spTree>
    <p:extLst>
      <p:ext uri="{BB962C8B-B14F-4D97-AF65-F5344CB8AC3E}">
        <p14:creationId xmlns:p14="http://schemas.microsoft.com/office/powerpoint/2010/main" val="2390835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1163061" y="1127558"/>
            <a:ext cx="8820150" cy="4370427"/>
          </a:xfrm>
          <a:prstGeom prst="rect">
            <a:avLst/>
          </a:prstGeom>
        </p:spPr>
        <p:txBody>
          <a:bodyPr>
            <a:spAutoFit/>
          </a:bodyPr>
          <a:lstStyle/>
          <a:p>
            <a:pPr eaLnBrk="1" hangingPunct="1">
              <a:defRPr/>
            </a:pPr>
            <a:endParaRPr lang="pt-BR" sz="1400" dirty="0">
              <a:latin typeface="Arial" charset="0"/>
              <a:cs typeface="Arial" charset="0"/>
            </a:endParaRPr>
          </a:p>
          <a:p>
            <a:pPr marL="1081088">
              <a:defRPr/>
            </a:pPr>
            <a:r>
              <a:rPr lang="pt-BR" sz="1400" dirty="0">
                <a:latin typeface="Arial" charset="0"/>
                <a:cs typeface="Arial" charset="0"/>
              </a:rPr>
              <a:t>A propriedade </a:t>
            </a:r>
            <a:r>
              <a:rPr lang="pt-BR" sz="1400" i="1" dirty="0" err="1">
                <a:latin typeface="Arial" charset="0"/>
                <a:cs typeface="Arial" charset="0"/>
              </a:rPr>
              <a:t>margin</a:t>
            </a:r>
            <a:r>
              <a:rPr lang="pt-BR" sz="1400" dirty="0">
                <a:latin typeface="Arial" charset="0"/>
                <a:cs typeface="Arial" charset="0"/>
              </a:rPr>
              <a:t> poderá ter de um a quatro valores.</a:t>
            </a:r>
          </a:p>
          <a:p>
            <a:pPr marL="1081088">
              <a:defRPr/>
            </a:pPr>
            <a:endParaRPr lang="pt-BR" sz="1200" dirty="0">
              <a:latin typeface="Arial" charset="0"/>
              <a:cs typeface="Arial" charset="0"/>
            </a:endParaRPr>
          </a:p>
          <a:p>
            <a:pPr marL="1366838" indent="-285750">
              <a:buFont typeface="Arial" panose="020B0604020202020204" pitchFamily="34" charset="0"/>
              <a:buChar char="•"/>
              <a:defRPr/>
            </a:pPr>
            <a:r>
              <a:rPr lang="en-US" sz="1400" b="1" dirty="0">
                <a:latin typeface="Arial" charset="0"/>
                <a:cs typeface="Arial" charset="0"/>
              </a:rPr>
              <a:t>margin: 25px 50px 75px 100px;</a:t>
            </a:r>
            <a:endParaRPr lang="pt-BR" sz="12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superior 25px</a:t>
            </a:r>
            <a:endParaRPr lang="pt-BR" sz="12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direita 50px</a:t>
            </a:r>
            <a:endParaRPr lang="pt-BR" sz="12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inferior 75px</a:t>
            </a:r>
            <a:endParaRPr lang="pt-BR" sz="12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esquerda 100px</a:t>
            </a:r>
            <a:endParaRPr lang="pt-BR" sz="1200" dirty="0">
              <a:latin typeface="Arial" charset="0"/>
              <a:cs typeface="Arial" charset="0"/>
            </a:endParaRPr>
          </a:p>
          <a:p>
            <a:pPr marL="1081088">
              <a:defRPr/>
            </a:pPr>
            <a:r>
              <a:rPr lang="pt-BR" sz="1400" dirty="0">
                <a:latin typeface="Arial" charset="0"/>
                <a:cs typeface="Arial" charset="0"/>
              </a:rPr>
              <a:t> </a:t>
            </a:r>
            <a:endParaRPr lang="pt-BR" sz="1200" dirty="0">
              <a:latin typeface="Arial" charset="0"/>
              <a:cs typeface="Arial" charset="0"/>
            </a:endParaRPr>
          </a:p>
          <a:p>
            <a:pPr marL="1366838" indent="-285750">
              <a:buFont typeface="Arial" panose="020B0604020202020204" pitchFamily="34" charset="0"/>
              <a:buChar char="•"/>
              <a:defRPr/>
            </a:pPr>
            <a:r>
              <a:rPr lang="pt-BR" sz="1400" b="1" dirty="0" err="1">
                <a:latin typeface="Arial" charset="0"/>
                <a:cs typeface="Arial" charset="0"/>
              </a:rPr>
              <a:t>margin</a:t>
            </a:r>
            <a:r>
              <a:rPr lang="pt-BR" sz="1400" b="1" dirty="0">
                <a:latin typeface="Arial" charset="0"/>
                <a:cs typeface="Arial" charset="0"/>
              </a:rPr>
              <a:t>: 25px 50px 75px;</a:t>
            </a:r>
          </a:p>
          <a:p>
            <a:pPr marL="1795463" lvl="1" indent="-285750">
              <a:buFont typeface="Courier New" panose="02070309020205020404" pitchFamily="49" charset="0"/>
              <a:buChar char="o"/>
              <a:defRPr/>
            </a:pPr>
            <a:r>
              <a:rPr lang="pt-BR" sz="1400" dirty="0">
                <a:latin typeface="Arial" charset="0"/>
                <a:cs typeface="Arial" charset="0"/>
              </a:rPr>
              <a:t>margem superior 25px</a:t>
            </a:r>
          </a:p>
          <a:p>
            <a:pPr marL="1795463" lvl="1" indent="-285750">
              <a:buFont typeface="Courier New" panose="02070309020205020404" pitchFamily="49" charset="0"/>
              <a:buChar char="o"/>
              <a:defRPr/>
            </a:pPr>
            <a:r>
              <a:rPr lang="pt-BR" sz="1400" dirty="0">
                <a:latin typeface="Arial" charset="0"/>
                <a:cs typeface="Arial" charset="0"/>
              </a:rPr>
              <a:t>margem direita e esquerda </a:t>
            </a:r>
            <a:r>
              <a:rPr lang="en-US" sz="1400" dirty="0">
                <a:latin typeface="Arial" charset="0"/>
                <a:cs typeface="Arial" charset="0"/>
              </a:rPr>
              <a:t>50px</a:t>
            </a:r>
            <a:endParaRPr lang="pt-BR" sz="14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inferior 75px</a:t>
            </a:r>
          </a:p>
          <a:p>
            <a:pPr marL="1081088">
              <a:defRPr/>
            </a:pPr>
            <a:r>
              <a:rPr lang="pt-BR" sz="1400" dirty="0">
                <a:latin typeface="Arial" charset="0"/>
                <a:cs typeface="Arial" charset="0"/>
              </a:rPr>
              <a:t> </a:t>
            </a:r>
            <a:endParaRPr lang="pt-BR" sz="1200" dirty="0">
              <a:latin typeface="Arial" charset="0"/>
              <a:cs typeface="Arial" charset="0"/>
            </a:endParaRPr>
          </a:p>
          <a:p>
            <a:pPr marL="1366838" indent="-285750">
              <a:buFont typeface="Arial" panose="020B0604020202020204" pitchFamily="34" charset="0"/>
              <a:buChar char="•"/>
              <a:defRPr/>
            </a:pPr>
            <a:r>
              <a:rPr lang="pt-BR" sz="1400" b="1" dirty="0" err="1">
                <a:latin typeface="Arial" charset="0"/>
                <a:cs typeface="Arial" charset="0"/>
              </a:rPr>
              <a:t>margin</a:t>
            </a:r>
            <a:r>
              <a:rPr lang="pt-BR" sz="1400" b="1" dirty="0">
                <a:latin typeface="Arial" charset="0"/>
                <a:cs typeface="Arial" charset="0"/>
              </a:rPr>
              <a:t>: 25px 50px;</a:t>
            </a:r>
          </a:p>
          <a:p>
            <a:pPr marL="1795463" lvl="1" indent="-285750">
              <a:buFont typeface="Courier New" panose="02070309020205020404" pitchFamily="49" charset="0"/>
              <a:buChar char="o"/>
              <a:defRPr/>
            </a:pPr>
            <a:r>
              <a:rPr lang="pt-BR" sz="1400" dirty="0">
                <a:latin typeface="Arial" charset="0"/>
                <a:cs typeface="Arial" charset="0"/>
              </a:rPr>
              <a:t>margem superior e inferior </a:t>
            </a:r>
            <a:r>
              <a:rPr lang="en-US" sz="1400" dirty="0">
                <a:latin typeface="Arial" charset="0"/>
                <a:cs typeface="Arial" charset="0"/>
              </a:rPr>
              <a:t>25px</a:t>
            </a:r>
            <a:endParaRPr lang="pt-BR" sz="1400" dirty="0">
              <a:latin typeface="Arial" charset="0"/>
              <a:cs typeface="Arial" charset="0"/>
            </a:endParaRPr>
          </a:p>
          <a:p>
            <a:pPr marL="1795463" lvl="1" indent="-285750">
              <a:buFont typeface="Courier New" panose="02070309020205020404" pitchFamily="49" charset="0"/>
              <a:buChar char="o"/>
              <a:defRPr/>
            </a:pPr>
            <a:r>
              <a:rPr lang="pt-BR" sz="1400" dirty="0">
                <a:latin typeface="Arial" charset="0"/>
                <a:cs typeface="Arial" charset="0"/>
              </a:rPr>
              <a:t>margem direita e esquerda </a:t>
            </a:r>
            <a:r>
              <a:rPr lang="en-US" sz="1400" dirty="0">
                <a:latin typeface="Arial" charset="0"/>
                <a:cs typeface="Arial" charset="0"/>
              </a:rPr>
              <a:t>50px</a:t>
            </a:r>
            <a:endParaRPr lang="pt-BR" sz="1400" dirty="0">
              <a:latin typeface="Arial" charset="0"/>
              <a:cs typeface="Arial" charset="0"/>
            </a:endParaRPr>
          </a:p>
          <a:p>
            <a:pPr marL="1081088">
              <a:defRPr/>
            </a:pPr>
            <a:r>
              <a:rPr lang="pt-BR" sz="1400" dirty="0">
                <a:latin typeface="Arial" charset="0"/>
                <a:cs typeface="Arial" charset="0"/>
              </a:rPr>
              <a:t> </a:t>
            </a:r>
            <a:endParaRPr lang="pt-BR" sz="1200" dirty="0">
              <a:latin typeface="Arial" charset="0"/>
              <a:cs typeface="Arial" charset="0"/>
            </a:endParaRPr>
          </a:p>
          <a:p>
            <a:pPr marL="1366838" indent="-285750">
              <a:buFont typeface="Arial" panose="020B0604020202020204" pitchFamily="34" charset="0"/>
              <a:buChar char="•"/>
              <a:defRPr/>
            </a:pPr>
            <a:r>
              <a:rPr lang="pt-BR" sz="1400" b="1" dirty="0" err="1">
                <a:latin typeface="Arial" charset="0"/>
                <a:cs typeface="Arial" charset="0"/>
              </a:rPr>
              <a:t>margin</a:t>
            </a:r>
            <a:r>
              <a:rPr lang="pt-BR" sz="1400" b="1" dirty="0">
                <a:latin typeface="Arial" charset="0"/>
                <a:cs typeface="Arial" charset="0"/>
              </a:rPr>
              <a:t>: 25px;</a:t>
            </a:r>
          </a:p>
          <a:p>
            <a:pPr marL="1795463" lvl="1" indent="-285750">
              <a:buFont typeface="Courier New" panose="02070309020205020404" pitchFamily="49" charset="0"/>
              <a:buChar char="o"/>
              <a:defRPr/>
            </a:pPr>
            <a:r>
              <a:rPr lang="pt-BR" sz="1400" dirty="0">
                <a:latin typeface="Arial" charset="0"/>
                <a:cs typeface="Arial" charset="0"/>
              </a:rPr>
              <a:t>todas as margens 25px</a:t>
            </a:r>
          </a:p>
        </p:txBody>
      </p:sp>
      <p:sp>
        <p:nvSpPr>
          <p:cNvPr id="2" name="CaixaDeTexto 1"/>
          <p:cNvSpPr txBox="1"/>
          <p:nvPr/>
        </p:nvSpPr>
        <p:spPr>
          <a:xfrm>
            <a:off x="7721284" y="2645094"/>
            <a:ext cx="2403475" cy="1754187"/>
          </a:xfrm>
          <a:prstGeom prst="rect">
            <a:avLst/>
          </a:prstGeom>
          <a:noFill/>
          <a:ln>
            <a:solidFill>
              <a:schemeClr val="accent1">
                <a:lumMod val="75000"/>
              </a:schemeClr>
            </a:solidFill>
          </a:ln>
        </p:spPr>
        <p:txBody>
          <a:bodyPr wrap="none">
            <a:spAutoFit/>
          </a:bodyPr>
          <a:lstStyle/>
          <a:p>
            <a:pPr eaLnBrk="1" hangingPunct="1">
              <a:defRPr/>
            </a:pPr>
            <a:r>
              <a:rPr lang="en-US" dirty="0" err="1">
                <a:solidFill>
                  <a:srgbClr val="0000FF"/>
                </a:solidFill>
                <a:latin typeface="Arial" charset="0"/>
                <a:cs typeface="Arial" charset="0"/>
              </a:rPr>
              <a:t>Exemplo</a:t>
            </a:r>
            <a:r>
              <a:rPr lang="en-US" dirty="0">
                <a:solidFill>
                  <a:srgbClr val="0000FF"/>
                </a:solidFill>
                <a:latin typeface="Arial" charset="0"/>
                <a:cs typeface="Arial" charset="0"/>
              </a:rPr>
              <a:t>:</a:t>
            </a:r>
            <a:endParaRPr lang="pt-BR" dirty="0">
              <a:solidFill>
                <a:srgbClr val="0000FF"/>
              </a:solidFill>
              <a:latin typeface="Arial" charset="0"/>
              <a:cs typeface="Arial" charset="0"/>
            </a:endParaRPr>
          </a:p>
          <a:p>
            <a:pPr eaLnBrk="1" hangingPunct="1">
              <a:defRPr/>
            </a:pPr>
            <a:r>
              <a:rPr lang="en-US" dirty="0">
                <a:solidFill>
                  <a:srgbClr val="0000FF"/>
                </a:solidFill>
                <a:latin typeface="Arial" charset="0"/>
                <a:cs typeface="Arial" charset="0"/>
              </a:rPr>
              <a:t> </a:t>
            </a:r>
            <a:endParaRPr lang="pt-BR" dirty="0">
              <a:solidFill>
                <a:srgbClr val="0000FF"/>
              </a:solidFill>
              <a:latin typeface="Arial" charset="0"/>
              <a:cs typeface="Arial" charset="0"/>
            </a:endParaRPr>
          </a:p>
          <a:p>
            <a:pPr eaLnBrk="1" hangingPunct="1">
              <a:defRPr/>
            </a:pPr>
            <a:r>
              <a:rPr lang="pt-BR" dirty="0">
                <a:solidFill>
                  <a:srgbClr val="0000FF"/>
                </a:solidFill>
                <a:latin typeface="Arial" charset="0"/>
                <a:cs typeface="Arial" charset="0"/>
              </a:rPr>
              <a:t>p {</a:t>
            </a:r>
            <a:br>
              <a:rPr lang="pt-BR" dirty="0">
                <a:solidFill>
                  <a:srgbClr val="0000FF"/>
                </a:solidFill>
                <a:latin typeface="Arial" charset="0"/>
                <a:cs typeface="Arial" charset="0"/>
              </a:rPr>
            </a:br>
            <a:r>
              <a:rPr lang="pt-BR" dirty="0">
                <a:solidFill>
                  <a:srgbClr val="0000FF"/>
                </a:solidFill>
                <a:latin typeface="Arial" charset="0"/>
                <a:cs typeface="Arial" charset="0"/>
              </a:rPr>
              <a:t>    </a:t>
            </a:r>
            <a:r>
              <a:rPr lang="pt-BR" dirty="0" err="1">
                <a:solidFill>
                  <a:srgbClr val="0000FF"/>
                </a:solidFill>
                <a:latin typeface="Arial" charset="0"/>
                <a:cs typeface="Arial" charset="0"/>
              </a:rPr>
              <a:t>margin</a:t>
            </a:r>
            <a:r>
              <a:rPr lang="pt-BR" dirty="0">
                <a:solidFill>
                  <a:srgbClr val="0000FF"/>
                </a:solidFill>
                <a:latin typeface="Arial" charset="0"/>
                <a:cs typeface="Arial" charset="0"/>
              </a:rPr>
              <a:t>: 70px 50px;</a:t>
            </a:r>
            <a:br>
              <a:rPr lang="pt-BR" dirty="0">
                <a:solidFill>
                  <a:srgbClr val="0000FF"/>
                </a:solidFill>
                <a:latin typeface="Arial" charset="0"/>
                <a:cs typeface="Arial" charset="0"/>
              </a:rPr>
            </a:br>
            <a:r>
              <a:rPr lang="pt-BR" dirty="0">
                <a:solidFill>
                  <a:srgbClr val="0000FF"/>
                </a:solidFill>
                <a:latin typeface="Arial" charset="0"/>
                <a:cs typeface="Arial" charset="0"/>
              </a:rPr>
              <a:t>}</a:t>
            </a:r>
          </a:p>
          <a:p>
            <a:pPr eaLnBrk="1" hangingPunct="1">
              <a:defRPr/>
            </a:pPr>
            <a:endParaRPr lang="pt-BR" dirty="0">
              <a:solidFill>
                <a:srgbClr val="0000FF"/>
              </a:solidFill>
              <a:latin typeface="Arial" charset="0"/>
              <a:cs typeface="Arial" charset="0"/>
            </a:endParaRPr>
          </a:p>
        </p:txBody>
      </p:sp>
      <p:sp>
        <p:nvSpPr>
          <p:cNvPr id="3" name="Título 2">
            <a:extLst>
              <a:ext uri="{FF2B5EF4-FFF2-40B4-BE49-F238E27FC236}">
                <a16:creationId xmlns:a16="http://schemas.microsoft.com/office/drawing/2014/main" id="{B3BB9222-A8B3-42D2-BC3D-E36496A6F1E7}"/>
              </a:ext>
            </a:extLst>
          </p:cNvPr>
          <p:cNvSpPr>
            <a:spLocks noGrp="1"/>
          </p:cNvSpPr>
          <p:nvPr>
            <p:ph type="title"/>
          </p:nvPr>
        </p:nvSpPr>
        <p:spPr/>
        <p:txBody>
          <a:bodyPr>
            <a:normAutofit/>
          </a:bodyPr>
          <a:lstStyle/>
          <a:p>
            <a:r>
              <a:rPr lang="pt-BR" dirty="0" err="1">
                <a:latin typeface="Arial" charset="0"/>
                <a:cs typeface="Arial" charset="0"/>
              </a:rPr>
              <a:t>Margin</a:t>
            </a:r>
            <a:r>
              <a:rPr lang="pt-BR" dirty="0">
                <a:latin typeface="Arial" charset="0"/>
                <a:cs typeface="Arial" charset="0"/>
              </a:rPr>
              <a:t> – utilizando uma notação simplificada</a:t>
            </a:r>
            <a:endParaRPr lang="pt-BR" dirty="0"/>
          </a:p>
        </p:txBody>
      </p:sp>
    </p:spTree>
    <p:extLst>
      <p:ext uri="{BB962C8B-B14F-4D97-AF65-F5344CB8AC3E}">
        <p14:creationId xmlns:p14="http://schemas.microsoft.com/office/powerpoint/2010/main" val="3453066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ítulo 1"/>
          <p:cNvSpPr>
            <a:spLocks noGrp="1"/>
          </p:cNvSpPr>
          <p:nvPr>
            <p:ph type="title"/>
          </p:nvPr>
        </p:nvSpPr>
        <p:spPr>
          <a:xfrm>
            <a:off x="464042" y="398941"/>
            <a:ext cx="6164263" cy="581025"/>
          </a:xfrm>
        </p:spPr>
        <p:txBody>
          <a:bodyPr>
            <a:normAutofit fontScale="90000"/>
          </a:bodyPr>
          <a:lstStyle/>
          <a:p>
            <a:r>
              <a:rPr lang="pt-BR" altLang="pt-BR" b="1" dirty="0"/>
              <a:t>Bordas</a:t>
            </a:r>
          </a:p>
        </p:txBody>
      </p:sp>
      <p:sp>
        <p:nvSpPr>
          <p:cNvPr id="20483" name="Espaço Reservado para Conteúdo 2"/>
          <p:cNvSpPr>
            <a:spLocks noGrp="1"/>
          </p:cNvSpPr>
          <p:nvPr>
            <p:ph idx="1"/>
          </p:nvPr>
        </p:nvSpPr>
        <p:spPr>
          <a:xfrm>
            <a:off x="925366" y="1248208"/>
            <a:ext cx="10341267" cy="4519179"/>
          </a:xfrm>
        </p:spPr>
        <p:txBody>
          <a:bodyPr/>
          <a:lstStyle/>
          <a:p>
            <a:pPr algn="just">
              <a:defRPr/>
            </a:pPr>
            <a:r>
              <a:rPr lang="pt-BR" altLang="pt-BR" dirty="0"/>
              <a:t>O atributo </a:t>
            </a:r>
            <a:r>
              <a:rPr lang="pt-BR" altLang="pt-BR" b="1" dirty="0" err="1"/>
              <a:t>border</a:t>
            </a:r>
            <a:r>
              <a:rPr lang="pt-BR" altLang="pt-BR" dirty="0"/>
              <a:t> poderia especificar, adicionalmente, cor, estilo e largura da borda. </a:t>
            </a:r>
          </a:p>
          <a:p>
            <a:pPr algn="just">
              <a:defRPr/>
            </a:pPr>
            <a:r>
              <a:rPr lang="pt-BR" altLang="pt-BR" dirty="0"/>
              <a:t>O atributo </a:t>
            </a:r>
            <a:r>
              <a:rPr lang="pt-BR" altLang="pt-BR" b="1" dirty="0" err="1"/>
              <a:t>border-radius</a:t>
            </a:r>
            <a:r>
              <a:rPr lang="pt-BR" altLang="pt-BR" dirty="0"/>
              <a:t> permite criar bordas arredondadas em elementos do tipo box. </a:t>
            </a:r>
          </a:p>
          <a:p>
            <a:pPr marL="0" indent="0">
              <a:buNone/>
              <a:defRPr/>
            </a:pPr>
            <a:r>
              <a:rPr lang="pt-BR" altLang="pt-BR" dirty="0"/>
              <a:t>	</a:t>
            </a:r>
            <a:r>
              <a:rPr lang="pt-BR" altLang="pt-BR" dirty="0" err="1"/>
              <a:t>border-radius</a:t>
            </a:r>
            <a:r>
              <a:rPr lang="pt-BR" altLang="pt-BR" dirty="0"/>
              <a:t> = define tamanho de arredondamento dos cantos</a:t>
            </a:r>
            <a:br>
              <a:rPr lang="pt-BR" altLang="pt-BR" dirty="0"/>
            </a:br>
            <a:endParaRPr lang="pt-BR" altLang="pt-BR" sz="700" dirty="0"/>
          </a:p>
          <a:p>
            <a:pPr marL="0" indent="0">
              <a:buNone/>
              <a:defRPr/>
            </a:pPr>
            <a:r>
              <a:rPr lang="pt-BR" altLang="pt-BR" dirty="0"/>
              <a:t>	Exemplos:  	</a:t>
            </a:r>
            <a:r>
              <a:rPr lang="pt-BR" altLang="pt-BR" dirty="0" err="1"/>
              <a:t>border-radius</a:t>
            </a:r>
            <a:r>
              <a:rPr lang="pt-BR" altLang="pt-BR" dirty="0"/>
              <a:t>: 10px 50px </a:t>
            </a:r>
            <a:r>
              <a:rPr lang="pt-BR" altLang="pt-BR" dirty="0" err="1"/>
              <a:t>50px</a:t>
            </a:r>
            <a:r>
              <a:rPr lang="pt-BR" altLang="pt-BR" dirty="0"/>
              <a:t> 10px;	</a:t>
            </a:r>
          </a:p>
          <a:p>
            <a:pPr marL="0" indent="0">
              <a:buNone/>
              <a:defRPr/>
            </a:pPr>
            <a:r>
              <a:rPr lang="pt-BR" altLang="pt-BR" dirty="0"/>
              <a:t>			</a:t>
            </a:r>
            <a:r>
              <a:rPr lang="pt-BR" altLang="pt-BR" dirty="0" err="1"/>
              <a:t>border-radius</a:t>
            </a:r>
            <a:r>
              <a:rPr lang="pt-BR" altLang="pt-BR" dirty="0"/>
              <a:t>: 10px;</a:t>
            </a:r>
          </a:p>
          <a:p>
            <a:pPr marL="0" indent="0">
              <a:buNone/>
              <a:defRPr/>
            </a:pPr>
            <a:endParaRPr lang="pt-BR" altLang="pt-BR" dirty="0"/>
          </a:p>
          <a:p>
            <a:pPr algn="just">
              <a:defRPr/>
            </a:pPr>
            <a:r>
              <a:rPr lang="pt-BR" altLang="pt-BR" dirty="0"/>
              <a:t>ou podemos definir separadamente o arredondamento de cada esquina:</a:t>
            </a:r>
          </a:p>
          <a:p>
            <a:pPr lvl="1" algn="just">
              <a:defRPr/>
            </a:pPr>
            <a:r>
              <a:rPr lang="pt-BR" altLang="pt-BR" dirty="0" err="1"/>
              <a:t>border</a:t>
            </a:r>
            <a:r>
              <a:rPr lang="pt-BR" altLang="pt-BR" dirty="0"/>
              <a:t>-top-</a:t>
            </a:r>
            <a:r>
              <a:rPr lang="pt-BR" altLang="pt-BR" dirty="0" err="1"/>
              <a:t>left</a:t>
            </a:r>
            <a:r>
              <a:rPr lang="pt-BR" altLang="pt-BR" dirty="0"/>
              <a:t>-</a:t>
            </a:r>
            <a:r>
              <a:rPr lang="pt-BR" altLang="pt-BR" dirty="0" err="1"/>
              <a:t>radius</a:t>
            </a:r>
            <a:r>
              <a:rPr lang="pt-BR" altLang="pt-BR" dirty="0"/>
              <a:t>: tamanho;</a:t>
            </a:r>
          </a:p>
          <a:p>
            <a:pPr lvl="1" algn="just">
              <a:defRPr/>
            </a:pPr>
            <a:r>
              <a:rPr lang="pt-BR" altLang="pt-BR" dirty="0" err="1"/>
              <a:t>border</a:t>
            </a:r>
            <a:r>
              <a:rPr lang="pt-BR" altLang="pt-BR" dirty="0"/>
              <a:t>-top-</a:t>
            </a:r>
            <a:r>
              <a:rPr lang="pt-BR" altLang="pt-BR" dirty="0" err="1"/>
              <a:t>right</a:t>
            </a:r>
            <a:r>
              <a:rPr lang="pt-BR" altLang="pt-BR" dirty="0"/>
              <a:t>-</a:t>
            </a:r>
            <a:r>
              <a:rPr lang="pt-BR" altLang="pt-BR" dirty="0" err="1"/>
              <a:t>radius</a:t>
            </a:r>
            <a:r>
              <a:rPr lang="pt-BR" altLang="pt-BR" dirty="0"/>
              <a:t>: tamanho;</a:t>
            </a:r>
          </a:p>
          <a:p>
            <a:pPr lvl="1" algn="just">
              <a:defRPr/>
            </a:pPr>
            <a:r>
              <a:rPr lang="pt-BR" altLang="pt-BR" dirty="0" err="1"/>
              <a:t>border-bottom-right-radius</a:t>
            </a:r>
            <a:r>
              <a:rPr lang="pt-BR" altLang="pt-BR" dirty="0"/>
              <a:t>: tamanho;</a:t>
            </a:r>
          </a:p>
          <a:p>
            <a:pPr lvl="1" algn="just">
              <a:defRPr/>
            </a:pPr>
            <a:r>
              <a:rPr lang="pt-BR" altLang="pt-BR" dirty="0" err="1"/>
              <a:t>border-bottom-left-radius</a:t>
            </a:r>
            <a:r>
              <a:rPr lang="pt-BR" altLang="pt-BR" dirty="0"/>
              <a:t>: tamanho;</a:t>
            </a:r>
          </a:p>
        </p:txBody>
      </p:sp>
      <p:sp>
        <p:nvSpPr>
          <p:cNvPr id="2" name="Retângulo 1"/>
          <p:cNvSpPr/>
          <p:nvPr/>
        </p:nvSpPr>
        <p:spPr>
          <a:xfrm>
            <a:off x="9793979" y="3507798"/>
            <a:ext cx="1179513" cy="935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solidFill>
                  <a:schemeClr val="tx1"/>
                </a:solidFill>
              </a:rPr>
              <a:t>1          2</a:t>
            </a:r>
          </a:p>
          <a:p>
            <a:pPr algn="ctr">
              <a:defRPr/>
            </a:pPr>
            <a:endParaRPr lang="pt-BR" sz="2400" dirty="0">
              <a:solidFill>
                <a:schemeClr val="tx1"/>
              </a:solidFill>
            </a:endParaRPr>
          </a:p>
          <a:p>
            <a:pPr algn="ctr">
              <a:defRPr/>
            </a:pPr>
            <a:r>
              <a:rPr lang="pt-BR" dirty="0">
                <a:solidFill>
                  <a:schemeClr val="tx1"/>
                </a:solidFill>
              </a:rPr>
              <a:t>4          3</a:t>
            </a:r>
          </a:p>
        </p:txBody>
      </p:sp>
      <p:sp>
        <p:nvSpPr>
          <p:cNvPr id="3" name="Seta em curva para a esquerda 2"/>
          <p:cNvSpPr/>
          <p:nvPr/>
        </p:nvSpPr>
        <p:spPr>
          <a:xfrm>
            <a:off x="10138466" y="3764973"/>
            <a:ext cx="463550" cy="431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solidFill>
                <a:schemeClr val="tx1"/>
              </a:solidFill>
            </a:endParaRPr>
          </a:p>
        </p:txBody>
      </p:sp>
    </p:spTree>
    <p:extLst>
      <p:ext uri="{BB962C8B-B14F-4D97-AF65-F5344CB8AC3E}">
        <p14:creationId xmlns:p14="http://schemas.microsoft.com/office/powerpoint/2010/main" val="10602418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ítulo 1"/>
          <p:cNvSpPr>
            <a:spLocks noGrp="1"/>
          </p:cNvSpPr>
          <p:nvPr>
            <p:ph type="title"/>
          </p:nvPr>
        </p:nvSpPr>
        <p:spPr>
          <a:xfrm>
            <a:off x="460229" y="355201"/>
            <a:ext cx="8154988" cy="581025"/>
          </a:xfrm>
        </p:spPr>
        <p:txBody>
          <a:bodyPr>
            <a:normAutofit fontScale="90000"/>
          </a:bodyPr>
          <a:lstStyle/>
          <a:p>
            <a:r>
              <a:rPr lang="pt-BR" altLang="pt-BR" b="1" dirty="0"/>
              <a:t>Exemplo de </a:t>
            </a:r>
            <a:r>
              <a:rPr lang="pt-BR" altLang="pt-BR" b="1" dirty="0" err="1"/>
              <a:t>div</a:t>
            </a:r>
            <a:r>
              <a:rPr lang="pt-BR" altLang="pt-BR" b="1" dirty="0"/>
              <a:t> com borda</a:t>
            </a:r>
          </a:p>
        </p:txBody>
      </p:sp>
      <p:sp>
        <p:nvSpPr>
          <p:cNvPr id="77827" name="CaixaDeTexto 6"/>
          <p:cNvSpPr txBox="1">
            <a:spLocks noChangeArrowheads="1"/>
          </p:cNvSpPr>
          <p:nvPr/>
        </p:nvSpPr>
        <p:spPr bwMode="auto">
          <a:xfrm>
            <a:off x="5149705" y="5676322"/>
            <a:ext cx="6931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pt-BR" altLang="pt-BR" sz="1800" dirty="0"/>
              <a:t>Uma borda pode ser: </a:t>
            </a:r>
            <a:r>
              <a:rPr lang="pt-BR" altLang="pt-BR" sz="1800" dirty="0" err="1"/>
              <a:t>solid</a:t>
            </a:r>
            <a:r>
              <a:rPr lang="pt-BR" altLang="pt-BR" sz="1800" dirty="0"/>
              <a:t>, </a:t>
            </a:r>
            <a:r>
              <a:rPr lang="pt-BR" altLang="pt-BR" sz="1800" dirty="0" err="1"/>
              <a:t>dashed</a:t>
            </a:r>
            <a:r>
              <a:rPr lang="pt-BR" altLang="pt-BR" sz="1800" dirty="0"/>
              <a:t>, </a:t>
            </a:r>
            <a:r>
              <a:rPr lang="pt-BR" altLang="pt-BR" sz="1800" dirty="0" err="1"/>
              <a:t>dotted</a:t>
            </a:r>
            <a:r>
              <a:rPr lang="pt-BR" altLang="pt-BR" sz="1800" dirty="0"/>
              <a:t>, </a:t>
            </a:r>
            <a:r>
              <a:rPr lang="pt-BR" altLang="pt-BR" sz="1800" dirty="0" err="1"/>
              <a:t>double</a:t>
            </a:r>
            <a:r>
              <a:rPr lang="pt-BR" altLang="pt-BR" sz="1800" dirty="0"/>
              <a:t>, </a:t>
            </a:r>
            <a:r>
              <a:rPr lang="pt-BR" altLang="pt-BR" sz="1800" dirty="0" err="1"/>
              <a:t>inset</a:t>
            </a:r>
            <a:r>
              <a:rPr lang="pt-BR" altLang="pt-BR" sz="1800" dirty="0"/>
              <a:t>, </a:t>
            </a:r>
            <a:r>
              <a:rPr lang="pt-BR" altLang="pt-BR" sz="1800" dirty="0" err="1"/>
              <a:t>outset</a:t>
            </a:r>
            <a:r>
              <a:rPr lang="pt-BR" altLang="pt-BR" sz="1800" dirty="0"/>
              <a:t>,...</a:t>
            </a:r>
          </a:p>
        </p:txBody>
      </p:sp>
      <p:pic>
        <p:nvPicPr>
          <p:cNvPr id="77829"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107" y="1432140"/>
            <a:ext cx="40957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74780" y="2878283"/>
            <a:ext cx="5280874" cy="2012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8103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ítulo 1"/>
          <p:cNvSpPr>
            <a:spLocks noGrp="1"/>
          </p:cNvSpPr>
          <p:nvPr>
            <p:ph type="title"/>
          </p:nvPr>
        </p:nvSpPr>
        <p:spPr>
          <a:xfrm>
            <a:off x="437688" y="333607"/>
            <a:ext cx="7761288" cy="581025"/>
          </a:xfrm>
        </p:spPr>
        <p:txBody>
          <a:bodyPr>
            <a:normAutofit fontScale="90000"/>
          </a:bodyPr>
          <a:lstStyle/>
          <a:p>
            <a:pPr algn="l"/>
            <a:r>
              <a:rPr lang="pt-BR" altLang="pt-BR" b="1" dirty="0"/>
              <a:t>Elementos de caixa com sombra</a:t>
            </a:r>
          </a:p>
        </p:txBody>
      </p:sp>
      <p:sp>
        <p:nvSpPr>
          <p:cNvPr id="20483" name="Espaço Reservado para Conteúdo 2"/>
          <p:cNvSpPr>
            <a:spLocks noGrp="1"/>
          </p:cNvSpPr>
          <p:nvPr>
            <p:ph idx="1"/>
          </p:nvPr>
        </p:nvSpPr>
        <p:spPr>
          <a:xfrm>
            <a:off x="579929" y="1367415"/>
            <a:ext cx="10236776" cy="4123169"/>
          </a:xfrm>
        </p:spPr>
        <p:txBody>
          <a:bodyPr/>
          <a:lstStyle/>
          <a:p>
            <a:pPr>
              <a:defRPr/>
            </a:pPr>
            <a:r>
              <a:rPr lang="pt-BR" altLang="pt-BR" dirty="0"/>
              <a:t>O atributo </a:t>
            </a:r>
            <a:r>
              <a:rPr lang="pt-BR" altLang="pt-BR" b="1" dirty="0"/>
              <a:t>box-</a:t>
            </a:r>
            <a:r>
              <a:rPr lang="pt-BR" altLang="pt-BR" b="1" dirty="0" err="1"/>
              <a:t>shadow</a:t>
            </a:r>
            <a:r>
              <a:rPr lang="pt-BR" altLang="pt-BR" dirty="0"/>
              <a:t> adiciona uma sombra em algum box.</a:t>
            </a:r>
          </a:p>
          <a:p>
            <a:pPr marL="0" indent="0">
              <a:buNone/>
              <a:defRPr/>
            </a:pPr>
            <a:endParaRPr lang="pt-BR" altLang="pt-BR" dirty="0"/>
          </a:p>
          <a:p>
            <a:pPr marL="0" indent="0">
              <a:buNone/>
              <a:defRPr/>
            </a:pPr>
            <a:r>
              <a:rPr lang="pt-BR" altLang="pt-BR" dirty="0"/>
              <a:t>        </a:t>
            </a:r>
            <a:r>
              <a:rPr lang="pt-BR" altLang="pt-BR" b="1" dirty="0"/>
              <a:t>box-</a:t>
            </a:r>
            <a:r>
              <a:rPr lang="pt-BR" altLang="pt-BR" b="1" dirty="0" err="1"/>
              <a:t>shadow</a:t>
            </a:r>
            <a:r>
              <a:rPr lang="pt-BR" altLang="pt-BR" b="1" dirty="0"/>
              <a:t>:</a:t>
            </a:r>
            <a:r>
              <a:rPr lang="pt-BR" altLang="pt-BR" dirty="0"/>
              <a:t>  h-sombra  v-sombra  borrão  propagação  cor ...</a:t>
            </a:r>
          </a:p>
          <a:p>
            <a:pPr marL="0" indent="0">
              <a:buNone/>
              <a:defRPr/>
            </a:pPr>
            <a:endParaRPr lang="pt-BR" altLang="pt-BR" dirty="0"/>
          </a:p>
          <a:p>
            <a:pPr marL="1079500">
              <a:defRPr/>
            </a:pPr>
            <a:r>
              <a:rPr lang="pt-BR" altLang="pt-BR" dirty="0"/>
              <a:t>h-sombra, v-sombra são as posições da sombra horizontal e vertical (podem ser valores negativos)</a:t>
            </a:r>
          </a:p>
          <a:p>
            <a:pPr marL="1079500">
              <a:defRPr/>
            </a:pPr>
            <a:r>
              <a:rPr lang="pt-BR" altLang="pt-BR" dirty="0"/>
              <a:t>borrão ou </a:t>
            </a:r>
            <a:r>
              <a:rPr lang="pt-BR" altLang="pt-BR" i="1" dirty="0" err="1"/>
              <a:t>blur</a:t>
            </a:r>
            <a:r>
              <a:rPr lang="pt-BR" altLang="pt-BR" dirty="0"/>
              <a:t> é a distância deste efeito (opcional)</a:t>
            </a:r>
          </a:p>
          <a:p>
            <a:pPr marL="1079500">
              <a:defRPr/>
            </a:pPr>
            <a:r>
              <a:rPr lang="pt-BR" altLang="pt-BR" dirty="0"/>
              <a:t>propagação (</a:t>
            </a:r>
            <a:r>
              <a:rPr lang="pt-BR" dirty="0"/>
              <a:t>disseminação</a:t>
            </a:r>
            <a:r>
              <a:rPr lang="pt-BR" altLang="pt-BR" dirty="0"/>
              <a:t>) ou </a:t>
            </a:r>
            <a:r>
              <a:rPr lang="pt-BR" altLang="pt-BR" i="1" dirty="0"/>
              <a:t>spread</a:t>
            </a:r>
            <a:r>
              <a:rPr lang="pt-BR" altLang="pt-BR" dirty="0"/>
              <a:t> é o tamanho da sombra (opcional)</a:t>
            </a:r>
          </a:p>
          <a:p>
            <a:pPr marL="1079500">
              <a:defRPr/>
            </a:pPr>
            <a:r>
              <a:rPr lang="pt-BR" altLang="pt-BR" dirty="0"/>
              <a:t>cor é a cor da sombra (opcional)</a:t>
            </a:r>
          </a:p>
          <a:p>
            <a:pPr marL="736600" indent="0">
              <a:buNone/>
              <a:defRPr/>
            </a:pPr>
            <a:endParaRPr lang="pt-BR" altLang="pt-BR" dirty="0"/>
          </a:p>
        </p:txBody>
      </p:sp>
    </p:spTree>
    <p:extLst>
      <p:ext uri="{BB962C8B-B14F-4D97-AF65-F5344CB8AC3E}">
        <p14:creationId xmlns:p14="http://schemas.microsoft.com/office/powerpoint/2010/main" val="20749945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ítulo 1"/>
          <p:cNvSpPr>
            <a:spLocks noGrp="1"/>
          </p:cNvSpPr>
          <p:nvPr>
            <p:ph type="title"/>
          </p:nvPr>
        </p:nvSpPr>
        <p:spPr/>
        <p:txBody>
          <a:bodyPr/>
          <a:lstStyle/>
          <a:p>
            <a:r>
              <a:rPr lang="pt-BR" altLang="pt-BR"/>
              <a:t>Bordas e Sombra (exemplo)</a:t>
            </a:r>
          </a:p>
        </p:txBody>
      </p:sp>
      <p:pic>
        <p:nvPicPr>
          <p:cNvPr id="798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184" y="1229679"/>
            <a:ext cx="2409825"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876"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7683" y="1458279"/>
            <a:ext cx="56705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tângulo 1"/>
          <p:cNvSpPr>
            <a:spLocks noChangeArrowheads="1"/>
          </p:cNvSpPr>
          <p:nvPr/>
        </p:nvSpPr>
        <p:spPr bwMode="auto">
          <a:xfrm>
            <a:off x="2847658" y="589692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pt-BR" altLang="pt-BR" sz="1800"/>
          </a:p>
        </p:txBody>
      </p:sp>
    </p:spTree>
    <p:extLst>
      <p:ext uri="{BB962C8B-B14F-4D97-AF65-F5344CB8AC3E}">
        <p14:creationId xmlns:p14="http://schemas.microsoft.com/office/powerpoint/2010/main" val="3466984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ítulo 1"/>
          <p:cNvSpPr>
            <a:spLocks noGrp="1"/>
          </p:cNvSpPr>
          <p:nvPr>
            <p:ph type="title"/>
          </p:nvPr>
        </p:nvSpPr>
        <p:spPr>
          <a:xfrm>
            <a:off x="495098" y="321946"/>
            <a:ext cx="8785226" cy="581025"/>
          </a:xfrm>
        </p:spPr>
        <p:txBody>
          <a:bodyPr>
            <a:normAutofit fontScale="90000"/>
          </a:bodyPr>
          <a:lstStyle/>
          <a:p>
            <a:r>
              <a:rPr lang="pt-BR" altLang="pt-BR" b="1" dirty="0"/>
              <a:t>Cores</a:t>
            </a:r>
          </a:p>
        </p:txBody>
      </p:sp>
      <p:sp>
        <p:nvSpPr>
          <p:cNvPr id="80899" name="Espaço Reservado para Conteúdo 2"/>
          <p:cNvSpPr>
            <a:spLocks noGrp="1"/>
          </p:cNvSpPr>
          <p:nvPr>
            <p:ph idx="1"/>
          </p:nvPr>
        </p:nvSpPr>
        <p:spPr>
          <a:xfrm>
            <a:off x="1216458" y="1842655"/>
            <a:ext cx="9894887" cy="4003963"/>
          </a:xfrm>
        </p:spPr>
        <p:txBody>
          <a:bodyPr/>
          <a:lstStyle/>
          <a:p>
            <a:r>
              <a:rPr lang="pt-BR" altLang="pt-BR" dirty="0"/>
              <a:t>As cores são exibidas através da combinação </a:t>
            </a:r>
            <a:r>
              <a:rPr lang="pt-BR" altLang="pt-BR" b="1" dirty="0">
                <a:solidFill>
                  <a:srgbClr val="FF0000"/>
                </a:solidFill>
              </a:rPr>
              <a:t>R</a:t>
            </a:r>
            <a:r>
              <a:rPr lang="pt-BR" altLang="pt-BR" b="1" dirty="0">
                <a:solidFill>
                  <a:srgbClr val="00B050"/>
                </a:solidFill>
              </a:rPr>
              <a:t>G</a:t>
            </a:r>
            <a:r>
              <a:rPr lang="pt-BR" altLang="pt-BR" b="1" dirty="0">
                <a:solidFill>
                  <a:srgbClr val="0000FF"/>
                </a:solidFill>
              </a:rPr>
              <a:t>B</a:t>
            </a:r>
            <a:r>
              <a:rPr lang="pt-BR" altLang="pt-BR" dirty="0"/>
              <a:t> (vermelho, verde, azul: </a:t>
            </a:r>
            <a:r>
              <a:rPr lang="pt-BR" altLang="pt-BR" dirty="0" err="1">
                <a:solidFill>
                  <a:srgbClr val="FF0000"/>
                </a:solidFill>
              </a:rPr>
              <a:t>Red</a:t>
            </a:r>
            <a:r>
              <a:rPr lang="pt-BR" altLang="pt-BR" dirty="0"/>
              <a:t>, </a:t>
            </a:r>
            <a:r>
              <a:rPr lang="pt-BR" altLang="pt-BR" dirty="0">
                <a:solidFill>
                  <a:srgbClr val="00B050"/>
                </a:solidFill>
              </a:rPr>
              <a:t>Green</a:t>
            </a:r>
            <a:r>
              <a:rPr lang="pt-BR" altLang="pt-BR" dirty="0"/>
              <a:t>, </a:t>
            </a:r>
            <a:r>
              <a:rPr lang="pt-BR" altLang="pt-BR" dirty="0">
                <a:solidFill>
                  <a:srgbClr val="0000FF"/>
                </a:solidFill>
              </a:rPr>
              <a:t>Blue</a:t>
            </a:r>
            <a:r>
              <a:rPr lang="pt-BR" altLang="pt-BR" dirty="0"/>
              <a:t>)</a:t>
            </a:r>
          </a:p>
          <a:p>
            <a:endParaRPr lang="pt-BR" altLang="pt-BR" dirty="0"/>
          </a:p>
          <a:p>
            <a:r>
              <a:rPr lang="pt-BR" altLang="pt-BR" dirty="0"/>
              <a:t>As cores em CSS podem ser especificadas por:</a:t>
            </a:r>
          </a:p>
          <a:p>
            <a:pPr lvl="1"/>
            <a:r>
              <a:rPr lang="pt-BR" altLang="pt-BR" dirty="0"/>
              <a:t>Valores hexadecimais</a:t>
            </a:r>
          </a:p>
          <a:p>
            <a:pPr lvl="1"/>
            <a:r>
              <a:rPr lang="pt-BR" altLang="pt-BR" dirty="0"/>
              <a:t>Valores RGB</a:t>
            </a:r>
          </a:p>
          <a:p>
            <a:pPr lvl="1"/>
            <a:r>
              <a:rPr lang="pt-BR" altLang="pt-BR" dirty="0"/>
              <a:t>Valores RGBA</a:t>
            </a:r>
          </a:p>
          <a:p>
            <a:pPr lvl="1"/>
            <a:r>
              <a:rPr lang="pt-BR" altLang="pt-BR" dirty="0"/>
              <a:t>Valores HSL</a:t>
            </a:r>
          </a:p>
          <a:p>
            <a:pPr lvl="1"/>
            <a:r>
              <a:rPr lang="pt-BR" altLang="pt-BR" dirty="0"/>
              <a:t>Valores HSLA</a:t>
            </a:r>
          </a:p>
          <a:p>
            <a:pPr lvl="1"/>
            <a:r>
              <a:rPr lang="pt-BR" altLang="pt-BR" dirty="0"/>
              <a:t>Predefinidos (nomes)</a:t>
            </a:r>
          </a:p>
        </p:txBody>
      </p:sp>
    </p:spTree>
    <p:extLst>
      <p:ext uri="{BB962C8B-B14F-4D97-AF65-F5344CB8AC3E}">
        <p14:creationId xmlns:p14="http://schemas.microsoft.com/office/powerpoint/2010/main" val="32832650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ítulo 1"/>
          <p:cNvSpPr>
            <a:spLocks noGrp="1"/>
          </p:cNvSpPr>
          <p:nvPr>
            <p:ph type="title"/>
          </p:nvPr>
        </p:nvSpPr>
        <p:spPr>
          <a:xfrm>
            <a:off x="475732" y="416068"/>
            <a:ext cx="8785225" cy="581025"/>
          </a:xfrm>
        </p:spPr>
        <p:txBody>
          <a:bodyPr>
            <a:normAutofit fontScale="90000"/>
          </a:bodyPr>
          <a:lstStyle/>
          <a:p>
            <a:r>
              <a:rPr lang="pt-BR" altLang="pt-BR" b="1" dirty="0"/>
              <a:t>Cores</a:t>
            </a:r>
          </a:p>
        </p:txBody>
      </p:sp>
      <p:sp>
        <p:nvSpPr>
          <p:cNvPr id="3" name="Espaço Reservado para Conteúdo 2"/>
          <p:cNvSpPr>
            <a:spLocks noGrp="1"/>
          </p:cNvSpPr>
          <p:nvPr>
            <p:ph idx="1"/>
          </p:nvPr>
        </p:nvSpPr>
        <p:spPr>
          <a:xfrm>
            <a:off x="1176772" y="1724027"/>
            <a:ext cx="9920719" cy="4427392"/>
          </a:xfrm>
        </p:spPr>
        <p:txBody>
          <a:bodyPr>
            <a:normAutofit/>
          </a:bodyPr>
          <a:lstStyle/>
          <a:p>
            <a:pPr>
              <a:defRPr/>
            </a:pPr>
            <a:r>
              <a:rPr lang="pt-BR" sz="2400" b="1" dirty="0"/>
              <a:t>Valores hexadecimais</a:t>
            </a:r>
          </a:p>
          <a:p>
            <a:pPr marL="0" indent="0">
              <a:buNone/>
              <a:defRPr/>
            </a:pPr>
            <a:endParaRPr lang="pt-BR" sz="1800" b="1" dirty="0"/>
          </a:p>
          <a:p>
            <a:pPr lvl="1">
              <a:defRPr/>
            </a:pPr>
            <a:r>
              <a:rPr lang="pt-BR" sz="2000" dirty="0"/>
              <a:t>Combinação dos valores para RGB no formato hexadecimal, o menor valor seria 00 e o maior seria FF (255).</a:t>
            </a:r>
          </a:p>
          <a:p>
            <a:pPr lvl="2">
              <a:defRPr/>
            </a:pPr>
            <a:r>
              <a:rPr lang="pt-BR" sz="1600" dirty="0"/>
              <a:t>Exemplo: #FF0000; (cor vermelha)</a:t>
            </a:r>
            <a:br>
              <a:rPr lang="pt-BR" sz="1600" dirty="0"/>
            </a:br>
            <a:r>
              <a:rPr lang="pt-BR" sz="1600" dirty="0"/>
              <a:t>	      #F00; (também cor vermelha)</a:t>
            </a:r>
          </a:p>
          <a:p>
            <a:pPr lvl="2">
              <a:defRPr/>
            </a:pPr>
            <a:endParaRPr lang="pt-BR" sz="1600" dirty="0"/>
          </a:p>
          <a:p>
            <a:pPr lvl="2">
              <a:defRPr/>
            </a:pPr>
            <a:r>
              <a:rPr lang="pt-BR" sz="1600" dirty="0"/>
              <a:t>Caso a sequência de valores se repita como o exemplo anterior, poderemos utilizar somente três dígitos; para as demais cores devemos utilizar os 6 dígitos</a:t>
            </a:r>
          </a:p>
          <a:p>
            <a:pPr lvl="3">
              <a:defRPr/>
            </a:pPr>
            <a:r>
              <a:rPr lang="pt-BR" sz="1600" dirty="0"/>
              <a:t>Exemplo: #6495ED (tom de azul)</a:t>
            </a:r>
          </a:p>
          <a:p>
            <a:pPr marL="914400" lvl="2" indent="0">
              <a:buNone/>
              <a:defRPr/>
            </a:pPr>
            <a:endParaRPr lang="pt-BR" sz="1600" dirty="0"/>
          </a:p>
        </p:txBody>
      </p:sp>
    </p:spTree>
    <p:extLst>
      <p:ext uri="{BB962C8B-B14F-4D97-AF65-F5344CB8AC3E}">
        <p14:creationId xmlns:p14="http://schemas.microsoft.com/office/powerpoint/2010/main" val="26938727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ítulo 1"/>
          <p:cNvSpPr>
            <a:spLocks noGrp="1"/>
          </p:cNvSpPr>
          <p:nvPr>
            <p:ph type="title"/>
          </p:nvPr>
        </p:nvSpPr>
        <p:spPr/>
        <p:txBody>
          <a:bodyPr/>
          <a:lstStyle/>
          <a:p>
            <a:r>
              <a:rPr lang="pt-BR" altLang="pt-BR"/>
              <a:t>Exercício 1</a:t>
            </a:r>
          </a:p>
        </p:txBody>
      </p:sp>
      <p:sp>
        <p:nvSpPr>
          <p:cNvPr id="82947" name="Espaço Reservado para Conteúdo 2"/>
          <p:cNvSpPr>
            <a:spLocks noGrp="1"/>
          </p:cNvSpPr>
          <p:nvPr>
            <p:ph idx="1"/>
          </p:nvPr>
        </p:nvSpPr>
        <p:spPr>
          <a:xfrm>
            <a:off x="1216428" y="1398694"/>
            <a:ext cx="9908771" cy="4023360"/>
          </a:xfrm>
        </p:spPr>
        <p:txBody>
          <a:bodyPr/>
          <a:lstStyle/>
          <a:p>
            <a:pPr marL="0" indent="0">
              <a:buNone/>
            </a:pPr>
            <a:r>
              <a:rPr lang="pt-BR" altLang="pt-BR" dirty="0"/>
              <a:t>Recrie a tabela com dados de vendas de aparelhos com os sistemas operacionais de celulares abaixo. Insira os dados e faça a formatação seguindo as cores do modelo.</a:t>
            </a:r>
          </a:p>
        </p:txBody>
      </p:sp>
      <p:pic>
        <p:nvPicPr>
          <p:cNvPr id="5"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0375" y="2143761"/>
            <a:ext cx="8131249" cy="357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7213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ítulo 1"/>
          <p:cNvSpPr>
            <a:spLocks noGrp="1"/>
          </p:cNvSpPr>
          <p:nvPr>
            <p:ph type="title"/>
          </p:nvPr>
        </p:nvSpPr>
        <p:spPr>
          <a:xfrm>
            <a:off x="447243" y="329219"/>
            <a:ext cx="8785225" cy="581025"/>
          </a:xfrm>
        </p:spPr>
        <p:txBody>
          <a:bodyPr>
            <a:normAutofit fontScale="90000"/>
          </a:bodyPr>
          <a:lstStyle/>
          <a:p>
            <a:r>
              <a:rPr lang="pt-BR" altLang="pt-BR" b="1" dirty="0"/>
              <a:t>Exercício 2</a:t>
            </a:r>
          </a:p>
        </p:txBody>
      </p:sp>
      <p:sp>
        <p:nvSpPr>
          <p:cNvPr id="84995" name="Espaço Reservado para Conteúdo 2"/>
          <p:cNvSpPr>
            <a:spLocks noGrp="1"/>
          </p:cNvSpPr>
          <p:nvPr>
            <p:ph idx="1"/>
          </p:nvPr>
        </p:nvSpPr>
        <p:spPr>
          <a:xfrm>
            <a:off x="1260043" y="1835729"/>
            <a:ext cx="3097212" cy="3916363"/>
          </a:xfrm>
        </p:spPr>
        <p:txBody>
          <a:bodyPr/>
          <a:lstStyle/>
          <a:p>
            <a:r>
              <a:rPr lang="pt-BR" altLang="pt-BR" dirty="0"/>
              <a:t>Com base nos conceitos passados em aula e os arquivos de referências (HTML e CSS), crie o formulário conforme o modelo ao lado, utilize o CSS externo para formatar o formulário. Procure chegar o mais próximo possível do modelo.</a:t>
            </a:r>
          </a:p>
        </p:txBody>
      </p:sp>
      <p:pic>
        <p:nvPicPr>
          <p:cNvPr id="849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6500" y="1210975"/>
            <a:ext cx="5524500" cy="494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18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p:txBody>
          <a:bodyPr/>
          <a:lstStyle/>
          <a:p>
            <a:pPr marL="0" indent="0">
              <a:buNone/>
            </a:pPr>
            <a:r>
              <a:rPr lang="pt-BR" altLang="pt-BR"/>
              <a:t>Um documento HTML5 é formado basicamente pela estrutura:</a:t>
            </a:r>
          </a:p>
        </p:txBody>
      </p:sp>
      <p:sp>
        <p:nvSpPr>
          <p:cNvPr id="4098" name="Rectangle 5"/>
          <p:cNvSpPr>
            <a:spLocks noChangeArrowheads="1"/>
          </p:cNvSpPr>
          <p:nvPr/>
        </p:nvSpPr>
        <p:spPr bwMode="auto">
          <a:xfrm>
            <a:off x="1260158" y="1881383"/>
            <a:ext cx="6985000" cy="3840822"/>
          </a:xfrm>
          <a:prstGeom prst="rect">
            <a:avLst/>
          </a:prstGeom>
          <a:solidFill>
            <a:schemeClr val="bg1">
              <a:lumMod val="95000"/>
            </a:schemeClr>
          </a:solidFill>
          <a:ln w="9525">
            <a:solidFill>
              <a:schemeClr val="tx1"/>
            </a:solidFill>
            <a:miter lim="800000"/>
            <a:headEnd/>
            <a:tailEnd/>
          </a:ln>
          <a:effectLst/>
        </p:spPr>
        <p:txBody>
          <a:bodyPr wrap="none" anchor="ctr"/>
          <a:lstStyle/>
          <a:p>
            <a:pPr eaLnBrk="1" hangingPunct="1">
              <a:defRPr/>
            </a:pPr>
            <a:r>
              <a:rPr lang="en-US" dirty="0">
                <a:solidFill>
                  <a:schemeClr val="accent2"/>
                </a:solidFill>
                <a:latin typeface="Arial" charset="0"/>
                <a:cs typeface="Arial" charset="0"/>
              </a:rPr>
              <a:t>&lt;!DOCTYPE html&gt;</a:t>
            </a:r>
          </a:p>
          <a:p>
            <a:pPr eaLnBrk="1" hangingPunct="1">
              <a:defRPr/>
            </a:pPr>
            <a:r>
              <a:rPr lang="en-US" dirty="0">
                <a:solidFill>
                  <a:schemeClr val="accent2"/>
                </a:solidFill>
                <a:latin typeface="Arial" charset="0"/>
                <a:cs typeface="Arial" charset="0"/>
              </a:rPr>
              <a:t>&lt;html </a:t>
            </a:r>
            <a:r>
              <a:rPr lang="en-US" dirty="0" err="1">
                <a:solidFill>
                  <a:schemeClr val="accent2"/>
                </a:solidFill>
                <a:latin typeface="Arial" charset="0"/>
                <a:cs typeface="Arial" charset="0"/>
              </a:rPr>
              <a:t>lang</a:t>
            </a:r>
            <a:r>
              <a:rPr lang="en-US" dirty="0">
                <a:solidFill>
                  <a:schemeClr val="accent2"/>
                </a:solidFill>
                <a:latin typeface="Arial" charset="0"/>
                <a:cs typeface="Arial" charset="0"/>
              </a:rPr>
              <a:t>="</a:t>
            </a:r>
            <a:r>
              <a:rPr lang="en-US" dirty="0" err="1">
                <a:solidFill>
                  <a:schemeClr val="accent2"/>
                </a:solidFill>
                <a:latin typeface="Arial" charset="0"/>
                <a:cs typeface="Arial" charset="0"/>
              </a:rPr>
              <a:t>pt-br</a:t>
            </a:r>
            <a:r>
              <a:rPr lang="en-US" dirty="0">
                <a:solidFill>
                  <a:schemeClr val="accent2"/>
                </a:solidFill>
                <a:latin typeface="Arial" charset="0"/>
                <a:cs typeface="Arial" charset="0"/>
              </a:rPr>
              <a:t>"&gt;</a:t>
            </a:r>
          </a:p>
          <a:p>
            <a:pPr eaLnBrk="1" hangingPunct="1">
              <a:defRPr/>
            </a:pPr>
            <a:endParaRPr lang="en-US" dirty="0">
              <a:latin typeface="Arial" charset="0"/>
              <a:cs typeface="Arial" charset="0"/>
            </a:endParaRPr>
          </a:p>
          <a:p>
            <a:pPr eaLnBrk="1" hangingPunct="1">
              <a:defRPr/>
            </a:pPr>
            <a:r>
              <a:rPr lang="en-US" dirty="0">
                <a:latin typeface="Arial" charset="0"/>
                <a:cs typeface="Arial" charset="0"/>
              </a:rPr>
              <a:t> &lt;head&gt;</a:t>
            </a:r>
          </a:p>
          <a:p>
            <a:pPr eaLnBrk="1" hangingPunct="1">
              <a:defRPr/>
            </a:pPr>
            <a:r>
              <a:rPr lang="en-US" dirty="0">
                <a:latin typeface="Arial" charset="0"/>
                <a:cs typeface="Arial" charset="0"/>
              </a:rPr>
              <a:t>  &lt;meta charset="utf-8"/&gt;</a:t>
            </a:r>
          </a:p>
          <a:p>
            <a:pPr eaLnBrk="1" hangingPunct="1">
              <a:defRPr/>
            </a:pPr>
            <a:r>
              <a:rPr lang="en-US" dirty="0">
                <a:latin typeface="Arial" charset="0"/>
                <a:cs typeface="Arial" charset="0"/>
              </a:rPr>
              <a:t>  &lt;title&gt;</a:t>
            </a:r>
            <a:r>
              <a:rPr lang="en-US" dirty="0" err="1">
                <a:latin typeface="Arial" charset="0"/>
                <a:cs typeface="Arial" charset="0"/>
              </a:rPr>
              <a:t>Título</a:t>
            </a:r>
            <a:r>
              <a:rPr lang="en-US" dirty="0">
                <a:latin typeface="Arial" charset="0"/>
                <a:cs typeface="Arial" charset="0"/>
              </a:rPr>
              <a:t> da </a:t>
            </a:r>
            <a:r>
              <a:rPr lang="en-US" dirty="0" err="1">
                <a:latin typeface="Arial" charset="0"/>
                <a:cs typeface="Arial" charset="0"/>
              </a:rPr>
              <a:t>página</a:t>
            </a:r>
            <a:r>
              <a:rPr lang="en-US" dirty="0">
                <a:latin typeface="Arial" charset="0"/>
                <a:cs typeface="Arial" charset="0"/>
              </a:rPr>
              <a:t>&lt;/title&gt;</a:t>
            </a:r>
          </a:p>
          <a:p>
            <a:pPr eaLnBrk="1" hangingPunct="1">
              <a:defRPr/>
            </a:pPr>
            <a:r>
              <a:rPr lang="en-US" dirty="0">
                <a:latin typeface="Arial" charset="0"/>
                <a:cs typeface="Arial" charset="0"/>
              </a:rPr>
              <a:t> &lt;/head&gt;</a:t>
            </a:r>
          </a:p>
          <a:p>
            <a:pPr eaLnBrk="1" hangingPunct="1">
              <a:defRPr/>
            </a:pPr>
            <a:endParaRPr lang="en-US" dirty="0">
              <a:latin typeface="Arial" charset="0"/>
              <a:cs typeface="Arial" charset="0"/>
            </a:endParaRPr>
          </a:p>
          <a:p>
            <a:pPr eaLnBrk="1" hangingPunct="1">
              <a:defRPr/>
            </a:pPr>
            <a:r>
              <a:rPr lang="en-US" dirty="0">
                <a:latin typeface="Arial" charset="0"/>
                <a:cs typeface="Arial" charset="0"/>
              </a:rPr>
              <a:t> &lt;body&gt;</a:t>
            </a:r>
          </a:p>
          <a:p>
            <a:pPr eaLnBrk="1" hangingPunct="1">
              <a:defRPr/>
            </a:pPr>
            <a:r>
              <a:rPr lang="en-US" dirty="0">
                <a:latin typeface="Arial" charset="0"/>
                <a:cs typeface="Arial" charset="0"/>
              </a:rPr>
              <a:t> …..</a:t>
            </a:r>
            <a:r>
              <a:rPr lang="en-US" dirty="0" err="1">
                <a:latin typeface="Arial" charset="0"/>
                <a:cs typeface="Arial" charset="0"/>
              </a:rPr>
              <a:t>conteúdo</a:t>
            </a:r>
            <a:r>
              <a:rPr lang="en-US" dirty="0">
                <a:latin typeface="Arial" charset="0"/>
                <a:cs typeface="Arial" charset="0"/>
              </a:rPr>
              <a:t> da </a:t>
            </a:r>
            <a:r>
              <a:rPr lang="en-US" dirty="0" err="1">
                <a:latin typeface="Arial" charset="0"/>
                <a:cs typeface="Arial" charset="0"/>
              </a:rPr>
              <a:t>página</a:t>
            </a:r>
            <a:endParaRPr lang="en-US" dirty="0">
              <a:latin typeface="Arial" charset="0"/>
              <a:cs typeface="Arial" charset="0"/>
            </a:endParaRPr>
          </a:p>
          <a:p>
            <a:pPr eaLnBrk="1" hangingPunct="1">
              <a:defRPr/>
            </a:pPr>
            <a:r>
              <a:rPr lang="en-US" dirty="0">
                <a:latin typeface="Arial" charset="0"/>
                <a:cs typeface="Arial" charset="0"/>
              </a:rPr>
              <a:t> &lt;/body&gt;</a:t>
            </a:r>
          </a:p>
          <a:p>
            <a:pPr eaLnBrk="1" hangingPunct="1">
              <a:defRPr/>
            </a:pPr>
            <a:endParaRPr lang="en-US" dirty="0">
              <a:latin typeface="Arial" charset="0"/>
              <a:cs typeface="Arial" charset="0"/>
            </a:endParaRPr>
          </a:p>
          <a:p>
            <a:pPr eaLnBrk="1" hangingPunct="1">
              <a:defRPr/>
            </a:pPr>
            <a:r>
              <a:rPr lang="en-US" dirty="0">
                <a:solidFill>
                  <a:schemeClr val="accent2"/>
                </a:solidFill>
                <a:latin typeface="Arial" charset="0"/>
                <a:cs typeface="Arial" charset="0"/>
              </a:rPr>
              <a:t>&lt;/html&gt;</a:t>
            </a:r>
            <a:endParaRPr lang="pt-BR" dirty="0">
              <a:solidFill>
                <a:schemeClr val="accent2"/>
              </a:solidFill>
              <a:latin typeface="Arial" charset="0"/>
              <a:cs typeface="Arial" charset="0"/>
            </a:endParaRPr>
          </a:p>
        </p:txBody>
      </p:sp>
      <p:sp>
        <p:nvSpPr>
          <p:cNvPr id="10244" name="Rectangle 2"/>
          <p:cNvSpPr>
            <a:spLocks noGrp="1" noChangeArrowheads="1"/>
          </p:cNvSpPr>
          <p:nvPr>
            <p:ph type="title"/>
          </p:nvPr>
        </p:nvSpPr>
        <p:spPr/>
        <p:txBody>
          <a:bodyPr/>
          <a:lstStyle/>
          <a:p>
            <a:pPr eaLnBrk="1" hangingPunct="1"/>
            <a:r>
              <a:rPr lang="pt-BR" altLang="pt-BR" sz="2800" b="1">
                <a:solidFill>
                  <a:schemeClr val="tx1"/>
                </a:solidFill>
              </a:rPr>
              <a:t>Estrutura básica</a:t>
            </a:r>
          </a:p>
        </p:txBody>
      </p:sp>
      <p:sp>
        <p:nvSpPr>
          <p:cNvPr id="10245" name="Text Box 13"/>
          <p:cNvSpPr txBox="1">
            <a:spLocks noChangeArrowheads="1"/>
          </p:cNvSpPr>
          <p:nvPr/>
        </p:nvSpPr>
        <p:spPr bwMode="auto">
          <a:xfrm>
            <a:off x="8411369" y="2009028"/>
            <a:ext cx="1339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800" dirty="0"/>
              <a:t>Doc. HTML</a:t>
            </a:r>
          </a:p>
        </p:txBody>
      </p:sp>
      <p:sp>
        <p:nvSpPr>
          <p:cNvPr id="10246" name="Text Box 15"/>
          <p:cNvSpPr txBox="1">
            <a:spLocks noChangeArrowheads="1"/>
          </p:cNvSpPr>
          <p:nvPr/>
        </p:nvSpPr>
        <p:spPr bwMode="auto">
          <a:xfrm>
            <a:off x="8489195" y="2996234"/>
            <a:ext cx="19097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600"/>
              <a:t>Cabeçalho do Doc.</a:t>
            </a:r>
          </a:p>
        </p:txBody>
      </p:sp>
      <p:sp>
        <p:nvSpPr>
          <p:cNvPr id="10247" name="Text Box 17"/>
          <p:cNvSpPr txBox="1">
            <a:spLocks noChangeArrowheads="1"/>
          </p:cNvSpPr>
          <p:nvPr/>
        </p:nvSpPr>
        <p:spPr bwMode="auto">
          <a:xfrm>
            <a:off x="8520370" y="4346139"/>
            <a:ext cx="14938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600" dirty="0"/>
              <a:t>Corpo do Doc.</a:t>
            </a:r>
          </a:p>
        </p:txBody>
      </p:sp>
      <p:sp>
        <p:nvSpPr>
          <p:cNvPr id="2" name="Retângulo 1"/>
          <p:cNvSpPr/>
          <p:nvPr/>
        </p:nvSpPr>
        <p:spPr>
          <a:xfrm>
            <a:off x="1345643" y="4185479"/>
            <a:ext cx="6553200" cy="935038"/>
          </a:xfrm>
          <a:prstGeom prst="rect">
            <a:avLst/>
          </a:prstGeom>
          <a:solidFill>
            <a:srgbClr val="FFFF00">
              <a:alpha val="15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sp>
        <p:nvSpPr>
          <p:cNvPr id="15" name="Retângulo 14"/>
          <p:cNvSpPr/>
          <p:nvPr/>
        </p:nvSpPr>
        <p:spPr>
          <a:xfrm>
            <a:off x="1359731" y="2735399"/>
            <a:ext cx="6553200" cy="1250950"/>
          </a:xfrm>
          <a:prstGeom prst="rect">
            <a:avLst/>
          </a:prstGeom>
          <a:solidFill>
            <a:srgbClr val="FFFF00">
              <a:alpha val="18000"/>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pt-BR"/>
          </a:p>
        </p:txBody>
      </p:sp>
      <p:cxnSp>
        <p:nvCxnSpPr>
          <p:cNvPr id="4" name="Conector de seta reta 3"/>
          <p:cNvCxnSpPr/>
          <p:nvPr/>
        </p:nvCxnSpPr>
        <p:spPr>
          <a:xfrm flipH="1">
            <a:off x="7912932" y="3332784"/>
            <a:ext cx="23764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 name="Conector de seta reta 5"/>
          <p:cNvCxnSpPr/>
          <p:nvPr/>
        </p:nvCxnSpPr>
        <p:spPr>
          <a:xfrm flipH="1">
            <a:off x="7925056" y="4682689"/>
            <a:ext cx="23764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Conector de seta reta 7"/>
          <p:cNvCxnSpPr/>
          <p:nvPr/>
        </p:nvCxnSpPr>
        <p:spPr>
          <a:xfrm flipH="1">
            <a:off x="8266907" y="2375740"/>
            <a:ext cx="136842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253" name="Text Box 15"/>
          <p:cNvSpPr txBox="1">
            <a:spLocks noChangeArrowheads="1"/>
          </p:cNvSpPr>
          <p:nvPr/>
        </p:nvSpPr>
        <p:spPr bwMode="auto">
          <a:xfrm>
            <a:off x="4622045" y="2878275"/>
            <a:ext cx="2657475"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pt-BR" altLang="pt-BR" sz="1600" dirty="0"/>
              <a:t>Codificação dos caracteres</a:t>
            </a:r>
          </a:p>
        </p:txBody>
      </p:sp>
      <p:cxnSp>
        <p:nvCxnSpPr>
          <p:cNvPr id="16" name="Conector de seta reta 15"/>
          <p:cNvCxnSpPr/>
          <p:nvPr/>
        </p:nvCxnSpPr>
        <p:spPr>
          <a:xfrm flipH="1">
            <a:off x="4045781" y="3214824"/>
            <a:ext cx="323373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69284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ítulo 1"/>
          <p:cNvSpPr>
            <a:spLocks noGrp="1"/>
          </p:cNvSpPr>
          <p:nvPr>
            <p:ph type="title"/>
          </p:nvPr>
        </p:nvSpPr>
        <p:spPr>
          <a:xfrm>
            <a:off x="426000" y="374968"/>
            <a:ext cx="8785225" cy="581025"/>
          </a:xfrm>
        </p:spPr>
        <p:txBody>
          <a:bodyPr>
            <a:normAutofit fontScale="90000"/>
          </a:bodyPr>
          <a:lstStyle/>
          <a:p>
            <a:r>
              <a:rPr lang="pt-BR" altLang="pt-BR" b="1" dirty="0"/>
              <a:t>Exercício 2 (</a:t>
            </a:r>
            <a:r>
              <a:rPr lang="pt-BR" altLang="pt-BR" b="1" dirty="0" err="1"/>
              <a:t>html</a:t>
            </a:r>
            <a:r>
              <a:rPr lang="pt-BR" altLang="pt-BR" b="1" dirty="0"/>
              <a:t>)</a:t>
            </a:r>
          </a:p>
        </p:txBody>
      </p:sp>
      <p:pic>
        <p:nvPicPr>
          <p:cNvPr id="860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937" y="473797"/>
            <a:ext cx="7993063"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aixaDeTexto 1"/>
          <p:cNvSpPr txBox="1"/>
          <p:nvPr/>
        </p:nvSpPr>
        <p:spPr>
          <a:xfrm rot="19443638">
            <a:off x="1052946" y="3955173"/>
            <a:ext cx="2050946" cy="369332"/>
          </a:xfrm>
          <a:prstGeom prst="rect">
            <a:avLst/>
          </a:prstGeom>
          <a:noFill/>
        </p:spPr>
        <p:txBody>
          <a:bodyPr wrap="none" rtlCol="0">
            <a:spAutoFit/>
          </a:bodyPr>
          <a:lstStyle/>
          <a:p>
            <a:r>
              <a:rPr lang="pt-BR" dirty="0"/>
              <a:t>Sugestão de código.</a:t>
            </a:r>
          </a:p>
        </p:txBody>
      </p:sp>
    </p:spTree>
    <p:extLst>
      <p:ext uri="{BB962C8B-B14F-4D97-AF65-F5344CB8AC3E}">
        <p14:creationId xmlns:p14="http://schemas.microsoft.com/office/powerpoint/2010/main" val="21169513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21006" y="308294"/>
            <a:ext cx="8785225" cy="581025"/>
          </a:xfrm>
        </p:spPr>
        <p:txBody>
          <a:bodyPr/>
          <a:lstStyle/>
          <a:p>
            <a:pPr eaLnBrk="1" hangingPunct="1"/>
            <a:r>
              <a:rPr lang="pt-BR" altLang="pt-BR" sz="2800" b="1" dirty="0">
                <a:solidFill>
                  <a:schemeClr val="tx1"/>
                </a:solidFill>
              </a:rPr>
              <a:t>Livros sugeridos</a:t>
            </a:r>
          </a:p>
        </p:txBody>
      </p:sp>
      <p:sp>
        <p:nvSpPr>
          <p:cNvPr id="87043" name="Rectangle 3"/>
          <p:cNvSpPr>
            <a:spLocks noGrp="1" noChangeArrowheads="1"/>
          </p:cNvSpPr>
          <p:nvPr>
            <p:ph type="body" idx="1"/>
          </p:nvPr>
        </p:nvSpPr>
        <p:spPr>
          <a:xfrm>
            <a:off x="534784" y="1275196"/>
            <a:ext cx="11047615" cy="4307608"/>
          </a:xfrm>
        </p:spPr>
        <p:txBody>
          <a:bodyPr>
            <a:normAutofit/>
          </a:bodyPr>
          <a:lstStyle/>
          <a:p>
            <a:pPr eaLnBrk="1" hangingPunct="1">
              <a:lnSpc>
                <a:spcPct val="90000"/>
              </a:lnSpc>
            </a:pPr>
            <a:r>
              <a:rPr lang="pt-BR" altLang="pt-BR" sz="2300" dirty="0"/>
              <a:t>Mauricio SAMY Silva. </a:t>
            </a:r>
            <a:r>
              <a:rPr lang="pt-BR" altLang="pt-BR" sz="2300" b="1" dirty="0"/>
              <a:t>HTML 5 - A Linguagem de Marcação que revolucionou a WEB. </a:t>
            </a:r>
            <a:r>
              <a:rPr lang="pt-BR" altLang="pt-BR" sz="2300" dirty="0"/>
              <a:t>São Paulo: </a:t>
            </a:r>
            <a:r>
              <a:rPr lang="pt-BR" altLang="pt-BR" sz="2300" dirty="0" err="1"/>
              <a:t>Novatec</a:t>
            </a:r>
            <a:r>
              <a:rPr lang="pt-BR" altLang="pt-BR" sz="2300" dirty="0"/>
              <a:t>, 2011</a:t>
            </a:r>
            <a:endParaRPr lang="pt-BR" altLang="pt-BR" sz="2300" b="1" dirty="0"/>
          </a:p>
          <a:p>
            <a:pPr eaLnBrk="1" hangingPunct="1">
              <a:lnSpc>
                <a:spcPct val="90000"/>
              </a:lnSpc>
            </a:pPr>
            <a:endParaRPr lang="pt-BR" altLang="pt-BR" sz="2300" dirty="0"/>
          </a:p>
          <a:p>
            <a:pPr eaLnBrk="1" hangingPunct="1">
              <a:lnSpc>
                <a:spcPct val="90000"/>
              </a:lnSpc>
            </a:pPr>
            <a:r>
              <a:rPr lang="pt-BR" altLang="pt-BR" sz="2300" dirty="0"/>
              <a:t>MAURICIO SAMY SILVA. </a:t>
            </a:r>
            <a:r>
              <a:rPr lang="pt-BR" altLang="pt-BR" sz="2300" b="1" dirty="0"/>
              <a:t>Construindo Sites Com </a:t>
            </a:r>
            <a:r>
              <a:rPr lang="pt-BR" altLang="pt-BR" sz="2300" b="1" dirty="0" err="1"/>
              <a:t>Css</a:t>
            </a:r>
            <a:r>
              <a:rPr lang="pt-BR" altLang="pt-BR" sz="2300" b="1" dirty="0"/>
              <a:t> e (X)</a:t>
            </a:r>
            <a:r>
              <a:rPr lang="pt-BR" altLang="pt-BR" sz="2300" b="1" dirty="0" err="1"/>
              <a:t>Html</a:t>
            </a:r>
            <a:r>
              <a:rPr lang="pt-BR" altLang="pt-BR" sz="2300" dirty="0"/>
              <a:t>. São Paulo: </a:t>
            </a:r>
            <a:r>
              <a:rPr lang="pt-BR" altLang="pt-BR" sz="2300" dirty="0" err="1"/>
              <a:t>Novatec</a:t>
            </a:r>
            <a:r>
              <a:rPr lang="pt-BR" altLang="pt-BR" sz="2300" dirty="0"/>
              <a:t>, 2007.</a:t>
            </a:r>
          </a:p>
          <a:p>
            <a:pPr eaLnBrk="1" hangingPunct="1">
              <a:lnSpc>
                <a:spcPct val="90000"/>
              </a:lnSpc>
            </a:pPr>
            <a:endParaRPr lang="pt-BR" altLang="pt-BR" sz="2300" dirty="0"/>
          </a:p>
          <a:p>
            <a:pPr eaLnBrk="1" hangingPunct="1">
              <a:lnSpc>
                <a:spcPct val="90000"/>
              </a:lnSpc>
            </a:pPr>
            <a:r>
              <a:rPr lang="pt-BR" altLang="pt-BR" sz="2300" dirty="0"/>
              <a:t>ERIC FREEMAN; ELISABETH FREEMAN. </a:t>
            </a:r>
            <a:r>
              <a:rPr lang="pt-BR" altLang="pt-BR" sz="2300" b="1" dirty="0"/>
              <a:t>Use a </a:t>
            </a:r>
            <a:r>
              <a:rPr lang="pt-BR" altLang="pt-BR" sz="2300" b="1" dirty="0" err="1"/>
              <a:t>Cabeca</a:t>
            </a:r>
            <a:r>
              <a:rPr lang="pt-BR" altLang="pt-BR" sz="2300" b="1" dirty="0"/>
              <a:t>! </a:t>
            </a:r>
            <a:r>
              <a:rPr lang="pt-BR" altLang="pt-BR" sz="2300" b="1" dirty="0" err="1"/>
              <a:t>Html</a:t>
            </a:r>
            <a:r>
              <a:rPr lang="pt-BR" altLang="pt-BR" sz="2300" b="1" dirty="0"/>
              <a:t> Com </a:t>
            </a:r>
            <a:r>
              <a:rPr lang="pt-BR" altLang="pt-BR" sz="2300" b="1" dirty="0" err="1"/>
              <a:t>Css</a:t>
            </a:r>
            <a:r>
              <a:rPr lang="pt-BR" altLang="pt-BR" sz="2300" b="1" dirty="0"/>
              <a:t> e </a:t>
            </a:r>
            <a:r>
              <a:rPr lang="pt-BR" altLang="pt-BR" sz="2300" b="1" dirty="0" err="1"/>
              <a:t>Xhtml</a:t>
            </a:r>
            <a:r>
              <a:rPr lang="pt-BR" altLang="pt-BR" sz="2300" dirty="0"/>
              <a:t>. São Paulo: Alta Books, 2008.</a:t>
            </a:r>
          </a:p>
          <a:p>
            <a:pPr eaLnBrk="1" hangingPunct="1">
              <a:lnSpc>
                <a:spcPct val="90000"/>
              </a:lnSpc>
            </a:pPr>
            <a:endParaRPr lang="pt-BR" altLang="pt-BR" sz="2300" dirty="0"/>
          </a:p>
          <a:p>
            <a:pPr eaLnBrk="1" hangingPunct="1">
              <a:lnSpc>
                <a:spcPct val="90000"/>
              </a:lnSpc>
            </a:pPr>
            <a:r>
              <a:rPr lang="pt-BR" altLang="pt-BR" sz="2300" dirty="0"/>
              <a:t>ADOBE CREATIVE TEAM. </a:t>
            </a:r>
            <a:r>
              <a:rPr lang="pt-BR" altLang="pt-BR" sz="2300" b="1" dirty="0"/>
              <a:t>Dreamweaver Cs3 - </a:t>
            </a:r>
            <a:r>
              <a:rPr lang="pt-BR" altLang="pt-BR" sz="2300" b="1" dirty="0" err="1"/>
              <a:t>Classroom</a:t>
            </a:r>
            <a:r>
              <a:rPr lang="pt-BR" altLang="pt-BR" sz="2300" b="1" dirty="0"/>
              <a:t> In a Book</a:t>
            </a:r>
            <a:r>
              <a:rPr lang="pt-BR" altLang="pt-BR" sz="2300" dirty="0"/>
              <a:t>. São Paulo: Artmed, 2008.</a:t>
            </a:r>
          </a:p>
        </p:txBody>
      </p:sp>
    </p:spTree>
    <p:extLst>
      <p:ext uri="{BB962C8B-B14F-4D97-AF65-F5344CB8AC3E}">
        <p14:creationId xmlns:p14="http://schemas.microsoft.com/office/powerpoint/2010/main" val="13698832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ítulo 1"/>
          <p:cNvSpPr>
            <a:spLocks noGrp="1"/>
          </p:cNvSpPr>
          <p:nvPr>
            <p:ph type="title"/>
          </p:nvPr>
        </p:nvSpPr>
        <p:spPr>
          <a:xfrm>
            <a:off x="466407" y="319087"/>
            <a:ext cx="8785226" cy="581025"/>
          </a:xfrm>
        </p:spPr>
        <p:txBody>
          <a:bodyPr>
            <a:normAutofit fontScale="90000"/>
          </a:bodyPr>
          <a:lstStyle/>
          <a:p>
            <a:r>
              <a:rPr lang="pt-BR" altLang="pt-BR" b="1" dirty="0"/>
              <a:t>Links</a:t>
            </a:r>
          </a:p>
        </p:txBody>
      </p:sp>
      <p:sp>
        <p:nvSpPr>
          <p:cNvPr id="89091" name="Espaço Reservado para Conteúdo 2"/>
          <p:cNvSpPr>
            <a:spLocks noGrp="1"/>
          </p:cNvSpPr>
          <p:nvPr>
            <p:ph idx="1"/>
          </p:nvPr>
        </p:nvSpPr>
        <p:spPr>
          <a:xfrm>
            <a:off x="649287" y="1084581"/>
            <a:ext cx="10124931" cy="4432299"/>
          </a:xfrm>
        </p:spPr>
        <p:txBody>
          <a:bodyPr>
            <a:normAutofit/>
          </a:bodyPr>
          <a:lstStyle/>
          <a:p>
            <a:pPr>
              <a:lnSpc>
                <a:spcPct val="120000"/>
              </a:lnSpc>
            </a:pPr>
            <a:r>
              <a:rPr lang="pt-BR" altLang="pt-BR" dirty="0">
                <a:hlinkClick r:id="rId2"/>
              </a:rPr>
              <a:t>http://www.w3.org/TR/html5-diff/</a:t>
            </a:r>
            <a:endParaRPr lang="pt-BR" altLang="pt-BR" dirty="0"/>
          </a:p>
          <a:p>
            <a:pPr>
              <a:lnSpc>
                <a:spcPct val="120000"/>
              </a:lnSpc>
            </a:pPr>
            <a:r>
              <a:rPr lang="pt-BR" altLang="pt-BR" dirty="0">
                <a:hlinkClick r:id="rId3"/>
              </a:rPr>
              <a:t>http://www.whatwg.org/specs/web-apps/current-work/#is-this-html5</a:t>
            </a:r>
            <a:endParaRPr lang="pt-BR" altLang="pt-BR" dirty="0"/>
          </a:p>
          <a:p>
            <a:pPr>
              <a:lnSpc>
                <a:spcPct val="120000"/>
              </a:lnSpc>
            </a:pPr>
            <a:r>
              <a:rPr lang="pt-BR" altLang="pt-BR" dirty="0">
                <a:hlinkClick r:id="rId4"/>
              </a:rPr>
              <a:t>http://www.w3schools.com/html/html5_intro.asp</a:t>
            </a:r>
            <a:endParaRPr lang="pt-BR" altLang="pt-BR" dirty="0"/>
          </a:p>
          <a:p>
            <a:pPr>
              <a:lnSpc>
                <a:spcPct val="120000"/>
              </a:lnSpc>
            </a:pPr>
            <a:r>
              <a:rPr lang="pt-BR" altLang="pt-BR" dirty="0">
                <a:hlinkClick r:id="rId5"/>
              </a:rPr>
              <a:t>http://dev.w3.org/html5/spec/</a:t>
            </a:r>
            <a:endParaRPr lang="pt-BR" altLang="pt-BR" dirty="0"/>
          </a:p>
          <a:p>
            <a:pPr>
              <a:lnSpc>
                <a:spcPct val="120000"/>
              </a:lnSpc>
            </a:pPr>
            <a:r>
              <a:rPr lang="pt-BR" altLang="pt-BR" dirty="0">
                <a:hlinkClick r:id="rId6"/>
              </a:rPr>
              <a:t>http://www.w3.org/International/getting-started/language.pt-br.php?changelang=pt-br</a:t>
            </a:r>
            <a:endParaRPr lang="pt-BR" altLang="pt-BR" dirty="0"/>
          </a:p>
          <a:p>
            <a:pPr>
              <a:lnSpc>
                <a:spcPct val="120000"/>
              </a:lnSpc>
            </a:pPr>
            <a:r>
              <a:rPr lang="pt-BR" altLang="pt-BR" dirty="0">
                <a:hlinkClick r:id="rId7"/>
              </a:rPr>
              <a:t>http://msdn.microsoft.com/en-us/library/ms533052(v=vs.85).aspx</a:t>
            </a:r>
            <a:endParaRPr lang="pt-BR" altLang="pt-BR" dirty="0">
              <a:hlinkClick r:id="rId8"/>
            </a:endParaRPr>
          </a:p>
          <a:p>
            <a:pPr>
              <a:lnSpc>
                <a:spcPct val="120000"/>
              </a:lnSpc>
            </a:pPr>
            <a:r>
              <a:rPr lang="pt-BR" altLang="pt-BR" dirty="0">
                <a:hlinkClick r:id="rId9"/>
              </a:rPr>
              <a:t>http://www.w3c.br/Cursos/CursoCSS3</a:t>
            </a:r>
            <a:endParaRPr lang="pt-BR" altLang="pt-BR" dirty="0"/>
          </a:p>
          <a:p>
            <a:pPr>
              <a:lnSpc>
                <a:spcPct val="120000"/>
              </a:lnSpc>
            </a:pPr>
            <a:r>
              <a:rPr lang="pt-BR" altLang="pt-BR" dirty="0">
                <a:hlinkClick r:id="rId10"/>
              </a:rPr>
              <a:t>http://www.css3.info/selectors-test/</a:t>
            </a:r>
            <a:endParaRPr lang="pt-BR" altLang="pt-BR" dirty="0"/>
          </a:p>
          <a:p>
            <a:pPr>
              <a:lnSpc>
                <a:spcPct val="120000"/>
              </a:lnSpc>
            </a:pPr>
            <a:endParaRPr lang="pt-BR" altLang="pt-BR" sz="1800" dirty="0"/>
          </a:p>
          <a:p>
            <a:pPr>
              <a:lnSpc>
                <a:spcPct val="120000"/>
              </a:lnSpc>
            </a:pPr>
            <a:endParaRPr lang="pt-BR" altLang="pt-BR" sz="1800" dirty="0"/>
          </a:p>
          <a:p>
            <a:pPr>
              <a:lnSpc>
                <a:spcPct val="120000"/>
              </a:lnSpc>
            </a:pPr>
            <a:endParaRPr lang="pt-BR" altLang="pt-BR" sz="2400" dirty="0"/>
          </a:p>
          <a:p>
            <a:pPr>
              <a:lnSpc>
                <a:spcPct val="120000"/>
              </a:lnSpc>
            </a:pPr>
            <a:endParaRPr lang="pt-BR" altLang="pt-BR" sz="3200" dirty="0"/>
          </a:p>
        </p:txBody>
      </p:sp>
    </p:spTree>
    <p:extLst>
      <p:ext uri="{BB962C8B-B14F-4D97-AF65-F5344CB8AC3E}">
        <p14:creationId xmlns:p14="http://schemas.microsoft.com/office/powerpoint/2010/main" val="3228049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Links</a:t>
            </a:r>
          </a:p>
        </p:txBody>
      </p:sp>
      <p:sp>
        <p:nvSpPr>
          <p:cNvPr id="3" name="Espaço Reservado para Conteúdo 2"/>
          <p:cNvSpPr>
            <a:spLocks noGrp="1"/>
          </p:cNvSpPr>
          <p:nvPr>
            <p:ph idx="1"/>
          </p:nvPr>
        </p:nvSpPr>
        <p:spPr/>
        <p:txBody>
          <a:bodyPr>
            <a:noAutofit/>
          </a:bodyPr>
          <a:lstStyle/>
          <a:p>
            <a:pPr>
              <a:lnSpc>
                <a:spcPct val="120000"/>
              </a:lnSpc>
            </a:pPr>
            <a:r>
              <a:rPr lang="pt-BR" altLang="pt-BR" sz="1800" dirty="0">
                <a:hlinkClick r:id="rId2"/>
              </a:rPr>
              <a:t>http://fmbip.com/</a:t>
            </a:r>
            <a:endParaRPr lang="pt-BR" altLang="pt-BR" sz="1800" dirty="0"/>
          </a:p>
          <a:p>
            <a:pPr>
              <a:lnSpc>
                <a:spcPct val="120000"/>
              </a:lnSpc>
            </a:pPr>
            <a:r>
              <a:rPr lang="pt-BR" altLang="pt-BR" sz="1800" dirty="0">
                <a:hlinkClick r:id="rId3"/>
              </a:rPr>
              <a:t>http://www.456bereastreet.com/archive/200601/css_3_selectors_explained/</a:t>
            </a:r>
            <a:endParaRPr lang="pt-BR" altLang="pt-BR" sz="1800" dirty="0"/>
          </a:p>
          <a:p>
            <a:pPr>
              <a:lnSpc>
                <a:spcPct val="120000"/>
              </a:lnSpc>
            </a:pPr>
            <a:r>
              <a:rPr lang="pt-BR" altLang="pt-BR" sz="1800" dirty="0">
                <a:hlinkClick r:id="rId4"/>
              </a:rPr>
              <a:t>http://www.findmebyip.com/litmus/</a:t>
            </a:r>
            <a:endParaRPr lang="pt-BR" altLang="pt-BR" sz="1800" dirty="0"/>
          </a:p>
          <a:p>
            <a:pPr>
              <a:lnSpc>
                <a:spcPct val="120000"/>
              </a:lnSpc>
            </a:pPr>
            <a:r>
              <a:rPr lang="pt-BR" altLang="pt-BR" sz="1800" dirty="0">
                <a:hlinkClick r:id="rId5"/>
              </a:rPr>
              <a:t>http://css3generator.com/</a:t>
            </a:r>
            <a:endParaRPr lang="pt-BR" altLang="pt-BR" sz="1800" dirty="0"/>
          </a:p>
          <a:p>
            <a:pPr>
              <a:lnSpc>
                <a:spcPct val="120000"/>
              </a:lnSpc>
            </a:pPr>
            <a:r>
              <a:rPr lang="pt-BR" altLang="pt-BR" sz="1800" dirty="0">
                <a:hlinkClick r:id="rId6"/>
              </a:rPr>
              <a:t>http://www.quackit.com/css/css_color_codes.cfm</a:t>
            </a:r>
            <a:endParaRPr lang="pt-BR" altLang="pt-BR" sz="1800" dirty="0"/>
          </a:p>
          <a:p>
            <a:pPr>
              <a:lnSpc>
                <a:spcPct val="120000"/>
              </a:lnSpc>
            </a:pPr>
            <a:r>
              <a:rPr lang="pt-BR" altLang="pt-BR" sz="1800" dirty="0">
                <a:hlinkClick r:id="rId7"/>
              </a:rPr>
              <a:t>http://www.w3schools.com/tags/default.asp</a:t>
            </a:r>
            <a:endParaRPr lang="pt-BR" altLang="pt-BR" sz="1800" dirty="0"/>
          </a:p>
          <a:p>
            <a:pPr>
              <a:lnSpc>
                <a:spcPct val="120000"/>
              </a:lnSpc>
            </a:pPr>
            <a:r>
              <a:rPr lang="pt-BR" altLang="pt-BR" sz="1800" dirty="0">
                <a:hlinkClick r:id="rId8"/>
              </a:rPr>
              <a:t>http://www.w3schools.com/cssref/default.asp</a:t>
            </a:r>
            <a:endParaRPr lang="pt-BR" altLang="pt-BR" sz="1800" dirty="0"/>
          </a:p>
          <a:p>
            <a:pPr>
              <a:lnSpc>
                <a:spcPct val="120000"/>
              </a:lnSpc>
            </a:pPr>
            <a:r>
              <a:rPr lang="pt-BR" altLang="pt-BR" sz="1800" dirty="0">
                <a:hlinkClick r:id="rId9"/>
              </a:rPr>
              <a:t>http://www.w3schools.com/html/default.asp</a:t>
            </a:r>
            <a:endParaRPr lang="pt-BR" altLang="pt-BR" sz="1800" dirty="0"/>
          </a:p>
          <a:p>
            <a:pPr>
              <a:lnSpc>
                <a:spcPct val="120000"/>
              </a:lnSpc>
            </a:pPr>
            <a:r>
              <a:rPr lang="pt-BR" altLang="pt-BR" sz="1800" dirty="0">
                <a:hlinkClick r:id="rId10"/>
              </a:rPr>
              <a:t>http://www.w3schools.com/css/default.asp</a:t>
            </a:r>
            <a:endParaRPr lang="pt-BR" altLang="pt-BR" sz="1800" dirty="0"/>
          </a:p>
          <a:p>
            <a:endParaRPr lang="pt-BR" sz="1800" dirty="0"/>
          </a:p>
        </p:txBody>
      </p:sp>
    </p:spTree>
    <p:extLst>
      <p:ext uri="{BB962C8B-B14F-4D97-AF65-F5344CB8AC3E}">
        <p14:creationId xmlns:p14="http://schemas.microsoft.com/office/powerpoint/2010/main" val="121596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ítulo 1"/>
          <p:cNvSpPr>
            <a:spLocks noGrp="1"/>
          </p:cNvSpPr>
          <p:nvPr>
            <p:ph type="title"/>
          </p:nvPr>
        </p:nvSpPr>
        <p:spPr/>
        <p:txBody>
          <a:bodyPr/>
          <a:lstStyle/>
          <a:p>
            <a:r>
              <a:rPr lang="en-US" altLang="pt-BR"/>
              <a:t>Elementos de uma página HTML</a:t>
            </a:r>
          </a:p>
        </p:txBody>
      </p:sp>
      <p:sp>
        <p:nvSpPr>
          <p:cNvPr id="3" name="CaixaDeTexto 2"/>
          <p:cNvSpPr txBox="1"/>
          <p:nvPr/>
        </p:nvSpPr>
        <p:spPr>
          <a:xfrm>
            <a:off x="528319" y="1174433"/>
            <a:ext cx="11305615" cy="4893647"/>
          </a:xfrm>
          <a:prstGeom prst="rect">
            <a:avLst/>
          </a:prstGeom>
          <a:noFill/>
        </p:spPr>
        <p:txBody>
          <a:bodyPr wrap="square">
            <a:spAutoFit/>
          </a:bodyPr>
          <a:lstStyle/>
          <a:p>
            <a:pPr marL="285750" indent="-285750" algn="just">
              <a:buFont typeface="Arial" panose="020B0604020202020204" pitchFamily="34" charset="0"/>
              <a:buChar char="•"/>
              <a:defRPr/>
            </a:pPr>
            <a:r>
              <a:rPr lang="pt-BR" sz="2400" dirty="0"/>
              <a:t>Os Elementos sempre ocupam um espaço quadrado na tela, que tem uma largura e uma altura. Quando estudarmos CSS veremos que eles podem ter seu tamanho alterado assim como ter sua posição natural alterada (podendo, inclusive, se sobreporem)</a:t>
            </a:r>
          </a:p>
          <a:p>
            <a:pPr marL="285750" indent="-285750" algn="just">
              <a:buFont typeface="Arial" panose="020B0604020202020204" pitchFamily="34" charset="0"/>
              <a:buChar char="•"/>
              <a:defRPr/>
            </a:pPr>
            <a:endParaRPr lang="pt-BR" sz="2400" dirty="0"/>
          </a:p>
          <a:p>
            <a:pPr marL="285750" indent="-285750" algn="just">
              <a:buFont typeface="Arial" panose="020B0604020202020204" pitchFamily="34" charset="0"/>
              <a:buChar char="•"/>
              <a:defRPr/>
            </a:pPr>
            <a:r>
              <a:rPr lang="pt-BR" sz="2400" dirty="0"/>
              <a:t>Elementos podem conter outros Elementos (um bloco pode conter dois outros blocos menores dentro dele, por exemplo)</a:t>
            </a:r>
          </a:p>
          <a:p>
            <a:pPr marL="285750" indent="-285750" algn="just">
              <a:buFont typeface="Arial" panose="020B0604020202020204" pitchFamily="34" charset="0"/>
              <a:buChar char="•"/>
              <a:defRPr/>
            </a:pPr>
            <a:endParaRPr lang="pt-BR" sz="2400" dirty="0"/>
          </a:p>
          <a:p>
            <a:pPr marL="285750" indent="-285750" algn="just">
              <a:buFont typeface="Arial" panose="020B0604020202020204" pitchFamily="34" charset="0"/>
              <a:buChar char="•"/>
              <a:defRPr/>
            </a:pPr>
            <a:r>
              <a:rPr lang="pt-BR" sz="2400" dirty="0"/>
              <a:t>O que define um elemento no HTML são as </a:t>
            </a:r>
            <a:r>
              <a:rPr lang="pt-BR" sz="2400" dirty="0" err="1"/>
              <a:t>TAGs</a:t>
            </a:r>
            <a:r>
              <a:rPr lang="pt-BR" sz="2400" dirty="0"/>
              <a:t>. Um elemento que pode ter conteúdo marcado deve ter uma TAG inicial e uma TAG de fechamento. Elementos que não devem ter conteúdo delimitado (como imagem ou linha horizontal) não possuem TAG de fechamento.</a:t>
            </a:r>
          </a:p>
          <a:p>
            <a:pPr algn="just" eaLnBrk="1" hangingPunct="1">
              <a:defRPr/>
            </a:pPr>
            <a:endParaRPr lang="pt-BR" sz="2400" dirty="0"/>
          </a:p>
        </p:txBody>
      </p:sp>
    </p:spTree>
    <p:extLst>
      <p:ext uri="{BB962C8B-B14F-4D97-AF65-F5344CB8AC3E}">
        <p14:creationId xmlns:p14="http://schemas.microsoft.com/office/powerpoint/2010/main" val="340156443"/>
      </p:ext>
    </p:extLst>
  </p:cSld>
  <p:clrMapOvr>
    <a:masterClrMapping/>
  </p:clrMapOvr>
</p:sld>
</file>

<file path=ppt/theme/theme1.xml><?xml version="1.0" encoding="utf-8"?>
<a:theme xmlns:a="http://schemas.openxmlformats.org/drawingml/2006/main" name="Retrospectiva">
  <a:themeElements>
    <a:clrScheme name="Personalizada 2">
      <a:dk1>
        <a:sysClr val="windowText" lastClr="000000"/>
      </a:dk1>
      <a:lt1>
        <a:sysClr val="window" lastClr="FFFFFF"/>
      </a:lt1>
      <a:dk2>
        <a:srgbClr val="344068"/>
      </a:dk2>
      <a:lt2>
        <a:srgbClr val="D9E0E6"/>
      </a:lt2>
      <a:accent1>
        <a:srgbClr val="FFC000"/>
      </a:accent1>
      <a:accent2>
        <a:srgbClr val="1C6294"/>
      </a:accent2>
      <a:accent3>
        <a:srgbClr val="28C4CC"/>
      </a:accent3>
      <a:accent4>
        <a:srgbClr val="42BA97"/>
      </a:accent4>
      <a:accent5>
        <a:srgbClr val="3E8853"/>
      </a:accent5>
      <a:accent6>
        <a:srgbClr val="62A39F"/>
      </a:accent6>
      <a:hlink>
        <a:srgbClr val="6EAC1C"/>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1251</TotalTime>
  <Words>7880</Words>
  <Application>Microsoft Office PowerPoint</Application>
  <PresentationFormat>Widescreen</PresentationFormat>
  <Paragraphs>885</Paragraphs>
  <Slides>83</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83</vt:i4>
      </vt:variant>
    </vt:vector>
  </HeadingPairs>
  <TitlesOfParts>
    <vt:vector size="92" baseType="lpstr">
      <vt:lpstr>Arial</vt:lpstr>
      <vt:lpstr>Calibri</vt:lpstr>
      <vt:lpstr>Calibri Light</vt:lpstr>
      <vt:lpstr>Consolas</vt:lpstr>
      <vt:lpstr>Courier New</vt:lpstr>
      <vt:lpstr>verdana</vt:lpstr>
      <vt:lpstr>verdana</vt:lpstr>
      <vt:lpstr>Wingdings</vt:lpstr>
      <vt:lpstr>Retrospectiva</vt:lpstr>
      <vt:lpstr>Programação WEB</vt:lpstr>
      <vt:lpstr>Alguns conceitos básicos (HTML)</vt:lpstr>
      <vt:lpstr>Alguns conceitos básicos (CSS)</vt:lpstr>
      <vt:lpstr>HTML e CSS?</vt:lpstr>
      <vt:lpstr>HTML e CSS?</vt:lpstr>
      <vt:lpstr>Apresentação do PowerPoint</vt:lpstr>
      <vt:lpstr>Tags, alguns detalhes</vt:lpstr>
      <vt:lpstr>Estrutura básica</vt:lpstr>
      <vt:lpstr>Elementos de uma página HTML</vt:lpstr>
      <vt:lpstr>Padrão na criação do código</vt:lpstr>
      <vt:lpstr>Caracteres Especiais</vt:lpstr>
      <vt:lpstr>Codificação de caracteres</vt:lpstr>
      <vt:lpstr>Tag &lt;meta  /&gt;</vt:lpstr>
      <vt:lpstr>Espaços em branco</vt:lpstr>
      <vt:lpstr>Novas linha (tecla Enter do teclado)</vt:lpstr>
      <vt:lpstr>Tags principais</vt:lpstr>
      <vt:lpstr>Tags principais</vt:lpstr>
      <vt:lpstr>Listas</vt:lpstr>
      <vt:lpstr>Tabelas</vt:lpstr>
      <vt:lpstr>Tabelas</vt:lpstr>
      <vt:lpstr>Tabelas</vt:lpstr>
      <vt:lpstr>A tag div</vt:lpstr>
      <vt:lpstr>Exemplo</vt:lpstr>
      <vt:lpstr>Referências Absolutas</vt:lpstr>
      <vt:lpstr>Referências Relativas</vt:lpstr>
      <vt:lpstr>Tag para Links</vt:lpstr>
      <vt:lpstr>Tag para Imagens</vt:lpstr>
      <vt:lpstr>Formulários</vt:lpstr>
      <vt:lpstr>Formulários</vt:lpstr>
      <vt:lpstr>Formulários (tag input)</vt:lpstr>
      <vt:lpstr>Formulários (tag input) cont.</vt:lpstr>
      <vt:lpstr>Formulários (tag input) cont.</vt:lpstr>
      <vt:lpstr>Comentários sobre os argumentos id e name</vt:lpstr>
      <vt:lpstr>Formulário (tag fieldset e legend)</vt:lpstr>
      <vt:lpstr>Formulários (tag button)</vt:lpstr>
      <vt:lpstr>Formulários (tag select)</vt:lpstr>
      <vt:lpstr>Formulários (tag textarea)</vt:lpstr>
      <vt:lpstr>Formulário (alguns atributos comuns)</vt:lpstr>
      <vt:lpstr>Formulários (atributo required)</vt:lpstr>
      <vt:lpstr>Formulários (atributo autofocus)</vt:lpstr>
      <vt:lpstr>Formulários (atributo placeholder)</vt:lpstr>
      <vt:lpstr>Formulário + server side</vt:lpstr>
      <vt:lpstr>Formulário + server side</vt:lpstr>
      <vt:lpstr>Formulário + server side</vt:lpstr>
      <vt:lpstr>Formulário + server side</vt:lpstr>
      <vt:lpstr>Alguns atalhos no Visual Studio Code</vt:lpstr>
      <vt:lpstr>Apresentação do PowerPoint</vt:lpstr>
      <vt:lpstr>Como inserir o CSS?</vt:lpstr>
      <vt:lpstr>CSS externo</vt:lpstr>
      <vt:lpstr>CSS incorporado</vt:lpstr>
      <vt:lpstr>Prioridades</vt:lpstr>
      <vt:lpstr>Seletores CSS</vt:lpstr>
      <vt:lpstr>Para um elemento específico (seletor tipo)</vt:lpstr>
      <vt:lpstr>Exemplo</vt:lpstr>
      <vt:lpstr>Classes e estilos individuais</vt:lpstr>
      <vt:lpstr>Para classes genéricas (seletor classe)</vt:lpstr>
      <vt:lpstr>Exemplo</vt:lpstr>
      <vt:lpstr>Para estilos individuais (seletor id)</vt:lpstr>
      <vt:lpstr>Exemplo</vt:lpstr>
      <vt:lpstr>Vamos lembrar</vt:lpstr>
      <vt:lpstr>CSS Combinators</vt:lpstr>
      <vt:lpstr>CSS Combinators - exemplo</vt:lpstr>
      <vt:lpstr>Comentários no código CSS</vt:lpstr>
      <vt:lpstr>Tag div e tag span</vt:lpstr>
      <vt:lpstr>Exemplo</vt:lpstr>
      <vt:lpstr>Exemplo</vt:lpstr>
      <vt:lpstr>Exemplo</vt:lpstr>
      <vt:lpstr>Observações (Box Model CSS)</vt:lpstr>
      <vt:lpstr>Observações (Box Model CSS)</vt:lpstr>
      <vt:lpstr>Margens com tamanhos individuais para os lados</vt:lpstr>
      <vt:lpstr>Margin – utilizando uma notação simplificada</vt:lpstr>
      <vt:lpstr>Bordas</vt:lpstr>
      <vt:lpstr>Exemplo de div com borda</vt:lpstr>
      <vt:lpstr>Elementos de caixa com sombra</vt:lpstr>
      <vt:lpstr>Bordas e Sombra (exemplo)</vt:lpstr>
      <vt:lpstr>Cores</vt:lpstr>
      <vt:lpstr>Cores</vt:lpstr>
      <vt:lpstr>Exercício 1</vt:lpstr>
      <vt:lpstr>Exercício 2</vt:lpstr>
      <vt:lpstr>Exercício 2 (html)</vt:lpstr>
      <vt:lpstr>Livros sugeridos</vt:lpstr>
      <vt:lpstr>Links</vt:lpstr>
      <vt:lpstr>Links</vt:lpstr>
    </vt:vector>
  </TitlesOfParts>
  <Company>JR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de Jogos Digitais</dc:title>
  <dc:creator>Alcides</dc:creator>
  <cp:lastModifiedBy>Alcides Teixeira Barboza Junior</cp:lastModifiedBy>
  <cp:revision>198</cp:revision>
  <dcterms:created xsi:type="dcterms:W3CDTF">2017-08-06T15:26:45Z</dcterms:created>
  <dcterms:modified xsi:type="dcterms:W3CDTF">2020-08-22T19:49:11Z</dcterms:modified>
</cp:coreProperties>
</file>