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945" r:id="rId2"/>
  </p:sldMasterIdLst>
  <p:notesMasterIdLst>
    <p:notesMasterId r:id="rId26"/>
  </p:notesMasterIdLst>
  <p:handoutMasterIdLst>
    <p:handoutMasterId r:id="rId27"/>
  </p:handoutMasterIdLst>
  <p:sldIdLst>
    <p:sldId id="877" r:id="rId3"/>
    <p:sldId id="500" r:id="rId4"/>
    <p:sldId id="786" r:id="rId5"/>
    <p:sldId id="791" r:id="rId6"/>
    <p:sldId id="987" r:id="rId7"/>
    <p:sldId id="1010" r:id="rId8"/>
    <p:sldId id="1006" r:id="rId9"/>
    <p:sldId id="1011" r:id="rId10"/>
    <p:sldId id="984" r:id="rId11"/>
    <p:sldId id="1007" r:id="rId12"/>
    <p:sldId id="1012" r:id="rId13"/>
    <p:sldId id="1013" r:id="rId14"/>
    <p:sldId id="1008" r:id="rId15"/>
    <p:sldId id="1014" r:id="rId16"/>
    <p:sldId id="1015" r:id="rId17"/>
    <p:sldId id="1009" r:id="rId18"/>
    <p:sldId id="1016" r:id="rId19"/>
    <p:sldId id="985" r:id="rId20"/>
    <p:sldId id="883" r:id="rId21"/>
    <p:sldId id="946" r:id="rId22"/>
    <p:sldId id="1017" r:id="rId23"/>
    <p:sldId id="884" r:id="rId24"/>
    <p:sldId id="885" r:id="rId25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ne Gibbons" initials="JG" lastIdx="12" clrIdx="0"/>
  <p:cmAuthor id="1" name="Rodrigo Floriano" initials="RF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4"/>
    <a:srgbClr val="678DC5"/>
    <a:srgbClr val="3E67A4"/>
    <a:srgbClr val="3E8DC5"/>
    <a:srgbClr val="5F5F65"/>
    <a:srgbClr val="7E7E86"/>
    <a:srgbClr val="FFFFFF"/>
    <a:srgbClr val="8E8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7" autoAdjust="0"/>
    <p:restoredTop sz="89277" autoAdjust="0"/>
  </p:normalViewPr>
  <p:slideViewPr>
    <p:cSldViewPr snapToGrid="0">
      <p:cViewPr varScale="1">
        <p:scale>
          <a:sx n="97" d="100"/>
          <a:sy n="97" d="100"/>
        </p:scale>
        <p:origin x="31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3.xml"/><Relationship Id="rId13" Type="http://schemas.openxmlformats.org/officeDocument/2006/relationships/slide" Target="slides/slide19.xml"/><Relationship Id="rId3" Type="http://schemas.openxmlformats.org/officeDocument/2006/relationships/slide" Target="slides/slide7.xml"/><Relationship Id="rId7" Type="http://schemas.openxmlformats.org/officeDocument/2006/relationships/slide" Target="slides/slide12.xml"/><Relationship Id="rId12" Type="http://schemas.openxmlformats.org/officeDocument/2006/relationships/slide" Target="slides/slide17.xml"/><Relationship Id="rId2" Type="http://schemas.openxmlformats.org/officeDocument/2006/relationships/slide" Target="slides/slide6.xml"/><Relationship Id="rId1" Type="http://schemas.openxmlformats.org/officeDocument/2006/relationships/slide" Target="slides/slide5.xml"/><Relationship Id="rId6" Type="http://schemas.openxmlformats.org/officeDocument/2006/relationships/slide" Target="slides/slide11.xml"/><Relationship Id="rId11" Type="http://schemas.openxmlformats.org/officeDocument/2006/relationships/slide" Target="slides/slide16.xml"/><Relationship Id="rId5" Type="http://schemas.openxmlformats.org/officeDocument/2006/relationships/slide" Target="slides/slide10.xml"/><Relationship Id="rId15" Type="http://schemas.openxmlformats.org/officeDocument/2006/relationships/slide" Target="slides/slide21.xml"/><Relationship Id="rId10" Type="http://schemas.openxmlformats.org/officeDocument/2006/relationships/slide" Target="slides/slide15.xml"/><Relationship Id="rId4" Type="http://schemas.openxmlformats.org/officeDocument/2006/relationships/slide" Target="slides/slide8.xml"/><Relationship Id="rId9" Type="http://schemas.openxmlformats.org/officeDocument/2006/relationships/slide" Target="slides/slide14.xml"/><Relationship Id="rId14" Type="http://schemas.openxmlformats.org/officeDocument/2006/relationships/slide" Target="slides/slide2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Presentation_ID.scr</a:t>
            </a:r>
          </a:p>
        </p:txBody>
      </p:sp>
      <p:sp>
        <p:nvSpPr>
          <p:cNvPr id="512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</a:pPr>
            <a:fld id="{22244E67-557B-7741-B9F5-F61AA18495DF}" type="slidenum">
              <a:rPr lang="en-US" sz="800"/>
              <a:pPr algn="r" defTabSz="903288">
                <a:lnSpc>
                  <a:spcPct val="100000"/>
                </a:lnSpc>
              </a:pPr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181015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Presentation_ID.scr</a:t>
            </a:r>
          </a:p>
        </p:txBody>
      </p:sp>
      <p:sp>
        <p:nvSpPr>
          <p:cNvPr id="6148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 smtClean="0">
                <a:cs typeface="+mn-cs"/>
              </a:defRPr>
            </a:lvl1pPr>
          </a:lstStyle>
          <a:p>
            <a:pPr>
              <a:defRPr/>
            </a:pPr>
            <a:fld id="{F4CE0E46-7F05-B940-8356-5580BE265E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15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6460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CB16DC-A265-4634-B8FE-A98AE819939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892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10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10.2 – Well-Known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Application Layer Protocols and Services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10.2.1 – Web and Email</a:t>
            </a:r>
            <a:r>
              <a:rPr lang="en-US" baseline="0" dirty="0" smtClean="0">
                <a:latin typeface="Arial" charset="0"/>
              </a:rPr>
              <a:t> Protocols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65099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11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10.2 – Well-Known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Application Layer Protocols and Services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10.2.1 – Web and Email</a:t>
            </a:r>
            <a:r>
              <a:rPr lang="en-US" baseline="0" dirty="0" smtClean="0">
                <a:latin typeface="Arial" charset="0"/>
              </a:rPr>
              <a:t> Protocols </a:t>
            </a:r>
            <a:r>
              <a:rPr lang="en-US" dirty="0" smtClean="0">
                <a:latin typeface="Arial" charset="0"/>
              </a:rPr>
              <a:t> (Cont.)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81596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12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10.2 – Well-Known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Application Layer Protocols and Services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10.2.1 – Web and Email</a:t>
            </a:r>
            <a:r>
              <a:rPr lang="en-US" baseline="0" dirty="0" smtClean="0">
                <a:latin typeface="Arial" charset="0"/>
              </a:rPr>
              <a:t> Protocols </a:t>
            </a:r>
            <a:r>
              <a:rPr lang="en-US" dirty="0" smtClean="0">
                <a:latin typeface="Arial" charset="0"/>
              </a:rPr>
              <a:t> (Cont.)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121517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13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10.2 – Well-Known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Application Layer Protocols and Services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10.2.2 – IP Addressing Services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303262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14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10.2 – Well-Known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Application Layer Protocols and Services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10.2.2 – IP Addressing Services (Cont.)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271202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15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10.2 – Well-Known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Application Layer Protocols and Services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10.2.2 – IP Addressing Services (Cont.)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6743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16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10.2 – Well-Known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Application Layer Protocols and Services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10.2.3 – File Sharing Services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94430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17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10.2 – Well-Known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Application Layer Protocols and Services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10.2.3 – File Sharing Services  (Cont.)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64627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18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>
              <a:buFontTx/>
              <a:buNone/>
            </a:pPr>
            <a:r>
              <a:rPr lang="en-US" b="0" dirty="0" smtClean="0"/>
              <a:t>Introduction to Networks</a:t>
            </a:r>
            <a:r>
              <a:rPr lang="en-US" b="0" baseline="0" dirty="0" smtClean="0"/>
              <a:t> v6.0</a:t>
            </a:r>
            <a:endParaRPr lang="en-US" b="0" dirty="0" smtClean="0"/>
          </a:p>
          <a:p>
            <a:pPr>
              <a:buFontTx/>
              <a:buNone/>
            </a:pPr>
            <a:r>
              <a:rPr lang="en-US" sz="1200" b="0" dirty="0" smtClean="0"/>
              <a:t>Chapter 10: Application Layer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3932009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19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9.3.1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- </a:t>
            </a:r>
            <a:r>
              <a:rPr lang="en-US" dirty="0" smtClean="0">
                <a:latin typeface="Arial" charset="0"/>
              </a:rPr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828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D9030C1-C977-B14B-8EB7-BA2B30FCDB63}" type="slidenum">
              <a:rPr lang="en-US" sz="800"/>
              <a:pPr/>
              <a:t>2</a:t>
            </a:fld>
            <a:endParaRPr lang="en-US" sz="80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>
              <a:buFontTx/>
              <a:buNone/>
            </a:pPr>
            <a:r>
              <a:rPr lang="en-US" b="0" dirty="0" smtClean="0"/>
              <a:t>Introduction to Networks</a:t>
            </a:r>
            <a:r>
              <a:rPr lang="en-US" b="0" baseline="0" dirty="0" smtClean="0"/>
              <a:t> v6.0</a:t>
            </a:r>
            <a:endParaRPr lang="en-US" b="0" dirty="0" smtClean="0"/>
          </a:p>
          <a:p>
            <a:pPr>
              <a:buFontTx/>
              <a:buNone/>
            </a:pPr>
            <a:r>
              <a:rPr lang="en-US" sz="1200" dirty="0" smtClean="0">
                <a:latin typeface="Arial" charset="0"/>
              </a:rPr>
              <a:t>Chapter 10: Application Layer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4769437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/>
              <a:pPr/>
              <a:t>20</a:t>
            </a:fld>
            <a:endParaRPr lang="en-US" sz="8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New Terms and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5241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/>
              <a:pPr/>
              <a:t>21</a:t>
            </a:fld>
            <a:endParaRPr lang="en-US" sz="8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New Terms and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6930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C3B40C-7774-46A0-8FD7-D0857136B16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92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3</a:t>
            </a:fld>
            <a:endParaRPr lang="en-US" sz="800" b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723805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>
              <a:buFontTx/>
              <a:buNone/>
            </a:pPr>
            <a:r>
              <a:rPr lang="en-US" b="0" dirty="0" smtClean="0"/>
              <a:t>Introduction to Networks</a:t>
            </a:r>
            <a:r>
              <a:rPr lang="en-US" b="0" baseline="0" dirty="0" smtClean="0"/>
              <a:t> v6.0</a:t>
            </a:r>
            <a:endParaRPr lang="en-US" b="0" dirty="0" smtClean="0"/>
          </a:p>
          <a:p>
            <a:pPr>
              <a:buFontTx/>
              <a:buNone/>
            </a:pPr>
            <a:r>
              <a:rPr lang="en-US" sz="1200" b="0" dirty="0" smtClean="0"/>
              <a:t>Chapter 10: Application Layer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2867733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5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10.1 – Application Layer Protocols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10.1.1 – Application, Presentation, Session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629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6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10.1 – Application Layer Protocols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10.1.1 – Application, Presentation, Session (Cont.)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029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7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10.1 – </a:t>
            </a:r>
            <a:r>
              <a:rPr lang="en-US" sz="1200" dirty="0" smtClean="0">
                <a:latin typeface="Arial" charset="0"/>
              </a:rPr>
              <a:t>Application Layer Protocols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10.1.2 – How</a:t>
            </a:r>
            <a:r>
              <a:rPr lang="en-US" baseline="0" dirty="0" smtClean="0">
                <a:latin typeface="Arial" charset="0"/>
              </a:rPr>
              <a:t> Application Protocols Interact with End-User Applications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0147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8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10.1 – </a:t>
            </a:r>
            <a:r>
              <a:rPr lang="en-US" sz="1200" dirty="0" smtClean="0">
                <a:latin typeface="Arial" charset="0"/>
              </a:rPr>
              <a:t>Application Layer Protocols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10.1.2 – How</a:t>
            </a:r>
            <a:r>
              <a:rPr lang="en-US" baseline="0" dirty="0" smtClean="0">
                <a:latin typeface="Arial" charset="0"/>
              </a:rPr>
              <a:t> Application Protocols Interact with End-User Applications </a:t>
            </a:r>
            <a:r>
              <a:rPr lang="en-US" dirty="0" smtClean="0">
                <a:latin typeface="Arial" charset="0"/>
              </a:rPr>
              <a:t>(Cont.)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0727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>
              <a:buFontTx/>
              <a:buNone/>
            </a:pPr>
            <a:r>
              <a:rPr lang="en-US" b="0" dirty="0" smtClean="0"/>
              <a:t>Introduction to Networks</a:t>
            </a:r>
            <a:r>
              <a:rPr lang="en-US" b="0" baseline="0" dirty="0" smtClean="0"/>
              <a:t> v6.0</a:t>
            </a:r>
            <a:endParaRPr lang="en-US" b="0" dirty="0" smtClean="0"/>
          </a:p>
          <a:p>
            <a:pPr>
              <a:buFontTx/>
              <a:buNone/>
            </a:pPr>
            <a:r>
              <a:rPr lang="en-US" sz="1200" b="0" dirty="0" smtClean="0"/>
              <a:t>Chapter 10: Application Layer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3238755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n-US" sz="700" dirty="0" smtClean="0">
                <a:solidFill>
                  <a:srgbClr val="D3D3D3"/>
                </a:solidFill>
              </a:rPr>
              <a:t>Chapter 10</a:t>
            </a:r>
            <a:endParaRPr lang="en-US" sz="700" dirty="0">
              <a:solidFill>
                <a:srgbClr val="D3D3D3"/>
              </a:solidFill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C7FBAF0-BCF5-8741-945F-3C6763791038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5402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2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6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969748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Confidential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7F1BC4EF-034A-F647-AA58-B71D58802FDB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885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457200" indent="-22860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47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2851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31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73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48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856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02293"/>
            <a:ext cx="8145462" cy="838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38" y="1687390"/>
            <a:ext cx="7940675" cy="4720787"/>
          </a:xfrm>
        </p:spPr>
        <p:txBody>
          <a:bodyPr/>
          <a:lstStyle>
            <a:lvl2pPr marL="457200" indent="-22860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9755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4253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74911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291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0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15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4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7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6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485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499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190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n-US" sz="700" dirty="0" smtClean="0">
                <a:solidFill>
                  <a:srgbClr val="D3D3D3"/>
                </a:solidFill>
              </a:rPr>
              <a:t>Chapter 10</a:t>
            </a:r>
            <a:endParaRPr lang="en-US" sz="700" dirty="0">
              <a:solidFill>
                <a:srgbClr val="D3D3D3"/>
              </a:solidFill>
            </a:endParaRP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28856D66-2D7E-BA44-8BF8-F720D8CAD36C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6398" y="2078328"/>
            <a:ext cx="7940675" cy="395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  <p:sldLayoutId id="2147484044" r:id="rId12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193868" y="394392"/>
            <a:ext cx="877215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3075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3076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6084AB3D-AE30-934E-B0BC-A74C2CCEE444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sp>
        <p:nvSpPr>
          <p:cNvPr id="3077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109" y="1539502"/>
            <a:ext cx="8733677" cy="4926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8" name="Rectangle 6312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3079" name="Rectangle 6313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Confidential</a:t>
            </a:r>
          </a:p>
        </p:txBody>
      </p:sp>
      <p:pic>
        <p:nvPicPr>
          <p:cNvPr id="3080" name="Picture 8" descr="Rev08_Cisco_BrandBar10_060408.pn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0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pPr algn="ctr" eaLnBrk="0" hangingPunct="0">
              <a:lnSpc>
                <a:spcPct val="90000"/>
              </a:lnSpc>
            </a:pPr>
            <a:endParaRPr lang="en-US" b="0"/>
          </a:p>
        </p:txBody>
      </p:sp>
      <p:pic>
        <p:nvPicPr>
          <p:cNvPr id="14339" name="Picture 100" descr="CNA_largo-onwhit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2741613"/>
            <a:ext cx="6097588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929787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Well-Known Application Layer Protocols and Services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>
                <a:latin typeface="Arial" charset="0"/>
              </a:rPr>
              <a:t>Web and Email </a:t>
            </a:r>
            <a:r>
              <a:rPr lang="en-US" dirty="0" smtClean="0">
                <a:latin typeface="Arial" charset="0"/>
              </a:rPr>
              <a:t>Protocols</a:t>
            </a:r>
            <a:endParaRPr lang="en-U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1" y="1232592"/>
            <a:ext cx="7970190" cy="5093780"/>
          </a:xfrm>
        </p:spPr>
        <p:txBody>
          <a:bodyPr/>
          <a:lstStyle/>
          <a:p>
            <a:r>
              <a:rPr lang="en-US" sz="2000" dirty="0" smtClean="0"/>
              <a:t>Hypertext transfer Protocol and Hypertext Markup Language</a:t>
            </a:r>
          </a:p>
          <a:p>
            <a:pPr lvl="1"/>
            <a:r>
              <a:rPr lang="en-US" sz="1600" dirty="0" smtClean="0"/>
              <a:t>A URL </a:t>
            </a:r>
            <a:r>
              <a:rPr lang="en-US" sz="1600" dirty="0"/>
              <a:t>is a reference to a web server</a:t>
            </a:r>
            <a:r>
              <a:rPr lang="en-US" sz="1600" dirty="0" smtClean="0"/>
              <a:t>.</a:t>
            </a:r>
            <a:endParaRPr lang="en-US" sz="1600" dirty="0"/>
          </a:p>
          <a:p>
            <a:pPr lvl="1"/>
            <a:r>
              <a:rPr lang="en-US" sz="1600" dirty="0"/>
              <a:t>URLs and </a:t>
            </a:r>
            <a:r>
              <a:rPr lang="en-US" sz="1600" dirty="0" smtClean="0"/>
              <a:t>URIs </a:t>
            </a:r>
            <a:r>
              <a:rPr lang="en-US" sz="1600" dirty="0"/>
              <a:t>are the names most people associate with web addresses.</a:t>
            </a:r>
          </a:p>
          <a:p>
            <a:pPr lvl="1"/>
            <a:r>
              <a:rPr lang="en-US" sz="1600" dirty="0" smtClean="0"/>
              <a:t>URLs contain the protocol, the </a:t>
            </a:r>
            <a:r>
              <a:rPr lang="en-US" sz="1600" dirty="0"/>
              <a:t>server </a:t>
            </a:r>
            <a:r>
              <a:rPr lang="en-US" sz="1600" dirty="0" smtClean="0"/>
              <a:t>name and the requested filename.</a:t>
            </a:r>
            <a:endParaRPr lang="en-US" sz="1600" dirty="0"/>
          </a:p>
          <a:p>
            <a:pPr lvl="1"/>
            <a:r>
              <a:rPr lang="en-US" sz="1600" dirty="0" smtClean="0"/>
              <a:t>Using DNS</a:t>
            </a:r>
            <a:r>
              <a:rPr lang="en-US" sz="1600" dirty="0"/>
              <a:t>, the server name portion </a:t>
            </a:r>
            <a:r>
              <a:rPr lang="en-US" sz="1600" dirty="0" smtClean="0"/>
              <a:t>of the </a:t>
            </a:r>
            <a:r>
              <a:rPr lang="en-US" sz="1600" dirty="0"/>
              <a:t>URL is then translated to the</a:t>
            </a:r>
            <a:br>
              <a:rPr lang="en-US" sz="1600" dirty="0"/>
            </a:br>
            <a:r>
              <a:rPr lang="en-US" sz="1600" dirty="0"/>
              <a:t>associated IP address before the </a:t>
            </a:r>
            <a:r>
              <a:rPr lang="en-US" sz="1600" dirty="0" smtClean="0"/>
              <a:t>server can </a:t>
            </a:r>
            <a:r>
              <a:rPr lang="en-US" sz="1600" dirty="0"/>
              <a:t>be contacted</a:t>
            </a:r>
            <a:r>
              <a:rPr lang="en-US" sz="1600" dirty="0" smtClean="0"/>
              <a:t>.</a:t>
            </a:r>
            <a:endParaRPr lang="en-US" sz="1600" dirty="0"/>
          </a:p>
          <a:p>
            <a:r>
              <a:rPr lang="en-US" sz="2000" dirty="0" smtClean="0"/>
              <a:t>HTTP and HTTPS</a:t>
            </a:r>
          </a:p>
          <a:p>
            <a:pPr lvl="1"/>
            <a:r>
              <a:rPr lang="en-US" sz="1600" dirty="0"/>
              <a:t>The browser sends a GET request to the server’s IP address and asks for the index.html file.</a:t>
            </a:r>
          </a:p>
          <a:p>
            <a:pPr lvl="1"/>
            <a:r>
              <a:rPr lang="en-US" sz="1600" dirty="0"/>
              <a:t>The server sends the requested file to the client.</a:t>
            </a:r>
          </a:p>
          <a:p>
            <a:pPr lvl="1"/>
            <a:r>
              <a:rPr lang="en-US" sz="1600" dirty="0"/>
              <a:t>The index.html was specified in the URL and contains the HTML code for this web page.</a:t>
            </a:r>
          </a:p>
          <a:p>
            <a:pPr lvl="1"/>
            <a:r>
              <a:rPr lang="en-US" sz="1600" dirty="0"/>
              <a:t>The browser processes the HTML code and formats the page for the browser window based on the code in the file</a:t>
            </a:r>
            <a:r>
              <a:rPr lang="en-US" sz="1600" dirty="0" smtClean="0"/>
              <a:t>.</a:t>
            </a:r>
            <a:endParaRPr lang="en-US" sz="1600" dirty="0"/>
          </a:p>
          <a:p>
            <a:pPr lvl="1"/>
            <a:r>
              <a:rPr lang="en-US" sz="1600" dirty="0" smtClean="0"/>
              <a:t>HTTP Is </a:t>
            </a:r>
            <a:r>
              <a:rPr lang="en-US" sz="1600" dirty="0"/>
              <a:t>not secure. Messages can be intercepted.</a:t>
            </a:r>
          </a:p>
          <a:p>
            <a:pPr lvl="1"/>
            <a:r>
              <a:rPr lang="en-US" sz="1600" dirty="0"/>
              <a:t>HTTPS uses authentication </a:t>
            </a:r>
            <a:r>
              <a:rPr lang="en-US" sz="1600" dirty="0" smtClean="0"/>
              <a:t>and encryption </a:t>
            </a:r>
            <a:r>
              <a:rPr lang="en-US" sz="1600" dirty="0"/>
              <a:t>to secure data.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0203266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Well-Known Application Layer Protocols and Services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>
                <a:latin typeface="Arial" charset="0"/>
              </a:rPr>
              <a:t>Web and Email </a:t>
            </a:r>
            <a:r>
              <a:rPr lang="en-US" dirty="0" smtClean="0">
                <a:latin typeface="Arial" charset="0"/>
              </a:rPr>
              <a:t>Protocols (Cont.)</a:t>
            </a:r>
            <a:endParaRPr lang="en-U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1" y="1232592"/>
            <a:ext cx="7970190" cy="5093780"/>
          </a:xfrm>
        </p:spPr>
        <p:txBody>
          <a:bodyPr/>
          <a:lstStyle/>
          <a:p>
            <a:r>
              <a:rPr lang="en-US" sz="2000" dirty="0" smtClean="0"/>
              <a:t>Email Protocols</a:t>
            </a:r>
            <a:endParaRPr lang="en-US" sz="2000" dirty="0"/>
          </a:p>
          <a:p>
            <a:pPr lvl="1"/>
            <a:r>
              <a:rPr lang="en-US" sz="1600" dirty="0"/>
              <a:t>Email is a store-and-forward method of sending, storing, and retrieving electronic messages.</a:t>
            </a:r>
          </a:p>
          <a:p>
            <a:pPr lvl="1"/>
            <a:r>
              <a:rPr lang="en-US" sz="1600" dirty="0"/>
              <a:t>Email messages are stored </a:t>
            </a:r>
            <a:r>
              <a:rPr lang="en-US" sz="1600" dirty="0" smtClean="0"/>
              <a:t>on </a:t>
            </a:r>
            <a:r>
              <a:rPr lang="en-US" sz="1600" dirty="0"/>
              <a:t>mail servers.</a:t>
            </a:r>
          </a:p>
          <a:p>
            <a:pPr lvl="1"/>
            <a:r>
              <a:rPr lang="en-US" sz="1600" dirty="0"/>
              <a:t>Email clients communicate with </a:t>
            </a:r>
            <a:r>
              <a:rPr lang="en-US" sz="1600" dirty="0" smtClean="0"/>
              <a:t>mail servers </a:t>
            </a:r>
            <a:r>
              <a:rPr lang="en-US" sz="1600" dirty="0"/>
              <a:t>to send and receive email.</a:t>
            </a:r>
          </a:p>
          <a:p>
            <a:pPr lvl="1"/>
            <a:r>
              <a:rPr lang="en-US" sz="1600" dirty="0"/>
              <a:t>Mail servers communicate with </a:t>
            </a:r>
            <a:r>
              <a:rPr lang="en-US" sz="1600" dirty="0" smtClean="0"/>
              <a:t>other mail </a:t>
            </a:r>
            <a:r>
              <a:rPr lang="en-US" sz="1600" dirty="0"/>
              <a:t>servers to transport messages</a:t>
            </a:r>
            <a:br>
              <a:rPr lang="en-US" sz="1600" dirty="0"/>
            </a:br>
            <a:r>
              <a:rPr lang="en-US" sz="1600" dirty="0"/>
              <a:t>from one domain to another.</a:t>
            </a:r>
          </a:p>
          <a:p>
            <a:pPr lvl="1"/>
            <a:r>
              <a:rPr lang="en-US" sz="1600" dirty="0" smtClean="0"/>
              <a:t>Email </a:t>
            </a:r>
            <a:r>
              <a:rPr lang="en-US" sz="1600" dirty="0"/>
              <a:t>relies on three separate </a:t>
            </a:r>
            <a:r>
              <a:rPr lang="en-US" sz="1600" dirty="0" smtClean="0"/>
              <a:t>protocols for </a:t>
            </a:r>
            <a:r>
              <a:rPr lang="en-US" sz="1600" dirty="0"/>
              <a:t>operation: </a:t>
            </a:r>
            <a:r>
              <a:rPr lang="en-US" sz="1600" dirty="0" smtClean="0"/>
              <a:t>SMTP,POP and IMAP.</a:t>
            </a:r>
            <a:endParaRPr lang="en-US" sz="1600" dirty="0"/>
          </a:p>
          <a:p>
            <a:r>
              <a:rPr lang="en-US" sz="2000" dirty="0" smtClean="0"/>
              <a:t>SMTP Operation</a:t>
            </a:r>
            <a:endParaRPr lang="en-US" sz="2000" dirty="0"/>
          </a:p>
          <a:p>
            <a:pPr lvl="1"/>
            <a:r>
              <a:rPr lang="en-US" sz="1600" dirty="0"/>
              <a:t>SMTP message formats require a message header and body.</a:t>
            </a:r>
          </a:p>
          <a:p>
            <a:pPr lvl="1"/>
            <a:r>
              <a:rPr lang="en-US" sz="1600" dirty="0" smtClean="0"/>
              <a:t>The </a:t>
            </a:r>
            <a:r>
              <a:rPr lang="en-US" sz="1600" dirty="0"/>
              <a:t>header must have a properly formatted recipient email address and a sender address.</a:t>
            </a:r>
          </a:p>
          <a:p>
            <a:pPr lvl="1"/>
            <a:r>
              <a:rPr lang="en-US" sz="1600" dirty="0"/>
              <a:t>An SMTP client sends an email </a:t>
            </a:r>
            <a:r>
              <a:rPr lang="en-US" sz="1600" dirty="0" smtClean="0"/>
              <a:t>by connecting </a:t>
            </a:r>
            <a:r>
              <a:rPr lang="en-US" sz="1600" dirty="0"/>
              <a:t>to a SMTP server </a:t>
            </a:r>
            <a:r>
              <a:rPr lang="en-US" sz="1600" dirty="0" smtClean="0"/>
              <a:t>on port </a:t>
            </a:r>
            <a:r>
              <a:rPr lang="en-US" sz="1600" dirty="0"/>
              <a:t>25.</a:t>
            </a:r>
          </a:p>
          <a:p>
            <a:pPr lvl="1"/>
            <a:r>
              <a:rPr lang="en-US" sz="1600" dirty="0"/>
              <a:t>The server receives the message </a:t>
            </a:r>
            <a:r>
              <a:rPr lang="en-US" sz="1600" dirty="0" smtClean="0"/>
              <a:t>and stores it in </a:t>
            </a:r>
            <a:r>
              <a:rPr lang="en-US" sz="1600" dirty="0"/>
              <a:t>a local mailbox </a:t>
            </a:r>
            <a:r>
              <a:rPr lang="en-US" sz="1600" dirty="0" smtClean="0"/>
              <a:t>or relays </a:t>
            </a:r>
            <a:r>
              <a:rPr lang="en-US" sz="1600" dirty="0"/>
              <a:t>the message to another mail </a:t>
            </a:r>
            <a:r>
              <a:rPr lang="en-US" sz="1600" dirty="0" smtClean="0"/>
              <a:t>server.</a:t>
            </a:r>
          </a:p>
          <a:p>
            <a:pPr lvl="1"/>
            <a:r>
              <a:rPr lang="en-US" sz="1600" dirty="0" smtClean="0"/>
              <a:t>Users use email clients to retrieve messages stored on the server.</a:t>
            </a:r>
          </a:p>
        </p:txBody>
      </p:sp>
    </p:spTree>
    <p:extLst>
      <p:ext uri="{BB962C8B-B14F-4D97-AF65-F5344CB8AC3E}">
        <p14:creationId xmlns:p14="http://schemas.microsoft.com/office/powerpoint/2010/main" val="42121976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Well-Known Application Layer Protocols and Services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>
                <a:latin typeface="Arial" charset="0"/>
              </a:rPr>
              <a:t>Web and Email </a:t>
            </a:r>
            <a:r>
              <a:rPr lang="en-US" dirty="0" smtClean="0">
                <a:latin typeface="Arial" charset="0"/>
              </a:rPr>
              <a:t>Protocols (Cont.)</a:t>
            </a:r>
            <a:endParaRPr lang="en-U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1" y="1232592"/>
            <a:ext cx="7159962" cy="5093780"/>
          </a:xfrm>
        </p:spPr>
        <p:txBody>
          <a:bodyPr/>
          <a:lstStyle/>
          <a:p>
            <a:r>
              <a:rPr lang="en-US" sz="2000" dirty="0" smtClean="0"/>
              <a:t>POP Operation</a:t>
            </a:r>
            <a:endParaRPr lang="en-US" sz="2000" dirty="0"/>
          </a:p>
          <a:p>
            <a:pPr lvl="1"/>
            <a:r>
              <a:rPr lang="en-US" sz="1600" dirty="0"/>
              <a:t>Messages are downloaded from the server to the client.</a:t>
            </a:r>
          </a:p>
          <a:p>
            <a:pPr lvl="1"/>
            <a:r>
              <a:rPr lang="en-US" sz="1600" dirty="0" smtClean="0"/>
              <a:t>Email </a:t>
            </a:r>
            <a:r>
              <a:rPr lang="en-US" sz="1600" dirty="0"/>
              <a:t>clients direct their POP requests to mail servers on port TCP 110.</a:t>
            </a:r>
          </a:p>
          <a:p>
            <a:pPr lvl="1"/>
            <a:r>
              <a:rPr lang="en-US" sz="1600" dirty="0" smtClean="0"/>
              <a:t>POP </a:t>
            </a:r>
            <a:r>
              <a:rPr lang="en-US" sz="1600" dirty="0"/>
              <a:t>allows for email </a:t>
            </a:r>
            <a:r>
              <a:rPr lang="en-US" sz="1600" dirty="0" smtClean="0"/>
              <a:t>messages to </a:t>
            </a:r>
            <a:r>
              <a:rPr lang="en-US" sz="1600" dirty="0"/>
              <a:t>be downloaded to the </a:t>
            </a:r>
            <a:r>
              <a:rPr lang="en-US" sz="1600" dirty="0" smtClean="0"/>
              <a:t>client’s device </a:t>
            </a:r>
            <a:r>
              <a:rPr lang="en-US" sz="1600" dirty="0"/>
              <a:t>(computer or phone) </a:t>
            </a:r>
            <a:r>
              <a:rPr lang="en-US" sz="1600" dirty="0" smtClean="0"/>
              <a:t>and removed </a:t>
            </a:r>
            <a:r>
              <a:rPr lang="en-US" sz="1600" dirty="0"/>
              <a:t>from the server.</a:t>
            </a:r>
          </a:p>
          <a:p>
            <a:pPr lvl="1"/>
            <a:r>
              <a:rPr lang="en-US" sz="1600" dirty="0" smtClean="0"/>
              <a:t>A </a:t>
            </a:r>
            <a:r>
              <a:rPr lang="en-US" sz="1600" dirty="0"/>
              <a:t>downloaded message resides </a:t>
            </a:r>
            <a:r>
              <a:rPr lang="en-US" sz="1600" dirty="0" smtClean="0"/>
              <a:t>on the </a:t>
            </a:r>
            <a:r>
              <a:rPr lang="en-US" sz="1600" dirty="0"/>
              <a:t>device that triggered the download</a:t>
            </a:r>
            <a:r>
              <a:rPr lang="en-US" sz="1600" dirty="0" smtClean="0"/>
              <a:t>.</a:t>
            </a:r>
          </a:p>
          <a:p>
            <a:r>
              <a:rPr lang="en-US" sz="2000" dirty="0" smtClean="0"/>
              <a:t>IMAP </a:t>
            </a:r>
            <a:r>
              <a:rPr lang="en-US" sz="2000" dirty="0"/>
              <a:t>Protocols</a:t>
            </a:r>
          </a:p>
          <a:p>
            <a:pPr lvl="1"/>
            <a:r>
              <a:rPr lang="en-US" sz="1600" dirty="0"/>
              <a:t>IMAP is another protocol used to retrieve email messages.</a:t>
            </a:r>
          </a:p>
          <a:p>
            <a:pPr lvl="1"/>
            <a:r>
              <a:rPr lang="en-US" sz="1600" dirty="0"/>
              <a:t>Allows for messages to be displayed to the user rather than downloaded. </a:t>
            </a:r>
          </a:p>
          <a:p>
            <a:pPr lvl="1"/>
            <a:r>
              <a:rPr lang="en-US" sz="1600" dirty="0"/>
              <a:t>The original messages reside on the server until manually deleted by the user.</a:t>
            </a:r>
          </a:p>
          <a:p>
            <a:pPr lvl="1"/>
            <a:r>
              <a:rPr lang="en-US" sz="1600" dirty="0"/>
              <a:t>Users view copies of the messages in their email client software.</a:t>
            </a:r>
          </a:p>
          <a:p>
            <a:pPr lvl="1"/>
            <a:r>
              <a:rPr lang="en-US" sz="1600" dirty="0" smtClean="0"/>
              <a:t>Support folder hierarchy to organize and store mail.</a:t>
            </a:r>
            <a:endParaRPr lang="en-US" sz="1600" dirty="0"/>
          </a:p>
          <a:p>
            <a:pPr lvl="1"/>
            <a:r>
              <a:rPr lang="en-US" sz="1600" dirty="0"/>
              <a:t>When a user decides to delete a </a:t>
            </a:r>
            <a:r>
              <a:rPr lang="en-US" sz="1600" dirty="0" smtClean="0"/>
              <a:t>message, the </a:t>
            </a:r>
            <a:r>
              <a:rPr lang="en-US" sz="1600" dirty="0"/>
              <a:t>server synchronizes that action </a:t>
            </a:r>
            <a:r>
              <a:rPr lang="en-US" sz="1600" dirty="0" smtClean="0"/>
              <a:t>and deletes </a:t>
            </a:r>
            <a:r>
              <a:rPr lang="en-US" sz="1600" dirty="0"/>
              <a:t>the message from the server.</a:t>
            </a:r>
          </a:p>
          <a:p>
            <a:pPr lvl="1"/>
            <a:endParaRPr lang="en-US" sz="16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741" y="2810102"/>
            <a:ext cx="2264283" cy="1739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783822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Well-Known Application Layer Protocols and Services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>
                <a:latin typeface="Arial" charset="0"/>
              </a:rPr>
              <a:t>IP Addressing Services</a:t>
            </a:r>
            <a:endParaRPr lang="en-U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1" y="1232592"/>
            <a:ext cx="5122818" cy="5093780"/>
          </a:xfrm>
        </p:spPr>
        <p:txBody>
          <a:bodyPr/>
          <a:lstStyle/>
          <a:p>
            <a:r>
              <a:rPr lang="en-US" sz="2000" dirty="0" smtClean="0"/>
              <a:t>Domain Name Service</a:t>
            </a:r>
          </a:p>
          <a:p>
            <a:pPr lvl="1"/>
            <a:r>
              <a:rPr lang="en-US" sz="1600" dirty="0" smtClean="0"/>
              <a:t>IP </a:t>
            </a:r>
            <a:r>
              <a:rPr lang="en-US" sz="1600" dirty="0"/>
              <a:t>addresses </a:t>
            </a:r>
            <a:r>
              <a:rPr lang="en-US" sz="1600" dirty="0" smtClean="0"/>
              <a:t>are </a:t>
            </a:r>
            <a:r>
              <a:rPr lang="en-US" sz="1600" dirty="0"/>
              <a:t>not easy to memorize.</a:t>
            </a:r>
          </a:p>
          <a:p>
            <a:pPr lvl="1"/>
            <a:r>
              <a:rPr lang="en-US" sz="1600" dirty="0"/>
              <a:t>Domain names </a:t>
            </a:r>
            <a:r>
              <a:rPr lang="en-US" sz="1600" dirty="0" smtClean="0"/>
              <a:t>make </a:t>
            </a:r>
            <a:r>
              <a:rPr lang="en-US" sz="1600" dirty="0"/>
              <a:t>server addresses more user-friendly.</a:t>
            </a:r>
          </a:p>
          <a:p>
            <a:pPr lvl="1"/>
            <a:r>
              <a:rPr lang="en-US" sz="1600" dirty="0" smtClean="0"/>
              <a:t>Computers </a:t>
            </a:r>
            <a:r>
              <a:rPr lang="en-US" sz="1600" dirty="0"/>
              <a:t>still need the actual numeric address before they can communicate</a:t>
            </a:r>
            <a:r>
              <a:rPr lang="en-US" sz="1600" dirty="0" smtClean="0"/>
              <a:t>.</a:t>
            </a:r>
          </a:p>
          <a:p>
            <a:pPr lvl="1"/>
            <a:r>
              <a:rPr lang="en-US" sz="1600" dirty="0"/>
              <a:t>The DNS protocol allows for the dynamic translation of a domain name into the </a:t>
            </a:r>
            <a:r>
              <a:rPr lang="en-US" sz="1600" dirty="0" smtClean="0"/>
              <a:t>associated </a:t>
            </a:r>
            <a:r>
              <a:rPr lang="en-US" sz="1600" dirty="0"/>
              <a:t>IP address.</a:t>
            </a:r>
          </a:p>
          <a:p>
            <a:r>
              <a:rPr lang="en-US" sz="2000" dirty="0" smtClean="0"/>
              <a:t>DNS Message Format</a:t>
            </a:r>
          </a:p>
          <a:p>
            <a:pPr lvl="1"/>
            <a:r>
              <a:rPr lang="en-US" sz="1600" dirty="0" smtClean="0"/>
              <a:t>Common DNS records are A, NS, AAAA and MX.</a:t>
            </a:r>
          </a:p>
          <a:p>
            <a:pPr lvl="1"/>
            <a:r>
              <a:rPr lang="en-US" sz="1600" dirty="0" smtClean="0"/>
              <a:t>DNS servers search its own records first, relaying the client’s request to other servers if it can’t resolve the request.</a:t>
            </a:r>
          </a:p>
          <a:p>
            <a:pPr lvl="1"/>
            <a:r>
              <a:rPr lang="en-US" sz="1600" dirty="0" smtClean="0"/>
              <a:t>The response is then forwarded to the client.</a:t>
            </a:r>
          </a:p>
          <a:p>
            <a:pPr lvl="1"/>
            <a:r>
              <a:rPr lang="en-US" sz="1600" dirty="0" smtClean="0"/>
              <a:t>The client often stores previous name resolutions. Use the </a:t>
            </a:r>
            <a:r>
              <a:rPr lang="en-US" sz="1600" b="1" dirty="0" smtClean="0"/>
              <a:t>ipconfig /</a:t>
            </a:r>
            <a:r>
              <a:rPr lang="en-US" sz="1600" b="1" dirty="0" err="1" smtClean="0"/>
              <a:t>displaydns</a:t>
            </a:r>
            <a:r>
              <a:rPr lang="en-US" sz="1600" dirty="0" smtClean="0"/>
              <a:t> to list cached DNS entries on Windows.</a:t>
            </a:r>
            <a:endParaRPr lang="en-US" sz="1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870" y="4109012"/>
            <a:ext cx="3614155" cy="2217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201594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906" y="3779482"/>
            <a:ext cx="3711119" cy="2617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Well-Known Application Layer Protocols and Services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>
                <a:latin typeface="Arial" charset="0"/>
              </a:rPr>
              <a:t>IP Addressing </a:t>
            </a:r>
            <a:r>
              <a:rPr lang="en-US" dirty="0" smtClean="0">
                <a:latin typeface="Arial" charset="0"/>
              </a:rPr>
              <a:t>Services (Cont.)</a:t>
            </a:r>
            <a:endParaRPr lang="en-U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1" y="1232592"/>
            <a:ext cx="6118241" cy="5093780"/>
          </a:xfrm>
        </p:spPr>
        <p:txBody>
          <a:bodyPr/>
          <a:lstStyle/>
          <a:p>
            <a:r>
              <a:rPr lang="en-US" sz="2000" dirty="0" smtClean="0"/>
              <a:t>DNS Hierarchy</a:t>
            </a:r>
            <a:endParaRPr lang="en-US" sz="2000" dirty="0"/>
          </a:p>
          <a:p>
            <a:pPr lvl="1"/>
            <a:r>
              <a:rPr lang="en-US" sz="1600" dirty="0"/>
              <a:t>The DNS protocol uses a hierarchical </a:t>
            </a:r>
            <a:r>
              <a:rPr lang="en-US" sz="1600" dirty="0" smtClean="0"/>
              <a:t>system.</a:t>
            </a:r>
          </a:p>
          <a:p>
            <a:pPr lvl="1"/>
            <a:r>
              <a:rPr lang="en-US" sz="1600" dirty="0" smtClean="0"/>
              <a:t>The </a:t>
            </a:r>
            <a:r>
              <a:rPr lang="en-US" sz="1600" dirty="0"/>
              <a:t>naming structure is broken down into small, manageable zones.</a:t>
            </a:r>
          </a:p>
          <a:p>
            <a:pPr lvl="1"/>
            <a:r>
              <a:rPr lang="en-US" sz="1600" dirty="0"/>
              <a:t>Each DNS server is only responsible for managing name-to-IP mappings for </a:t>
            </a:r>
            <a:r>
              <a:rPr lang="en-US" sz="1600" dirty="0" smtClean="0"/>
              <a:t>a </a:t>
            </a:r>
            <a:r>
              <a:rPr lang="en-US" sz="1600" dirty="0"/>
              <a:t>small portion of the DNS structure.</a:t>
            </a:r>
          </a:p>
          <a:p>
            <a:pPr lvl="1"/>
            <a:r>
              <a:rPr lang="en-US" sz="1600" dirty="0"/>
              <a:t>Requests for zones not stored in a specific DNS server are forwarded to other servers for translation.</a:t>
            </a:r>
          </a:p>
          <a:p>
            <a:pPr lvl="1"/>
            <a:r>
              <a:rPr lang="en-US" sz="1600" dirty="0"/>
              <a:t>Top-level domains represent either the </a:t>
            </a:r>
            <a:r>
              <a:rPr lang="en-US" sz="1600" dirty="0" smtClean="0"/>
              <a:t>type of </a:t>
            </a:r>
            <a:r>
              <a:rPr lang="en-US" sz="1600" dirty="0"/>
              <a:t>domain or the country of origin.</a:t>
            </a:r>
            <a:br>
              <a:rPr lang="en-US" sz="1600" dirty="0"/>
            </a:br>
            <a:r>
              <a:rPr lang="en-US" sz="1600" dirty="0"/>
              <a:t>Examples of top-level domains </a:t>
            </a:r>
            <a:r>
              <a:rPr lang="en-US" sz="1600" dirty="0" smtClean="0"/>
              <a:t>are</a:t>
            </a:r>
            <a:r>
              <a:rPr lang="en-US" sz="1600" dirty="0"/>
              <a:t> </a:t>
            </a:r>
            <a:r>
              <a:rPr lang="en-US" sz="1600" b="1" dirty="0" smtClean="0"/>
              <a:t>.com</a:t>
            </a:r>
            <a:r>
              <a:rPr lang="en-US" sz="1600" dirty="0" smtClean="0"/>
              <a:t>, </a:t>
            </a:r>
            <a:r>
              <a:rPr lang="en-US" sz="1600" b="1" dirty="0" smtClean="0"/>
              <a:t>.org</a:t>
            </a:r>
            <a:r>
              <a:rPr lang="en-US" sz="1600" dirty="0" smtClean="0"/>
              <a:t>, </a:t>
            </a:r>
            <a:r>
              <a:rPr lang="en-US" sz="1600" b="1" dirty="0" smtClean="0"/>
              <a:t>.au</a:t>
            </a:r>
            <a:r>
              <a:rPr lang="en-US" sz="1600" dirty="0" smtClean="0"/>
              <a:t> and </a:t>
            </a:r>
            <a:r>
              <a:rPr lang="en-US" sz="1600" b="1" dirty="0" smtClean="0"/>
              <a:t>.co</a:t>
            </a:r>
          </a:p>
          <a:p>
            <a:r>
              <a:rPr lang="en-US" sz="2000" dirty="0" smtClean="0"/>
              <a:t>The </a:t>
            </a:r>
            <a:r>
              <a:rPr lang="en-US" sz="2000" dirty="0" err="1" smtClean="0"/>
              <a:t>nslookup</a:t>
            </a:r>
            <a:r>
              <a:rPr lang="en-US" sz="2000" dirty="0" smtClean="0"/>
              <a:t> Command</a:t>
            </a:r>
          </a:p>
          <a:p>
            <a:pPr lvl="1"/>
            <a:r>
              <a:rPr lang="en-US" sz="1600" dirty="0" smtClean="0"/>
              <a:t>Use </a:t>
            </a:r>
            <a:r>
              <a:rPr lang="en-US" sz="1600" b="1" dirty="0" err="1" smtClean="0"/>
              <a:t>nslookup</a:t>
            </a:r>
            <a:r>
              <a:rPr lang="en-US" sz="1600" b="1" dirty="0" smtClean="0"/>
              <a:t> </a:t>
            </a:r>
            <a:r>
              <a:rPr lang="en-US" sz="1600" dirty="0" smtClean="0"/>
              <a:t>to place </a:t>
            </a:r>
            <a:r>
              <a:rPr lang="en-US" sz="1600" dirty="0"/>
              <a:t>DNS queries.</a:t>
            </a:r>
          </a:p>
          <a:p>
            <a:pPr lvl="1"/>
            <a:r>
              <a:rPr lang="en-US" sz="1600" dirty="0" smtClean="0"/>
              <a:t>Useful for DNS troubleshooting.</a:t>
            </a:r>
          </a:p>
        </p:txBody>
      </p:sp>
    </p:spTree>
    <p:extLst>
      <p:ext uri="{BB962C8B-B14F-4D97-AF65-F5344CB8AC3E}">
        <p14:creationId xmlns:p14="http://schemas.microsoft.com/office/powerpoint/2010/main" val="379712249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Well-Known Application Layer Protocols and Services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>
                <a:latin typeface="Arial" charset="0"/>
              </a:rPr>
              <a:t>IP Addressing </a:t>
            </a:r>
            <a:r>
              <a:rPr lang="en-US" dirty="0" smtClean="0">
                <a:latin typeface="Arial" charset="0"/>
              </a:rPr>
              <a:t>Services (Cont.)</a:t>
            </a:r>
            <a:endParaRPr lang="en-U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1" y="1232592"/>
            <a:ext cx="7669248" cy="5093780"/>
          </a:xfrm>
        </p:spPr>
        <p:txBody>
          <a:bodyPr/>
          <a:lstStyle/>
          <a:p>
            <a:r>
              <a:rPr lang="en-US" sz="2000" dirty="0" smtClean="0"/>
              <a:t>Dynamic Host Configuration Protocol</a:t>
            </a:r>
            <a:endParaRPr lang="en-US" sz="2000" dirty="0"/>
          </a:p>
          <a:p>
            <a:pPr lvl="1"/>
            <a:r>
              <a:rPr lang="en-US" sz="1600" dirty="0"/>
              <a:t>Computers need network </a:t>
            </a:r>
            <a:r>
              <a:rPr lang="en-US" sz="1600" dirty="0" smtClean="0"/>
              <a:t>IP information to </a:t>
            </a:r>
            <a:r>
              <a:rPr lang="en-US" sz="1600" dirty="0"/>
              <a:t>communicate over a network.</a:t>
            </a:r>
          </a:p>
          <a:p>
            <a:pPr lvl="1"/>
            <a:r>
              <a:rPr lang="en-US" sz="1600" dirty="0" smtClean="0"/>
              <a:t>IP </a:t>
            </a:r>
            <a:r>
              <a:rPr lang="en-US" sz="1600" dirty="0"/>
              <a:t>information </a:t>
            </a:r>
            <a:r>
              <a:rPr lang="en-US" sz="1600" dirty="0" smtClean="0"/>
              <a:t>include host and gateway addresses, mask, </a:t>
            </a:r>
            <a:r>
              <a:rPr lang="en-US" sz="1600" dirty="0"/>
              <a:t>and DNS server.</a:t>
            </a:r>
          </a:p>
          <a:p>
            <a:pPr lvl="1"/>
            <a:r>
              <a:rPr lang="en-US" sz="1600" dirty="0" smtClean="0"/>
              <a:t>DHCP </a:t>
            </a:r>
            <a:r>
              <a:rPr lang="en-US" sz="1600" dirty="0"/>
              <a:t>allows for automated </a:t>
            </a:r>
            <a:r>
              <a:rPr lang="en-US" sz="1600" dirty="0" smtClean="0"/>
              <a:t>and scalable distribution </a:t>
            </a:r>
            <a:r>
              <a:rPr lang="en-US" sz="1600" dirty="0"/>
              <a:t>of </a:t>
            </a:r>
            <a:r>
              <a:rPr lang="en-US" sz="1600" dirty="0" smtClean="0"/>
              <a:t>IP information</a:t>
            </a:r>
            <a:r>
              <a:rPr lang="en-US" sz="1600" dirty="0"/>
              <a:t>.</a:t>
            </a:r>
          </a:p>
          <a:p>
            <a:pPr lvl="1"/>
            <a:r>
              <a:rPr lang="en-US" sz="1600" dirty="0"/>
              <a:t>DHCP-distributed addresses </a:t>
            </a:r>
            <a:r>
              <a:rPr lang="en-US" sz="1600" dirty="0" smtClean="0"/>
              <a:t>are leased </a:t>
            </a:r>
            <a:r>
              <a:rPr lang="en-US" sz="1600" dirty="0"/>
              <a:t>for a set period of time.</a:t>
            </a:r>
          </a:p>
          <a:p>
            <a:pPr lvl="1"/>
            <a:r>
              <a:rPr lang="en-US" sz="1600" dirty="0"/>
              <a:t>Addresses are returned to the </a:t>
            </a:r>
            <a:r>
              <a:rPr lang="en-US" sz="1600" dirty="0" smtClean="0"/>
              <a:t>pool for </a:t>
            </a:r>
            <a:r>
              <a:rPr lang="en-US" sz="1600" dirty="0"/>
              <a:t>reuse when no longer in use.</a:t>
            </a:r>
          </a:p>
          <a:p>
            <a:pPr lvl="1"/>
            <a:r>
              <a:rPr lang="en-US" sz="1600" dirty="0"/>
              <a:t>DHCP supports IPv4 and </a:t>
            </a:r>
            <a:r>
              <a:rPr lang="en-US" sz="1600" dirty="0" smtClean="0"/>
              <a:t>DHCPv6 supports </a:t>
            </a:r>
            <a:r>
              <a:rPr lang="en-US" sz="1600" dirty="0"/>
              <a:t>IPv6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193868" y="3549455"/>
            <a:ext cx="4539568" cy="5093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-2286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 smtClean="0"/>
              <a:t>DHCP Operation</a:t>
            </a:r>
          </a:p>
          <a:p>
            <a:pPr lvl="1"/>
            <a:r>
              <a:rPr lang="en-US" sz="1600" kern="0" dirty="0" smtClean="0"/>
              <a:t>The client broadcasts a DHCPDISCOVER.</a:t>
            </a:r>
          </a:p>
          <a:p>
            <a:pPr lvl="1"/>
            <a:r>
              <a:rPr lang="en-US" sz="1600" kern="0" dirty="0" smtClean="0"/>
              <a:t>A DHCP server replies with DHCPOFFER.</a:t>
            </a:r>
          </a:p>
          <a:p>
            <a:pPr lvl="1"/>
            <a:r>
              <a:rPr lang="en-US" sz="1600" kern="0" dirty="0" smtClean="0"/>
              <a:t>The client sends a DHCPREQUEST message to the server it wants to use (in case of multiple offers).</a:t>
            </a:r>
          </a:p>
          <a:p>
            <a:pPr lvl="1"/>
            <a:r>
              <a:rPr lang="en-US" sz="1600" kern="0" dirty="0" smtClean="0"/>
              <a:t>A client may also request an address previously been allocated by the server.</a:t>
            </a:r>
          </a:p>
          <a:p>
            <a:pPr lvl="1"/>
            <a:r>
              <a:rPr lang="en-US" sz="1600" kern="0" dirty="0" smtClean="0"/>
              <a:t>The server returns a DHCPACK</a:t>
            </a:r>
            <a:br>
              <a:rPr lang="en-US" sz="1600" kern="0" dirty="0" smtClean="0"/>
            </a:br>
            <a:r>
              <a:rPr lang="en-US" sz="1600" kern="0" dirty="0" smtClean="0"/>
              <a:t>to confirm the lease has been finalized.</a:t>
            </a:r>
          </a:p>
          <a:p>
            <a:pPr lvl="1"/>
            <a:endParaRPr lang="en-US" sz="1600" kern="0" dirty="0" smtClean="0"/>
          </a:p>
          <a:p>
            <a:pPr lvl="1"/>
            <a:endParaRPr lang="en-US" sz="1600" kern="0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436" y="4468854"/>
            <a:ext cx="4232589" cy="1857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756909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679" y="3721629"/>
            <a:ext cx="3619346" cy="2604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Well-Known Application Layer Protocols and Services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>
                <a:latin typeface="Arial" charset="0"/>
              </a:rPr>
              <a:t>File Sharing Services</a:t>
            </a:r>
            <a:endParaRPr lang="en-U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1" y="1232592"/>
            <a:ext cx="5203841" cy="5093780"/>
          </a:xfrm>
        </p:spPr>
        <p:txBody>
          <a:bodyPr/>
          <a:lstStyle/>
          <a:p>
            <a:r>
              <a:rPr lang="en-US" sz="2000" dirty="0" smtClean="0"/>
              <a:t>File Transfer Protocol</a:t>
            </a:r>
          </a:p>
          <a:p>
            <a:pPr lvl="1"/>
            <a:r>
              <a:rPr lang="en-US" sz="1600" dirty="0"/>
              <a:t>FTP was developed to allow the transfer of files over the network.</a:t>
            </a:r>
          </a:p>
          <a:p>
            <a:pPr lvl="1"/>
            <a:r>
              <a:rPr lang="en-US" sz="1600" dirty="0"/>
              <a:t>An FTP client is an application that runs on a client computer used to push and pull data from an FTP server.</a:t>
            </a:r>
          </a:p>
          <a:p>
            <a:pPr lvl="1"/>
            <a:r>
              <a:rPr lang="en-US" sz="1600" dirty="0"/>
              <a:t>FTP requires two connections between the client and the server: one connection for commands and replies and another connection for the actual file transfer.</a:t>
            </a:r>
          </a:p>
          <a:p>
            <a:pPr lvl="1"/>
            <a:r>
              <a:rPr lang="en-US" sz="1600" dirty="0" smtClean="0"/>
              <a:t>The client initiates and establishes the first connection to the server for control</a:t>
            </a:r>
            <a:br>
              <a:rPr lang="en-US" sz="1600" dirty="0" smtClean="0"/>
            </a:br>
            <a:r>
              <a:rPr lang="en-US" sz="1600" dirty="0" smtClean="0"/>
              <a:t>traffic on TCP port 21.</a:t>
            </a:r>
          </a:p>
          <a:p>
            <a:pPr lvl="1"/>
            <a:r>
              <a:rPr lang="en-US" sz="1600" dirty="0" smtClean="0"/>
              <a:t>The </a:t>
            </a:r>
            <a:r>
              <a:rPr lang="en-US" sz="1600" dirty="0"/>
              <a:t>client then establishes the </a:t>
            </a:r>
            <a:r>
              <a:rPr lang="en-US" sz="1600" dirty="0" smtClean="0"/>
              <a:t>second connection </a:t>
            </a:r>
            <a:r>
              <a:rPr lang="en-US" sz="1600" dirty="0"/>
              <a:t>to the server for the actual</a:t>
            </a:r>
            <a:br>
              <a:rPr lang="en-US" sz="1600" dirty="0"/>
            </a:br>
            <a:r>
              <a:rPr lang="en-US" sz="1600" dirty="0"/>
              <a:t>data transfer on TCP port 20.</a:t>
            </a:r>
          </a:p>
          <a:p>
            <a:pPr lvl="1"/>
            <a:r>
              <a:rPr lang="en-US" sz="1600" dirty="0"/>
              <a:t>The client can download (pull) data </a:t>
            </a:r>
            <a:r>
              <a:rPr lang="en-US" sz="1600" dirty="0" smtClean="0"/>
              <a:t>from the </a:t>
            </a:r>
            <a:r>
              <a:rPr lang="en-US" sz="1600" dirty="0"/>
              <a:t>server or upload (push) data to the server</a:t>
            </a:r>
            <a:r>
              <a:rPr lang="en-US" sz="1600" dirty="0" smtClean="0"/>
              <a:t>.</a:t>
            </a:r>
            <a:endParaRPr lang="en-US" sz="1600" dirty="0"/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63161528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527" y="3533919"/>
            <a:ext cx="3537498" cy="2792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Well-Known Application Layer Protocols and Services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>
                <a:latin typeface="Arial" charset="0"/>
              </a:rPr>
              <a:t>File Sharing </a:t>
            </a:r>
            <a:r>
              <a:rPr lang="en-US" dirty="0" smtClean="0">
                <a:latin typeface="Arial" charset="0"/>
              </a:rPr>
              <a:t>Services (Cont.)</a:t>
            </a:r>
            <a:endParaRPr lang="en-U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1" y="1232592"/>
            <a:ext cx="5805724" cy="5093780"/>
          </a:xfrm>
        </p:spPr>
        <p:txBody>
          <a:bodyPr/>
          <a:lstStyle/>
          <a:p>
            <a:r>
              <a:rPr lang="en-US" sz="2000" dirty="0" smtClean="0"/>
              <a:t>Server Message Block</a:t>
            </a:r>
          </a:p>
          <a:p>
            <a:pPr lvl="1"/>
            <a:r>
              <a:rPr lang="en-US" sz="1600" dirty="0"/>
              <a:t>SMB is a client/server file sharing protocol.</a:t>
            </a:r>
          </a:p>
          <a:p>
            <a:pPr lvl="1"/>
            <a:r>
              <a:rPr lang="en-US" sz="1600" dirty="0"/>
              <a:t>All SMB messages share a common format.</a:t>
            </a:r>
          </a:p>
          <a:p>
            <a:pPr lvl="1"/>
            <a:r>
              <a:rPr lang="en-US" sz="1600" dirty="0"/>
              <a:t>SMB file-sharing and print services have become the mainstay of Windows networking.</a:t>
            </a:r>
          </a:p>
          <a:p>
            <a:pPr lvl="1"/>
            <a:r>
              <a:rPr lang="en-US" sz="1600" dirty="0"/>
              <a:t>Microsoft products now </a:t>
            </a:r>
            <a:r>
              <a:rPr lang="en-US" sz="1600" dirty="0" smtClean="0"/>
              <a:t>support TCP/IP </a:t>
            </a:r>
            <a:r>
              <a:rPr lang="en-US" sz="1600" dirty="0"/>
              <a:t>protocols to directly </a:t>
            </a:r>
            <a:r>
              <a:rPr lang="en-US" sz="1600" dirty="0" smtClean="0"/>
              <a:t>support SMB </a:t>
            </a:r>
            <a:r>
              <a:rPr lang="en-US" sz="1600" dirty="0"/>
              <a:t>resource sharing.</a:t>
            </a:r>
          </a:p>
          <a:p>
            <a:pPr lvl="1"/>
            <a:r>
              <a:rPr lang="en-US" sz="1600" dirty="0"/>
              <a:t>After the connection is </a:t>
            </a:r>
            <a:r>
              <a:rPr lang="en-US" sz="1600" dirty="0" smtClean="0"/>
              <a:t>established, the </a:t>
            </a:r>
            <a:r>
              <a:rPr lang="en-US" sz="1600" dirty="0"/>
              <a:t>user of the client can access the </a:t>
            </a:r>
            <a:r>
              <a:rPr lang="en-US" sz="1600" dirty="0" smtClean="0"/>
              <a:t>resources on </a:t>
            </a:r>
            <a:r>
              <a:rPr lang="en-US" sz="1600" dirty="0"/>
              <a:t>the server as if the resource is local to </a:t>
            </a:r>
            <a:r>
              <a:rPr lang="en-US" sz="1600" dirty="0" smtClean="0"/>
              <a:t>the client </a:t>
            </a:r>
            <a:r>
              <a:rPr lang="en-US" sz="1600" dirty="0"/>
              <a:t>host.</a:t>
            </a:r>
          </a:p>
          <a:p>
            <a:pPr lvl="1"/>
            <a:r>
              <a:rPr lang="en-US" sz="1600" dirty="0"/>
              <a:t>The Mac, LINUX, and UNIX operating systems</a:t>
            </a:r>
            <a:br>
              <a:rPr lang="en-US" sz="1600" dirty="0"/>
            </a:br>
            <a:r>
              <a:rPr lang="en-US" sz="1600" dirty="0"/>
              <a:t>have their own implementation of </a:t>
            </a:r>
            <a:r>
              <a:rPr lang="en-US" sz="1600" dirty="0" smtClean="0"/>
              <a:t>SMB.</a:t>
            </a:r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57865559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CA" sz="2400" dirty="0" smtClean="0"/>
              <a:t>10.3 Summary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48631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365508" y="1539502"/>
            <a:ext cx="8600517" cy="2485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dirty="0"/>
              <a:t>Explain the operation of the application layer in providing support to end-user applications.</a:t>
            </a:r>
          </a:p>
          <a:p>
            <a:r>
              <a:rPr lang="en-US" sz="1600" dirty="0"/>
              <a:t>Explain how well-known TCP/IP application layer protocols and services operate.</a:t>
            </a:r>
          </a:p>
        </p:txBody>
      </p:sp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Chapter Summary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Summary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7609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 smtClean="0">
                <a:latin typeface="Arial" charset="0"/>
              </a:rPr>
              <a:t>Chapter 10: Application Layer</a:t>
            </a:r>
            <a:endParaRPr lang="en-US" sz="2400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6788150" cy="658812"/>
          </a:xfrm>
        </p:spPr>
        <p:txBody>
          <a:bodyPr/>
          <a:lstStyle/>
          <a:p>
            <a:pPr eaLnBrk="1" hangingPunct="1"/>
            <a:r>
              <a:rPr lang="en-US" dirty="0"/>
              <a:t>Introduction to Networks v6.0</a:t>
            </a:r>
            <a:endParaRPr lang="en-US" dirty="0">
              <a:solidFill>
                <a:srgbClr val="00B0F0"/>
              </a:solidFill>
              <a:latin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Chapter 10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New Terms and Commands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276908" y="1358745"/>
            <a:ext cx="2721476" cy="4946358"/>
          </a:xfrm>
        </p:spPr>
        <p:txBody>
          <a:bodyPr/>
          <a:lstStyle/>
          <a:p>
            <a:pPr eaLnBrk="1" fontAlgn="b" hangingPunct="1"/>
            <a:r>
              <a:rPr lang="en-US" sz="1600" dirty="0"/>
              <a:t>Hypertext Transfer Protocol (HTTP)</a:t>
            </a:r>
          </a:p>
          <a:p>
            <a:pPr eaLnBrk="1" fontAlgn="b" hangingPunct="1"/>
            <a:r>
              <a:rPr lang="en-US" sz="1600" dirty="0"/>
              <a:t>File Transfer Protocol (FTP)</a:t>
            </a:r>
          </a:p>
          <a:p>
            <a:pPr eaLnBrk="1" fontAlgn="b" hangingPunct="1"/>
            <a:r>
              <a:rPr lang="en-US" sz="1600" dirty="0"/>
              <a:t>Trivial File Transfer Protocol (TFTP)</a:t>
            </a:r>
          </a:p>
          <a:p>
            <a:pPr eaLnBrk="1" fontAlgn="b" hangingPunct="1"/>
            <a:r>
              <a:rPr lang="en-US" sz="1600" dirty="0"/>
              <a:t>Internet Message Access Protocol (IMAP)</a:t>
            </a:r>
          </a:p>
          <a:p>
            <a:pPr eaLnBrk="1" fontAlgn="b" hangingPunct="1"/>
            <a:r>
              <a:rPr lang="en-US" sz="1600" dirty="0"/>
              <a:t>Domain Name System (DNS)</a:t>
            </a:r>
          </a:p>
          <a:p>
            <a:pPr eaLnBrk="1" fontAlgn="b" hangingPunct="1"/>
            <a:r>
              <a:rPr lang="en-US" sz="1600" dirty="0"/>
              <a:t>Simple Mail Transport Protocol (SMTP)</a:t>
            </a:r>
          </a:p>
          <a:p>
            <a:pPr eaLnBrk="1" fontAlgn="b" hangingPunct="1"/>
            <a:r>
              <a:rPr lang="en-US" sz="1600" dirty="0"/>
              <a:t>Post Office Protocol (POP)</a:t>
            </a:r>
          </a:p>
          <a:p>
            <a:pPr eaLnBrk="1" fontAlgn="b" hangingPunct="1"/>
            <a:r>
              <a:rPr lang="en-US" sz="1600" dirty="0"/>
              <a:t>Dynamic Host Configuration Protocol (DHCP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3008165" y="1358745"/>
            <a:ext cx="2850381" cy="49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fontAlgn="b" hangingPunct="1"/>
            <a:r>
              <a:rPr lang="en-US" sz="1600"/>
              <a:t>QuickTime and Motion Picture Experts Group (MPEG)</a:t>
            </a:r>
          </a:p>
          <a:p>
            <a:pPr eaLnBrk="1" fontAlgn="b" hangingPunct="1"/>
            <a:r>
              <a:rPr lang="en-US" sz="1600"/>
              <a:t>Graphics Interchange Format (GIF)</a:t>
            </a:r>
          </a:p>
          <a:p>
            <a:pPr eaLnBrk="1" fontAlgn="b" hangingPunct="1"/>
            <a:r>
              <a:rPr lang="en-US" sz="1600"/>
              <a:t>Joint Photographic Experts Group (JPEG)</a:t>
            </a:r>
          </a:p>
          <a:p>
            <a:pPr eaLnBrk="1" fontAlgn="b" hangingPunct="1"/>
            <a:r>
              <a:rPr lang="en-US" sz="1600"/>
              <a:t>Portable Network Graphics (PNG) </a:t>
            </a:r>
          </a:p>
          <a:p>
            <a:pPr eaLnBrk="1" fontAlgn="b" hangingPunct="1"/>
            <a:r>
              <a:rPr lang="en-US" sz="1600"/>
              <a:t>BOOTP</a:t>
            </a:r>
          </a:p>
          <a:p>
            <a:pPr eaLnBrk="1" fontAlgn="b" hangingPunct="1"/>
            <a:r>
              <a:rPr lang="en-US" sz="1600"/>
              <a:t>HTTPS</a:t>
            </a:r>
          </a:p>
          <a:p>
            <a:pPr eaLnBrk="1" fontAlgn="b" hangingPunct="1"/>
            <a:r>
              <a:rPr lang="en-US" sz="1600"/>
              <a:t>Client-server model</a:t>
            </a:r>
          </a:p>
          <a:p>
            <a:pPr eaLnBrk="1" fontAlgn="ctr" hangingPunct="1"/>
            <a:r>
              <a:rPr lang="en-US" sz="1600"/>
              <a:t>Peer-to-peer network (P2P)</a:t>
            </a:r>
          </a:p>
          <a:p>
            <a:pPr eaLnBrk="1" fontAlgn="ctr" hangingPunct="1"/>
            <a:r>
              <a:rPr lang="en-US" sz="1600"/>
              <a:t>P2P networks</a:t>
            </a:r>
          </a:p>
          <a:p>
            <a:pPr eaLnBrk="1" fontAlgn="ctr" hangingPunct="1"/>
            <a:r>
              <a:rPr lang="en-US" sz="1600"/>
              <a:t>P2P applications</a:t>
            </a:r>
            <a:endParaRPr lang="en-US" sz="1600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5856379" y="1358745"/>
            <a:ext cx="2841064" cy="49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sz="1600" dirty="0"/>
              <a:t>Gnutella protocol</a:t>
            </a:r>
          </a:p>
          <a:p>
            <a:pPr lvl="0"/>
            <a:r>
              <a:rPr lang="en-US" sz="1600" dirty="0" err="1" smtClean="0"/>
              <a:t>BitTorrent</a:t>
            </a:r>
            <a:endParaRPr lang="en-US" sz="1600" dirty="0" smtClean="0"/>
          </a:p>
          <a:p>
            <a:pPr eaLnBrk="1" fontAlgn="ctr" hangingPunct="1"/>
            <a:r>
              <a:rPr lang="en-US" sz="1600" dirty="0"/>
              <a:t>Uniform Resource Locator (URL) </a:t>
            </a:r>
          </a:p>
          <a:p>
            <a:pPr eaLnBrk="1" fontAlgn="ctr" hangingPunct="1"/>
            <a:r>
              <a:rPr lang="en-US" sz="1600" dirty="0"/>
              <a:t>Uniform Resource Identifier (URIs) </a:t>
            </a:r>
          </a:p>
          <a:p>
            <a:pPr eaLnBrk="1" fontAlgn="ctr" hangingPunct="1"/>
            <a:r>
              <a:rPr lang="en-US" sz="1600" dirty="0"/>
              <a:t>Get</a:t>
            </a:r>
          </a:p>
          <a:p>
            <a:pPr eaLnBrk="1" fontAlgn="ctr" hangingPunct="1"/>
            <a:r>
              <a:rPr lang="en-US" sz="1600" dirty="0"/>
              <a:t>Post</a:t>
            </a:r>
          </a:p>
          <a:p>
            <a:pPr eaLnBrk="1" fontAlgn="ctr" hangingPunct="1"/>
            <a:r>
              <a:rPr lang="en-US" sz="1600" dirty="0"/>
              <a:t>Put</a:t>
            </a:r>
          </a:p>
          <a:p>
            <a:pPr eaLnBrk="1" fontAlgn="ctr" hangingPunct="1"/>
            <a:r>
              <a:rPr lang="en-US" sz="1600" dirty="0"/>
              <a:t>HTTP Secure (HTTPS)</a:t>
            </a:r>
          </a:p>
          <a:p>
            <a:pPr eaLnBrk="1" fontAlgn="ctr" hangingPunct="1"/>
            <a:r>
              <a:rPr lang="en-US" sz="1600" dirty="0"/>
              <a:t>Secure Socket Layer (SSL)</a:t>
            </a:r>
          </a:p>
          <a:p>
            <a:pPr eaLnBrk="1" fontAlgn="b" hangingPunct="1"/>
            <a:r>
              <a:rPr lang="en-US" sz="1600" dirty="0"/>
              <a:t>Simple Mail Transfer Protocol (SMTP)</a:t>
            </a:r>
          </a:p>
          <a:p>
            <a:pPr eaLnBrk="1" fontAlgn="b" hangingPunct="1"/>
            <a:r>
              <a:rPr lang="en-US" sz="1600" dirty="0"/>
              <a:t>Post Office Protocol (POP</a:t>
            </a:r>
            <a:r>
              <a:rPr lang="en-US" sz="1600" dirty="0" smtClean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5000474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Chapter 10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New Terms and Commands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276908" y="1358745"/>
            <a:ext cx="2721476" cy="4946358"/>
          </a:xfrm>
        </p:spPr>
        <p:txBody>
          <a:bodyPr/>
          <a:lstStyle/>
          <a:p>
            <a:pPr eaLnBrk="1" fontAlgn="b" hangingPunct="1"/>
            <a:r>
              <a:rPr lang="en-US" sz="1600" dirty="0"/>
              <a:t>IMAP</a:t>
            </a:r>
          </a:p>
          <a:p>
            <a:pPr eaLnBrk="1" fontAlgn="b" hangingPunct="1"/>
            <a:r>
              <a:rPr lang="en-US" sz="1600" dirty="0"/>
              <a:t>Port 25 (SMTP)</a:t>
            </a:r>
          </a:p>
          <a:p>
            <a:pPr eaLnBrk="1" fontAlgn="b" hangingPunct="1"/>
            <a:r>
              <a:rPr lang="en-US" sz="1600" dirty="0"/>
              <a:t>TCP Port 110 (POP)</a:t>
            </a:r>
          </a:p>
          <a:p>
            <a:pPr eaLnBrk="1" fontAlgn="b" hangingPunct="1"/>
            <a:r>
              <a:rPr lang="en-US" sz="1600" dirty="0"/>
              <a:t>Domain name</a:t>
            </a:r>
          </a:p>
          <a:p>
            <a:pPr eaLnBrk="1" fontAlgn="b" hangingPunct="1"/>
            <a:r>
              <a:rPr lang="en-US" sz="1600" dirty="0"/>
              <a:t>DNS Protocol</a:t>
            </a:r>
          </a:p>
          <a:p>
            <a:pPr eaLnBrk="1" fontAlgn="b" hangingPunct="1"/>
            <a:r>
              <a:rPr lang="en-US" sz="1600" dirty="0"/>
              <a:t>Record types: A, NS, AAAA, MX</a:t>
            </a:r>
          </a:p>
          <a:p>
            <a:pPr eaLnBrk="1" fontAlgn="b" hangingPunct="1"/>
            <a:r>
              <a:rPr lang="en-US" sz="1600" dirty="0"/>
              <a:t>ipconfig /</a:t>
            </a:r>
            <a:r>
              <a:rPr lang="en-US" sz="1600" dirty="0" err="1"/>
              <a:t>displaydns</a:t>
            </a:r>
            <a:r>
              <a:rPr lang="en-US" sz="1600" dirty="0"/>
              <a:t> </a:t>
            </a:r>
          </a:p>
          <a:p>
            <a:pPr eaLnBrk="1" fontAlgn="ctr" hangingPunct="1"/>
            <a:r>
              <a:rPr lang="en-CA" sz="1600" dirty="0"/>
              <a:t>Top-level domains are:</a:t>
            </a:r>
            <a:r>
              <a:rPr lang="en-US" sz="1600" dirty="0"/>
              <a:t> .com, .org, .au, .</a:t>
            </a:r>
            <a:r>
              <a:rPr lang="en-US" sz="1600" dirty="0" smtClean="0"/>
              <a:t>co</a:t>
            </a:r>
          </a:p>
          <a:p>
            <a:pPr eaLnBrk="1" fontAlgn="b" hangingPunct="1"/>
            <a:r>
              <a:rPr lang="en-US" sz="1600" dirty="0"/>
              <a:t>10.2.2.4</a:t>
            </a:r>
          </a:p>
          <a:p>
            <a:pPr eaLnBrk="1" fontAlgn="ctr" hangingPunct="1"/>
            <a:r>
              <a:rPr lang="en-US" sz="1600" dirty="0" err="1"/>
              <a:t>Nslookup</a:t>
            </a:r>
            <a:endParaRPr lang="en-US" sz="1600" dirty="0"/>
          </a:p>
          <a:p>
            <a:pPr eaLnBrk="1" fontAlgn="b" hangingPunct="1"/>
            <a:r>
              <a:rPr lang="en-US" sz="1600" dirty="0" smtClean="0"/>
              <a:t>10.2.2.5</a:t>
            </a:r>
            <a:endParaRPr lang="en-US" sz="1600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3008165" y="1358745"/>
            <a:ext cx="2850381" cy="49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fontAlgn="ctr" hangingPunct="1"/>
            <a:r>
              <a:rPr lang="en-US" sz="1600" dirty="0"/>
              <a:t>Dynamic Host Configuration Protocol (DHCP) for IPv4 </a:t>
            </a:r>
          </a:p>
          <a:p>
            <a:pPr eaLnBrk="1" fontAlgn="ctr" hangingPunct="1"/>
            <a:r>
              <a:rPr lang="en-US" sz="1600" dirty="0"/>
              <a:t>DHCPv6</a:t>
            </a:r>
          </a:p>
          <a:p>
            <a:pPr eaLnBrk="1" fontAlgn="b" hangingPunct="1"/>
            <a:r>
              <a:rPr lang="en-US" sz="1600" dirty="0"/>
              <a:t>10.2.2.6</a:t>
            </a:r>
          </a:p>
          <a:p>
            <a:pPr eaLnBrk="1" fontAlgn="b" hangingPunct="1"/>
            <a:r>
              <a:rPr lang="en-US" sz="1600" dirty="0"/>
              <a:t>DHCP Discover</a:t>
            </a:r>
          </a:p>
          <a:p>
            <a:pPr eaLnBrk="1" fontAlgn="b" hangingPunct="1"/>
            <a:r>
              <a:rPr lang="en-US" sz="1600" dirty="0"/>
              <a:t>DHCP Offer</a:t>
            </a:r>
          </a:p>
          <a:p>
            <a:pPr eaLnBrk="1" fontAlgn="b" hangingPunct="1"/>
            <a:r>
              <a:rPr lang="en-US" sz="1600" dirty="0"/>
              <a:t>DHCP Request</a:t>
            </a:r>
          </a:p>
          <a:p>
            <a:pPr eaLnBrk="1" fontAlgn="b" hangingPunct="1"/>
            <a:r>
              <a:rPr lang="en-US" sz="1600" dirty="0"/>
              <a:t>DHCP Acknowledgement</a:t>
            </a:r>
          </a:p>
          <a:p>
            <a:pPr eaLnBrk="1" fontAlgn="b" hangingPunct="1"/>
            <a:r>
              <a:rPr lang="en-US" sz="1600" dirty="0"/>
              <a:t>DHCP Negative Acknowledgement</a:t>
            </a:r>
          </a:p>
          <a:p>
            <a:pPr eaLnBrk="1" fontAlgn="b" hangingPunct="1"/>
            <a:r>
              <a:rPr lang="en-US" sz="1600" dirty="0"/>
              <a:t>DHCPv6: SOLICIT, ADVERTISE, INFORMATION REQUEST, and </a:t>
            </a:r>
            <a:r>
              <a:rPr lang="en-US" sz="1600" dirty="0" smtClean="0"/>
              <a:t>REPLY</a:t>
            </a:r>
            <a:endParaRPr lang="en-US" sz="1600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5856379" y="1358745"/>
            <a:ext cx="2841064" cy="49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fontAlgn="b" hangingPunct="1"/>
            <a:r>
              <a:rPr lang="en-US" sz="1600" dirty="0"/>
              <a:t>10.2.3.1</a:t>
            </a:r>
          </a:p>
          <a:p>
            <a:pPr eaLnBrk="1" fontAlgn="b" hangingPunct="1"/>
            <a:r>
              <a:rPr lang="en-US" sz="1600" dirty="0"/>
              <a:t>FTP daemon (</a:t>
            </a:r>
            <a:r>
              <a:rPr lang="en-US" sz="1600" dirty="0" err="1"/>
              <a:t>FTPd</a:t>
            </a:r>
            <a:r>
              <a:rPr lang="en-US" sz="1600" dirty="0"/>
              <a:t>)</a:t>
            </a:r>
          </a:p>
          <a:p>
            <a:pPr eaLnBrk="1" fontAlgn="b" hangingPunct="1"/>
            <a:r>
              <a:rPr lang="en-US" sz="1600" dirty="0"/>
              <a:t>10.2.3.2</a:t>
            </a:r>
          </a:p>
          <a:p>
            <a:pPr eaLnBrk="1" fontAlgn="b" hangingPunct="1"/>
            <a:r>
              <a:rPr lang="en-US" sz="1600" dirty="0"/>
              <a:t>Server Message Block (SMB)</a:t>
            </a:r>
          </a:p>
        </p:txBody>
      </p:sp>
    </p:spTree>
    <p:extLst>
      <p:ext uri="{BB962C8B-B14F-4D97-AF65-F5344CB8AC3E}">
        <p14:creationId xmlns:p14="http://schemas.microsoft.com/office/powerpoint/2010/main" val="115562306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endParaRPr lang="en-US"/>
          </a:p>
        </p:txBody>
      </p:sp>
      <p:pic>
        <p:nvPicPr>
          <p:cNvPr id="121858" name="Picture 3" descr="CNA_largo-onwhite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2741613"/>
            <a:ext cx="6097588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70368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9" descr="Cisco_WHT_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619375"/>
            <a:ext cx="24003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70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pPr algn="ctr" eaLnBrk="0" hangingPunct="0">
              <a:lnSpc>
                <a:spcPct val="90000"/>
              </a:lnSpc>
            </a:pP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72538262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350288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10 - Sections &amp; Objectives</a:t>
            </a:r>
          </a:p>
        </p:txBody>
      </p:sp>
      <p:sp>
        <p:nvSpPr>
          <p:cNvPr id="4099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337482"/>
            <a:ext cx="7940675" cy="4743578"/>
          </a:xfrm>
        </p:spPr>
        <p:txBody>
          <a:bodyPr/>
          <a:lstStyle/>
          <a:p>
            <a:pPr marL="0" indent="0">
              <a:buNone/>
            </a:pPr>
            <a:r>
              <a:rPr lang="en-CA" sz="2000" dirty="0" smtClean="0"/>
              <a:t>10.0 Introduction</a:t>
            </a:r>
          </a:p>
          <a:p>
            <a:pPr marL="0" indent="0">
              <a:buNone/>
            </a:pPr>
            <a:r>
              <a:rPr lang="en-CA" sz="2000" dirty="0" smtClean="0"/>
              <a:t>10.1 Application Layer Protocols</a:t>
            </a:r>
          </a:p>
          <a:p>
            <a:pPr marL="625475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Explain how the functions of the application layer, session layer, and presentation layer work together to provide network services to end user applications.</a:t>
            </a:r>
          </a:p>
          <a:p>
            <a:pPr marL="625475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Explain how common application layer protocols interact with end user applications.</a:t>
            </a:r>
          </a:p>
          <a:p>
            <a:pPr marL="1588" indent="0">
              <a:buNone/>
            </a:pPr>
            <a:r>
              <a:rPr lang="en-CA" sz="2000" dirty="0" smtClean="0"/>
              <a:t>10.2 Well-Known Application layer Protocols and Services</a:t>
            </a:r>
          </a:p>
          <a:p>
            <a:pPr marL="625475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Explain how web and email protocols operate.</a:t>
            </a:r>
          </a:p>
          <a:p>
            <a:pPr marL="625475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Explain how the IP addressing protocols operate.</a:t>
            </a:r>
          </a:p>
          <a:p>
            <a:pPr marL="625475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Explain how file transfer protocols operate.</a:t>
            </a:r>
            <a:endParaRPr lang="en-US" sz="1600" dirty="0" smtClean="0"/>
          </a:p>
          <a:p>
            <a:pPr marL="0" indent="0">
              <a:buNone/>
            </a:pPr>
            <a:r>
              <a:rPr lang="en-US" sz="2000" dirty="0" smtClean="0"/>
              <a:t>10.3 Summary</a:t>
            </a:r>
            <a:endParaRPr lang="en-US" sz="1600" dirty="0" smtClean="0"/>
          </a:p>
          <a:p>
            <a:pPr marL="627063" lvl="1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6571089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CA" sz="2400" dirty="0" smtClean="0"/>
              <a:t>10.1 Application Layer Protocols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22121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Application Layer Protocols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>
                <a:latin typeface="Arial" charset="0"/>
              </a:rPr>
              <a:t>Application, Presentation, </a:t>
            </a:r>
            <a:r>
              <a:rPr lang="en-US" dirty="0" smtClean="0">
                <a:latin typeface="Arial" charset="0"/>
              </a:rPr>
              <a:t>Session</a:t>
            </a:r>
            <a:endParaRPr lang="en-U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1" y="1232592"/>
            <a:ext cx="7970190" cy="5093780"/>
          </a:xfrm>
        </p:spPr>
        <p:txBody>
          <a:bodyPr/>
          <a:lstStyle/>
          <a:p>
            <a:r>
              <a:rPr lang="en-US" sz="2000" dirty="0" smtClean="0"/>
              <a:t>Application Layer</a:t>
            </a:r>
          </a:p>
          <a:p>
            <a:pPr lvl="1"/>
            <a:r>
              <a:rPr lang="en-US" sz="1600" dirty="0" smtClean="0"/>
              <a:t>Closest </a:t>
            </a:r>
            <a:r>
              <a:rPr lang="en-US" sz="1600" dirty="0"/>
              <a:t>to the end user.</a:t>
            </a:r>
          </a:p>
          <a:p>
            <a:pPr lvl="1"/>
            <a:r>
              <a:rPr lang="en-US" sz="1600" dirty="0"/>
              <a:t>Application layer protocols help exchange data between programs running on the source and destination hosts.</a:t>
            </a:r>
          </a:p>
          <a:p>
            <a:pPr lvl="1"/>
            <a:r>
              <a:rPr lang="en-US" sz="1600" dirty="0" smtClean="0"/>
              <a:t>The </a:t>
            </a:r>
            <a:r>
              <a:rPr lang="en-US" sz="1600" dirty="0"/>
              <a:t>TCP/IP application </a:t>
            </a:r>
            <a:r>
              <a:rPr lang="en-US" sz="1600" dirty="0" smtClean="0"/>
              <a:t>layer performs </a:t>
            </a:r>
            <a:r>
              <a:rPr lang="en-US" sz="1600" dirty="0"/>
              <a:t>the functions of the </a:t>
            </a:r>
            <a:r>
              <a:rPr lang="en-US" sz="1600" dirty="0" smtClean="0"/>
              <a:t>upper three </a:t>
            </a:r>
            <a:r>
              <a:rPr lang="en-US" sz="1600" dirty="0"/>
              <a:t>layers of the OSI model.</a:t>
            </a:r>
          </a:p>
          <a:p>
            <a:pPr lvl="1"/>
            <a:r>
              <a:rPr lang="en-US" sz="1600" dirty="0"/>
              <a:t>Common application layer </a:t>
            </a:r>
            <a:r>
              <a:rPr lang="en-US" sz="1600" dirty="0" smtClean="0"/>
              <a:t>protocols include</a:t>
            </a:r>
            <a:r>
              <a:rPr lang="en-US" sz="1600" dirty="0"/>
              <a:t>: HTTP, FTP, TFTP, DNS.</a:t>
            </a:r>
          </a:p>
          <a:p>
            <a:r>
              <a:rPr lang="en-US" sz="2000" dirty="0" smtClean="0"/>
              <a:t>Presentation and Session Layer</a:t>
            </a:r>
          </a:p>
          <a:p>
            <a:pPr lvl="1"/>
            <a:r>
              <a:rPr lang="en-US" sz="1600" dirty="0" smtClean="0"/>
              <a:t>Format data, compress and encrypt data</a:t>
            </a:r>
            <a:endParaRPr lang="en-US" sz="1600" dirty="0"/>
          </a:p>
          <a:p>
            <a:pPr lvl="1"/>
            <a:r>
              <a:rPr lang="en-US" sz="1600" dirty="0" smtClean="0"/>
              <a:t>Common </a:t>
            </a:r>
            <a:r>
              <a:rPr lang="en-US" sz="1600" dirty="0"/>
              <a:t>standards for video include QuickTime and Motion Picture Experts Group (MPEG).</a:t>
            </a:r>
          </a:p>
          <a:p>
            <a:pPr lvl="1"/>
            <a:r>
              <a:rPr lang="en-US" sz="1600" dirty="0"/>
              <a:t>Common graphic image formats </a:t>
            </a:r>
            <a:r>
              <a:rPr lang="en-US" sz="1600" dirty="0" smtClean="0"/>
              <a:t>are: GIF, JPEG and PNG</a:t>
            </a:r>
          </a:p>
          <a:p>
            <a:pPr lvl="1"/>
            <a:r>
              <a:rPr lang="en-US" sz="1600" dirty="0"/>
              <a:t>The session layer creates and maintains dialogs between source and destination applications.</a:t>
            </a:r>
          </a:p>
          <a:p>
            <a:pPr lvl="1"/>
            <a:r>
              <a:rPr lang="en-US" sz="1600" dirty="0"/>
              <a:t>The session layer handles the exchange of information to initiate dialogs, keep them active, and to restart sessions that are disrupted or </a:t>
            </a:r>
            <a:r>
              <a:rPr lang="en-US" sz="1600" dirty="0" smtClean="0"/>
              <a:t>idle.</a:t>
            </a:r>
          </a:p>
        </p:txBody>
      </p:sp>
    </p:spTree>
    <p:extLst>
      <p:ext uri="{BB962C8B-B14F-4D97-AF65-F5344CB8AC3E}">
        <p14:creationId xmlns:p14="http://schemas.microsoft.com/office/powerpoint/2010/main" val="35043702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Application Layer Protocols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>
                <a:latin typeface="Arial" charset="0"/>
              </a:rPr>
              <a:t>Application, Presentation, </a:t>
            </a:r>
            <a:r>
              <a:rPr lang="en-US" dirty="0" smtClean="0">
                <a:latin typeface="Arial" charset="0"/>
              </a:rPr>
              <a:t>Session (Cont.)</a:t>
            </a:r>
            <a:endParaRPr lang="en-U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1" y="1232592"/>
            <a:ext cx="7970190" cy="5093780"/>
          </a:xfrm>
        </p:spPr>
        <p:txBody>
          <a:bodyPr/>
          <a:lstStyle/>
          <a:p>
            <a:r>
              <a:rPr lang="en-US" sz="2000" dirty="0" smtClean="0"/>
              <a:t>TCP/IP Application Layer Protocols</a:t>
            </a:r>
          </a:p>
          <a:p>
            <a:pPr lvl="1"/>
            <a:r>
              <a:rPr lang="en-US" sz="1600" dirty="0"/>
              <a:t>TCP/IP application protocols specify the format and control information necessary for common Internet functions.</a:t>
            </a:r>
          </a:p>
          <a:p>
            <a:pPr lvl="1"/>
            <a:r>
              <a:rPr lang="en-US" sz="1600" dirty="0"/>
              <a:t>Application layer protocols must be implemented in both the source and destination devices.</a:t>
            </a:r>
          </a:p>
          <a:p>
            <a:pPr lvl="1"/>
            <a:r>
              <a:rPr lang="en-US" sz="1600" dirty="0"/>
              <a:t>Application layer protocols implemented on the source and destination host must be compatible to allow communication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35" y="3462040"/>
            <a:ext cx="8510949" cy="2805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495614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194" y="4340506"/>
            <a:ext cx="3836832" cy="2141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93868" y="753217"/>
            <a:ext cx="8772157" cy="838200"/>
          </a:xfrm>
        </p:spPr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Application Layer Protocols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>
                <a:latin typeface="Arial" charset="0"/>
              </a:rPr>
              <a:t>How Application Protocols Interact with End-User </a:t>
            </a:r>
            <a:r>
              <a:rPr lang="en-US" dirty="0" smtClean="0">
                <a:latin typeface="Arial" charset="0"/>
              </a:rPr>
              <a:t>Applications</a:t>
            </a:r>
            <a:endParaRPr lang="en-U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1" y="1591417"/>
            <a:ext cx="8271132" cy="4890406"/>
          </a:xfrm>
        </p:spPr>
        <p:txBody>
          <a:bodyPr/>
          <a:lstStyle/>
          <a:p>
            <a:r>
              <a:rPr lang="en-US" sz="2000" dirty="0"/>
              <a:t>Client-Server Model</a:t>
            </a:r>
          </a:p>
          <a:p>
            <a:pPr lvl="1"/>
            <a:r>
              <a:rPr lang="en-US" sz="1600" dirty="0" smtClean="0"/>
              <a:t>Clients request information while servers provide it.</a:t>
            </a:r>
            <a:endParaRPr lang="en-US" sz="1600" dirty="0"/>
          </a:p>
          <a:p>
            <a:pPr lvl="1"/>
            <a:r>
              <a:rPr lang="en-US" sz="1600" dirty="0"/>
              <a:t>Client and server processes are considered to be in the application layer.</a:t>
            </a:r>
          </a:p>
          <a:p>
            <a:pPr lvl="1"/>
            <a:r>
              <a:rPr lang="en-US" sz="1600" dirty="0" smtClean="0"/>
              <a:t>The </a:t>
            </a:r>
            <a:r>
              <a:rPr lang="en-US" sz="1600" dirty="0"/>
              <a:t>contents of the data </a:t>
            </a:r>
            <a:r>
              <a:rPr lang="en-US" sz="1600" dirty="0" smtClean="0"/>
              <a:t>exchange will </a:t>
            </a:r>
            <a:r>
              <a:rPr lang="en-US" sz="1600" dirty="0"/>
              <a:t>depend of the application in use.</a:t>
            </a:r>
          </a:p>
          <a:p>
            <a:pPr lvl="1"/>
            <a:r>
              <a:rPr lang="en-US" sz="1600" dirty="0"/>
              <a:t>Email is an example of a </a:t>
            </a:r>
            <a:r>
              <a:rPr lang="en-US" sz="1600" dirty="0" smtClean="0"/>
              <a:t>Client-Server </a:t>
            </a:r>
            <a:r>
              <a:rPr lang="en-US" sz="1600" dirty="0"/>
              <a:t>interaction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 bwMode="auto">
          <a:xfrm>
            <a:off x="213111" y="3398997"/>
            <a:ext cx="4871490" cy="4890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-2286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 smtClean="0"/>
              <a:t>Peer-to-Peer Networks</a:t>
            </a:r>
          </a:p>
          <a:p>
            <a:pPr lvl="1"/>
            <a:r>
              <a:rPr lang="en-US" sz="1600" kern="0" dirty="0" smtClean="0"/>
              <a:t>Data is accessed without the use of a dedicated server.</a:t>
            </a:r>
          </a:p>
          <a:p>
            <a:pPr lvl="1"/>
            <a:r>
              <a:rPr lang="en-US" sz="1600" kern="0" dirty="0" smtClean="0"/>
              <a:t>Two or more computers can be connected to a P2P network to share resources.</a:t>
            </a:r>
          </a:p>
          <a:p>
            <a:pPr lvl="1"/>
            <a:r>
              <a:rPr lang="en-US" sz="1600" kern="0" dirty="0" smtClean="0"/>
              <a:t>Every connected end device (a peer) can function as both a server and a client.</a:t>
            </a:r>
          </a:p>
          <a:p>
            <a:pPr lvl="1"/>
            <a:r>
              <a:rPr lang="en-US" sz="1600" kern="0" dirty="0" smtClean="0"/>
              <a:t>The roles of client and server are set on a per-request basis.</a:t>
            </a:r>
          </a:p>
          <a:p>
            <a:pPr lvl="1"/>
            <a:endParaRPr lang="en-US" sz="1600" kern="0" dirty="0"/>
          </a:p>
        </p:txBody>
      </p:sp>
    </p:spTree>
    <p:extLst>
      <p:ext uri="{BB962C8B-B14F-4D97-AF65-F5344CB8AC3E}">
        <p14:creationId xmlns:p14="http://schemas.microsoft.com/office/powerpoint/2010/main" val="401961620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93868" y="753217"/>
            <a:ext cx="8772157" cy="838200"/>
          </a:xfrm>
        </p:spPr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Application Layer Protocols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>
                <a:latin typeface="Arial" charset="0"/>
              </a:rPr>
              <a:t>How Application Protocols Interact with End-User </a:t>
            </a:r>
            <a:r>
              <a:rPr lang="en-US" dirty="0" smtClean="0">
                <a:latin typeface="Arial" charset="0"/>
              </a:rPr>
              <a:t>Applications (Cont.)</a:t>
            </a:r>
            <a:endParaRPr lang="en-U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1" y="1591417"/>
            <a:ext cx="7970190" cy="4890406"/>
          </a:xfrm>
        </p:spPr>
        <p:txBody>
          <a:bodyPr/>
          <a:lstStyle/>
          <a:p>
            <a:r>
              <a:rPr lang="en-US" sz="2000" dirty="0" smtClean="0"/>
              <a:t>Peer-to-Peer </a:t>
            </a:r>
            <a:r>
              <a:rPr lang="en-US" sz="2000" dirty="0"/>
              <a:t>Applications</a:t>
            </a:r>
          </a:p>
          <a:p>
            <a:pPr lvl="1"/>
            <a:r>
              <a:rPr lang="en-US" sz="1600" dirty="0"/>
              <a:t>Some P2P applications use a hybrid </a:t>
            </a:r>
            <a:r>
              <a:rPr lang="en-US" sz="1600" dirty="0" smtClean="0"/>
              <a:t>system, where </a:t>
            </a:r>
            <a:r>
              <a:rPr lang="en-US" sz="1600" dirty="0"/>
              <a:t>resource sharing is </a:t>
            </a:r>
            <a:r>
              <a:rPr lang="en-US" sz="1600" dirty="0" smtClean="0"/>
              <a:t>decentralized.</a:t>
            </a:r>
            <a:endParaRPr lang="en-US" sz="1600" dirty="0"/>
          </a:p>
          <a:p>
            <a:pPr lvl="1"/>
            <a:r>
              <a:rPr lang="en-US" sz="1600" dirty="0" smtClean="0"/>
              <a:t>Indexes </a:t>
            </a:r>
            <a:r>
              <a:rPr lang="en-US" sz="1600" dirty="0"/>
              <a:t>that point to resource locations are stored in a centralized directory.</a:t>
            </a:r>
          </a:p>
          <a:p>
            <a:pPr lvl="1"/>
            <a:r>
              <a:rPr lang="en-US" sz="1600" dirty="0"/>
              <a:t>In a hybrid system, </a:t>
            </a:r>
            <a:r>
              <a:rPr lang="en-US" sz="1600" dirty="0" smtClean="0"/>
              <a:t>each peer </a:t>
            </a:r>
            <a:r>
              <a:rPr lang="en-US" sz="1600" dirty="0"/>
              <a:t>accesses an </a:t>
            </a:r>
            <a:r>
              <a:rPr lang="en-US" sz="1600" dirty="0" smtClean="0"/>
              <a:t>index server </a:t>
            </a:r>
            <a:r>
              <a:rPr lang="en-US" sz="1600" dirty="0"/>
              <a:t>to get the </a:t>
            </a:r>
            <a:r>
              <a:rPr lang="en-US" sz="1600" dirty="0" smtClean="0"/>
              <a:t>location of </a:t>
            </a:r>
            <a:r>
              <a:rPr lang="en-US" sz="1600" dirty="0"/>
              <a:t>a resource stored </a:t>
            </a:r>
            <a:r>
              <a:rPr lang="en-US" sz="1600" dirty="0" smtClean="0"/>
              <a:t>on another </a:t>
            </a:r>
            <a:r>
              <a:rPr lang="en-US" sz="1600" dirty="0"/>
              <a:t>peer</a:t>
            </a:r>
            <a:r>
              <a:rPr lang="en-US" sz="1600" dirty="0" smtClean="0"/>
              <a:t>.</a:t>
            </a:r>
            <a:endParaRPr lang="en-US" sz="1600" dirty="0"/>
          </a:p>
          <a:p>
            <a:r>
              <a:rPr lang="en-US" sz="2000" dirty="0"/>
              <a:t>Common P2P Applications</a:t>
            </a:r>
          </a:p>
          <a:p>
            <a:pPr lvl="1"/>
            <a:r>
              <a:rPr lang="en-US" sz="1600" dirty="0"/>
              <a:t>Common P2P networks include: </a:t>
            </a:r>
            <a:r>
              <a:rPr lang="en-US" sz="1600" dirty="0" err="1"/>
              <a:t>eDonkey</a:t>
            </a:r>
            <a:r>
              <a:rPr lang="en-US" sz="1600" dirty="0"/>
              <a:t>, G2, </a:t>
            </a:r>
            <a:r>
              <a:rPr lang="en-US" sz="1600" dirty="0" err="1" smtClean="0"/>
              <a:t>BitTorrent</a:t>
            </a:r>
            <a:r>
              <a:rPr lang="en-US" sz="1600" dirty="0" smtClean="0"/>
              <a:t>.</a:t>
            </a:r>
            <a:endParaRPr lang="en-US" sz="1600" dirty="0"/>
          </a:p>
          <a:p>
            <a:pPr lvl="1"/>
            <a:r>
              <a:rPr lang="en-US" sz="1600" dirty="0"/>
              <a:t>Many P2P applications allow users to share pieces of many files with each other at the same time.</a:t>
            </a:r>
          </a:p>
          <a:p>
            <a:pPr lvl="1"/>
            <a:r>
              <a:rPr lang="en-US" sz="1600" dirty="0"/>
              <a:t>A small torrent file contains information about the location of other users and tracker computers.</a:t>
            </a:r>
          </a:p>
          <a:p>
            <a:pPr lvl="1"/>
            <a:r>
              <a:rPr lang="en-US" sz="1600" dirty="0"/>
              <a:t>Trackers are computers </a:t>
            </a:r>
            <a:r>
              <a:rPr lang="en-US" sz="1600" dirty="0" smtClean="0"/>
              <a:t>keeping track </a:t>
            </a:r>
            <a:r>
              <a:rPr lang="en-US" sz="1600" dirty="0"/>
              <a:t>of the files hosted by users.</a:t>
            </a:r>
          </a:p>
          <a:p>
            <a:pPr lvl="1"/>
            <a:r>
              <a:rPr lang="en-US" sz="1600" dirty="0"/>
              <a:t>This technology is called </a:t>
            </a:r>
            <a:r>
              <a:rPr lang="en-US" sz="1600" dirty="0" err="1" smtClean="0"/>
              <a:t>BitTorrent</a:t>
            </a:r>
            <a:r>
              <a:rPr lang="en-US" sz="1600" dirty="0" smtClean="0"/>
              <a:t>. There </a:t>
            </a:r>
            <a:r>
              <a:rPr lang="en-US" sz="1600" dirty="0"/>
              <a:t>are many </a:t>
            </a:r>
            <a:r>
              <a:rPr lang="en-US" sz="1600" dirty="0" err="1"/>
              <a:t>BitTorrent</a:t>
            </a:r>
            <a:r>
              <a:rPr lang="en-US" sz="1600" dirty="0"/>
              <a:t> </a:t>
            </a:r>
            <a:r>
              <a:rPr lang="en-US" sz="1600" dirty="0" smtClean="0"/>
              <a:t>clients, including  </a:t>
            </a:r>
            <a:r>
              <a:rPr lang="en-US" sz="1600" dirty="0" err="1"/>
              <a:t>BitTorrent</a:t>
            </a:r>
            <a:r>
              <a:rPr lang="en-US" sz="1600" dirty="0"/>
              <a:t>, </a:t>
            </a:r>
            <a:r>
              <a:rPr lang="en-US" sz="1600" dirty="0" smtClean="0"/>
              <a:t>uTorrent, </a:t>
            </a:r>
            <a:r>
              <a:rPr lang="en-US" sz="1600" dirty="0" err="1" smtClean="0"/>
              <a:t>Frostwire</a:t>
            </a:r>
            <a:r>
              <a:rPr lang="en-US" sz="1600" dirty="0"/>
              <a:t>, and </a:t>
            </a:r>
            <a:r>
              <a:rPr lang="en-US" sz="1600" dirty="0" err="1"/>
              <a:t>qBittorrent</a:t>
            </a:r>
            <a:r>
              <a:rPr lang="en-US" sz="1600" dirty="0"/>
              <a:t>.</a:t>
            </a:r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4061682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CA" sz="2400" dirty="0" smtClean="0"/>
              <a:t>10.2 Well-Known Application Layer Protocols and Services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05340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27707</TotalTime>
  <Pages>28</Pages>
  <Words>1833</Words>
  <Application>Microsoft Office PowerPoint</Application>
  <PresentationFormat>On-screen Show (4:3)</PresentationFormat>
  <Paragraphs>263</Paragraphs>
  <Slides>23</Slides>
  <Notes>22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ＭＳ Ｐゴシック</vt:lpstr>
      <vt:lpstr>Arial</vt:lpstr>
      <vt:lpstr>Wingdings</vt:lpstr>
      <vt:lpstr>PPT-TMPLT-WHT_C</vt:lpstr>
      <vt:lpstr>NetAcad-4F_PPT-WHT_060408</vt:lpstr>
      <vt:lpstr>PowerPoint Presentation</vt:lpstr>
      <vt:lpstr>Chapter 10: Application Layer</vt:lpstr>
      <vt:lpstr>Chapter 10 - Sections &amp; Objectives</vt:lpstr>
      <vt:lpstr>10.1 Application Layer Protocols</vt:lpstr>
      <vt:lpstr>Application Layer Protocols Application, Presentation, Session</vt:lpstr>
      <vt:lpstr>Application Layer Protocols Application, Presentation, Session (Cont.)</vt:lpstr>
      <vt:lpstr>Application Layer Protocols How Application Protocols Interact with End-User Applications</vt:lpstr>
      <vt:lpstr>Application Layer Protocols How Application Protocols Interact with End-User Applications (Cont.)</vt:lpstr>
      <vt:lpstr>10.2 Well-Known Application Layer Protocols and Services</vt:lpstr>
      <vt:lpstr>Well-Known Application Layer Protocols and Services Web and Email Protocols</vt:lpstr>
      <vt:lpstr>Well-Known Application Layer Protocols and Services Web and Email Protocols (Cont.)</vt:lpstr>
      <vt:lpstr>Well-Known Application Layer Protocols and Services Web and Email Protocols (Cont.)</vt:lpstr>
      <vt:lpstr>Well-Known Application Layer Protocols and Services IP Addressing Services</vt:lpstr>
      <vt:lpstr>Well-Known Application Layer Protocols and Services IP Addressing Services (Cont.)</vt:lpstr>
      <vt:lpstr>Well-Known Application Layer Protocols and Services IP Addressing Services (Cont.)</vt:lpstr>
      <vt:lpstr>Well-Known Application Layer Protocols and Services File Sharing Services</vt:lpstr>
      <vt:lpstr>Well-Known Application Layer Protocols and Services File Sharing Services (Cont.)</vt:lpstr>
      <vt:lpstr>10.3 Summary</vt:lpstr>
      <vt:lpstr>Chapter Summary Summary</vt:lpstr>
      <vt:lpstr>Chapter 10 New Terms and Commands</vt:lpstr>
      <vt:lpstr>Chapter 10 New Terms and Commands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user</cp:lastModifiedBy>
  <cp:revision>1048</cp:revision>
  <cp:lastPrinted>1999-01-27T00:54:54Z</cp:lastPrinted>
  <dcterms:created xsi:type="dcterms:W3CDTF">2006-10-23T15:07:30Z</dcterms:created>
  <dcterms:modified xsi:type="dcterms:W3CDTF">2017-05-08T11:05:39Z</dcterms:modified>
</cp:coreProperties>
</file>