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7"/>
  </p:notesMasterIdLst>
  <p:handoutMasterIdLst>
    <p:handoutMasterId r:id="rId28"/>
  </p:handoutMasterIdLst>
  <p:sldIdLst>
    <p:sldId id="877" r:id="rId3"/>
    <p:sldId id="500" r:id="rId4"/>
    <p:sldId id="786" r:id="rId5"/>
    <p:sldId id="791" r:id="rId6"/>
    <p:sldId id="987" r:id="rId7"/>
    <p:sldId id="993" r:id="rId8"/>
    <p:sldId id="989" r:id="rId9"/>
    <p:sldId id="994" r:id="rId10"/>
    <p:sldId id="995" r:id="rId11"/>
    <p:sldId id="996" r:id="rId12"/>
    <p:sldId id="984" r:id="rId13"/>
    <p:sldId id="988" r:id="rId14"/>
    <p:sldId id="997" r:id="rId15"/>
    <p:sldId id="990" r:id="rId16"/>
    <p:sldId id="998" r:id="rId17"/>
    <p:sldId id="999" r:id="rId18"/>
    <p:sldId id="991" r:id="rId19"/>
    <p:sldId id="1000" r:id="rId20"/>
    <p:sldId id="992" r:id="rId21"/>
    <p:sldId id="985" r:id="rId22"/>
    <p:sldId id="883" r:id="rId23"/>
    <p:sldId id="946" r:id="rId24"/>
    <p:sldId id="884" r:id="rId25"/>
    <p:sldId id="885" r:id="rId2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89277" autoAdjust="0"/>
  </p:normalViewPr>
  <p:slideViewPr>
    <p:cSldViewPr snapToGrid="0">
      <p:cViewPr varScale="1">
        <p:scale>
          <a:sx n="97" d="100"/>
          <a:sy n="97" d="100"/>
        </p:scale>
        <p:origin x="3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2" Type="http://schemas.openxmlformats.org/officeDocument/2006/relationships/slide" Target="slides/slide6.xml"/><Relationship Id="rId16" Type="http://schemas.openxmlformats.org/officeDocument/2006/relationships/slide" Target="slides/slide22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5" Type="http://schemas.openxmlformats.org/officeDocument/2006/relationships/slide" Target="slides/slide9.xml"/><Relationship Id="rId15" Type="http://schemas.openxmlformats.org/officeDocument/2006/relationships/slide" Target="slides/slide21.xml"/><Relationship Id="rId10" Type="http://schemas.openxmlformats.org/officeDocument/2006/relationships/slide" Target="slides/slide15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9.1 – Transport Layer Protocols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9.1.2 – TCP and UDP Overview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77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9: Transport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238755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9.2 – TCP and UDP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9.2.1 – TCP Communication</a:t>
            </a:r>
            <a:r>
              <a:rPr lang="en-US" baseline="0" dirty="0" smtClean="0">
                <a:latin typeface="Arial" charset="0"/>
              </a:rPr>
              <a:t> Process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13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9.2 – TCP and UDP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9.2.1 – TCP Communication</a:t>
            </a:r>
            <a:r>
              <a:rPr lang="en-US" baseline="0" dirty="0" smtClean="0">
                <a:latin typeface="Arial" charset="0"/>
              </a:rPr>
              <a:t> Process 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31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9.2 – TCP and UDP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9.2.2 – Reliability and Flow Control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0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9.2 – TCP and UDP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9.2.2 – Reliability and Flow Control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7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9.2 – TCP and UDP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9.2.2 – Reliability and Flow Control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7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9.2 – TCP and UDP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9.2.3 – UDP Communication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02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9.2 – TCP and UDP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9.2.3 – UDP Communication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2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9.2 – TCP and UDP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9.2.4 – TCP or UDP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5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9: Transport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9: Transport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93200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3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9: Transport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9.1 – Transport Layer Protocols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9.1.1 – Transportation of Data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29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9.1 – Transport Layer Protocols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9.1.1 – Transportation of Data 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0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9.1 – Transport Layer Protocols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9.1.2 – TCP and UDP Overview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9.1 – Transport Layer Protocols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9.1.2 – TCP and UDP Overview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9.1 – Transport Layer Protocols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9.1.2 – TCP and UDP Overview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9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9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9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TCP and UDP </a:t>
            </a:r>
            <a:r>
              <a:rPr lang="en-US" dirty="0" smtClean="0">
                <a:latin typeface="Arial" charset="0"/>
              </a:rPr>
              <a:t>Overview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7565076" cy="5093780"/>
          </a:xfrm>
        </p:spPr>
        <p:txBody>
          <a:bodyPr/>
          <a:lstStyle/>
          <a:p>
            <a:r>
              <a:rPr lang="en-US" sz="2000" dirty="0" smtClean="0"/>
              <a:t>Socket Pairs</a:t>
            </a:r>
          </a:p>
          <a:p>
            <a:pPr lvl="1"/>
            <a:r>
              <a:rPr lang="en-US" sz="1600" dirty="0"/>
              <a:t>The combination of the source IP address and source port number, or the destination IP address and destination port number, is known as a socket.</a:t>
            </a:r>
          </a:p>
          <a:p>
            <a:pPr lvl="1"/>
            <a:r>
              <a:rPr lang="en-US" sz="1600" dirty="0" smtClean="0"/>
              <a:t>The socket is used to identify the server and service being requested by the client.</a:t>
            </a:r>
          </a:p>
          <a:p>
            <a:pPr lvl="1"/>
            <a:r>
              <a:rPr lang="en-US" sz="1600" dirty="0" smtClean="0"/>
              <a:t>Two </a:t>
            </a:r>
            <a:r>
              <a:rPr lang="en-US" sz="1600" dirty="0"/>
              <a:t>sockets combine to form a socket pair: (192.168.1.5:1099, 192.168.1.7:80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/>
              <a:t>Sockets enable multiple </a:t>
            </a:r>
            <a:r>
              <a:rPr lang="en-US" sz="1600" dirty="0" smtClean="0"/>
              <a:t>processes running </a:t>
            </a:r>
            <a:r>
              <a:rPr lang="en-US" sz="1600" dirty="0"/>
              <a:t>on a client and </a:t>
            </a:r>
            <a:r>
              <a:rPr lang="en-US" sz="1600" dirty="0" smtClean="0"/>
              <a:t>multiple connections </a:t>
            </a:r>
            <a:r>
              <a:rPr lang="en-US" sz="1600" dirty="0"/>
              <a:t>to a server process </a:t>
            </a:r>
            <a:r>
              <a:rPr lang="en-US" sz="1600" dirty="0" smtClean="0"/>
              <a:t>to be </a:t>
            </a:r>
            <a:r>
              <a:rPr lang="en-US" sz="1600" dirty="0"/>
              <a:t>distinguished from each other.</a:t>
            </a:r>
          </a:p>
          <a:p>
            <a:r>
              <a:rPr lang="en-US" sz="2000" dirty="0" smtClean="0"/>
              <a:t>Port Number Groups</a:t>
            </a:r>
          </a:p>
          <a:p>
            <a:pPr lvl="1"/>
            <a:r>
              <a:rPr lang="en-US" sz="1600" dirty="0" smtClean="0"/>
              <a:t>The IANA has created three port number groups:</a:t>
            </a:r>
          </a:p>
          <a:p>
            <a:pPr lvl="1"/>
            <a:r>
              <a:rPr lang="en-US" sz="1600" dirty="0" smtClean="0"/>
              <a:t>Well-known ports (0 to 1023)</a:t>
            </a:r>
          </a:p>
          <a:p>
            <a:pPr lvl="1"/>
            <a:r>
              <a:rPr lang="en-US" sz="1600" dirty="0" smtClean="0"/>
              <a:t>Registered Ports (1024 to 49151)</a:t>
            </a:r>
          </a:p>
          <a:p>
            <a:pPr lvl="1"/>
            <a:r>
              <a:rPr lang="en-US" sz="1600" dirty="0" smtClean="0"/>
              <a:t>Private and/or Dynamic Ports (49152 to 65535)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netstat</a:t>
            </a:r>
            <a:r>
              <a:rPr lang="en-US" sz="2000" dirty="0" smtClean="0"/>
              <a:t> Command</a:t>
            </a:r>
          </a:p>
          <a:p>
            <a:pPr lvl="1"/>
            <a:r>
              <a:rPr lang="en-US" sz="1600" dirty="0" err="1" smtClean="0"/>
              <a:t>Netstat</a:t>
            </a:r>
            <a:r>
              <a:rPr lang="en-US" sz="1600" dirty="0" smtClean="0"/>
              <a:t> allows a user to see active connections in a host.</a:t>
            </a:r>
          </a:p>
          <a:p>
            <a:pPr lvl="1"/>
            <a:r>
              <a:rPr lang="en-US" sz="1600" dirty="0" err="1"/>
              <a:t>Netstat</a:t>
            </a:r>
            <a:r>
              <a:rPr lang="en-US" sz="1600" dirty="0"/>
              <a:t> </a:t>
            </a:r>
            <a:r>
              <a:rPr lang="en-US" sz="1600" dirty="0" smtClean="0"/>
              <a:t>also displays the process using the connection.</a:t>
            </a:r>
          </a:p>
          <a:p>
            <a:pPr marL="228600" lvl="1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27" y="3986606"/>
            <a:ext cx="3537498" cy="181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398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CA" sz="2400" dirty="0" smtClean="0"/>
              <a:t>9.2 TCP and UDP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534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TCP Communication </a:t>
            </a:r>
            <a:r>
              <a:rPr lang="en-US" dirty="0" smtClean="0">
                <a:latin typeface="Arial" charset="0"/>
              </a:rPr>
              <a:t>Process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7970190" cy="5093780"/>
          </a:xfrm>
        </p:spPr>
        <p:txBody>
          <a:bodyPr/>
          <a:lstStyle/>
          <a:p>
            <a:r>
              <a:rPr lang="en-US" sz="2000" dirty="0" smtClean="0"/>
              <a:t>TCP Server Processes</a:t>
            </a:r>
          </a:p>
          <a:p>
            <a:pPr lvl="1"/>
            <a:r>
              <a:rPr lang="en-US" sz="1600" dirty="0"/>
              <a:t>Each application process running on the server uses a port number.</a:t>
            </a:r>
          </a:p>
          <a:p>
            <a:pPr lvl="1"/>
            <a:r>
              <a:rPr lang="en-US" sz="1600" dirty="0"/>
              <a:t>An individual server cannot have two services assigned to the same port number within the same transport layer service.</a:t>
            </a:r>
          </a:p>
          <a:p>
            <a:pPr lvl="1"/>
            <a:r>
              <a:rPr lang="en-US" sz="1600" dirty="0"/>
              <a:t>An active server application assigned to a specific port is considered to be open.</a:t>
            </a:r>
          </a:p>
          <a:p>
            <a:pPr lvl="1"/>
            <a:r>
              <a:rPr lang="en-US" sz="1600" dirty="0"/>
              <a:t>Any incoming client request addressed to an open port is accepted and processed by the server application bound to that port.</a:t>
            </a:r>
          </a:p>
          <a:p>
            <a:pPr lvl="1"/>
            <a:r>
              <a:rPr lang="en-US" sz="1600" dirty="0"/>
              <a:t>There can be many ports open simultaneously on a server, one for each active server application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2000" dirty="0" smtClean="0"/>
              <a:t>TCP Connection Establishment</a:t>
            </a:r>
          </a:p>
          <a:p>
            <a:pPr lvl="1"/>
            <a:r>
              <a:rPr lang="en-US" sz="1600" dirty="0"/>
              <a:t>A TCP connection is established in three steps: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initiating client requests a client-to-server communication session with the server.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server acknowledges the client-to-server communication session and requests a server-to-client</a:t>
            </a:r>
            <a:br>
              <a:rPr lang="en-US" sz="1600" dirty="0"/>
            </a:br>
            <a:r>
              <a:rPr lang="en-US" sz="1600" dirty="0"/>
              <a:t>communication session.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initiating client </a:t>
            </a:r>
            <a:r>
              <a:rPr lang="en-US" sz="1600" dirty="0" smtClean="0"/>
              <a:t>acknowledges the </a:t>
            </a:r>
            <a:r>
              <a:rPr lang="en-US" sz="1600" dirty="0"/>
              <a:t>server-to-client </a:t>
            </a:r>
            <a:r>
              <a:rPr lang="en-US" sz="1600" dirty="0" smtClean="0"/>
              <a:t>communication session.</a:t>
            </a:r>
            <a:endParaRPr lang="en-US" sz="1600" dirty="0"/>
          </a:p>
          <a:p>
            <a:pPr marL="228600" lvl="1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01392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TCP Communication </a:t>
            </a:r>
            <a:r>
              <a:rPr lang="en-US" dirty="0" smtClean="0">
                <a:latin typeface="Arial" charset="0"/>
              </a:rPr>
              <a:t>Process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8410028" cy="5093780"/>
          </a:xfrm>
        </p:spPr>
        <p:txBody>
          <a:bodyPr/>
          <a:lstStyle/>
          <a:p>
            <a:r>
              <a:rPr lang="en-US" sz="2000" dirty="0" smtClean="0"/>
              <a:t>TCP Session Termination</a:t>
            </a:r>
            <a:endParaRPr lang="en-US" sz="2000" dirty="0"/>
          </a:p>
          <a:p>
            <a:pPr lvl="1"/>
            <a:r>
              <a:rPr lang="en-US" sz="1600" dirty="0"/>
              <a:t>The FIN TCP flag is used to terminate a TCP connection.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When the client has no more data to send in the stream, it sends a segment with the FIN flag set.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server sends an ACK to acknowledge the receipt of the FIN to terminate the session from client to server.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server sends a FIN to the client </a:t>
            </a:r>
            <a:r>
              <a:rPr lang="en-US" sz="1600" dirty="0" smtClean="0"/>
              <a:t>to terminate </a:t>
            </a:r>
            <a:r>
              <a:rPr lang="en-US" sz="1600" dirty="0"/>
              <a:t>the server-to-client session.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client responds with an ACK </a:t>
            </a:r>
            <a:r>
              <a:rPr lang="en-US" sz="1600" dirty="0" smtClean="0"/>
              <a:t>to acknowledge </a:t>
            </a:r>
            <a:r>
              <a:rPr lang="en-US" sz="1600" dirty="0"/>
              <a:t>the FIN from the server.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When all segments have </a:t>
            </a:r>
            <a:r>
              <a:rPr lang="en-US" sz="1600" dirty="0" smtClean="0"/>
              <a:t>been acknowledged</a:t>
            </a:r>
            <a:r>
              <a:rPr lang="en-US" sz="1600" dirty="0"/>
              <a:t>, the session is closed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2000" dirty="0" smtClean="0"/>
              <a:t>TCP Three-way Handshake Analysis</a:t>
            </a:r>
            <a:endParaRPr lang="en-US" sz="2000" dirty="0"/>
          </a:p>
          <a:p>
            <a:pPr lvl="1"/>
            <a:r>
              <a:rPr lang="en-US" sz="1600" dirty="0"/>
              <a:t>The three-way handshake: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Establishes that the destination device is present on the network.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Verifies that the destination device has an active service and is accepting requests on the destination port number that the initiating client intends to use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Informs the destination device that the source client intends to establish a communication session on that port number.</a:t>
            </a:r>
          </a:p>
          <a:p>
            <a:pPr lvl="1"/>
            <a:endParaRPr lang="en-US" sz="1600" dirty="0"/>
          </a:p>
          <a:p>
            <a:pPr marL="228600" lvl="1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01194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Reliability and Flow </a:t>
            </a:r>
            <a:r>
              <a:rPr lang="en-US" dirty="0" smtClean="0">
                <a:latin typeface="Arial" charset="0"/>
              </a:rPr>
              <a:t>Control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5377461" cy="5093780"/>
          </a:xfrm>
        </p:spPr>
        <p:txBody>
          <a:bodyPr/>
          <a:lstStyle/>
          <a:p>
            <a:r>
              <a:rPr lang="en-US" sz="2000" dirty="0" smtClean="0"/>
              <a:t>TCP Reliability – Ordered Delivery</a:t>
            </a:r>
          </a:p>
          <a:p>
            <a:pPr lvl="1"/>
            <a:r>
              <a:rPr lang="en-US" sz="1600" dirty="0"/>
              <a:t>TCP segments use sequence numbers to uniquely identify and acknowledge each segment, keep track of segment order, and indicate how to reassemble and reorder received segments.</a:t>
            </a:r>
          </a:p>
          <a:p>
            <a:pPr lvl="1"/>
            <a:r>
              <a:rPr lang="en-US" sz="1600" dirty="0"/>
              <a:t>An initial sequence number (ISN) is randomly chosen during the TCP session setup. The ISN is then incremented by the number of transmitted bytes.</a:t>
            </a:r>
          </a:p>
          <a:p>
            <a:pPr lvl="1"/>
            <a:r>
              <a:rPr lang="en-US" sz="1600" dirty="0"/>
              <a:t>The receiving TCP process </a:t>
            </a:r>
            <a:r>
              <a:rPr lang="en-US" sz="1600" dirty="0" smtClean="0"/>
              <a:t>buffers the </a:t>
            </a:r>
            <a:r>
              <a:rPr lang="en-US" sz="1600" dirty="0"/>
              <a:t>segment data until all data </a:t>
            </a:r>
            <a:r>
              <a:rPr lang="en-US" sz="1600" dirty="0" smtClean="0"/>
              <a:t>is received </a:t>
            </a:r>
            <a:r>
              <a:rPr lang="en-US" sz="1600" dirty="0"/>
              <a:t>and reassembled. </a:t>
            </a:r>
          </a:p>
          <a:p>
            <a:pPr lvl="1"/>
            <a:r>
              <a:rPr lang="en-US" sz="1600" dirty="0"/>
              <a:t>Segments received out of </a:t>
            </a:r>
            <a:r>
              <a:rPr lang="en-US" sz="1600" dirty="0" smtClean="0"/>
              <a:t>order are </a:t>
            </a:r>
            <a:r>
              <a:rPr lang="en-US" sz="1600" dirty="0"/>
              <a:t>held for later processing.</a:t>
            </a:r>
          </a:p>
          <a:p>
            <a:pPr lvl="1"/>
            <a:r>
              <a:rPr lang="en-US" sz="1600" dirty="0"/>
              <a:t>The data is delivered to </a:t>
            </a:r>
            <a:r>
              <a:rPr lang="en-US" sz="1600" dirty="0" smtClean="0"/>
              <a:t>the application </a:t>
            </a:r>
            <a:r>
              <a:rPr lang="en-US" sz="1600" dirty="0"/>
              <a:t>layer only when it </a:t>
            </a:r>
            <a:r>
              <a:rPr lang="en-US" sz="1600" dirty="0" smtClean="0"/>
              <a:t>has been </a:t>
            </a:r>
            <a:r>
              <a:rPr lang="en-US" sz="1600" dirty="0"/>
              <a:t>completely received </a:t>
            </a:r>
            <a:r>
              <a:rPr lang="en-US" sz="1600" dirty="0" smtClean="0"/>
              <a:t>and reassembled.</a:t>
            </a:r>
            <a:endParaRPr 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121" y="3657600"/>
            <a:ext cx="3464754" cy="270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4527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Reliability and Flow </a:t>
            </a:r>
            <a:r>
              <a:rPr lang="en-US" dirty="0" smtClean="0">
                <a:latin typeface="Arial" charset="0"/>
              </a:rPr>
              <a:t>Control </a:t>
            </a:r>
            <a:r>
              <a:rPr lang="en-US" dirty="0">
                <a:latin typeface="Arial" charset="0"/>
              </a:rPr>
              <a:t>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5875173" cy="5093780"/>
          </a:xfrm>
        </p:spPr>
        <p:txBody>
          <a:bodyPr/>
          <a:lstStyle/>
          <a:p>
            <a:r>
              <a:rPr lang="en-US" sz="2000" dirty="0" smtClean="0"/>
              <a:t>TCP Flow Control – Window Size and Acknowledgments</a:t>
            </a:r>
          </a:p>
          <a:p>
            <a:pPr lvl="1"/>
            <a:r>
              <a:rPr lang="en-US" sz="1600" dirty="0"/>
              <a:t>TCP provides mechanisms for flow control.</a:t>
            </a:r>
          </a:p>
          <a:p>
            <a:pPr lvl="1"/>
            <a:r>
              <a:rPr lang="en-US" sz="1600" dirty="0"/>
              <a:t>Flow control ensures the TCP endpoints can receive and process data reliably.</a:t>
            </a:r>
          </a:p>
          <a:p>
            <a:pPr lvl="1"/>
            <a:r>
              <a:rPr lang="en-US" sz="1600" dirty="0"/>
              <a:t>TCP handles flow control by adjusting the rate of data flow between source and destination for a given session.</a:t>
            </a:r>
          </a:p>
          <a:p>
            <a:pPr lvl="1"/>
            <a:r>
              <a:rPr lang="en-US" sz="1600" dirty="0"/>
              <a:t>TCP flow control function relies on </a:t>
            </a:r>
            <a:r>
              <a:rPr lang="en-US" sz="1600" dirty="0" smtClean="0"/>
              <a:t>a 16-bit </a:t>
            </a:r>
            <a:r>
              <a:rPr lang="en-US" sz="1600" dirty="0"/>
              <a:t>TCP header field called </a:t>
            </a:r>
            <a:r>
              <a:rPr lang="en-US" sz="1600" dirty="0" smtClean="0"/>
              <a:t>the Window </a:t>
            </a:r>
            <a:r>
              <a:rPr lang="en-US" sz="1600" dirty="0"/>
              <a:t>size. The window size is </a:t>
            </a:r>
            <a:r>
              <a:rPr lang="en-US" sz="1600" dirty="0" smtClean="0"/>
              <a:t>the number </a:t>
            </a:r>
            <a:r>
              <a:rPr lang="en-US" sz="1600" dirty="0"/>
              <a:t>of bytes that the </a:t>
            </a:r>
            <a:r>
              <a:rPr lang="en-US" sz="1600" dirty="0" smtClean="0"/>
              <a:t>destination device </a:t>
            </a:r>
            <a:r>
              <a:rPr lang="en-US" sz="1600" dirty="0"/>
              <a:t>of a TCP session can </a:t>
            </a:r>
            <a:r>
              <a:rPr lang="en-US" sz="1600" dirty="0" smtClean="0"/>
              <a:t>accept and </a:t>
            </a:r>
            <a:r>
              <a:rPr lang="en-US" sz="1600" dirty="0"/>
              <a:t>process at one time.</a:t>
            </a:r>
          </a:p>
          <a:p>
            <a:pPr lvl="1"/>
            <a:r>
              <a:rPr lang="en-US" sz="1600" dirty="0"/>
              <a:t>TCP source and destination agree </a:t>
            </a:r>
            <a:r>
              <a:rPr lang="en-US" sz="1600" dirty="0" smtClean="0"/>
              <a:t>on the </a:t>
            </a:r>
            <a:r>
              <a:rPr lang="en-US" sz="1600" dirty="0"/>
              <a:t>initial window size when the </a:t>
            </a:r>
            <a:r>
              <a:rPr lang="en-US" sz="1600" dirty="0" smtClean="0"/>
              <a:t>TCP session </a:t>
            </a:r>
            <a:r>
              <a:rPr lang="en-US" sz="1600" dirty="0"/>
              <a:t>is established</a:t>
            </a:r>
          </a:p>
          <a:p>
            <a:pPr lvl="1"/>
            <a:r>
              <a:rPr lang="en-US" sz="1600" dirty="0"/>
              <a:t>TCP endpoints can adjust the </a:t>
            </a:r>
            <a:r>
              <a:rPr lang="en-US" sz="1600" dirty="0" smtClean="0"/>
              <a:t>window size </a:t>
            </a:r>
            <a:r>
              <a:rPr lang="en-US" sz="1600" dirty="0"/>
              <a:t>during a session if necessary</a:t>
            </a:r>
            <a:r>
              <a:rPr lang="en-US" sz="1600" dirty="0" smtClean="0"/>
              <a:t>.</a:t>
            </a:r>
            <a:endParaRPr lang="en-US" sz="1600" dirty="0"/>
          </a:p>
          <a:p>
            <a:pPr lvl="1"/>
            <a:endParaRPr lang="en-US" sz="1600" dirty="0" smtClean="0"/>
          </a:p>
          <a:p>
            <a:pPr marL="228600" lvl="1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10" y="4151774"/>
            <a:ext cx="3033915" cy="217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8881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Reliability and Flow </a:t>
            </a:r>
            <a:r>
              <a:rPr lang="en-US" dirty="0" smtClean="0">
                <a:latin typeface="Arial" charset="0"/>
              </a:rPr>
              <a:t>Control </a:t>
            </a:r>
            <a:r>
              <a:rPr lang="en-US" dirty="0">
                <a:latin typeface="Arial" charset="0"/>
              </a:rPr>
              <a:t>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5666828" cy="5093780"/>
          </a:xfrm>
        </p:spPr>
        <p:txBody>
          <a:bodyPr/>
          <a:lstStyle/>
          <a:p>
            <a:r>
              <a:rPr lang="en-US" sz="2000" dirty="0" smtClean="0"/>
              <a:t>TCP </a:t>
            </a:r>
            <a:r>
              <a:rPr lang="en-US" sz="2000" dirty="0"/>
              <a:t>Flow </a:t>
            </a:r>
            <a:r>
              <a:rPr lang="en-US" sz="2000" dirty="0" smtClean="0"/>
              <a:t>Control – Congestion Avoidance</a:t>
            </a:r>
          </a:p>
          <a:p>
            <a:pPr lvl="1"/>
            <a:r>
              <a:rPr lang="en-US" sz="1600" dirty="0"/>
              <a:t>Network congestion usually results in discarded packets.</a:t>
            </a:r>
          </a:p>
          <a:p>
            <a:pPr lvl="1"/>
            <a:r>
              <a:rPr lang="en-US" sz="1600" dirty="0"/>
              <a:t>Undelivered TCP segments trigger re-transmission. TCP segment retransmission can make the congestion even worse.</a:t>
            </a:r>
          </a:p>
          <a:p>
            <a:pPr lvl="1"/>
            <a:r>
              <a:rPr lang="en-US" sz="1600" dirty="0"/>
              <a:t>The source can estimate a certain level of network congestion by looking at the rate at which TCP segments are sent but not acknowledged.</a:t>
            </a:r>
          </a:p>
          <a:p>
            <a:pPr lvl="1"/>
            <a:r>
              <a:rPr lang="en-US" sz="1600" dirty="0"/>
              <a:t>The source can reduce the number </a:t>
            </a:r>
            <a:r>
              <a:rPr lang="en-US" sz="1600" dirty="0" smtClean="0"/>
              <a:t>of bytes </a:t>
            </a:r>
            <a:r>
              <a:rPr lang="en-US" sz="1600" dirty="0"/>
              <a:t>it sends before receiving an</a:t>
            </a:r>
            <a:br>
              <a:rPr lang="en-US" sz="1600" dirty="0"/>
            </a:br>
            <a:r>
              <a:rPr lang="en-US" sz="1600" dirty="0"/>
              <a:t>acknowledgement upon </a:t>
            </a:r>
            <a:r>
              <a:rPr lang="en-US" sz="1600" dirty="0" smtClean="0"/>
              <a:t>congestion detection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 source reduces the number </a:t>
            </a:r>
            <a:r>
              <a:rPr lang="en-US" sz="1600" dirty="0" smtClean="0"/>
              <a:t>of unacknowledged </a:t>
            </a:r>
            <a:r>
              <a:rPr lang="en-US" sz="1600" dirty="0"/>
              <a:t>bytes it sends and not</a:t>
            </a:r>
            <a:br>
              <a:rPr lang="en-US" sz="1600" dirty="0"/>
            </a:br>
            <a:r>
              <a:rPr lang="en-US" sz="1600" dirty="0"/>
              <a:t>the window size, which is determined </a:t>
            </a:r>
            <a:r>
              <a:rPr lang="en-US" sz="1600" dirty="0" smtClean="0"/>
              <a:t>by the </a:t>
            </a:r>
            <a:r>
              <a:rPr lang="en-US" sz="1600" dirty="0"/>
              <a:t>destination.</a:t>
            </a:r>
          </a:p>
          <a:p>
            <a:pPr lvl="1"/>
            <a:r>
              <a:rPr lang="en-US" sz="1600" dirty="0"/>
              <a:t>The destination is usually unaware of </a:t>
            </a:r>
            <a:r>
              <a:rPr lang="en-US" sz="1600" dirty="0" smtClean="0"/>
              <a:t>the network </a:t>
            </a:r>
            <a:r>
              <a:rPr lang="en-US" sz="1600" dirty="0"/>
              <a:t>congestion and sees no need </a:t>
            </a:r>
            <a:r>
              <a:rPr lang="en-US" sz="1600" dirty="0" smtClean="0"/>
              <a:t>to suggest </a:t>
            </a:r>
            <a:r>
              <a:rPr lang="en-US" sz="1600" dirty="0"/>
              <a:t>a new window size. 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marL="228600" lvl="1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82" y="4013422"/>
            <a:ext cx="2902039" cy="23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6765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UDP Communication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21017"/>
            <a:ext cx="7970190" cy="5093780"/>
          </a:xfrm>
        </p:spPr>
        <p:txBody>
          <a:bodyPr/>
          <a:lstStyle/>
          <a:p>
            <a:r>
              <a:rPr lang="en-US" sz="2000" dirty="0" smtClean="0"/>
              <a:t>UDP Low Overhead Vs. Reliability</a:t>
            </a:r>
          </a:p>
          <a:p>
            <a:pPr lvl="1"/>
            <a:r>
              <a:rPr lang="en-US" sz="1600" dirty="0"/>
              <a:t>UDP has much lower overhead than TCP.</a:t>
            </a:r>
          </a:p>
          <a:p>
            <a:pPr lvl="1"/>
            <a:r>
              <a:rPr lang="en-US" sz="1600" dirty="0"/>
              <a:t>UDP is not connection-oriented and does not offer the sophisticated retransmission, sequencing, and flow control mechanisms.</a:t>
            </a:r>
          </a:p>
          <a:p>
            <a:pPr lvl="1"/>
            <a:r>
              <a:rPr lang="en-US" sz="1600" dirty="0"/>
              <a:t>Applications running UDP can still use reliability, but it must be implemented in the application layer.</a:t>
            </a:r>
          </a:p>
          <a:p>
            <a:pPr lvl="1"/>
            <a:r>
              <a:rPr lang="en-US" sz="1600" dirty="0"/>
              <a:t>However, UDP is not </a:t>
            </a:r>
            <a:r>
              <a:rPr lang="en-US" sz="1600" dirty="0" smtClean="0"/>
              <a:t>inferior.</a:t>
            </a:r>
            <a:endParaRPr lang="en-US" sz="1600" dirty="0"/>
          </a:p>
          <a:p>
            <a:r>
              <a:rPr lang="en-US" sz="2000" dirty="0" smtClean="0"/>
              <a:t>UDP Datagram Reassembly</a:t>
            </a:r>
          </a:p>
          <a:p>
            <a:pPr lvl="1"/>
            <a:r>
              <a:rPr lang="en-US" sz="1600" dirty="0"/>
              <a:t>UDP simply </a:t>
            </a:r>
            <a:r>
              <a:rPr lang="en-US" sz="1600" dirty="0" smtClean="0"/>
              <a:t>reassembles the </a:t>
            </a:r>
            <a:r>
              <a:rPr lang="en-US" sz="1600" dirty="0"/>
              <a:t>data in the order in </a:t>
            </a:r>
            <a:r>
              <a:rPr lang="en-US" sz="1600" dirty="0" smtClean="0"/>
              <a:t>which it </a:t>
            </a:r>
            <a:r>
              <a:rPr lang="en-US" sz="1600" dirty="0"/>
              <a:t>was received.</a:t>
            </a:r>
          </a:p>
          <a:p>
            <a:pPr lvl="1"/>
            <a:r>
              <a:rPr lang="en-US" sz="1600" dirty="0"/>
              <a:t>The application must </a:t>
            </a:r>
            <a:r>
              <a:rPr lang="en-US" sz="1600" dirty="0" smtClean="0"/>
              <a:t>identify the </a:t>
            </a:r>
            <a:r>
              <a:rPr lang="en-US" sz="1600" dirty="0"/>
              <a:t>proper sequence, if </a:t>
            </a:r>
            <a:r>
              <a:rPr lang="en-US" sz="1600" dirty="0" smtClean="0"/>
              <a:t>necessary</a:t>
            </a:r>
            <a:r>
              <a:rPr lang="en-US" sz="1600" dirty="0"/>
              <a:t>.</a:t>
            </a:r>
            <a:endParaRPr lang="en-US" sz="1600" dirty="0" smtClean="0"/>
          </a:p>
          <a:p>
            <a:r>
              <a:rPr lang="en-US" sz="2000" dirty="0" smtClean="0"/>
              <a:t>UDP Server Processes and Requests</a:t>
            </a:r>
          </a:p>
          <a:p>
            <a:pPr lvl="1"/>
            <a:r>
              <a:rPr lang="en-US" sz="1600" dirty="0"/>
              <a:t>UDP-based server applications are also assigned well-known or registered port numbers.</a:t>
            </a:r>
          </a:p>
          <a:p>
            <a:pPr lvl="1"/>
            <a:r>
              <a:rPr lang="en-US" sz="1600" dirty="0" smtClean="0"/>
              <a:t>Requests </a:t>
            </a:r>
            <a:r>
              <a:rPr lang="en-US" sz="1600" dirty="0"/>
              <a:t>received on a specific port are forwarded to the proper application based on port numbers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5075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UDP Communication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21017"/>
            <a:ext cx="7970190" cy="5093780"/>
          </a:xfrm>
        </p:spPr>
        <p:txBody>
          <a:bodyPr/>
          <a:lstStyle/>
          <a:p>
            <a:r>
              <a:rPr lang="en-US" sz="2000" dirty="0" smtClean="0"/>
              <a:t>UDP Client Processes</a:t>
            </a:r>
            <a:endParaRPr lang="en-US" sz="2000" dirty="0"/>
          </a:p>
          <a:p>
            <a:pPr lvl="1"/>
            <a:r>
              <a:rPr lang="en-US" sz="1600" dirty="0"/>
              <a:t>UDP client-server communication is also initiated by a client application.</a:t>
            </a:r>
          </a:p>
          <a:p>
            <a:pPr lvl="1"/>
            <a:r>
              <a:rPr lang="en-US" sz="1600" dirty="0"/>
              <a:t>The UDP client process dynamically selects a port number and uses this as the source port.</a:t>
            </a:r>
          </a:p>
          <a:p>
            <a:pPr lvl="1"/>
            <a:r>
              <a:rPr lang="en-US" sz="1600" dirty="0"/>
              <a:t>The destination port is usually the well-known or registered port number assigned to the server process.</a:t>
            </a:r>
          </a:p>
          <a:p>
            <a:pPr lvl="1"/>
            <a:r>
              <a:rPr lang="en-US" sz="1600" dirty="0"/>
              <a:t>The same source-destination pair of ports is used in the header of all datagrams used in the transaction.</a:t>
            </a:r>
          </a:p>
          <a:p>
            <a:pPr lvl="1"/>
            <a:r>
              <a:rPr lang="en-US" sz="1600" dirty="0"/>
              <a:t>Data returning to the client from the server uses a flipped source and destination port numbers in the datagram header.</a:t>
            </a:r>
            <a:endParaRPr lang="en-US" sz="1600" dirty="0" smtClean="0"/>
          </a:p>
          <a:p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263244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TCP or UDP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21017"/>
            <a:ext cx="7970190" cy="5093780"/>
          </a:xfrm>
        </p:spPr>
        <p:txBody>
          <a:bodyPr/>
          <a:lstStyle/>
          <a:p>
            <a:r>
              <a:rPr lang="en-US" sz="2000" dirty="0" smtClean="0"/>
              <a:t>Applications that Use TCP</a:t>
            </a:r>
          </a:p>
          <a:p>
            <a:pPr lvl="1"/>
            <a:r>
              <a:rPr lang="en-US" sz="1600" dirty="0"/>
              <a:t>TCP handles all transport layer related tasks.</a:t>
            </a:r>
          </a:p>
          <a:p>
            <a:pPr lvl="1"/>
            <a:r>
              <a:rPr lang="en-US" sz="1600" dirty="0"/>
              <a:t>This frees the application from having to manage any of these tasks.</a:t>
            </a:r>
          </a:p>
          <a:p>
            <a:pPr lvl="1"/>
            <a:r>
              <a:rPr lang="en-US" sz="1600" dirty="0"/>
              <a:t>Applications can simply send the data stream to the transport layer and use the services of TCP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2000" dirty="0"/>
              <a:t>Applications that Use </a:t>
            </a:r>
            <a:r>
              <a:rPr lang="en-US" sz="2000" dirty="0" smtClean="0"/>
              <a:t>UDP</a:t>
            </a:r>
            <a:endParaRPr lang="en-US" sz="2000" dirty="0"/>
          </a:p>
          <a:p>
            <a:pPr lvl="1"/>
            <a:r>
              <a:rPr lang="en-US" sz="1600" dirty="0"/>
              <a:t>Live video and multimedia applications - Can tolerate some data loss, but require little or no delay. Examples include VoIP and live streaming video.</a:t>
            </a:r>
          </a:p>
          <a:p>
            <a:pPr lvl="1"/>
            <a:r>
              <a:rPr lang="en-US" sz="1600" dirty="0"/>
              <a:t>Simple request and reply applications - Applications with simple transactions where a host sends a request and may or may not receive a reply. Examples include DNS and DHCP.</a:t>
            </a:r>
          </a:p>
          <a:p>
            <a:pPr lvl="1"/>
            <a:r>
              <a:rPr lang="en-US" sz="1600" dirty="0"/>
              <a:t>Applications that handle </a:t>
            </a:r>
            <a:r>
              <a:rPr lang="en-US" sz="1600" dirty="0" smtClean="0"/>
              <a:t>reliability themselves – Unidirectional communications </a:t>
            </a:r>
            <a:r>
              <a:rPr lang="en-US" sz="1600" dirty="0"/>
              <a:t>where flow </a:t>
            </a:r>
            <a:r>
              <a:rPr lang="en-US" sz="1600" dirty="0" smtClean="0"/>
              <a:t>control, error </a:t>
            </a:r>
            <a:r>
              <a:rPr lang="en-US" sz="1600" dirty="0"/>
              <a:t>detection, </a:t>
            </a:r>
            <a:r>
              <a:rPr lang="en-US" sz="1600" dirty="0" smtClean="0"/>
              <a:t>acknowledgements, and </a:t>
            </a:r>
            <a:r>
              <a:rPr lang="en-US" sz="1600" dirty="0"/>
              <a:t>error recovery is not required </a:t>
            </a:r>
            <a:r>
              <a:rPr lang="en-US" sz="1600" dirty="0" smtClean="0"/>
              <a:t>or can </a:t>
            </a:r>
            <a:r>
              <a:rPr lang="en-US" sz="1600" dirty="0"/>
              <a:t>be handled by the application. </a:t>
            </a:r>
            <a:br>
              <a:rPr lang="en-US" sz="1600" dirty="0"/>
            </a:br>
            <a:r>
              <a:rPr lang="en-US" sz="1600" dirty="0"/>
              <a:t>Examples include SNMP and </a:t>
            </a:r>
            <a:r>
              <a:rPr lang="en-US" sz="1600" dirty="0" smtClean="0"/>
              <a:t>TFTP.</a:t>
            </a:r>
          </a:p>
          <a:p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022862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9: Transport Layer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dirty="0"/>
              <a:t>Introduction to Networks v6.0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CA" sz="2400" dirty="0" smtClean="0"/>
              <a:t>9.3 Summary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863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Implement an IPv4 addressing scheme to enable end-to-end connectivity in a small to medium-sized business network.</a:t>
            </a:r>
          </a:p>
          <a:p>
            <a:r>
              <a:rPr lang="en-US" sz="1600" dirty="0"/>
              <a:t>Given a set of requirements, implement a VLSM addressing scheme to provide connectivity to end users in a small to medium-sized network.</a:t>
            </a:r>
          </a:p>
          <a:p>
            <a:r>
              <a:rPr lang="en-US" sz="1600" dirty="0"/>
              <a:t>Explain design considerations for implementing IPv6 in a business network.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Summary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9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eaLnBrk="1" fontAlgn="b" hangingPunct="1"/>
            <a:r>
              <a:rPr lang="en-US" sz="1600" dirty="0"/>
              <a:t>Segmentation</a:t>
            </a:r>
          </a:p>
          <a:p>
            <a:pPr eaLnBrk="1" fontAlgn="b" hangingPunct="1"/>
            <a:r>
              <a:rPr lang="en-US" sz="1600" dirty="0"/>
              <a:t>Multiplexing</a:t>
            </a:r>
          </a:p>
          <a:p>
            <a:pPr eaLnBrk="1" fontAlgn="ctr" hangingPunct="1"/>
            <a:r>
              <a:rPr lang="en-US" sz="1600" dirty="0"/>
              <a:t>Transmission Control Protocol (TCP)</a:t>
            </a:r>
          </a:p>
          <a:p>
            <a:pPr eaLnBrk="1" fontAlgn="ctr" hangingPunct="1"/>
            <a:r>
              <a:rPr lang="en-US" sz="1600" dirty="0"/>
              <a:t>Flow Control</a:t>
            </a:r>
          </a:p>
          <a:p>
            <a:pPr eaLnBrk="1" fontAlgn="ctr" hangingPunct="1"/>
            <a:r>
              <a:rPr lang="en-US" sz="1600" dirty="0"/>
              <a:t>User Datagram Protocol (UDP)</a:t>
            </a:r>
          </a:p>
          <a:p>
            <a:pPr eaLnBrk="1" fontAlgn="ctr" hangingPunct="1"/>
            <a:r>
              <a:rPr lang="en-US" sz="1600" dirty="0"/>
              <a:t>Port Addressing</a:t>
            </a:r>
          </a:p>
          <a:p>
            <a:pPr eaLnBrk="1" fontAlgn="ctr" hangingPunct="1"/>
            <a:r>
              <a:rPr lang="en-US" sz="1600" dirty="0"/>
              <a:t>Socket</a:t>
            </a:r>
          </a:p>
          <a:p>
            <a:pPr eaLnBrk="1" fontAlgn="ctr" hangingPunct="1"/>
            <a:r>
              <a:rPr lang="en-US" sz="1600" dirty="0"/>
              <a:t>Three-way Handshake</a:t>
            </a:r>
          </a:p>
          <a:p>
            <a:pPr eaLnBrk="1" fontAlgn="ctr" hangingPunct="1"/>
            <a:r>
              <a:rPr lang="en-US" sz="1600" dirty="0"/>
              <a:t>Initial Sequence Number (ISN)</a:t>
            </a:r>
          </a:p>
          <a:p>
            <a:pPr eaLnBrk="1" fontAlgn="ctr" hangingPunct="1"/>
            <a:r>
              <a:rPr lang="en-US" sz="1600" dirty="0"/>
              <a:t>Sequence Numbers</a:t>
            </a:r>
          </a:p>
          <a:p>
            <a:pPr eaLnBrk="1" fontAlgn="b" hangingPunct="1"/>
            <a:r>
              <a:rPr lang="en-US" sz="1600" dirty="0"/>
              <a:t>Window Size</a:t>
            </a:r>
          </a:p>
          <a:p>
            <a:pPr eaLnBrk="1" fontAlgn="b" hangingPunct="1"/>
            <a:r>
              <a:rPr lang="en-US" sz="1600" dirty="0"/>
              <a:t>Flow Control – Congestion Avoidance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0004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50288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9 -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337482"/>
            <a:ext cx="7940675" cy="4743578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9.0 Introduction</a:t>
            </a:r>
          </a:p>
          <a:p>
            <a:pPr marL="0" indent="0">
              <a:buNone/>
            </a:pPr>
            <a:r>
              <a:rPr lang="en-CA" sz="2000" dirty="0"/>
              <a:t>9</a:t>
            </a:r>
            <a:r>
              <a:rPr lang="en-CA" sz="2000" dirty="0" smtClean="0"/>
              <a:t>.1 </a:t>
            </a:r>
            <a:r>
              <a:rPr lang="en-CA" sz="2000" dirty="0" err="1" smtClean="0"/>
              <a:t>Subnetting</a:t>
            </a:r>
            <a:r>
              <a:rPr lang="en-CA" sz="2000" dirty="0" smtClean="0"/>
              <a:t> an IPv4 Network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the purpose of the transport layer in managing the transportation of data in end-to-end communication.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characteristics of the TCP and UDP protocols, including port numbers and their uses.</a:t>
            </a:r>
          </a:p>
          <a:p>
            <a:pPr marL="1588" indent="0">
              <a:buNone/>
            </a:pPr>
            <a:r>
              <a:rPr lang="en-CA" sz="2000" dirty="0"/>
              <a:t>9</a:t>
            </a:r>
            <a:r>
              <a:rPr lang="en-CA" sz="2000" dirty="0" smtClean="0"/>
              <a:t>.2 Addressing Schemes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how TCP session establishment and termination processes facilitate reliable communication.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how TCP protocol data units are transmitted and acknowledged to guarantee delivery.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the UDP client processes to establish communication with a server.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UDP and TCP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9.3 Summary</a:t>
            </a:r>
            <a:endParaRPr lang="en-US" sz="1600" dirty="0" smtClean="0"/>
          </a:p>
          <a:p>
            <a:pPr marL="627063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CA" sz="2400" dirty="0"/>
              <a:t>9</a:t>
            </a:r>
            <a:r>
              <a:rPr lang="en-CA" sz="2400" dirty="0" smtClean="0"/>
              <a:t>.1 Transport Layer Protocols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Transportation of Data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7970190" cy="5093780"/>
          </a:xfrm>
        </p:spPr>
        <p:txBody>
          <a:bodyPr/>
          <a:lstStyle/>
          <a:p>
            <a:r>
              <a:rPr lang="en-US" sz="2000" dirty="0" smtClean="0"/>
              <a:t>Role of the Transport Layer</a:t>
            </a:r>
          </a:p>
          <a:p>
            <a:pPr lvl="1"/>
            <a:r>
              <a:rPr lang="en-US" sz="1600" dirty="0" smtClean="0"/>
              <a:t>Responsible </a:t>
            </a:r>
            <a:r>
              <a:rPr lang="en-US" sz="1600" dirty="0"/>
              <a:t>for establishing a temporary communication session between two applications and delivering data between </a:t>
            </a:r>
            <a:r>
              <a:rPr lang="en-US" sz="1600" dirty="0" smtClean="0"/>
              <a:t>them.</a:t>
            </a:r>
          </a:p>
          <a:p>
            <a:pPr lvl="1"/>
            <a:r>
              <a:rPr lang="en-US" sz="1600" dirty="0" smtClean="0"/>
              <a:t>Provides Connection-oriented</a:t>
            </a:r>
            <a:r>
              <a:rPr lang="en-US" sz="1600" dirty="0"/>
              <a:t> data stream </a:t>
            </a:r>
            <a:r>
              <a:rPr lang="en-US" sz="1600" dirty="0" smtClean="0"/>
              <a:t>support, Reliability, Flow control, Multiplexing</a:t>
            </a:r>
            <a:endParaRPr lang="en-US" sz="1600" dirty="0"/>
          </a:p>
          <a:p>
            <a:r>
              <a:rPr lang="en-US" sz="2000" dirty="0" smtClean="0"/>
              <a:t>Transport Layer Responsibilities</a:t>
            </a:r>
          </a:p>
          <a:p>
            <a:pPr lvl="1"/>
            <a:r>
              <a:rPr lang="en-US" sz="1600" dirty="0" smtClean="0"/>
              <a:t>Track individual conversations.</a:t>
            </a:r>
          </a:p>
          <a:p>
            <a:pPr lvl="1"/>
            <a:r>
              <a:rPr lang="en-US" sz="1600" dirty="0"/>
              <a:t>Segment Data and Reassemble </a:t>
            </a:r>
            <a:r>
              <a:rPr lang="en-US" sz="1600" dirty="0" smtClean="0"/>
              <a:t>Segments.</a:t>
            </a:r>
          </a:p>
          <a:p>
            <a:pPr lvl="1"/>
            <a:r>
              <a:rPr lang="en-US" sz="1600" dirty="0"/>
              <a:t>Identify the </a:t>
            </a:r>
            <a:r>
              <a:rPr lang="en-US" sz="1600" dirty="0" smtClean="0"/>
              <a:t>Applications.</a:t>
            </a:r>
            <a:endParaRPr lang="en-US" sz="1600" dirty="0"/>
          </a:p>
          <a:p>
            <a:r>
              <a:rPr lang="en-US" sz="2000" dirty="0" smtClean="0"/>
              <a:t>Conversation Multiplexing</a:t>
            </a:r>
            <a:endParaRPr lang="en-US" sz="2000" dirty="0"/>
          </a:p>
          <a:p>
            <a:pPr lvl="1"/>
            <a:r>
              <a:rPr lang="en-US" sz="1600" dirty="0" smtClean="0"/>
              <a:t>Segments data into small chunks.</a:t>
            </a:r>
          </a:p>
          <a:p>
            <a:pPr lvl="1"/>
            <a:r>
              <a:rPr lang="en-US" sz="1600" dirty="0" smtClean="0"/>
              <a:t>Label data chunks according to the conversation.</a:t>
            </a:r>
            <a:endParaRPr lang="en-US" sz="1600" dirty="0"/>
          </a:p>
          <a:p>
            <a:r>
              <a:rPr lang="en-US" sz="2000" dirty="0" smtClean="0"/>
              <a:t>Transport Layer Reliability</a:t>
            </a:r>
            <a:endParaRPr lang="en-US" sz="2000" dirty="0"/>
          </a:p>
          <a:p>
            <a:pPr lvl="1"/>
            <a:r>
              <a:rPr lang="en-US" sz="1600" dirty="0" smtClean="0"/>
              <a:t>Two protocols provided: TCP and UDP.</a:t>
            </a:r>
          </a:p>
          <a:p>
            <a:pPr lvl="1"/>
            <a:r>
              <a:rPr lang="en-US" sz="1600" dirty="0" smtClean="0"/>
              <a:t>TCP supports reliability while UDP doesn’t.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04370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Transportation of </a:t>
            </a:r>
            <a:r>
              <a:rPr lang="en-US" dirty="0" smtClean="0">
                <a:latin typeface="Arial" charset="0"/>
              </a:rPr>
              <a:t>Data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7970190" cy="5093780"/>
          </a:xfrm>
        </p:spPr>
        <p:txBody>
          <a:bodyPr/>
          <a:lstStyle/>
          <a:p>
            <a:r>
              <a:rPr lang="en-US" sz="2000" dirty="0" smtClean="0"/>
              <a:t>TCP</a:t>
            </a:r>
            <a:endParaRPr lang="en-US" sz="2000" dirty="0"/>
          </a:p>
          <a:p>
            <a:pPr lvl="1"/>
            <a:r>
              <a:rPr lang="en-US" sz="1600" dirty="0" smtClean="0"/>
              <a:t>Supports </a:t>
            </a:r>
            <a:r>
              <a:rPr lang="en-US" sz="1600" dirty="0"/>
              <a:t>packet delivery confirmation.</a:t>
            </a:r>
          </a:p>
          <a:p>
            <a:pPr lvl="1"/>
            <a:r>
              <a:rPr lang="en-US" sz="1600" dirty="0"/>
              <a:t>There are three basic operations that enable reliability with TCP: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Numbering and tracking data segments transmitted to a specific host from a specific application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Acknowledging received data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Retransmitting any unacknowledged</a:t>
            </a:r>
            <a:br>
              <a:rPr lang="en-US" sz="1600" dirty="0"/>
            </a:br>
            <a:r>
              <a:rPr lang="en-US" sz="1600" dirty="0"/>
              <a:t>data after a certain period of time</a:t>
            </a:r>
          </a:p>
          <a:p>
            <a:r>
              <a:rPr lang="en-US" sz="2000" dirty="0" smtClean="0"/>
              <a:t>UDP</a:t>
            </a:r>
            <a:endParaRPr lang="en-US" sz="2000" dirty="0"/>
          </a:p>
          <a:p>
            <a:pPr lvl="1"/>
            <a:r>
              <a:rPr lang="en-US" sz="1600" dirty="0"/>
              <a:t>UDP provides the </a:t>
            </a:r>
            <a:r>
              <a:rPr lang="en-US" sz="1600" dirty="0" smtClean="0"/>
              <a:t>basic functions </a:t>
            </a:r>
            <a:r>
              <a:rPr lang="en-US" sz="1600" dirty="0"/>
              <a:t>for delivering </a:t>
            </a:r>
            <a:r>
              <a:rPr lang="en-US" sz="1600" dirty="0" smtClean="0"/>
              <a:t>data segments </a:t>
            </a:r>
            <a:r>
              <a:rPr lang="en-US" sz="1600" dirty="0"/>
              <a:t>between the</a:t>
            </a:r>
            <a:br>
              <a:rPr lang="en-US" sz="1600" dirty="0"/>
            </a:br>
            <a:r>
              <a:rPr lang="en-US" sz="1600" dirty="0"/>
              <a:t>appropriate </a:t>
            </a:r>
            <a:r>
              <a:rPr lang="en-US" sz="1600" dirty="0" smtClean="0"/>
              <a:t>applications, with </a:t>
            </a:r>
            <a:r>
              <a:rPr lang="en-US" sz="1600" dirty="0"/>
              <a:t>very little overhead </a:t>
            </a:r>
            <a:r>
              <a:rPr lang="en-US" sz="1600" dirty="0" smtClean="0"/>
              <a:t>and data </a:t>
            </a:r>
            <a:r>
              <a:rPr lang="en-US" sz="1600" dirty="0"/>
              <a:t>checking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Perfect for applications that don’t require reliability.</a:t>
            </a:r>
          </a:p>
          <a:p>
            <a:r>
              <a:rPr lang="en-US" sz="2000" dirty="0" smtClean="0"/>
              <a:t>The Right Transport Layer Protocol for the Right Application</a:t>
            </a:r>
            <a:endParaRPr lang="en-US" sz="2000" dirty="0"/>
          </a:p>
          <a:p>
            <a:pPr lvl="1"/>
            <a:r>
              <a:rPr lang="en-US" sz="1600" dirty="0" smtClean="0"/>
              <a:t>TCP is better for databases, web browsers, email clients, etc.</a:t>
            </a:r>
          </a:p>
          <a:p>
            <a:pPr lvl="1"/>
            <a:r>
              <a:rPr lang="en-US" sz="1600" dirty="0" smtClean="0"/>
              <a:t>UDP is better for live audio or video streaming, VoIP, etc.</a:t>
            </a:r>
          </a:p>
          <a:p>
            <a:pPr lvl="1"/>
            <a:endParaRPr lang="en-US" sz="1600" dirty="0"/>
          </a:p>
          <a:p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471496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TCP and UDP </a:t>
            </a:r>
            <a:r>
              <a:rPr lang="en-US" dirty="0" smtClean="0">
                <a:latin typeface="Arial" charset="0"/>
              </a:rPr>
              <a:t>Overview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3402949" cy="5093780"/>
          </a:xfrm>
        </p:spPr>
        <p:txBody>
          <a:bodyPr/>
          <a:lstStyle/>
          <a:p>
            <a:r>
              <a:rPr lang="en-US" sz="2000" dirty="0" smtClean="0"/>
              <a:t>TCP Features</a:t>
            </a:r>
          </a:p>
          <a:p>
            <a:pPr lvl="1"/>
            <a:r>
              <a:rPr lang="en-US" sz="1600" dirty="0" smtClean="0"/>
              <a:t>Establishing a session</a:t>
            </a:r>
          </a:p>
          <a:p>
            <a:pPr lvl="1"/>
            <a:r>
              <a:rPr lang="en-US" sz="1600" dirty="0" smtClean="0"/>
              <a:t>Reliable delivery</a:t>
            </a:r>
          </a:p>
          <a:p>
            <a:pPr lvl="1"/>
            <a:r>
              <a:rPr lang="en-US" sz="1600" dirty="0" smtClean="0"/>
              <a:t>Same-Order delivery</a:t>
            </a:r>
          </a:p>
          <a:p>
            <a:pPr lvl="1"/>
            <a:r>
              <a:rPr lang="en-US" sz="1600" dirty="0" smtClean="0"/>
              <a:t>Flow control</a:t>
            </a:r>
            <a:endParaRPr lang="en-US" sz="1600" dirty="0"/>
          </a:p>
          <a:p>
            <a:r>
              <a:rPr lang="en-US" sz="2000" dirty="0" smtClean="0"/>
              <a:t>TCP Header</a:t>
            </a:r>
          </a:p>
          <a:p>
            <a:pPr lvl="1"/>
            <a:r>
              <a:rPr lang="en-US" sz="1600" dirty="0" smtClean="0"/>
              <a:t>TCP is a </a:t>
            </a:r>
            <a:r>
              <a:rPr lang="en-US" sz="1600" dirty="0" err="1" smtClean="0"/>
              <a:t>stateful</a:t>
            </a:r>
            <a:r>
              <a:rPr lang="en-US" sz="1600" dirty="0" smtClean="0"/>
              <a:t> protocol.</a:t>
            </a:r>
          </a:p>
          <a:p>
            <a:pPr lvl="1"/>
            <a:r>
              <a:rPr lang="en-US" sz="1600" dirty="0" smtClean="0"/>
              <a:t>TCP adds 20 bytes of overhead in the segment header.</a:t>
            </a:r>
            <a:endParaRPr 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60" y="2610040"/>
            <a:ext cx="4958603" cy="371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653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TCP and UDP </a:t>
            </a:r>
            <a:r>
              <a:rPr lang="en-US" dirty="0" smtClean="0">
                <a:latin typeface="Arial" charset="0"/>
              </a:rPr>
              <a:t>Overview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7970190" cy="5093780"/>
          </a:xfrm>
        </p:spPr>
        <p:txBody>
          <a:bodyPr/>
          <a:lstStyle/>
          <a:p>
            <a:r>
              <a:rPr lang="en-US" sz="2000" dirty="0" smtClean="0"/>
              <a:t>UDP Features</a:t>
            </a:r>
            <a:endParaRPr lang="en-US" sz="2000" dirty="0"/>
          </a:p>
          <a:p>
            <a:pPr lvl="1"/>
            <a:r>
              <a:rPr lang="en-US" sz="1600" dirty="0" smtClean="0"/>
              <a:t>Simple and fast.</a:t>
            </a:r>
            <a:endParaRPr lang="en-US" sz="1600" dirty="0"/>
          </a:p>
          <a:p>
            <a:r>
              <a:rPr lang="en-US" sz="2000" dirty="0" smtClean="0"/>
              <a:t>UDP Header</a:t>
            </a:r>
            <a:endParaRPr lang="en-US" sz="2000" dirty="0"/>
          </a:p>
          <a:p>
            <a:pPr lvl="1"/>
            <a:r>
              <a:rPr lang="en-US" sz="1600" dirty="0"/>
              <a:t>UDP is a stateless </a:t>
            </a:r>
            <a:r>
              <a:rPr lang="en-US" sz="1600" dirty="0" smtClean="0"/>
              <a:t>protocol.</a:t>
            </a:r>
          </a:p>
          <a:p>
            <a:pPr lvl="1"/>
            <a:r>
              <a:rPr lang="en-US" sz="1600" dirty="0"/>
              <a:t>Reliability must be handled by the application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The pieces of communication in UDP are called Datagrams.</a:t>
            </a:r>
          </a:p>
          <a:p>
            <a:pPr lvl="1"/>
            <a:r>
              <a:rPr lang="en-US" sz="1600" dirty="0" smtClean="0"/>
              <a:t>UDP adds only 8 bytes of overhead.</a:t>
            </a:r>
          </a:p>
          <a:p>
            <a:pPr marL="228600" lvl="1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17" y="4119889"/>
            <a:ext cx="5562508" cy="220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1374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71" y="4385436"/>
            <a:ext cx="3375453" cy="215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Transport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TCP and UDP </a:t>
            </a:r>
            <a:r>
              <a:rPr lang="en-US" dirty="0" smtClean="0">
                <a:latin typeface="Arial" charset="0"/>
              </a:rPr>
              <a:t>Overview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5875173" cy="5093780"/>
          </a:xfrm>
        </p:spPr>
        <p:txBody>
          <a:bodyPr/>
          <a:lstStyle/>
          <a:p>
            <a:r>
              <a:rPr lang="en-US" sz="2000" dirty="0" smtClean="0"/>
              <a:t>Multiple Separate Conversations</a:t>
            </a:r>
          </a:p>
          <a:p>
            <a:pPr lvl="1"/>
            <a:r>
              <a:rPr lang="en-US" sz="1600" dirty="0"/>
              <a:t>The transport layer </a:t>
            </a:r>
            <a:r>
              <a:rPr lang="en-US" sz="1600" dirty="0" smtClean="0"/>
              <a:t>separate sand manages </a:t>
            </a:r>
            <a:r>
              <a:rPr lang="en-US" sz="1600" dirty="0"/>
              <a:t>multiple communications </a:t>
            </a:r>
            <a:r>
              <a:rPr lang="en-US" sz="1600" dirty="0" smtClean="0"/>
              <a:t>with different </a:t>
            </a:r>
            <a:r>
              <a:rPr lang="en-US" sz="1600" dirty="0"/>
              <a:t>transport requirements.</a:t>
            </a:r>
          </a:p>
          <a:p>
            <a:pPr lvl="1"/>
            <a:r>
              <a:rPr lang="en-US" sz="1600" dirty="0"/>
              <a:t>Different applications are sending and receiving data over the </a:t>
            </a:r>
            <a:r>
              <a:rPr lang="en-US" sz="1600" dirty="0" smtClean="0"/>
              <a:t>network simultaneously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Unique header values allow TCP and UDP to manage these multiple and simultaneous conversations by identifying these applications.</a:t>
            </a:r>
          </a:p>
          <a:p>
            <a:pPr lvl="1"/>
            <a:r>
              <a:rPr lang="en-US" sz="1600" dirty="0"/>
              <a:t>These unique </a:t>
            </a:r>
            <a:r>
              <a:rPr lang="en-US" sz="1600" dirty="0" smtClean="0"/>
              <a:t>identifiers are </a:t>
            </a:r>
            <a:r>
              <a:rPr lang="en-US" sz="1600" dirty="0"/>
              <a:t>the port numbers.</a:t>
            </a:r>
          </a:p>
          <a:p>
            <a:r>
              <a:rPr lang="en-US" sz="2000" dirty="0" smtClean="0"/>
              <a:t>Port Numbers</a:t>
            </a:r>
          </a:p>
          <a:p>
            <a:pPr lvl="1"/>
            <a:r>
              <a:rPr lang="en-US" sz="1600" dirty="0" smtClean="0"/>
              <a:t>Usually seen in pairs: source port and destination port.</a:t>
            </a:r>
          </a:p>
          <a:p>
            <a:pPr lvl="1"/>
            <a:r>
              <a:rPr lang="en-US" sz="1600" dirty="0" smtClean="0"/>
              <a:t>The source port is dynamically chosen by the sender.</a:t>
            </a:r>
          </a:p>
          <a:p>
            <a:pPr lvl="1"/>
            <a:r>
              <a:rPr lang="en-US" sz="1600" dirty="0" smtClean="0"/>
              <a:t>The destination port is used to identify an application on the server (destination).</a:t>
            </a:r>
          </a:p>
          <a:p>
            <a:pPr marL="228600" lvl="1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685428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27589</TotalTime>
  <Pages>28</Pages>
  <Words>1776</Words>
  <Application>Microsoft Office PowerPoint</Application>
  <PresentationFormat>On-screen Show (4:3)</PresentationFormat>
  <Paragraphs>254</Paragraphs>
  <Slides>24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Wingdings</vt:lpstr>
      <vt:lpstr>PPT-TMPLT-WHT_C</vt:lpstr>
      <vt:lpstr>NetAcad-4F_PPT-WHT_060408</vt:lpstr>
      <vt:lpstr>PowerPoint Presentation</vt:lpstr>
      <vt:lpstr>Chapter 9: Transport Layer</vt:lpstr>
      <vt:lpstr>Chapter 9 - Sections &amp; Objectives</vt:lpstr>
      <vt:lpstr>9.1 Transport Layer Protocols</vt:lpstr>
      <vt:lpstr>Transport Layer Protocols Transportation of Data</vt:lpstr>
      <vt:lpstr>Transport Layer Protocols Transportation of Data (Cont.)</vt:lpstr>
      <vt:lpstr>Transport Layer Protocols TCP and UDP Overview</vt:lpstr>
      <vt:lpstr>Transport Layer Protocols TCP and UDP Overview (Cont.)</vt:lpstr>
      <vt:lpstr>Transport Layer Protocols TCP and UDP Overview (Cont.)</vt:lpstr>
      <vt:lpstr>Transport Layer Protocols TCP and UDP Overview (Cont.)</vt:lpstr>
      <vt:lpstr>9.2 TCP and UDP</vt:lpstr>
      <vt:lpstr>Transport Layer Protocols TCP Communication Process</vt:lpstr>
      <vt:lpstr>Transport Layer Protocols TCP Communication Process (Cont.)</vt:lpstr>
      <vt:lpstr>Transport Layer Protocols Reliability and Flow Control</vt:lpstr>
      <vt:lpstr>Transport Layer Protocols Reliability and Flow Control  (Cont.)</vt:lpstr>
      <vt:lpstr>Transport Layer Protocols Reliability and Flow Control  (Cont.)</vt:lpstr>
      <vt:lpstr>Transport Layer Protocols UDP Communication</vt:lpstr>
      <vt:lpstr>Transport Layer Protocols UDP Communication (Cont.)</vt:lpstr>
      <vt:lpstr>Transport Layer Protocols TCP or UDP</vt:lpstr>
      <vt:lpstr>9.3 Summary</vt:lpstr>
      <vt:lpstr>Chapter Summary Summary</vt:lpstr>
      <vt:lpstr>Chapter 9 New Terms and Commands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user</cp:lastModifiedBy>
  <cp:revision>1026</cp:revision>
  <cp:lastPrinted>1999-01-27T00:54:54Z</cp:lastPrinted>
  <dcterms:created xsi:type="dcterms:W3CDTF">2006-10-23T15:07:30Z</dcterms:created>
  <dcterms:modified xsi:type="dcterms:W3CDTF">2017-05-08T11:12:34Z</dcterms:modified>
</cp:coreProperties>
</file>