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ora"/>
      <p:regular r:id="rId39"/>
      <p:bold r:id="rId40"/>
      <p:italic r:id="rId41"/>
      <p:boldItalic r:id="rId42"/>
    </p:embeddedFont>
    <p:embeddedFont>
      <p:font typeface="Quattrocento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7" roundtripDataSignature="AMtx7miMgzewOaLZW7mzYJWGr2bgodRl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ora-bold.fntdata"/><Relationship Id="rId20" Type="http://schemas.openxmlformats.org/officeDocument/2006/relationships/slide" Target="slides/slide16.xml"/><Relationship Id="rId42" Type="http://schemas.openxmlformats.org/officeDocument/2006/relationships/font" Target="fonts/Lora-boldItalic.fntdata"/><Relationship Id="rId41" Type="http://schemas.openxmlformats.org/officeDocument/2006/relationships/font" Target="fonts/Lora-italic.fntdata"/><Relationship Id="rId22" Type="http://schemas.openxmlformats.org/officeDocument/2006/relationships/slide" Target="slides/slide18.xml"/><Relationship Id="rId44" Type="http://schemas.openxmlformats.org/officeDocument/2006/relationships/font" Target="fonts/QuattrocentoSans-bold.fntdata"/><Relationship Id="rId21" Type="http://schemas.openxmlformats.org/officeDocument/2006/relationships/slide" Target="slides/slide17.xml"/><Relationship Id="rId43" Type="http://schemas.openxmlformats.org/officeDocument/2006/relationships/font" Target="fonts/QuattrocentoSans-regular.fntdata"/><Relationship Id="rId24" Type="http://schemas.openxmlformats.org/officeDocument/2006/relationships/slide" Target="slides/slide20.xml"/><Relationship Id="rId46" Type="http://schemas.openxmlformats.org/officeDocument/2006/relationships/font" Target="fonts/QuattrocentoSans-boldItalic.fntdata"/><Relationship Id="rId23" Type="http://schemas.openxmlformats.org/officeDocument/2006/relationships/slide" Target="slides/slide19.xml"/><Relationship Id="rId45" Type="http://schemas.openxmlformats.org/officeDocument/2006/relationships/font" Target="fonts/Quattrocento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customschemas.google.com/relationships/presentationmetadata" Target="meta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.fntdata"/><Relationship Id="rId17" Type="http://schemas.openxmlformats.org/officeDocument/2006/relationships/slide" Target="slides/slide13.xml"/><Relationship Id="rId39" Type="http://schemas.openxmlformats.org/officeDocument/2006/relationships/font" Target="fonts/Lora-regular.fntdata"/><Relationship Id="rId16" Type="http://schemas.openxmlformats.org/officeDocument/2006/relationships/slide" Target="slides/slide12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3a7d96448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23a7d964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Customer Lifetime Value is the net present value of a customer. It considers the difference between the total amount of revenues from a customer and the companies` expenses for this customer during the whole duration of relationship.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defined ‘High Value Customers’ as customers who contribute to 80 percent of the company’s positive net revenue.</a:t>
            </a:r>
            <a:r>
              <a:rPr b="0" baseline="3000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 revenue is defined as the difference between the total premium paid by the customer over the lifetime of the policy and the claim amount. </a:t>
            </a: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31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3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3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p3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p3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3" name="Google Shape;23;p33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24" name="Google Shape;24;p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32" name="Google Shape;32;p35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35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5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36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38" name="Google Shape;38;p3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3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3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Travelers Analytics Case Competition </a:t>
            </a:r>
            <a:endParaRPr/>
          </a:p>
        </p:txBody>
      </p:sp>
      <p:grpSp>
        <p:nvGrpSpPr>
          <p:cNvPr id="47" name="Google Shape;47;p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48" name="Google Shape;48;p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1"/>
          <p:cNvSpPr txBox="1"/>
          <p:nvPr/>
        </p:nvSpPr>
        <p:spPr>
          <a:xfrm>
            <a:off x="3883378" y="3853823"/>
            <a:ext cx="5080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: Time Travelers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Adwaith Ajith Menon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Nandita Krishnan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Sai Jahnavi Gamalapati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Variables Excluded</a:t>
            </a:r>
            <a:endParaRPr/>
          </a:p>
        </p:txBody>
      </p:sp>
      <p:grpSp>
        <p:nvGrpSpPr>
          <p:cNvPr id="172" name="Google Shape;172;p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3" name="Google Shape;173;p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9"/>
          <p:cNvSpPr txBox="1"/>
          <p:nvPr/>
        </p:nvSpPr>
        <p:spPr>
          <a:xfrm>
            <a:off x="1336550" y="4108239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Some of the variables were excluded  from the data set as they were redundant to the analysis</a:t>
            </a:r>
            <a:endParaRPr b="0" i="1" sz="12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8" name="Google Shape;178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9"/>
          <p:cNvSpPr/>
          <p:nvPr/>
        </p:nvSpPr>
        <p:spPr>
          <a:xfrm>
            <a:off x="1920657" y="1890833"/>
            <a:ext cx="1333234" cy="12284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policy_nbr</a:t>
            </a:r>
            <a:endParaRPr b="1" i="0" sz="1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912055" y="3708926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state_cd</a:t>
            </a:r>
            <a:endParaRPr b="0" i="0" sz="105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4082102" y="2832926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zip_cd</a:t>
            </a:r>
            <a:endParaRPr b="1" i="0" sz="1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5370277" y="1363367"/>
            <a:ext cx="1853065" cy="17559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auto_year</a:t>
            </a:r>
            <a:endParaRPr b="1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idx="4294967295" type="ctrTitle"/>
          </p:nvPr>
        </p:nvSpPr>
        <p:spPr>
          <a:xfrm>
            <a:off x="2335611" y="2876044"/>
            <a:ext cx="5241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Feature Engineering</a:t>
            </a:r>
            <a:endParaRPr/>
          </a:p>
        </p:txBody>
      </p:sp>
      <p:cxnSp>
        <p:nvCxnSpPr>
          <p:cNvPr id="188" name="Google Shape;188;p10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10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10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91" name="Google Shape;191;p1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10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94" name="Google Shape;194;p1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0"/>
          <p:cNvSpPr/>
          <p:nvPr/>
        </p:nvSpPr>
        <p:spPr>
          <a:xfrm>
            <a:off x="3936800" y="1094079"/>
            <a:ext cx="161807" cy="15450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"/>
          <p:cNvSpPr/>
          <p:nvPr/>
        </p:nvSpPr>
        <p:spPr>
          <a:xfrm rot="2697385">
            <a:off x="5003062" y="1885038"/>
            <a:ext cx="245621" cy="23452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5197375" y="1751151"/>
            <a:ext cx="98383" cy="9397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0"/>
          <p:cNvSpPr/>
          <p:nvPr/>
        </p:nvSpPr>
        <p:spPr>
          <a:xfrm rot="1280154">
            <a:off x="3824697" y="1560092"/>
            <a:ext cx="98367" cy="9397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1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u="sng"/>
              <a:t>Active_Years</a:t>
            </a:r>
            <a:endParaRPr/>
          </a:p>
        </p:txBody>
      </p:sp>
      <p:grpSp>
        <p:nvGrpSpPr>
          <p:cNvPr id="209" name="Google Shape;209;p1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0" name="Google Shape;210;p1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11"/>
          <p:cNvSpPr txBox="1"/>
          <p:nvPr/>
        </p:nvSpPr>
        <p:spPr>
          <a:xfrm>
            <a:off x="1381250" y="1468200"/>
            <a:ext cx="7230905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…obtained by calculating the difference between the start of the policy to the latest date for policy renewal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6" name="Google Shape;21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&#10;&#10;Description automatically generated" id="217" name="Google Shape;2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900" y="2438511"/>
            <a:ext cx="6172200" cy="889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u="sng"/>
              <a:t>Change_Factor</a:t>
            </a:r>
            <a:endParaRPr/>
          </a:p>
        </p:txBody>
      </p:sp>
      <p:grpSp>
        <p:nvGrpSpPr>
          <p:cNvPr id="224" name="Google Shape;224;p1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5" name="Google Shape;225;p1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12"/>
          <p:cNvSpPr txBox="1"/>
          <p:nvPr/>
        </p:nvSpPr>
        <p:spPr>
          <a:xfrm>
            <a:off x="1381250" y="1468200"/>
            <a:ext cx="7230905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represents a coefficient that accounts for the change in Annual Premium over the lifetime of a policy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0" name="Google Shape;230;p12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1" name="Google Shape;231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 with medium confidence" id="232" name="Google Shape;2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1450" y="2366425"/>
            <a:ext cx="6261100" cy="1016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u="sng"/>
              <a:t>Total_Premium</a:t>
            </a:r>
            <a:endParaRPr/>
          </a:p>
        </p:txBody>
      </p:sp>
      <p:grpSp>
        <p:nvGrpSpPr>
          <p:cNvPr id="239" name="Google Shape;239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40" name="Google Shape;240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3"/>
          <p:cNvSpPr txBox="1"/>
          <p:nvPr/>
        </p:nvSpPr>
        <p:spPr>
          <a:xfrm>
            <a:off x="1381250" y="1468200"/>
            <a:ext cx="7230905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represents the total premium paid by a customer over the lifetime of the policy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5" name="Google Shape;245;p13"/>
          <p:cNvSpPr txBox="1"/>
          <p:nvPr/>
        </p:nvSpPr>
        <p:spPr>
          <a:xfrm>
            <a:off x="675650" y="415827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6" name="Google Shape;246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art&#10;&#10;Description automatically generated with medium confidence" id="247" name="Google Shape;24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425" y="2257875"/>
            <a:ext cx="7010400" cy="889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u="sng"/>
              <a:t>Net_Revenue</a:t>
            </a:r>
            <a:endParaRPr/>
          </a:p>
        </p:txBody>
      </p:sp>
      <p:grpSp>
        <p:nvGrpSpPr>
          <p:cNvPr id="254" name="Google Shape;254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5" name="Google Shape;255;p1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14"/>
          <p:cNvSpPr txBox="1"/>
          <p:nvPr/>
        </p:nvSpPr>
        <p:spPr>
          <a:xfrm>
            <a:off x="1381250" y="1468200"/>
            <a:ext cx="7230905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feature represents the revenue generated by the insurance company per policy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675650" y="415827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1" name="Google Shape;261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, letter&#10;&#10;Description automatically generated" id="262" name="Google Shape;2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208" y="2251825"/>
            <a:ext cx="7010400" cy="889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u="sng"/>
              <a:t>Car_type</a:t>
            </a:r>
            <a:endParaRPr/>
          </a:p>
        </p:txBody>
      </p:sp>
      <p:grpSp>
        <p:nvGrpSpPr>
          <p:cNvPr id="269" name="Google Shape;269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70" name="Google Shape;270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15"/>
          <p:cNvSpPr txBox="1"/>
          <p:nvPr/>
        </p:nvSpPr>
        <p:spPr>
          <a:xfrm>
            <a:off x="1381250" y="1468200"/>
            <a:ext cx="7230905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variable car_type using a combination of auto_make and auto_model to identify the type of car insured by each customer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cars have been classified into 5 types 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Compact SUV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Sedan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SUV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Sports Sedan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5" name="Google Shape;275;p15"/>
          <p:cNvSpPr txBox="1"/>
          <p:nvPr/>
        </p:nvSpPr>
        <p:spPr>
          <a:xfrm>
            <a:off x="675650" y="415827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76" name="Google Shape;276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u="sng"/>
              <a:t>Negative_Peaks</a:t>
            </a:r>
            <a:endParaRPr/>
          </a:p>
        </p:txBody>
      </p:sp>
      <p:grpSp>
        <p:nvGrpSpPr>
          <p:cNvPr id="283" name="Google Shape;283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84" name="Google Shape;284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16"/>
          <p:cNvSpPr txBox="1"/>
          <p:nvPr/>
        </p:nvSpPr>
        <p:spPr>
          <a:xfrm>
            <a:off x="1381250" y="1468200"/>
            <a:ext cx="7230905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Jerk/Jolt/Surge is defined as the change in acceleration with respect to time. When there is a huge change in acceleration, it is called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Jerk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9" name="Google Shape;289;p16"/>
          <p:cNvSpPr txBox="1"/>
          <p:nvPr/>
        </p:nvSpPr>
        <p:spPr>
          <a:xfrm>
            <a:off x="4728249" y="4171629"/>
            <a:ext cx="7388143" cy="8118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90" name="Google Shape;290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&#10;&#10;Description automatically generated" id="291" name="Google Shape;2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100" y="2429081"/>
            <a:ext cx="2498931" cy="67728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"/>
          <p:cNvSpPr txBox="1"/>
          <p:nvPr>
            <p:ph idx="1" type="body"/>
          </p:nvPr>
        </p:nvSpPr>
        <p:spPr>
          <a:xfrm>
            <a:off x="498763" y="349621"/>
            <a:ext cx="8146473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76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800"/>
              <a:t>…and we utilized this formula to calculate the number of negative peaks encountered during a driver’s journey to identify rash driving, if any.</a:t>
            </a:r>
            <a:endParaRPr/>
          </a:p>
        </p:txBody>
      </p:sp>
      <p:sp>
        <p:nvSpPr>
          <p:cNvPr id="297" name="Google Shape;297;p17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8" name="Google Shape;2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663" y="1252649"/>
            <a:ext cx="5538672" cy="3590447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"/>
          <p:cNvSpPr txBox="1"/>
          <p:nvPr>
            <p:ph idx="4294967295" type="ctrTitle"/>
          </p:nvPr>
        </p:nvSpPr>
        <p:spPr>
          <a:xfrm>
            <a:off x="3656772" y="2964523"/>
            <a:ext cx="5478185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Analysis</a:t>
            </a:r>
            <a:endParaRPr/>
          </a:p>
        </p:txBody>
      </p:sp>
      <p:cxnSp>
        <p:nvCxnSpPr>
          <p:cNvPr id="304" name="Google Shape;304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Google Shape;305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Google Shape;306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307" name="Google Shape;307;p1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310" name="Google Shape;310;p1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18"/>
          <p:cNvSpPr/>
          <p:nvPr/>
        </p:nvSpPr>
        <p:spPr>
          <a:xfrm>
            <a:off x="3936800" y="1094079"/>
            <a:ext cx="161807" cy="15450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8"/>
          <p:cNvSpPr/>
          <p:nvPr/>
        </p:nvSpPr>
        <p:spPr>
          <a:xfrm rot="2697385">
            <a:off x="5003062" y="1885038"/>
            <a:ext cx="245621" cy="23452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5197375" y="1751151"/>
            <a:ext cx="98383" cy="9397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8"/>
          <p:cNvSpPr/>
          <p:nvPr/>
        </p:nvSpPr>
        <p:spPr>
          <a:xfrm rot="1280154">
            <a:off x="3824697" y="1560092"/>
            <a:ext cx="98367" cy="9397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Index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Problem Statement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High Value Customer Definition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Data Pre-processing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Feature Engineering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Analysis and Findings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Recommendations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Conclusion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/>
              <a:t>Q n A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63" name="Google Shape;63;p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4" name="Google Shape;64;p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1381248" y="896112"/>
            <a:ext cx="4805795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Distribution of high valued customers</a:t>
            </a:r>
            <a:endParaRPr>
              <a:highlight>
                <a:schemeClr val="accent1"/>
              </a:highlight>
            </a:endParaRPr>
          </a:p>
        </p:txBody>
      </p:sp>
      <p:grpSp>
        <p:nvGrpSpPr>
          <p:cNvPr id="324" name="Google Shape;324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25" name="Google Shape;325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0" name="Google Shape;3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3124" y="1331712"/>
            <a:ext cx="5718281" cy="341813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>
            <p:ph type="title"/>
          </p:nvPr>
        </p:nvSpPr>
        <p:spPr>
          <a:xfrm>
            <a:off x="1381249" y="896112"/>
            <a:ext cx="4259529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Gender Distribution among High Value Customers</a:t>
            </a:r>
            <a:endParaRPr>
              <a:highlight>
                <a:schemeClr val="accent1"/>
              </a:highlight>
            </a:endParaRPr>
          </a:p>
        </p:txBody>
      </p:sp>
      <p:grpSp>
        <p:nvGrpSpPr>
          <p:cNvPr id="336" name="Google Shape;336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37" name="Google Shape;337;p2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2" name="Google Shape;3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715" y="1531917"/>
            <a:ext cx="5368312" cy="3381004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/>
          <p:nvPr>
            <p:ph type="title"/>
          </p:nvPr>
        </p:nvSpPr>
        <p:spPr>
          <a:xfrm>
            <a:off x="1381249" y="896112"/>
            <a:ext cx="4259529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Age Distribution among High Value Customers</a:t>
            </a:r>
            <a:endParaRPr>
              <a:highlight>
                <a:schemeClr val="accent1"/>
              </a:highlight>
            </a:endParaRPr>
          </a:p>
        </p:txBody>
      </p:sp>
      <p:grpSp>
        <p:nvGrpSpPr>
          <p:cNvPr id="348" name="Google Shape;348;p2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49" name="Google Shape;349;p2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4" name="Google Shape;3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8537" y="1678837"/>
            <a:ext cx="2792869" cy="17858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5" name="Google Shape;35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7497" y="3621340"/>
            <a:ext cx="4976480" cy="125209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/>
          <p:nvPr>
            <p:ph type="title"/>
          </p:nvPr>
        </p:nvSpPr>
        <p:spPr>
          <a:xfrm>
            <a:off x="1381249" y="896112"/>
            <a:ext cx="4259529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Differences in claims filed</a:t>
            </a:r>
            <a:endParaRPr>
              <a:highlight>
                <a:schemeClr val="accent1"/>
              </a:highlight>
            </a:endParaRPr>
          </a:p>
        </p:txBody>
      </p:sp>
      <p:grpSp>
        <p:nvGrpSpPr>
          <p:cNvPr id="361" name="Google Shape;361;p2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62" name="Google Shape;362;p2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7" name="Google Shape;3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0248" y="1445576"/>
            <a:ext cx="5461000" cy="3441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"/>
          <p:cNvSpPr txBox="1"/>
          <p:nvPr>
            <p:ph type="title"/>
          </p:nvPr>
        </p:nvSpPr>
        <p:spPr>
          <a:xfrm>
            <a:off x="1381249" y="896112"/>
            <a:ext cx="4259529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Effect of Age on Driver Behavior</a:t>
            </a:r>
            <a:endParaRPr>
              <a:highlight>
                <a:schemeClr val="accent1"/>
              </a:highlight>
            </a:endParaRPr>
          </a:p>
        </p:txBody>
      </p:sp>
      <p:grpSp>
        <p:nvGrpSpPr>
          <p:cNvPr id="373" name="Google Shape;373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74" name="Google Shape;374;p2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9" name="Google Shape;3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0294" y="1509838"/>
            <a:ext cx="4257052" cy="3192789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4"/>
          <p:cNvSpPr txBox="1"/>
          <p:nvPr>
            <p:ph idx="4294967295" type="ctrTitle"/>
          </p:nvPr>
        </p:nvSpPr>
        <p:spPr>
          <a:xfrm>
            <a:off x="3189832" y="2928844"/>
            <a:ext cx="5241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Conclusions</a:t>
            </a:r>
            <a:endParaRPr/>
          </a:p>
        </p:txBody>
      </p:sp>
      <p:cxnSp>
        <p:nvCxnSpPr>
          <p:cNvPr id="385" name="Google Shape;385;p24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" name="Google Shape;386;p24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7" name="Google Shape;387;p24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388" name="Google Shape;388;p24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p24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391" name="Google Shape;391;p24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24"/>
          <p:cNvSpPr/>
          <p:nvPr/>
        </p:nvSpPr>
        <p:spPr>
          <a:xfrm>
            <a:off x="3936800" y="1094079"/>
            <a:ext cx="161807" cy="15450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4"/>
          <p:cNvSpPr/>
          <p:nvPr/>
        </p:nvSpPr>
        <p:spPr>
          <a:xfrm rot="2697385">
            <a:off x="5003062" y="1885038"/>
            <a:ext cx="245621" cy="23452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4"/>
          <p:cNvSpPr/>
          <p:nvPr/>
        </p:nvSpPr>
        <p:spPr>
          <a:xfrm>
            <a:off x="5197375" y="1751151"/>
            <a:ext cx="98383" cy="9397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4"/>
          <p:cNvSpPr/>
          <p:nvPr/>
        </p:nvSpPr>
        <p:spPr>
          <a:xfrm rot="1280154">
            <a:off x="3824697" y="1560092"/>
            <a:ext cx="98367" cy="9397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Conclusion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405" name="Google Shape;405;p25"/>
          <p:cNvSpPr txBox="1"/>
          <p:nvPr>
            <p:ph idx="1" type="body"/>
          </p:nvPr>
        </p:nvSpPr>
        <p:spPr>
          <a:xfrm>
            <a:off x="1244619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800"/>
              <a:t>Customers aged between 29 and 43 have proven to be most beneficial for Blue Buffalo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 sz="18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800"/>
              <a:t>Michigan, Wyoming, Alabama, and Minnesota are some of the cities with greatest percentage of high valued customers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 sz="18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800"/>
              <a:t>High Valued customers rarely have the tendency of getting into an accident or filing a claim.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406" name="Google Shape;406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07" name="Google Shape;407;p2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"/>
          <p:cNvSpPr txBox="1"/>
          <p:nvPr>
            <p:ph idx="4294967295" type="ctrTitle"/>
          </p:nvPr>
        </p:nvSpPr>
        <p:spPr>
          <a:xfrm>
            <a:off x="2505372" y="2889621"/>
            <a:ext cx="5241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Recommendations</a:t>
            </a:r>
            <a:endParaRPr/>
          </a:p>
        </p:txBody>
      </p:sp>
      <p:cxnSp>
        <p:nvCxnSpPr>
          <p:cNvPr id="417" name="Google Shape;417;p26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" name="Google Shape;418;p26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9" name="Google Shape;419;p2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420" name="Google Shape;420;p2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6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423" name="Google Shape;423;p2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7" name="Google Shape;427;p26"/>
          <p:cNvSpPr/>
          <p:nvPr/>
        </p:nvSpPr>
        <p:spPr>
          <a:xfrm>
            <a:off x="3936800" y="1094079"/>
            <a:ext cx="161807" cy="15450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6"/>
          <p:cNvSpPr/>
          <p:nvPr/>
        </p:nvSpPr>
        <p:spPr>
          <a:xfrm rot="2697385">
            <a:off x="5003062" y="1885038"/>
            <a:ext cx="245621" cy="23452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6"/>
          <p:cNvSpPr/>
          <p:nvPr/>
        </p:nvSpPr>
        <p:spPr>
          <a:xfrm>
            <a:off x="5197375" y="1751151"/>
            <a:ext cx="98383" cy="9397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6"/>
          <p:cNvSpPr/>
          <p:nvPr/>
        </p:nvSpPr>
        <p:spPr>
          <a:xfrm rot="1280154">
            <a:off x="3824697" y="1560092"/>
            <a:ext cx="98367" cy="9397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/>
          <p:nvPr>
            <p:ph type="title"/>
          </p:nvPr>
        </p:nvSpPr>
        <p:spPr>
          <a:xfrm>
            <a:off x="1381249" y="896112"/>
            <a:ext cx="4073619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Customer Retention Strategies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437" name="Google Shape;437;p27"/>
          <p:cNvSpPr txBox="1"/>
          <p:nvPr>
            <p:ph idx="1" type="body"/>
          </p:nvPr>
        </p:nvSpPr>
        <p:spPr>
          <a:xfrm>
            <a:off x="1226209" y="1111066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 sz="18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800"/>
              <a:t>Provide additional support (home insurance) at discounted prices, to these high valued customers as a majority of these customers fall under the age bracket of 29 to 43 which also happens to be the age when most people become home-owners.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 sz="18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800"/>
              <a:t>Provide No-Claim bonus for highly valued customers with no claims.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 sz="18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800"/>
              <a:t>Direct maximum resources towards the high valued customers, by providing regular check-ins and personalized support to ensure customer satisfaction.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 sz="1800"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438" name="Google Shape;438;p2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39" name="Google Shape;439;p2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3" name="Google Shape;443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Acquisition of New Customers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449" name="Google Shape;449;p28"/>
          <p:cNvSpPr txBox="1"/>
          <p:nvPr>
            <p:ph idx="1" type="body"/>
          </p:nvPr>
        </p:nvSpPr>
        <p:spPr>
          <a:xfrm>
            <a:off x="1223596" y="122759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 sz="18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800"/>
              <a:t>Michigan, Wyoming, Alabama, and Minnesota account to a mere 9% of the entire customer base but consist of a huge percentage of the high valued customers. Targeted marketing should be done to acquire more customers from these states.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 sz="18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sz="1800"/>
              <a:t>Utilize the list of high-valued customers in order to get referrals of other customers which leads to – low acquisition rate and potentially an increase in the number of high valued customers.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51" name="Google Shape;451;p2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Google Shape;455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Problem Statement</a:t>
            </a:r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6" name="Google Shape;76;p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3"/>
          <p:cNvSpPr txBox="1"/>
          <p:nvPr/>
        </p:nvSpPr>
        <p:spPr>
          <a:xfrm>
            <a:off x="1381250" y="1468200"/>
            <a:ext cx="7230905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Blue Buffalo Insurance, a property casualty insurance company, wants help in identifying their high value customers through thorough analysis on historical customer data with respect to their demographics, telematics, and car details.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also need recommendation on strategies to retain these high-valued customers to ensure the company’s revenue grows and profit increases.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2" name="Google Shape;82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3a7d96448_1_0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23a7d96448_1_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Assumptions</a:t>
            </a:r>
            <a:endParaRPr/>
          </a:p>
        </p:txBody>
      </p:sp>
      <p:grpSp>
        <p:nvGrpSpPr>
          <p:cNvPr id="89" name="Google Shape;89;g123a7d96448_1_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0" name="Google Shape;90;g123a7d96448_1_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23a7d96448_1_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23a7d96448_1_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23a7d96448_1_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g123a7d96448_1_0"/>
          <p:cNvSpPr txBox="1"/>
          <p:nvPr/>
        </p:nvSpPr>
        <p:spPr>
          <a:xfrm>
            <a:off x="1076450" y="1468200"/>
            <a:ext cx="72309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The  Annual Premium paid by a customer increases every year at a 5% rate,  over the lifetime of the policy.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Annual Premium paid by the customer is not affected by whether or not a customer has made a claim.</a:t>
            </a:r>
            <a:endParaRPr b="0" i="0" sz="15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g123a7d96448_1_0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6" name="Google Shape;96;g123a7d96448_1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idx="4294967295" type="ctrTitle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High Value Customer</a:t>
            </a:r>
            <a:endParaRPr b="1" i="0" sz="3600" u="none" cap="none" strike="noStrike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02" name="Google Shape;102;p4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4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4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05" name="Google Shape;105;p4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4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08" name="Google Shape;108;p4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4"/>
          <p:cNvSpPr/>
          <p:nvPr/>
        </p:nvSpPr>
        <p:spPr>
          <a:xfrm>
            <a:off x="3936800" y="1094079"/>
            <a:ext cx="161807" cy="15450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 rot="2697385">
            <a:off x="5003062" y="1885038"/>
            <a:ext cx="245621" cy="23452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5197375" y="1751151"/>
            <a:ext cx="98383" cy="9397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/>
          <p:nvPr/>
        </p:nvSpPr>
        <p:spPr>
          <a:xfrm rot="1280154">
            <a:off x="3824697" y="1560092"/>
            <a:ext cx="98367" cy="9397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What defines a “high value” customer?</a:t>
            </a:r>
            <a:endParaRPr/>
          </a:p>
        </p:txBody>
      </p:sp>
      <p:grpSp>
        <p:nvGrpSpPr>
          <p:cNvPr id="123" name="Google Shape;123;p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4" name="Google Shape;124;p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5"/>
          <p:cNvSpPr txBox="1"/>
          <p:nvPr/>
        </p:nvSpPr>
        <p:spPr>
          <a:xfrm>
            <a:off x="1381250" y="1468200"/>
            <a:ext cx="7230905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our research, high-valued customers can be defined as the customers that contribute to 80% of the company’s net revenue where Net Revenue can be defined 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0" name="Google Shape;130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1350" y="2571750"/>
            <a:ext cx="5321300" cy="647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1989140" y="86961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…where Total Premium can be given as follows:</a:t>
            </a:r>
            <a:endParaRPr/>
          </a:p>
        </p:txBody>
      </p:sp>
      <p:sp>
        <p:nvSpPr>
          <p:cNvPr id="137" name="Google Shape;137;p6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089" y="2119647"/>
            <a:ext cx="8407400" cy="723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994570" y="769095"/>
            <a:ext cx="715486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…and Change Factor is the variable included to account for the change in premium over the lifetime of a customer</a:t>
            </a:r>
            <a:endParaRPr/>
          </a:p>
        </p:txBody>
      </p:sp>
      <p:sp>
        <p:nvSpPr>
          <p:cNvPr id="144" name="Google Shape;144;p7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1577" y="1672341"/>
            <a:ext cx="5353318" cy="322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idx="4294967295" type="ctrTitle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Data Pre-Processing</a:t>
            </a:r>
            <a:endParaRPr b="1" i="0" sz="3600" u="none" cap="none" strike="noStrike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51" name="Google Shape;151;p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54" name="Google Shape;154;p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57" name="Google Shape;157;p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8"/>
          <p:cNvSpPr/>
          <p:nvPr/>
        </p:nvSpPr>
        <p:spPr>
          <a:xfrm>
            <a:off x="3936800" y="1094079"/>
            <a:ext cx="161807" cy="15450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/>
          <p:nvPr/>
        </p:nvSpPr>
        <p:spPr>
          <a:xfrm rot="2697385">
            <a:off x="5003062" y="1885038"/>
            <a:ext cx="245621" cy="23452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5197375" y="1751151"/>
            <a:ext cx="98383" cy="9397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/>
          <p:nvPr/>
        </p:nvSpPr>
        <p:spPr>
          <a:xfrm rot="1280154">
            <a:off x="3824697" y="1560092"/>
            <a:ext cx="98367" cy="9397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