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7" r:id="rId5"/>
    <p:sldId id="263" r:id="rId6"/>
    <p:sldId id="258" r:id="rId7"/>
    <p:sldId id="259" r:id="rId8"/>
  </p:sldIdLst>
  <p:sldSz cx="37463413" cy="21067713"/>
  <p:notesSz cx="6858000" cy="9144000"/>
  <p:defaultTextStyle>
    <a:defPPr>
      <a:defRPr lang="en-US"/>
    </a:defPPr>
    <a:lvl1pPr marL="0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72300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44601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16901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89202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61502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33803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06103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78404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6">
          <p15:clr>
            <a:srgbClr val="A4A3A4"/>
          </p15:clr>
        </p15:guide>
        <p15:guide id="2" pos="1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5C93"/>
    <a:srgbClr val="00FF00"/>
    <a:srgbClr val="44545D"/>
    <a:srgbClr val="007DC3"/>
    <a:srgbClr val="377AD1"/>
    <a:srgbClr val="245F9C"/>
    <a:srgbClr val="009AD5"/>
    <a:srgbClr val="CA4B49"/>
    <a:srgbClr val="4E8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522"/>
  </p:normalViewPr>
  <p:slideViewPr>
    <p:cSldViewPr snapToGrid="0" snapToObjects="1">
      <p:cViewPr varScale="1">
        <p:scale>
          <a:sx n="25" d="100"/>
          <a:sy n="25" d="100"/>
        </p:scale>
        <p:origin x="1277" y="82"/>
      </p:cViewPr>
      <p:guideLst>
        <p:guide orient="horz" pos="6636"/>
        <p:guide pos="1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026BA-50E8-7644-BEF6-07CACBFB999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A170F-69B8-B741-A099-15AE468E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672300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3344601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5016901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6689202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8361502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10033803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11706103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13378404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sided</a:t>
            </a:r>
            <a:r>
              <a:rPr lang="en-US" baseline="0" dirty="0"/>
              <a:t> poster!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9A05F-9442-1B4B-8130-ABC0D5C36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A170F-69B8-B741-A099-15AE468EF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06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9A3A1B-DF3E-744D-8B1E-6A95EC44F141}"/>
              </a:ext>
            </a:extLst>
          </p:cNvPr>
          <p:cNvSpPr/>
          <p:nvPr userDrawn="1"/>
        </p:nvSpPr>
        <p:spPr>
          <a:xfrm>
            <a:off x="128238" y="135563"/>
            <a:ext cx="37206936" cy="3052346"/>
          </a:xfrm>
          <a:prstGeom prst="rect">
            <a:avLst/>
          </a:prstGeom>
          <a:gradFill>
            <a:gsLst>
              <a:gs pos="51000">
                <a:srgbClr val="7030A0"/>
              </a:gs>
              <a:gs pos="0">
                <a:schemeClr val="tx1">
                  <a:lumMod val="85000"/>
                  <a:lumOff val="15000"/>
                </a:schemeClr>
              </a:gs>
            </a:gsLst>
            <a:lin ang="108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62289-E21A-A84C-B9FF-372D3A5AB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1125" r="21951" b="23543"/>
          <a:stretch/>
        </p:blipFill>
        <p:spPr>
          <a:xfrm>
            <a:off x="13187468" y="135563"/>
            <a:ext cx="23864465" cy="3052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C1942-B6CB-234D-A64E-BA5BA2E0AD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1000"/>
          </a:blip>
          <a:srcRect l="21392" t="33930" b="35518"/>
          <a:stretch/>
        </p:blipFill>
        <p:spPr>
          <a:xfrm>
            <a:off x="137905" y="135563"/>
            <a:ext cx="25340597" cy="3052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B8E0C-7487-5943-852B-843831F4AC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3138" y="441074"/>
            <a:ext cx="2936526" cy="25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1672300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225" indent="-1254225" algn="l" defTabSz="1672300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488" indent="-1045188" algn="l" defTabSz="1672300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751" indent="-836150" algn="l" defTabSz="1672300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3052" indent="-836150" algn="l" defTabSz="1672300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5352" indent="-836150" algn="l" defTabSz="1672300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7652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9953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2253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4554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300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601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901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9202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1502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3803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6103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8404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who.int/news-room/fact-sheets/detail/cardiovascular-diseases-(cvds)#:~:text=Cardiovascular%20diseases%20(CVDs)%20are%20the,%2D%20and%20middle%2Dincome%20countrie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12365361" y="3680160"/>
            <a:ext cx="0" cy="66812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8507786-416B-DA43-A666-A2070C68FD40}"/>
              </a:ext>
            </a:extLst>
          </p:cNvPr>
          <p:cNvSpPr/>
          <p:nvPr/>
        </p:nvSpPr>
        <p:spPr>
          <a:xfrm>
            <a:off x="128238" y="135563"/>
            <a:ext cx="37206936" cy="30523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/>
              <a:t> Improved Heart Failure Prediction using Model Screening platform</a:t>
            </a: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254964" y="3909759"/>
            <a:ext cx="12161197" cy="8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9321" tIns="69659" rIns="139321" bIns="69659">
            <a:spAutoFit/>
          </a:bodyPr>
          <a:lstStyle>
            <a:lvl1pPr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Cardiovascular disease is the number one cause of death globally, claiming an estimated 17.9 million lives in 2019, accounting for 32% of all deaths worldwide that year.</a:t>
            </a:r>
            <a:r>
              <a:rPr lang="zh-CN" sz="2800" baseline="30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sz="2800" baseline="30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2800" baseline="30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sz="2800" baseline="30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8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 Developed a classification model for classifying Heart disease.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Leveraged predictions using  Model Screening, Model Comparison, and Dashboard feature in </a:t>
            </a:r>
            <a:r>
              <a:rPr lang="en-US" sz="2800" dirty="0" err="1">
                <a:solidFill>
                  <a:srgbClr val="000000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 16.</a:t>
            </a:r>
          </a:p>
          <a:p>
            <a:pPr>
              <a:spcAft>
                <a:spcPts val="600"/>
              </a:spcAft>
            </a:pPr>
            <a:endParaRPr lang="en-US" altLang="zh-CN" sz="2800" baseline="30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The model output will help in understanding the importance of factors leading to heart disease and the probability of developing heart disease under certain conditions.</a:t>
            </a:r>
          </a:p>
          <a:p>
            <a:pPr algn="just">
              <a:spcAft>
                <a:spcPts val="600"/>
              </a:spcAft>
            </a:pPr>
            <a:r>
              <a:rPr lang="en-US" sz="2800" b="1" i="1" dirty="0">
                <a:solidFill>
                  <a:srgbClr val="333333"/>
                </a:solidFill>
                <a:latin typeface="+mj-lt"/>
              </a:rPr>
              <a:t>Objective:</a:t>
            </a:r>
          </a:p>
          <a:p>
            <a:pPr algn="just"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To build the best model and also to find factors that are leading to heart failure.</a:t>
            </a:r>
          </a:p>
          <a:p>
            <a:pPr>
              <a:spcAft>
                <a:spcPts val="600"/>
              </a:spcAft>
            </a:pPr>
            <a:endParaRPr lang="en-US" altLang="zh-CN" sz="2800" baseline="30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8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altLang="zh-CN" sz="2800" baseline="30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8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altLang="zh-CN" sz="2800" baseline="30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8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142"/>
          <p:cNvSpPr txBox="1">
            <a:spLocks noChangeArrowheads="1"/>
          </p:cNvSpPr>
          <p:nvPr/>
        </p:nvSpPr>
        <p:spPr bwMode="auto">
          <a:xfrm>
            <a:off x="11818834" y="18612850"/>
            <a:ext cx="279677" cy="39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321" tIns="69659" rIns="139321" bIns="69659">
            <a:spAutoFit/>
          </a:bodyPr>
          <a:lstStyle>
            <a:lvl1pPr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232742" y="3176068"/>
            <a:ext cx="37112295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tx1"/>
                </a:solidFill>
              </a:rPr>
              <a:t> Introduction				                            Methodology</a:t>
            </a:r>
          </a:p>
        </p:txBody>
      </p:sp>
      <p:sp>
        <p:nvSpPr>
          <p:cNvPr id="99" name="Text Box 37"/>
          <p:cNvSpPr txBox="1">
            <a:spLocks noChangeArrowheads="1"/>
          </p:cNvSpPr>
          <p:nvPr/>
        </p:nvSpPr>
        <p:spPr bwMode="auto">
          <a:xfrm>
            <a:off x="12511451" y="3449497"/>
            <a:ext cx="14153631" cy="671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9321" tIns="69659" rIns="139321" bIns="69659">
            <a:spAutoFit/>
          </a:bodyPr>
          <a:lstStyle>
            <a:lvl1pPr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spcAft>
                <a:spcPts val="600"/>
              </a:spcAft>
            </a:pPr>
            <a:endParaRPr lang="en-US" sz="2800" b="1" i="1" dirty="0">
              <a:solidFill>
                <a:srgbClr val="333333"/>
              </a:solidFill>
              <a:latin typeface="+mj-lt"/>
            </a:endParaRP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data set included 918 participants from different countries and 11 factors associated with heart failure, such as age, sex, blood pressure, blood glucose.</a:t>
            </a:r>
            <a:endParaRPr lang="en-US" sz="2800" dirty="0">
              <a:solidFill>
                <a:srgbClr val="333333"/>
              </a:solidFill>
              <a:latin typeface="+mj-lt"/>
            </a:endParaRP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Performed pre-processing of data by exploring null values and outliers. Further, performed Exploratory Data Analysis to understand the importance and relationship of each feature in relation to heart failure.</a:t>
            </a:r>
          </a:p>
          <a:p>
            <a:pPr algn="just">
              <a:spcAft>
                <a:spcPts val="600"/>
              </a:spcAft>
            </a:pPr>
            <a:endParaRPr lang="en-US" sz="2800" dirty="0">
              <a:solidFill>
                <a:srgbClr val="333333"/>
              </a:solidFill>
              <a:latin typeface="+mj-lt"/>
            </a:endParaRP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To build</a:t>
            </a:r>
            <a:r>
              <a:rPr lang="en-US" sz="2800" i="0" dirty="0">
                <a:solidFill>
                  <a:srgbClr val="333333"/>
                </a:solidFill>
                <a:effectLst/>
                <a:latin typeface="+mj-lt"/>
              </a:rPr>
              <a:t> the model,  we incorporated the following </a:t>
            </a:r>
            <a:r>
              <a:rPr lang="en-US" sz="2800" i="0" dirty="0" err="1">
                <a:solidFill>
                  <a:srgbClr val="333333"/>
                </a:solidFill>
                <a:effectLst/>
                <a:latin typeface="+mj-lt"/>
              </a:rPr>
              <a:t>JMP</a:t>
            </a:r>
            <a:r>
              <a:rPr lang="en-US" sz="2800" i="0" dirty="0">
                <a:solidFill>
                  <a:srgbClr val="333333"/>
                </a:solidFill>
                <a:effectLst/>
                <a:latin typeface="+mj-lt"/>
              </a:rPr>
              <a:t>-16 capabilities in our methodology.</a:t>
            </a:r>
          </a:p>
          <a:p>
            <a:pPr marL="1200150" lvl="1" indent="-4572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rgbClr val="333333"/>
                </a:solidFill>
                <a:effectLst/>
                <a:latin typeface="+mj-lt"/>
              </a:rPr>
              <a:t>Model Screening: </a:t>
            </a:r>
            <a:r>
              <a:rPr lang="en-US" sz="2800" i="0" dirty="0">
                <a:solidFill>
                  <a:srgbClr val="333333"/>
                </a:solidFill>
                <a:effectLst/>
                <a:latin typeface="+mj-lt"/>
              </a:rPr>
              <a:t>An efficient platform for simultaneously fitting, comparing, exploring, selecting, and then deploying the best predictive model. </a:t>
            </a:r>
          </a:p>
          <a:p>
            <a:pPr marL="1200150" lvl="1" indent="-4572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rgbClr val="333333"/>
                </a:solidFill>
                <a:effectLst/>
                <a:latin typeface="+mj-lt"/>
              </a:rPr>
              <a:t>Model Comparison</a:t>
            </a:r>
            <a:r>
              <a:rPr lang="en-US" sz="2800" i="0" dirty="0">
                <a:solidFill>
                  <a:srgbClr val="333333"/>
                </a:solidFill>
                <a:effectLst/>
                <a:latin typeface="+mj-lt"/>
              </a:rPr>
              <a:t>: Enables easy to compare and select the best-performing predictive model.</a:t>
            </a:r>
          </a:p>
          <a:p>
            <a:pPr marL="1200150" lvl="1" indent="-4572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rgbClr val="333333"/>
                </a:solidFill>
                <a:latin typeface="+mj-lt"/>
              </a:rPr>
              <a:t>Dashboards</a:t>
            </a:r>
            <a:r>
              <a:rPr lang="en-US" sz="2800" dirty="0">
                <a:solidFill>
                  <a:srgbClr val="333333"/>
                </a:solidFill>
                <a:latin typeface="+mj-lt"/>
              </a:rPr>
              <a:t>: Efficient way to better represent EDA concisely also it can be run anytime as new data is available. </a:t>
            </a:r>
            <a:endParaRPr lang="en-US" sz="28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2742" y="10215581"/>
            <a:ext cx="37206936" cy="769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tx1"/>
                </a:solidFill>
              </a:rPr>
              <a:t> Results								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02262" y="17325466"/>
            <a:ext cx="37206936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tx1"/>
                </a:solidFill>
              </a:rPr>
              <a:t> Conclusions												         References &amp; Acknowledgements</a:t>
            </a:r>
          </a:p>
        </p:txBody>
      </p:sp>
      <p:cxnSp>
        <p:nvCxnSpPr>
          <p:cNvPr id="102" name="Straight Connector 101"/>
          <p:cNvCxnSpPr>
            <a:cxnSpLocks/>
          </p:cNvCxnSpPr>
          <p:nvPr/>
        </p:nvCxnSpPr>
        <p:spPr>
          <a:xfrm flipH="1">
            <a:off x="22992899" y="17051146"/>
            <a:ext cx="5564" cy="37605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6653" y="38031"/>
            <a:ext cx="37314852" cy="21029682"/>
          </a:xfrm>
          <a:prstGeom prst="rect">
            <a:avLst/>
          </a:prstGeom>
          <a:noFill/>
          <a:ln w="254000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3"/>
          <p:cNvSpPr txBox="1">
            <a:spLocks noChangeArrowheads="1"/>
          </p:cNvSpPr>
          <p:nvPr/>
        </p:nvSpPr>
        <p:spPr bwMode="auto">
          <a:xfrm>
            <a:off x="22992899" y="17866442"/>
            <a:ext cx="14383861" cy="253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SzPct val="25000"/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www.who.int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/news-room/fact-sheets/detail/cardiovascular-diseases-(</a:t>
            </a:r>
            <a:r>
              <a:rPr lang="en-US" sz="2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cvds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)#:~:text=</a:t>
            </a:r>
            <a:r>
              <a:rPr lang="en-US" sz="2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Cardiovascular%20diseases%20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(CVDs)%</a:t>
            </a:r>
            <a:r>
              <a:rPr lang="en-US" sz="2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20are%20the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,%</a:t>
            </a:r>
            <a:r>
              <a:rPr lang="en-US" sz="2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2D%20and%20middle%2Dincome%20countries</a:t>
            </a: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0">
              <a:buSzPct val="25000"/>
            </a:pP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SzPct val="25000"/>
              <a:buFont typeface="Arial" charset="0"/>
              <a:buChar char="•"/>
            </a:pP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CONN | QVCC">
            <a:extLst>
              <a:ext uri="{FF2B5EF4-FFF2-40B4-BE49-F238E27FC236}">
                <a16:creationId xmlns:a16="http://schemas.microsoft.com/office/drawing/2014/main" id="{22F870BA-CEEF-84AB-C360-BEC5A0981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 r="15179"/>
          <a:stretch/>
        </p:blipFill>
        <p:spPr bwMode="auto">
          <a:xfrm>
            <a:off x="34095569" y="141055"/>
            <a:ext cx="2821238" cy="28443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A1B91-9122-1897-9EE3-4317FB4C583B}"/>
              </a:ext>
            </a:extLst>
          </p:cNvPr>
          <p:cNvCxnSpPr/>
          <p:nvPr/>
        </p:nvCxnSpPr>
        <p:spPr>
          <a:xfrm>
            <a:off x="21323612" y="10947102"/>
            <a:ext cx="0" cy="61040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E3134C-27F4-C3CC-8B50-C95C708D4157}"/>
              </a:ext>
            </a:extLst>
          </p:cNvPr>
          <p:cNvSpPr txBox="1"/>
          <p:nvPr/>
        </p:nvSpPr>
        <p:spPr>
          <a:xfrm>
            <a:off x="30184829" y="11441027"/>
            <a:ext cx="673197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Exercise Angina, Sex, </a:t>
            </a:r>
            <a:r>
              <a:rPr lang="en-US" sz="2800" dirty="0" err="1"/>
              <a:t>FastingBS</a:t>
            </a:r>
            <a:r>
              <a:rPr lang="en-US" sz="2800" dirty="0"/>
              <a:t>, Resting ECG, </a:t>
            </a:r>
            <a:r>
              <a:rPr lang="en-US" sz="2800" dirty="0" err="1"/>
              <a:t>ST_slope,ChestpainType</a:t>
            </a:r>
            <a:r>
              <a:rPr lang="en-US" sz="2800" dirty="0"/>
              <a:t> contribute more than 75% to heart failure.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Cholesterol, RestingBP, MaxHR, Oldpeak, and Age contribute least to our target.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These least predictors are shown statistically insignificant in our logistic regression, so they can be omitted to reduce the complexity of the model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C4A7CC-5414-A429-6868-E026C906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752" y="11441027"/>
            <a:ext cx="8268504" cy="4622429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D6DF75-386A-BD55-563A-E0B864D5A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126" y="11080803"/>
            <a:ext cx="10212834" cy="333826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B4AD4F2-71C3-53AF-9A43-6D53A6EE4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26" y="14560915"/>
            <a:ext cx="10243314" cy="254587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9D4BA06-2FF2-C38F-7EBF-F4B94485F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283" y="11084242"/>
            <a:ext cx="4682557" cy="596690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6FF785E-53C0-539D-6CF8-28139C3599D4}"/>
              </a:ext>
            </a:extLst>
          </p:cNvPr>
          <p:cNvSpPr txBox="1"/>
          <p:nvPr/>
        </p:nvSpPr>
        <p:spPr>
          <a:xfrm>
            <a:off x="15830483" y="11241424"/>
            <a:ext cx="53925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Chosen model with the least number of False Positives (9) as the cost is high.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Accuracy achieved is 90.6%, with an AUC of 95.5.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BDC0F4-A0E8-DD97-EDD1-E66FF2038009}"/>
              </a:ext>
            </a:extLst>
          </p:cNvPr>
          <p:cNvSpPr txBox="1"/>
          <p:nvPr/>
        </p:nvSpPr>
        <p:spPr>
          <a:xfrm>
            <a:off x="529284" y="18227040"/>
            <a:ext cx="21560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Using a model screening platform, we explored the best predictive model for heart failure prediction.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Leveraged the </a:t>
            </a:r>
            <a:r>
              <a:rPr lang="en-US" sz="2800" dirty="0" err="1"/>
              <a:t>JMP</a:t>
            </a:r>
            <a:r>
              <a:rPr lang="en-US" sz="2800" dirty="0"/>
              <a:t> 16 dashboard utility to develop an interactive platform that outputs the probability of heart failure based on input parameters.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AFEF0F9-5CAC-2F8C-8B3F-8A321AD51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41651" y="4326196"/>
            <a:ext cx="10215063" cy="507748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4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B01FDCE-FAE0-8144-BF5A-4EA3100636E7}"/>
              </a:ext>
            </a:extLst>
          </p:cNvPr>
          <p:cNvSpPr/>
          <p:nvPr/>
        </p:nvSpPr>
        <p:spPr>
          <a:xfrm>
            <a:off x="128238" y="135563"/>
            <a:ext cx="37206936" cy="30523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/>
              <a:t>Pre-processing &amp; Exploratory Data Analysis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9921" y="104931"/>
            <a:ext cx="37205587" cy="20821338"/>
          </a:xfrm>
          <a:prstGeom prst="rect">
            <a:avLst/>
          </a:prstGeom>
          <a:noFill/>
          <a:ln w="254000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Home 30">
            <a:hlinkClick r:id="" action="ppaction://hlinkshowjump?jump=firstslide" highlightClick="1"/>
          </p:cNvPr>
          <p:cNvSpPr/>
          <p:nvPr/>
        </p:nvSpPr>
        <p:spPr>
          <a:xfrm>
            <a:off x="35664401" y="385574"/>
            <a:ext cx="1371602" cy="1371601"/>
          </a:xfrm>
          <a:prstGeom prst="actionButtonHom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80805" tIns="140401" rIns="280805" bIns="1404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04253">
              <a:defRPr/>
            </a:pPr>
            <a:endParaRPr lang="en-US" sz="16800" kern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D2E15F12-D7A6-F3BA-AB4B-867DD96D5487}"/>
              </a:ext>
            </a:extLst>
          </p:cNvPr>
          <p:cNvSpPr txBox="1">
            <a:spLocks/>
          </p:cNvSpPr>
          <p:nvPr/>
        </p:nvSpPr>
        <p:spPr>
          <a:xfrm>
            <a:off x="256630" y="3178785"/>
            <a:ext cx="12242329" cy="867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374" tIns="45687" rIns="91374" bIns="45687" rtlCol="0" anchor="ctr" anchorCtr="1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+mn-lt"/>
              </a:rPr>
              <a:t>Exploring Outliers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B4A8A138-F003-786A-2991-B6A15A03F7E6}"/>
              </a:ext>
            </a:extLst>
          </p:cNvPr>
          <p:cNvSpPr txBox="1">
            <a:spLocks/>
          </p:cNvSpPr>
          <p:nvPr/>
        </p:nvSpPr>
        <p:spPr>
          <a:xfrm>
            <a:off x="424396" y="4467846"/>
            <a:ext cx="11955835" cy="1960111"/>
          </a:xfrm>
          <a:prstGeom prst="rect">
            <a:avLst/>
          </a:prstGeom>
        </p:spPr>
        <p:txBody>
          <a:bodyPr vert="horz" lIns="91374" tIns="45687" rIns="91374" bIns="45687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+mn-lt"/>
              </a:rPr>
              <a:t>While exploring the outliers, we identified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some patients have higher values on some tests</a:t>
            </a:r>
            <a:r>
              <a:rPr lang="en-US" dirty="0">
                <a:latin typeface="+mn-lt"/>
              </a:rPr>
              <a:t>. Since the dataset</a:t>
            </a:r>
            <a:r>
              <a:rPr lang="zh-CN" altLang="en-US" dirty="0">
                <a:latin typeface="+mn-lt"/>
              </a:rPr>
              <a:t> </a:t>
            </a:r>
            <a:r>
              <a:rPr lang="en-US" dirty="0">
                <a:latin typeface="+mn-lt"/>
              </a:rPr>
              <a:t>reflected the actual physical condition of the patient, we decided not to exclude or impute these values.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B0F3315-6FAF-9AA6-C47D-4024318F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5" y="6306188"/>
            <a:ext cx="11925357" cy="456294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9255BC5-B5C6-4385-3E48-7701E6D163D8}"/>
              </a:ext>
            </a:extLst>
          </p:cNvPr>
          <p:cNvSpPr txBox="1">
            <a:spLocks/>
          </p:cNvSpPr>
          <p:nvPr/>
        </p:nvSpPr>
        <p:spPr>
          <a:xfrm>
            <a:off x="256629" y="11036943"/>
            <a:ext cx="12163361" cy="685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374" tIns="45687" rIns="91374" bIns="45687" rtlCol="0" anchor="ctr" anchorCtr="1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+mn-lt"/>
              </a:rPr>
              <a:t>Missing Values</a:t>
            </a:r>
          </a:p>
        </p:txBody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AE461DE-A966-C98D-FC04-F97044D25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0" y="11874784"/>
            <a:ext cx="11931442" cy="37592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85DD1A5F-0226-00E3-EA5F-AFEFB198B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9" y="15786384"/>
            <a:ext cx="6183924" cy="357484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C0B5C9D-2E51-4D8E-0FB6-3218F9BFD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701" y="15752441"/>
            <a:ext cx="5626660" cy="357484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4507B-3627-336A-2B72-08B6A1DE2E5C}"/>
              </a:ext>
            </a:extLst>
          </p:cNvPr>
          <p:cNvSpPr txBox="1"/>
          <p:nvPr/>
        </p:nvSpPr>
        <p:spPr>
          <a:xfrm>
            <a:off x="454874" y="19607932"/>
            <a:ext cx="756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Resting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BP: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exclude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row</a:t>
            </a:r>
          </a:p>
          <a:p>
            <a:r>
              <a:rPr lang="en-US" altLang="zh-CN" sz="2800" b="1" dirty="0"/>
              <a:t>Cholesterol: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replaced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median</a:t>
            </a:r>
            <a:endParaRPr lang="en-US" sz="2800" b="1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CB11680B-5911-E56B-234B-9718F57DD28D}"/>
              </a:ext>
            </a:extLst>
          </p:cNvPr>
          <p:cNvSpPr txBox="1">
            <a:spLocks/>
          </p:cNvSpPr>
          <p:nvPr/>
        </p:nvSpPr>
        <p:spPr>
          <a:xfrm>
            <a:off x="12498960" y="3171233"/>
            <a:ext cx="24786792" cy="867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374" tIns="45687" rIns="91374" bIns="45687" rtlCol="0" anchor="ctr" anchorCtr="1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+mn-lt"/>
              </a:rPr>
              <a:t>Exploratory Data Analysis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D2A795C-DDC9-2ABD-DEE8-DC9A88E7D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5440" y="4440630"/>
            <a:ext cx="7650480" cy="482564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95A21EE4-E5B4-FFD6-E12A-E11E150FE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0885" y="15559829"/>
            <a:ext cx="7561365" cy="49284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FCDC405B-D5D8-57E8-C75C-B9758E598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10405" y="9773776"/>
            <a:ext cx="7585515" cy="516099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D22CFC-69BA-0729-34CD-C0DC3AD82AA0}"/>
              </a:ext>
            </a:extLst>
          </p:cNvPr>
          <p:cNvSpPr txBox="1"/>
          <p:nvPr/>
        </p:nvSpPr>
        <p:spPr>
          <a:xfrm>
            <a:off x="20814583" y="5124648"/>
            <a:ext cx="6118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200" dirty="0"/>
              <a:t>Gender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important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en-US" altLang="zh-CN" sz="3200" dirty="0"/>
              <a:t>     element</a:t>
            </a:r>
            <a:r>
              <a:rPr lang="zh-CN" altLang="en-US" sz="3200" dirty="0"/>
              <a:t> </a:t>
            </a:r>
            <a:r>
              <a:rPr lang="en-US" altLang="zh-CN" sz="3200" dirty="0"/>
              <a:t>since</a:t>
            </a:r>
            <a:r>
              <a:rPr lang="zh-CN" altLang="en-US" sz="3200" dirty="0"/>
              <a:t> </a:t>
            </a:r>
            <a:r>
              <a:rPr lang="en-US" altLang="zh-CN" sz="3200" dirty="0"/>
              <a:t>m</a:t>
            </a:r>
            <a:r>
              <a:rPr lang="en-US" sz="3200" dirty="0"/>
              <a:t>en </a:t>
            </a:r>
            <a:r>
              <a:rPr lang="en-US" altLang="zh-CN" sz="3200" dirty="0"/>
              <a:t>who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en-US" altLang="zh-CN" sz="3200" dirty="0"/>
              <a:t>     suffer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heart</a:t>
            </a:r>
            <a:r>
              <a:rPr lang="zh-CN" altLang="en-US" sz="3200" dirty="0"/>
              <a:t> </a:t>
            </a:r>
            <a:r>
              <a:rPr lang="en-US" altLang="zh-CN" sz="3200" dirty="0"/>
              <a:t>disease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en-US" sz="3200" dirty="0"/>
              <a:t>     are twice as likely as                                 </a:t>
            </a:r>
          </a:p>
          <a:p>
            <a:r>
              <a:rPr lang="en-US" sz="3200" dirty="0"/>
              <a:t>     women.</a:t>
            </a:r>
          </a:p>
          <a:p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CF5D81-2423-DAC3-65B1-913C8D487913}"/>
              </a:ext>
            </a:extLst>
          </p:cNvPr>
          <p:cNvSpPr/>
          <p:nvPr/>
        </p:nvSpPr>
        <p:spPr>
          <a:xfrm>
            <a:off x="20831412" y="10991051"/>
            <a:ext cx="61181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/>
              <a:t>Blood sugar also has a big impact on heart disease because diabetic have a higher risk of heart disease.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E6EA89-FB0B-04AF-5E55-ACB15F7C8AB2}"/>
              </a:ext>
            </a:extLst>
          </p:cNvPr>
          <p:cNvSpPr/>
          <p:nvPr/>
        </p:nvSpPr>
        <p:spPr>
          <a:xfrm>
            <a:off x="20899197" y="15917490"/>
            <a:ext cx="59489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/>
              <a:t>The ST slope of the electrocardiogram after exercise is also a relatively clear judgment basis. A flat slope means higher risk.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9792CA7B-53CD-C2C7-AF78-93261C147D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69980" y="4421357"/>
            <a:ext cx="7780222" cy="4986659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4B8519-1AF0-6959-0478-32576B4EE365}"/>
              </a:ext>
            </a:extLst>
          </p:cNvPr>
          <p:cNvSpPr/>
          <p:nvPr/>
        </p:nvSpPr>
        <p:spPr>
          <a:xfrm>
            <a:off x="28569980" y="9570032"/>
            <a:ext cx="7863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 err="1"/>
              <a:t>ASY</a:t>
            </a:r>
            <a:r>
              <a:rPr lang="en-US" sz="3200" dirty="0"/>
              <a:t> is shown to be the most dangerous type of chest pain as it has the highest incident rate of heart disease.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CDBC7D-1480-E718-0A7A-F3169C726F9F}"/>
              </a:ext>
            </a:extLst>
          </p:cNvPr>
          <p:cNvSpPr/>
          <p:nvPr/>
        </p:nvSpPr>
        <p:spPr>
          <a:xfrm>
            <a:off x="28569980" y="18016447"/>
            <a:ext cx="7814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/>
              <a:t>Blood sugar also has a big impact on heart disease because diabetics have a higher risk of heart disease.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480FCCA-3A19-1534-FC28-CEB47A1D02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70797" y="12232634"/>
            <a:ext cx="7561364" cy="562434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C096E0-13B2-2CC4-00DE-43751FA9B172}"/>
              </a:ext>
            </a:extLst>
          </p:cNvPr>
          <p:cNvCxnSpPr>
            <a:cxnSpLocks/>
          </p:cNvCxnSpPr>
          <p:nvPr/>
        </p:nvCxnSpPr>
        <p:spPr>
          <a:xfrm>
            <a:off x="12679742" y="3171232"/>
            <a:ext cx="79312" cy="17602346"/>
          </a:xfrm>
          <a:prstGeom prst="line">
            <a:avLst/>
          </a:prstGeom>
          <a:ln w="76200">
            <a:solidFill>
              <a:srgbClr val="7A5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B01FDCE-FAE0-8144-BF5A-4EA3100636E7}"/>
              </a:ext>
            </a:extLst>
          </p:cNvPr>
          <p:cNvSpPr/>
          <p:nvPr/>
        </p:nvSpPr>
        <p:spPr>
          <a:xfrm>
            <a:off x="128238" y="135563"/>
            <a:ext cx="37206936" cy="30523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/>
              <a:t>Model Screening &amp; </a:t>
            </a:r>
            <a:r>
              <a:rPr lang="en-US" sz="7000" b="1" dirty="0" err="1"/>
              <a:t>Comparision</a:t>
            </a:r>
            <a:endParaRPr lang="en-US" sz="7000" b="1" dirty="0"/>
          </a:p>
        </p:txBody>
      </p:sp>
      <p:sp>
        <p:nvSpPr>
          <p:cNvPr id="31" name="Action Button: Home 30">
            <a:hlinkClick r:id="" action="ppaction://hlinkshowjump?jump=firstslide" highlightClick="1"/>
          </p:cNvPr>
          <p:cNvSpPr/>
          <p:nvPr/>
        </p:nvSpPr>
        <p:spPr>
          <a:xfrm>
            <a:off x="35664401" y="385574"/>
            <a:ext cx="1371602" cy="1371601"/>
          </a:xfrm>
          <a:prstGeom prst="actionButtonHom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80805" tIns="140401" rIns="280805" bIns="1404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04253">
              <a:defRPr/>
            </a:pPr>
            <a:endParaRPr lang="en-US" sz="16800" kern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D2790-A6CB-1AAF-CCC3-6FF0AEC208DD}"/>
              </a:ext>
            </a:extLst>
          </p:cNvPr>
          <p:cNvSpPr/>
          <p:nvPr/>
        </p:nvSpPr>
        <p:spPr>
          <a:xfrm>
            <a:off x="219496" y="3188061"/>
            <a:ext cx="18170743" cy="842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Model</a:t>
            </a:r>
            <a:r>
              <a:rPr lang="zh-CN" alt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Screening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9E2752-D473-695F-9DC0-337A9402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44823"/>
            <a:ext cx="7955280" cy="844276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CF48B43-DD51-824D-051E-D6E96DB9F0E4}"/>
              </a:ext>
            </a:extLst>
          </p:cNvPr>
          <p:cNvSpPr/>
          <p:nvPr/>
        </p:nvSpPr>
        <p:spPr>
          <a:xfrm>
            <a:off x="18470879" y="3178783"/>
            <a:ext cx="18773037" cy="851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Model</a:t>
            </a:r>
            <a:r>
              <a:rPr lang="zh-CN" alt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Comparison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1DB77-477E-576A-2D25-360659E0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3" y="12940786"/>
            <a:ext cx="17442230" cy="580833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BD8E63-6C7C-F803-B7C3-010F8DE7A500}"/>
              </a:ext>
            </a:extLst>
          </p:cNvPr>
          <p:cNvCxnSpPr>
            <a:cxnSpLocks/>
          </p:cNvCxnSpPr>
          <p:nvPr/>
        </p:nvCxnSpPr>
        <p:spPr>
          <a:xfrm>
            <a:off x="18423334" y="3200400"/>
            <a:ext cx="126920" cy="17420778"/>
          </a:xfrm>
          <a:prstGeom prst="line">
            <a:avLst/>
          </a:prstGeom>
          <a:ln w="76200">
            <a:solidFill>
              <a:srgbClr val="7A5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4961" y="74451"/>
            <a:ext cx="37240213" cy="20821338"/>
          </a:xfrm>
          <a:prstGeom prst="rect">
            <a:avLst/>
          </a:prstGeom>
          <a:noFill/>
          <a:ln w="254000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78C22-D6F6-8F68-F4F5-0CD02F7BE11A}"/>
              </a:ext>
            </a:extLst>
          </p:cNvPr>
          <p:cNvSpPr txBox="1"/>
          <p:nvPr/>
        </p:nvSpPr>
        <p:spPr>
          <a:xfrm>
            <a:off x="346416" y="18941460"/>
            <a:ext cx="17871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Using the profiler feature in </a:t>
            </a:r>
            <a:r>
              <a:rPr lang="en-US" sz="2800" dirty="0" err="1"/>
              <a:t>JMP</a:t>
            </a:r>
            <a:r>
              <a:rPr lang="en-US" sz="2800" dirty="0"/>
              <a:t>-16, we can predict heart risk of a new patient based on inputting his vitals like Age, chest pain, etc.  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2800" dirty="0"/>
              <a:t>We noticed Male Diabetic with a flat pattern in ECG is shown to be more prone to a heart attack.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B29B2C-A8D0-3169-51F4-B2D97B30F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176" y="4409034"/>
            <a:ext cx="9752102" cy="350109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5C2267-21BC-C782-C01F-3BF867F2B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865" y="8413975"/>
            <a:ext cx="9648064" cy="350109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3C7862-DECF-CB81-DE6B-3559BF007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1613" y="4436938"/>
            <a:ext cx="17959092" cy="424986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CF2410-4F17-4A06-79BF-FBEDFBF84E6C}"/>
              </a:ext>
            </a:extLst>
          </p:cNvPr>
          <p:cNvSpPr/>
          <p:nvPr/>
        </p:nvSpPr>
        <p:spPr>
          <a:xfrm>
            <a:off x="18550254" y="9142804"/>
            <a:ext cx="18693662" cy="851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Dashboard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CFCCD-93F0-1ECA-6194-2946FC8F0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1319" y="10530467"/>
            <a:ext cx="18212738" cy="855138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4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8403FD-0FEC-714C-894F-6626C8C445BC}"/>
              </a:ext>
            </a:extLst>
          </p:cNvPr>
          <p:cNvSpPr/>
          <p:nvPr/>
        </p:nvSpPr>
        <p:spPr>
          <a:xfrm>
            <a:off x="128238" y="135563"/>
            <a:ext cx="37206936" cy="30523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/>
              <a:t>Appendix-EDA</a:t>
            </a:r>
          </a:p>
        </p:txBody>
      </p:sp>
      <p:sp>
        <p:nvSpPr>
          <p:cNvPr id="10" name="Action Button: Home 9">
            <a:hlinkClick r:id="" action="ppaction://hlinkshowjump?jump=firstslide" highlightClick="1"/>
          </p:cNvPr>
          <p:cNvSpPr/>
          <p:nvPr/>
        </p:nvSpPr>
        <p:spPr>
          <a:xfrm>
            <a:off x="35680331" y="369483"/>
            <a:ext cx="1371602" cy="1371601"/>
          </a:xfrm>
          <a:prstGeom prst="actionButtonHom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80805" tIns="140401" rIns="280805" bIns="1404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04253">
              <a:defRPr/>
            </a:pPr>
            <a:endParaRPr lang="en-US" sz="16800" kern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921" y="104931"/>
            <a:ext cx="37205587" cy="20821338"/>
          </a:xfrm>
          <a:prstGeom prst="rect">
            <a:avLst/>
          </a:prstGeom>
          <a:noFill/>
          <a:ln w="254000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C5F5B-864B-13DB-6D29-FEA0487CFDF9}"/>
              </a:ext>
            </a:extLst>
          </p:cNvPr>
          <p:cNvSpPr/>
          <p:nvPr/>
        </p:nvSpPr>
        <p:spPr>
          <a:xfrm>
            <a:off x="257177" y="3178784"/>
            <a:ext cx="12385398" cy="995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Gender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0840FF-D729-85D1-85AB-A42FD8BC88B0}"/>
              </a:ext>
            </a:extLst>
          </p:cNvPr>
          <p:cNvSpPr/>
          <p:nvPr/>
        </p:nvSpPr>
        <p:spPr>
          <a:xfrm>
            <a:off x="12833011" y="3178784"/>
            <a:ext cx="12094331" cy="995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Chest</a:t>
            </a:r>
            <a:r>
              <a:rPr lang="zh-CN" alt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Pain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D4DEB3-C659-9BA0-F939-C80480346826}"/>
              </a:ext>
            </a:extLst>
          </p:cNvPr>
          <p:cNvSpPr/>
          <p:nvPr/>
        </p:nvSpPr>
        <p:spPr>
          <a:xfrm>
            <a:off x="257176" y="11908706"/>
            <a:ext cx="12385398" cy="995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ST-slope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831A49-3A52-0225-E969-35ADF36DAADC}"/>
              </a:ext>
            </a:extLst>
          </p:cNvPr>
          <p:cNvSpPr/>
          <p:nvPr/>
        </p:nvSpPr>
        <p:spPr>
          <a:xfrm>
            <a:off x="12881085" y="11908706"/>
            <a:ext cx="12094331" cy="995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000" b="1" dirty="0">
                <a:solidFill>
                  <a:schemeClr val="tx1"/>
                </a:solidFill>
              </a:rPr>
              <a:t>Exercise</a:t>
            </a:r>
            <a:r>
              <a:rPr lang="zh-CN" altLang="en-US" sz="5000" b="1" dirty="0">
                <a:solidFill>
                  <a:schemeClr val="tx1"/>
                </a:solidFill>
              </a:rPr>
              <a:t> </a:t>
            </a:r>
            <a:r>
              <a:rPr lang="en-US" altLang="zh-CN" sz="5000" b="1" dirty="0">
                <a:solidFill>
                  <a:schemeClr val="tx1"/>
                </a:solidFill>
              </a:rPr>
              <a:t>Angina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301734-8F8D-0CB5-E799-76197C5594BE}"/>
              </a:ext>
            </a:extLst>
          </p:cNvPr>
          <p:cNvSpPr/>
          <p:nvPr/>
        </p:nvSpPr>
        <p:spPr>
          <a:xfrm>
            <a:off x="25123175" y="11890452"/>
            <a:ext cx="12094331" cy="995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000" b="1" dirty="0">
                <a:solidFill>
                  <a:schemeClr val="tx1"/>
                </a:solidFill>
              </a:rPr>
              <a:t>Oldpeak</a:t>
            </a:r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3341F2-0E98-4A51-5E35-2A930930F911}"/>
              </a:ext>
            </a:extLst>
          </p:cNvPr>
          <p:cNvSpPr/>
          <p:nvPr/>
        </p:nvSpPr>
        <p:spPr>
          <a:xfrm>
            <a:off x="25173656" y="3160536"/>
            <a:ext cx="12032580" cy="995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>
                <a:solidFill>
                  <a:schemeClr val="tx1"/>
                </a:solidFill>
              </a:rPr>
              <a:t> </a:t>
            </a:r>
            <a:r>
              <a:rPr lang="en-US" sz="5000" b="1" dirty="0" err="1">
                <a:solidFill>
                  <a:schemeClr val="tx1"/>
                </a:solidFill>
              </a:rPr>
              <a:t>FastingBS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4F1AC8D4-2EE0-2085-9409-812A9633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230160"/>
            <a:ext cx="12381249" cy="7660292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D7CF8720-4567-91C2-79C4-70C33477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655" y="4177608"/>
            <a:ext cx="11878277" cy="7628205"/>
          </a:xfrm>
          <a:prstGeom prst="rect">
            <a:avLst/>
          </a:prstGeom>
        </p:spPr>
      </p:pic>
      <p:pic>
        <p:nvPicPr>
          <p:cNvPr id="14" name="Picture 13" descr="Chart, waterfall chart&#10;&#10;Description automatically generated">
            <a:extLst>
              <a:ext uri="{FF2B5EF4-FFF2-40B4-BE49-F238E27FC236}">
                <a16:creationId xmlns:a16="http://schemas.microsoft.com/office/drawing/2014/main" id="{53916278-BDCC-011C-ED69-AAD409F9C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12886102"/>
            <a:ext cx="12381248" cy="7792282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AD61DCD8-0632-9651-391F-B6DB69CE3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085" y="13007248"/>
            <a:ext cx="12094330" cy="7631380"/>
          </a:xfrm>
          <a:prstGeom prst="rect">
            <a:avLst/>
          </a:prstGeom>
        </p:spPr>
      </p:pic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B59551-4B89-B6A4-4FB8-5EA84E9DC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8076" y="13007247"/>
            <a:ext cx="11833855" cy="7792281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BB2E8067-2496-0569-AA1B-6F6CD23F9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3011" y="4174434"/>
            <a:ext cx="12067068" cy="77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5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0588ACC984C4EBD76AC06D3F413F7" ma:contentTypeVersion="6" ma:contentTypeDescription="Create a new document." ma:contentTypeScope="" ma:versionID="0776433847bdd9f96ca1e8ce460b235a">
  <xsd:schema xmlns:xsd="http://www.w3.org/2001/XMLSchema" xmlns:xs="http://www.w3.org/2001/XMLSchema" xmlns:p="http://schemas.microsoft.com/office/2006/metadata/properties" xmlns:ns2="e2a00a7a-88e8-4a71-9f67-ddfa77e3f968" targetNamespace="http://schemas.microsoft.com/office/2006/metadata/properties" ma:root="true" ma:fieldsID="9a06aa699961cc2823a74637c050f054" ns2:_="">
    <xsd:import namespace="e2a00a7a-88e8-4a71-9f67-ddfa77e3f9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00a7a-88e8-4a71-9f67-ddfa77e3f9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7D2057-9064-4764-8748-309167A7A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00a7a-88e8-4a71-9f67-ddfa77e3f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552C78-21FE-4838-882A-96D22D777005}">
  <ds:schemaRefs>
    <ds:schemaRef ds:uri="http://purl.org/dc/terms/"/>
    <ds:schemaRef ds:uri="e2a00a7a-88e8-4a71-9f67-ddfa77e3f968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A7C2A5-840F-4009-BED0-BF69FFCFEB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715</Words>
  <Application>Microsoft Office PowerPoint</Application>
  <PresentationFormat>Custom</PresentationFormat>
  <Paragraphs>65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ePB employee</dc:creator>
  <cp:lastModifiedBy>jahnavi gamalapati</cp:lastModifiedBy>
  <cp:revision>31</cp:revision>
  <dcterms:created xsi:type="dcterms:W3CDTF">2017-08-28T19:07:22Z</dcterms:created>
  <dcterms:modified xsi:type="dcterms:W3CDTF">2022-07-12T03:48:29Z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0x01010025A0588ACC984C4EBD76AC06D3F413F7</vt:lpwstr>
  </property>
</Properties>
</file>