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43"/>
  </p:notesMasterIdLst>
  <p:handoutMasterIdLst>
    <p:handoutMasterId r:id="rId44"/>
  </p:handoutMasterIdLst>
  <p:sldIdLst>
    <p:sldId id="256" r:id="rId3"/>
    <p:sldId id="260" r:id="rId4"/>
    <p:sldId id="287" r:id="rId5"/>
    <p:sldId id="259" r:id="rId6"/>
    <p:sldId id="309" r:id="rId7"/>
    <p:sldId id="310" r:id="rId8"/>
    <p:sldId id="289" r:id="rId9"/>
    <p:sldId id="264" r:id="rId10"/>
    <p:sldId id="308" r:id="rId11"/>
    <p:sldId id="290" r:id="rId12"/>
    <p:sldId id="307" r:id="rId13"/>
    <p:sldId id="291" r:id="rId14"/>
    <p:sldId id="296" r:id="rId15"/>
    <p:sldId id="297" r:id="rId16"/>
    <p:sldId id="299" r:id="rId17"/>
    <p:sldId id="304" r:id="rId18"/>
    <p:sldId id="305" r:id="rId19"/>
    <p:sldId id="306" r:id="rId20"/>
    <p:sldId id="300" r:id="rId21"/>
    <p:sldId id="302" r:id="rId22"/>
    <p:sldId id="303" r:id="rId23"/>
    <p:sldId id="292" r:id="rId24"/>
    <p:sldId id="301" r:id="rId25"/>
    <p:sldId id="323" r:id="rId26"/>
    <p:sldId id="321" r:id="rId27"/>
    <p:sldId id="312" r:id="rId28"/>
    <p:sldId id="313" r:id="rId29"/>
    <p:sldId id="325" r:id="rId30"/>
    <p:sldId id="294" r:id="rId31"/>
    <p:sldId id="314" r:id="rId32"/>
    <p:sldId id="315" r:id="rId33"/>
    <p:sldId id="316" r:id="rId34"/>
    <p:sldId id="317" r:id="rId35"/>
    <p:sldId id="318" r:id="rId36"/>
    <p:sldId id="322" r:id="rId37"/>
    <p:sldId id="324" r:id="rId38"/>
    <p:sldId id="319" r:id="rId39"/>
    <p:sldId id="320" r:id="rId40"/>
    <p:sldId id="326" r:id="rId41"/>
    <p:sldId id="295" r:id="rId42"/>
  </p:sldIdLst>
  <p:sldSz cx="9144000" cy="6858000" type="screen4x3"/>
  <p:notesSz cx="6858000" cy="9144000"/>
  <p:defaultTextStyle>
    <a:defPPr>
      <a:defRPr lang="ru-RU"/>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B00FE"/>
    <a:srgbClr val="FFFFF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D2595-8AB9-4C5A-A467-0A08D03AEF05}" v="305" dt="2022-05-22T13:07:06.332"/>
    <p1510:client id="{1FA98943-4CDF-4E00-A99E-349CB4EFD87A}" v="1424" dt="2022-05-22T00:17:11.794"/>
    <p1510:client id="{47B3C313-B3B6-4664-B46C-2036DB4028E9}" v="117" dt="2022-05-22T17:14:23.979"/>
    <p1510:client id="{5E6CC99C-A0E7-4D50-BF6E-DF02BDD2555D}" v="766" dt="2022-05-22T19:16:37.796"/>
    <p1510:client id="{D95143AC-616B-4E7B-977E-91266D831E8C}" v="4736" dt="2022-05-22T19:21:00.122"/>
    <p1510:client id="{F49CB6D8-A74B-41E2-B172-8E3EE4B684E6}" v="1104" dt="2022-05-21T19:38:11.402"/>
    <p1510:client id="{F7437C84-D277-47A5-865E-F021714D18D6}" v="430" dt="2022-05-22T16:31:03.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3" autoAdjust="0"/>
    <p:restoredTop sz="94660"/>
  </p:normalViewPr>
  <p:slideViewPr>
    <p:cSldViewPr>
      <p:cViewPr>
        <p:scale>
          <a:sx n="82" d="100"/>
          <a:sy n="82" d="100"/>
        </p:scale>
        <p:origin x="1699" y="24"/>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7E305A-500E-422D-A48A-773F5DD45600}"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en-US"/>
        </a:p>
      </dgm:t>
    </dgm:pt>
    <dgm:pt modelId="{9729A27B-3CF2-4DEE-B3B2-1F697BF7FA79}">
      <dgm:prSet phldrT="[Text]"/>
      <dgm:spPr/>
      <dgm:t>
        <a:bodyPr/>
        <a:lstStyle/>
        <a:p>
          <a:pPr algn="ctr"/>
          <a:r>
            <a:rPr lang="en-US" i="1" dirty="0">
              <a:latin typeface="Goudy Old Style" panose="02020502050305020303" pitchFamily="18" charset="0"/>
            </a:rPr>
            <a:t>Logistic Regression with ALL features</a:t>
          </a:r>
        </a:p>
      </dgm:t>
    </dgm:pt>
    <dgm:pt modelId="{5B9D060D-BB44-4FBA-9A1B-6D25E89A4EBB}" type="parTrans" cxnId="{AAC8B5ED-5FC6-438F-AF48-2C27749A1788}">
      <dgm:prSet/>
      <dgm:spPr/>
      <dgm:t>
        <a:bodyPr/>
        <a:lstStyle/>
        <a:p>
          <a:endParaRPr lang="en-US"/>
        </a:p>
      </dgm:t>
    </dgm:pt>
    <dgm:pt modelId="{E292FBB5-2A7D-4E01-8C83-CAFD6455D4E5}" type="sibTrans" cxnId="{AAC8B5ED-5FC6-438F-AF48-2C27749A1788}">
      <dgm:prSet/>
      <dgm:spPr/>
      <dgm:t>
        <a:bodyPr/>
        <a:lstStyle/>
        <a:p>
          <a:endParaRPr lang="en-US"/>
        </a:p>
      </dgm:t>
    </dgm:pt>
    <dgm:pt modelId="{0DB6A572-098C-4FC1-91C6-ACB37809DC58}">
      <dgm:prSet phldrT="[Text]"/>
      <dgm:spPr/>
      <dgm:t>
        <a:bodyPr/>
        <a:lstStyle/>
        <a:p>
          <a:pPr algn="ctr"/>
          <a:r>
            <a:rPr lang="en-US" i="1" dirty="0" err="1">
              <a:latin typeface="Goudy Old Style" panose="02020502050305020303" pitchFamily="18" charset="0"/>
            </a:rPr>
            <a:t>XGBoost</a:t>
          </a:r>
          <a:r>
            <a:rPr lang="en-US" i="1" dirty="0">
              <a:latin typeface="Goudy Old Style" panose="02020502050305020303" pitchFamily="18" charset="0"/>
            </a:rPr>
            <a:t> Tree</a:t>
          </a:r>
        </a:p>
      </dgm:t>
    </dgm:pt>
    <dgm:pt modelId="{12EECDAE-9998-4AAB-8309-6EF664D12F0B}" type="parTrans" cxnId="{02C8F393-611C-4E1D-86C6-98C709C10DF8}">
      <dgm:prSet/>
      <dgm:spPr/>
      <dgm:t>
        <a:bodyPr/>
        <a:lstStyle/>
        <a:p>
          <a:endParaRPr lang="en-US"/>
        </a:p>
      </dgm:t>
    </dgm:pt>
    <dgm:pt modelId="{ECB236BB-27DA-4E69-93B8-EF0C294E8E52}" type="sibTrans" cxnId="{02C8F393-611C-4E1D-86C6-98C709C10DF8}">
      <dgm:prSet/>
      <dgm:spPr/>
      <dgm:t>
        <a:bodyPr/>
        <a:lstStyle/>
        <a:p>
          <a:endParaRPr lang="en-US"/>
        </a:p>
      </dgm:t>
    </dgm:pt>
    <dgm:pt modelId="{722B6777-FE5E-48B5-BF68-8C163AF42CAC}">
      <dgm:prSet phldrT="[Text]"/>
      <dgm:spPr/>
      <dgm:t>
        <a:bodyPr/>
        <a:lstStyle/>
        <a:p>
          <a:pPr algn="ctr"/>
          <a:r>
            <a:rPr lang="en-US" i="1" dirty="0">
              <a:latin typeface="Goudy Old Style" panose="02020502050305020303" pitchFamily="18" charset="0"/>
            </a:rPr>
            <a:t>Logistic Regression with statistically significant features </a:t>
          </a:r>
        </a:p>
      </dgm:t>
    </dgm:pt>
    <dgm:pt modelId="{D7B1B0B0-1FA9-4618-BF5E-E7882A293D07}" type="parTrans" cxnId="{847D8072-0614-4CC7-A550-33388803B2E8}">
      <dgm:prSet/>
      <dgm:spPr/>
      <dgm:t>
        <a:bodyPr/>
        <a:lstStyle/>
        <a:p>
          <a:endParaRPr lang="en-US"/>
        </a:p>
      </dgm:t>
    </dgm:pt>
    <dgm:pt modelId="{46A127CD-0724-449B-A238-8A4ABC6B6716}" type="sibTrans" cxnId="{847D8072-0614-4CC7-A550-33388803B2E8}">
      <dgm:prSet/>
      <dgm:spPr/>
      <dgm:t>
        <a:bodyPr/>
        <a:lstStyle/>
        <a:p>
          <a:endParaRPr lang="en-US"/>
        </a:p>
      </dgm:t>
    </dgm:pt>
    <dgm:pt modelId="{C8942DD9-9F3D-4821-BF5B-227431258CB1}" type="pres">
      <dgm:prSet presAssocID="{5B7E305A-500E-422D-A48A-773F5DD45600}" presName="linear" presStyleCnt="0">
        <dgm:presLayoutVars>
          <dgm:animLvl val="lvl"/>
          <dgm:resizeHandles val="exact"/>
        </dgm:presLayoutVars>
      </dgm:prSet>
      <dgm:spPr/>
    </dgm:pt>
    <dgm:pt modelId="{FB17EAA9-E4B4-4D91-AC9C-E87531C39687}" type="pres">
      <dgm:prSet presAssocID="{9729A27B-3CF2-4DEE-B3B2-1F697BF7FA79}" presName="parentText" presStyleLbl="node1" presStyleIdx="0" presStyleCnt="3" custLinFactNeighborY="-5533">
        <dgm:presLayoutVars>
          <dgm:chMax val="0"/>
          <dgm:bulletEnabled val="1"/>
        </dgm:presLayoutVars>
      </dgm:prSet>
      <dgm:spPr/>
    </dgm:pt>
    <dgm:pt modelId="{4D16CEDA-A198-44F6-977F-B127A380231A}" type="pres">
      <dgm:prSet presAssocID="{E292FBB5-2A7D-4E01-8C83-CAFD6455D4E5}" presName="spacer" presStyleCnt="0"/>
      <dgm:spPr/>
    </dgm:pt>
    <dgm:pt modelId="{275D2B6F-A0B8-4C27-B977-1739A7FC1CF0}" type="pres">
      <dgm:prSet presAssocID="{722B6777-FE5E-48B5-BF68-8C163AF42CAC}" presName="parentText" presStyleLbl="node1" presStyleIdx="1" presStyleCnt="3">
        <dgm:presLayoutVars>
          <dgm:chMax val="0"/>
          <dgm:bulletEnabled val="1"/>
        </dgm:presLayoutVars>
      </dgm:prSet>
      <dgm:spPr/>
    </dgm:pt>
    <dgm:pt modelId="{6D5CE8E7-EDA0-4C75-BDF1-1759BC314083}" type="pres">
      <dgm:prSet presAssocID="{46A127CD-0724-449B-A238-8A4ABC6B6716}" presName="spacer" presStyleCnt="0"/>
      <dgm:spPr/>
    </dgm:pt>
    <dgm:pt modelId="{BC0A61D5-9EF9-4A9C-846E-1F542EDA8922}" type="pres">
      <dgm:prSet presAssocID="{0DB6A572-098C-4FC1-91C6-ACB37809DC58}" presName="parentText" presStyleLbl="node1" presStyleIdx="2" presStyleCnt="3">
        <dgm:presLayoutVars>
          <dgm:chMax val="0"/>
          <dgm:bulletEnabled val="1"/>
        </dgm:presLayoutVars>
      </dgm:prSet>
      <dgm:spPr/>
    </dgm:pt>
  </dgm:ptLst>
  <dgm:cxnLst>
    <dgm:cxn modelId="{764B9136-4968-4E71-B6F8-2D52A4DBF4F8}" type="presOf" srcId="{722B6777-FE5E-48B5-BF68-8C163AF42CAC}" destId="{275D2B6F-A0B8-4C27-B977-1739A7FC1CF0}" srcOrd="0" destOrd="0" presId="urn:microsoft.com/office/officeart/2005/8/layout/vList2"/>
    <dgm:cxn modelId="{847D8072-0614-4CC7-A550-33388803B2E8}" srcId="{5B7E305A-500E-422D-A48A-773F5DD45600}" destId="{722B6777-FE5E-48B5-BF68-8C163AF42CAC}" srcOrd="1" destOrd="0" parTransId="{D7B1B0B0-1FA9-4618-BF5E-E7882A293D07}" sibTransId="{46A127CD-0724-449B-A238-8A4ABC6B6716}"/>
    <dgm:cxn modelId="{02C8F393-611C-4E1D-86C6-98C709C10DF8}" srcId="{5B7E305A-500E-422D-A48A-773F5DD45600}" destId="{0DB6A572-098C-4FC1-91C6-ACB37809DC58}" srcOrd="2" destOrd="0" parTransId="{12EECDAE-9998-4AAB-8309-6EF664D12F0B}" sibTransId="{ECB236BB-27DA-4E69-93B8-EF0C294E8E52}"/>
    <dgm:cxn modelId="{790849A9-A587-46F1-A429-02A44FAEAE22}" type="presOf" srcId="{0DB6A572-098C-4FC1-91C6-ACB37809DC58}" destId="{BC0A61D5-9EF9-4A9C-846E-1F542EDA8922}" srcOrd="0" destOrd="0" presId="urn:microsoft.com/office/officeart/2005/8/layout/vList2"/>
    <dgm:cxn modelId="{EB5CC7C1-AB71-4A94-B714-513A35B6E132}" type="presOf" srcId="{5B7E305A-500E-422D-A48A-773F5DD45600}" destId="{C8942DD9-9F3D-4821-BF5B-227431258CB1}" srcOrd="0" destOrd="0" presId="urn:microsoft.com/office/officeart/2005/8/layout/vList2"/>
    <dgm:cxn modelId="{138FF4E6-251D-4C34-88A0-E168A4A7E974}" type="presOf" srcId="{9729A27B-3CF2-4DEE-B3B2-1F697BF7FA79}" destId="{FB17EAA9-E4B4-4D91-AC9C-E87531C39687}" srcOrd="0" destOrd="0" presId="urn:microsoft.com/office/officeart/2005/8/layout/vList2"/>
    <dgm:cxn modelId="{AAC8B5ED-5FC6-438F-AF48-2C27749A1788}" srcId="{5B7E305A-500E-422D-A48A-773F5DD45600}" destId="{9729A27B-3CF2-4DEE-B3B2-1F697BF7FA79}" srcOrd="0" destOrd="0" parTransId="{5B9D060D-BB44-4FBA-9A1B-6D25E89A4EBB}" sibTransId="{E292FBB5-2A7D-4E01-8C83-CAFD6455D4E5}"/>
    <dgm:cxn modelId="{EEAA654F-250C-4780-ABE1-FEE192DA5410}" type="presParOf" srcId="{C8942DD9-9F3D-4821-BF5B-227431258CB1}" destId="{FB17EAA9-E4B4-4D91-AC9C-E87531C39687}" srcOrd="0" destOrd="0" presId="urn:microsoft.com/office/officeart/2005/8/layout/vList2"/>
    <dgm:cxn modelId="{C8B41F6E-D8AA-4FBB-BF56-474612450B47}" type="presParOf" srcId="{C8942DD9-9F3D-4821-BF5B-227431258CB1}" destId="{4D16CEDA-A198-44F6-977F-B127A380231A}" srcOrd="1" destOrd="0" presId="urn:microsoft.com/office/officeart/2005/8/layout/vList2"/>
    <dgm:cxn modelId="{FD140CB3-8393-4335-A079-BD30B561E71F}" type="presParOf" srcId="{C8942DD9-9F3D-4821-BF5B-227431258CB1}" destId="{275D2B6F-A0B8-4C27-B977-1739A7FC1CF0}" srcOrd="2" destOrd="0" presId="urn:microsoft.com/office/officeart/2005/8/layout/vList2"/>
    <dgm:cxn modelId="{1FF81BDF-0E0F-4F46-92B5-7CA28973CA31}" type="presParOf" srcId="{C8942DD9-9F3D-4821-BF5B-227431258CB1}" destId="{6D5CE8E7-EDA0-4C75-BDF1-1759BC314083}" srcOrd="3" destOrd="0" presId="urn:microsoft.com/office/officeart/2005/8/layout/vList2"/>
    <dgm:cxn modelId="{649E6B23-A954-4B79-98DB-CE84329DF026}" type="presParOf" srcId="{C8942DD9-9F3D-4821-BF5B-227431258CB1}" destId="{BC0A61D5-9EF9-4A9C-846E-1F542EDA892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17EAA9-E4B4-4D91-AC9C-E87531C39687}">
      <dsp:nvSpPr>
        <dsp:cNvPr id="0" name=""/>
        <dsp:cNvSpPr/>
      </dsp:nvSpPr>
      <dsp:spPr>
        <a:xfrm>
          <a:off x="0" y="57111"/>
          <a:ext cx="6481465" cy="101336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i="1" kern="1200" dirty="0">
              <a:latin typeface="Goudy Old Style" panose="02020502050305020303" pitchFamily="18" charset="0"/>
            </a:rPr>
            <a:t>Logistic Regression with ALL features</a:t>
          </a:r>
        </a:p>
      </dsp:txBody>
      <dsp:txXfrm>
        <a:off x="49468" y="106579"/>
        <a:ext cx="6382529" cy="914430"/>
      </dsp:txXfrm>
    </dsp:sp>
    <dsp:sp modelId="{275D2B6F-A0B8-4C27-B977-1739A7FC1CF0}">
      <dsp:nvSpPr>
        <dsp:cNvPr id="0" name=""/>
        <dsp:cNvSpPr/>
      </dsp:nvSpPr>
      <dsp:spPr>
        <a:xfrm>
          <a:off x="0" y="1149500"/>
          <a:ext cx="6481465" cy="101336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i="1" kern="1200" dirty="0">
              <a:latin typeface="Goudy Old Style" panose="02020502050305020303" pitchFamily="18" charset="0"/>
            </a:rPr>
            <a:t>Logistic Regression with statistically significant features </a:t>
          </a:r>
        </a:p>
      </dsp:txBody>
      <dsp:txXfrm>
        <a:off x="49468" y="1198968"/>
        <a:ext cx="6382529" cy="914430"/>
      </dsp:txXfrm>
    </dsp:sp>
    <dsp:sp modelId="{BC0A61D5-9EF9-4A9C-846E-1F542EDA8922}">
      <dsp:nvSpPr>
        <dsp:cNvPr id="0" name=""/>
        <dsp:cNvSpPr/>
      </dsp:nvSpPr>
      <dsp:spPr>
        <a:xfrm>
          <a:off x="0" y="2237747"/>
          <a:ext cx="6481465" cy="101336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i="1" kern="1200" dirty="0" err="1">
              <a:latin typeface="Goudy Old Style" panose="02020502050305020303" pitchFamily="18" charset="0"/>
            </a:rPr>
            <a:t>XGBoost</a:t>
          </a:r>
          <a:r>
            <a:rPr lang="en-US" sz="2600" i="1" kern="1200" dirty="0">
              <a:latin typeface="Goudy Old Style" panose="02020502050305020303" pitchFamily="18" charset="0"/>
            </a:rPr>
            <a:t> Tree</a:t>
          </a:r>
        </a:p>
      </dsp:txBody>
      <dsp:txXfrm>
        <a:off x="49468" y="2287215"/>
        <a:ext cx="6382529" cy="9144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D47ADB8D-DD4F-495C-BF95-A742D7E9898F}" type="slidenum">
              <a:rPr lang="ru-RU"/>
              <a:pPr/>
              <a:t>‹#›</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771777" y="3141663"/>
            <a:ext cx="5903913" cy="1109662"/>
          </a:xfrm>
          <a:effectLst>
            <a:outerShdw dist="17961" dir="2700000" algn="ctr" rotWithShape="0">
              <a:schemeClr val="bg2"/>
            </a:outerShdw>
          </a:effectLst>
        </p:spPr>
        <p:txBody>
          <a:bodyPr/>
          <a:lstStyle>
            <a:lvl1pPr>
              <a:defRPr sz="3200"/>
            </a:lvl1pPr>
          </a:lstStyle>
          <a:p>
            <a:r>
              <a:rPr lang="ru-RU"/>
              <a:t>Click to edit Master title style</a:t>
            </a:r>
          </a:p>
        </p:txBody>
      </p:sp>
      <p:sp>
        <p:nvSpPr>
          <p:cNvPr id="5123" name="Rectangle 3"/>
          <p:cNvSpPr>
            <a:spLocks noGrp="1" noChangeArrowheads="1"/>
          </p:cNvSpPr>
          <p:nvPr>
            <p:ph type="subTitle" idx="1"/>
          </p:nvPr>
        </p:nvSpPr>
        <p:spPr>
          <a:xfrm>
            <a:off x="2771777" y="3813179"/>
            <a:ext cx="5903913" cy="696913"/>
          </a:xfrm>
          <a:effectLst>
            <a:outerShdw dist="17961" dir="2700000" algn="ctr" rotWithShape="0">
              <a:schemeClr val="bg2"/>
            </a:outerShdw>
          </a:effectLst>
        </p:spPr>
        <p:txBody>
          <a:bodyPr/>
          <a:lstStyle>
            <a:lvl1pPr marL="0" indent="0" algn="r">
              <a:buFontTx/>
              <a:buNone/>
              <a:defRPr sz="24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084888" y="1268413"/>
            <a:ext cx="1871662" cy="5472112"/>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68315" y="1268413"/>
            <a:ext cx="5464175" cy="547211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9"/>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C19B9D5-9EF0-4A23-ACBA-4560A15C9722}" type="slidenum">
              <a:rPr lang="ru-RU"/>
              <a:pPr/>
              <a:t>‹#›</a:t>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BDA9805-F2DC-4A01-B508-99A51541904D}" type="slidenum">
              <a:rPr lang="ru-RU"/>
              <a:pPr/>
              <a:t>‹#›</a:t>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4"/>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4B29683-861E-4C40-A115-4F08BAC75260}" type="slidenum">
              <a:rPr lang="ru-RU"/>
              <a:pPr/>
              <a:t>‹#›</a:t>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908176" y="1600204"/>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373688" y="1600204"/>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BF2D76E7-C36B-48A0-AF98-98D4F3738A62}" type="slidenum">
              <a:rPr lang="ru-RU"/>
              <a:pPr/>
              <a:t>‹#›</a:t>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p>
        </p:txBody>
      </p:sp>
      <p:sp>
        <p:nvSpPr>
          <p:cNvPr id="8" name="Нижний колонтитул 7"/>
          <p:cNvSpPr>
            <a:spLocks noGrp="1"/>
          </p:cNvSpPr>
          <p:nvPr>
            <p:ph type="ftr" sz="quarter" idx="11"/>
          </p:nvPr>
        </p:nvSpPr>
        <p:spPr/>
        <p:txBody>
          <a:bodyPr/>
          <a:lstStyle>
            <a:lvl1pPr>
              <a:defRPr/>
            </a:lvl1pPr>
          </a:lstStyle>
          <a:p>
            <a:endParaRPr lang="ru-RU"/>
          </a:p>
        </p:txBody>
      </p:sp>
      <p:sp>
        <p:nvSpPr>
          <p:cNvPr id="9" name="Номер слайда 8"/>
          <p:cNvSpPr>
            <a:spLocks noGrp="1"/>
          </p:cNvSpPr>
          <p:nvPr>
            <p:ph type="sldNum" sz="quarter" idx="12"/>
          </p:nvPr>
        </p:nvSpPr>
        <p:spPr/>
        <p:txBody>
          <a:bodyPr/>
          <a:lstStyle>
            <a:lvl1pPr>
              <a:defRPr/>
            </a:lvl1pPr>
          </a:lstStyle>
          <a:p>
            <a:fld id="{03D6FECF-6389-4D85-B466-9D380BDD23BF}" type="slidenum">
              <a:rPr lang="ru-RU"/>
              <a:pPr/>
              <a:t>‹#›</a:t>
            </a:fld>
            <a:endParaRPr lang="ru-RU"/>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p>
        </p:txBody>
      </p:sp>
      <p:sp>
        <p:nvSpPr>
          <p:cNvPr id="4" name="Нижний колонтитул 3"/>
          <p:cNvSpPr>
            <a:spLocks noGrp="1"/>
          </p:cNvSpPr>
          <p:nvPr>
            <p:ph type="ftr" sz="quarter" idx="11"/>
          </p:nvPr>
        </p:nvSpPr>
        <p:spPr/>
        <p:txBody>
          <a:bodyPr/>
          <a:lstStyle>
            <a:lvl1pPr>
              <a:defRPr/>
            </a:lvl1pPr>
          </a:lstStyle>
          <a:p>
            <a:endParaRPr lang="ru-RU"/>
          </a:p>
        </p:txBody>
      </p:sp>
      <p:sp>
        <p:nvSpPr>
          <p:cNvPr id="5" name="Номер слайда 4"/>
          <p:cNvSpPr>
            <a:spLocks noGrp="1"/>
          </p:cNvSpPr>
          <p:nvPr>
            <p:ph type="sldNum" sz="quarter" idx="12"/>
          </p:nvPr>
        </p:nvSpPr>
        <p:spPr/>
        <p:txBody>
          <a:bodyPr/>
          <a:lstStyle>
            <a:lvl1pPr>
              <a:defRPr/>
            </a:lvl1pPr>
          </a:lstStyle>
          <a:p>
            <a:fld id="{38904360-D9DD-407A-87C4-AD82D9AC40F4}" type="slidenum">
              <a:rPr lang="ru-RU"/>
              <a:pPr/>
              <a:t>‹#›</a:t>
            </a:fld>
            <a:endParaRPr lang="ru-RU"/>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p>
        </p:txBody>
      </p:sp>
      <p:sp>
        <p:nvSpPr>
          <p:cNvPr id="3" name="Нижний колонтитул 2"/>
          <p:cNvSpPr>
            <a:spLocks noGrp="1"/>
          </p:cNvSpPr>
          <p:nvPr>
            <p:ph type="ftr" sz="quarter" idx="11"/>
          </p:nvPr>
        </p:nvSpPr>
        <p:spPr/>
        <p:txBody>
          <a:bodyPr/>
          <a:lstStyle>
            <a:lvl1pPr>
              <a:defRPr/>
            </a:lvl1pPr>
          </a:lstStyle>
          <a:p>
            <a:endParaRPr lang="ru-RU"/>
          </a:p>
        </p:txBody>
      </p:sp>
      <p:sp>
        <p:nvSpPr>
          <p:cNvPr id="4" name="Номер слайда 3"/>
          <p:cNvSpPr>
            <a:spLocks noGrp="1"/>
          </p:cNvSpPr>
          <p:nvPr>
            <p:ph type="sldNum" sz="quarter" idx="12"/>
          </p:nvPr>
        </p:nvSpPr>
        <p:spPr/>
        <p:txBody>
          <a:bodyPr/>
          <a:lstStyle>
            <a:lvl1pPr>
              <a:defRPr/>
            </a:lvl1pPr>
          </a:lstStyle>
          <a:p>
            <a:fld id="{D99385B5-DF99-401D-8CDF-20926B576BF6}" type="slidenum">
              <a:rPr lang="ru-RU"/>
              <a:pPr/>
              <a:t>‹#›</a:t>
            </a:fld>
            <a:endParaRPr lang="ru-RU"/>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CE3E5833-A75F-4E76-B7C5-40EBC3443095}" type="slidenum">
              <a:rPr lang="ru-RU"/>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p>
        </p:txBody>
      </p:sp>
      <p:sp>
        <p:nvSpPr>
          <p:cNvPr id="6" name="Нижний колонтитул 5"/>
          <p:cNvSpPr>
            <a:spLocks noGrp="1"/>
          </p:cNvSpPr>
          <p:nvPr>
            <p:ph type="ftr" sz="quarter" idx="11"/>
          </p:nvPr>
        </p:nvSpPr>
        <p:spPr/>
        <p:txBody>
          <a:bodyPr/>
          <a:lstStyle>
            <a:lvl1pPr>
              <a:defRPr/>
            </a:lvl1pPr>
          </a:lstStyle>
          <a:p>
            <a:endParaRPr lang="ru-RU"/>
          </a:p>
        </p:txBody>
      </p:sp>
      <p:sp>
        <p:nvSpPr>
          <p:cNvPr id="7" name="Номер слайда 6"/>
          <p:cNvSpPr>
            <a:spLocks noGrp="1"/>
          </p:cNvSpPr>
          <p:nvPr>
            <p:ph type="sldNum" sz="quarter" idx="12"/>
          </p:nvPr>
        </p:nvSpPr>
        <p:spPr/>
        <p:txBody>
          <a:bodyPr/>
          <a:lstStyle>
            <a:lvl1pPr>
              <a:defRPr/>
            </a:lvl1pPr>
          </a:lstStyle>
          <a:p>
            <a:fld id="{A3A5EBC3-4499-4C9E-B0AE-17B811E93BA0}" type="slidenum">
              <a:rPr lang="ru-RU"/>
              <a:pPr/>
              <a:t>‹#›</a:t>
            </a:fld>
            <a:endParaRPr lang="ru-RU"/>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DF0AE892-8F22-4F18-9468-1A6F1BC9BEB2}" type="slidenum">
              <a:rPr lang="ru-RU"/>
              <a:pPr/>
              <a:t>‹#›</a:t>
            </a:fld>
            <a:endParaRPr lang="ru-RU"/>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92938" y="274642"/>
            <a:ext cx="1693862"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908176" y="274642"/>
            <a:ext cx="4932363"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p>
        </p:txBody>
      </p:sp>
      <p:sp>
        <p:nvSpPr>
          <p:cNvPr id="5" name="Нижний колонтитул 4"/>
          <p:cNvSpPr>
            <a:spLocks noGrp="1"/>
          </p:cNvSpPr>
          <p:nvPr>
            <p:ph type="ftr" sz="quarter" idx="11"/>
          </p:nvPr>
        </p:nvSpPr>
        <p:spPr/>
        <p:txBody>
          <a:bodyPr/>
          <a:lstStyle>
            <a:lvl1pPr>
              <a:defRPr/>
            </a:lvl1pPr>
          </a:lstStyle>
          <a:p>
            <a:endParaRPr lang="ru-RU"/>
          </a:p>
        </p:txBody>
      </p:sp>
      <p:sp>
        <p:nvSpPr>
          <p:cNvPr id="6" name="Номер слайда 5"/>
          <p:cNvSpPr>
            <a:spLocks noGrp="1"/>
          </p:cNvSpPr>
          <p:nvPr>
            <p:ph type="sldNum" sz="quarter" idx="12"/>
          </p:nvPr>
        </p:nvSpPr>
        <p:spPr/>
        <p:txBody>
          <a:bodyPr/>
          <a:lstStyle>
            <a:lvl1pPr>
              <a:defRPr/>
            </a:lvl1pPr>
          </a:lstStyle>
          <a:p>
            <a:fld id="{683548DC-A031-445F-8B3F-0EDE56A42443}" type="slidenum">
              <a:rPr lang="ru-RU"/>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4"/>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539751"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324350" y="1844675"/>
            <a:ext cx="36322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1268413"/>
            <a:ext cx="7416800" cy="508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539752" y="1844675"/>
            <a:ext cx="7416800" cy="4895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r" rtl="0" fontAlgn="base">
        <a:spcBef>
          <a:spcPct val="0"/>
        </a:spcBef>
        <a:spcAft>
          <a:spcPct val="0"/>
        </a:spcAft>
        <a:defRPr sz="3600" b="1">
          <a:solidFill>
            <a:schemeClr val="tx2"/>
          </a:solidFill>
          <a:latin typeface="+mj-lt"/>
          <a:ea typeface="+mj-ea"/>
          <a:cs typeface="+mj-cs"/>
        </a:defRPr>
      </a:lvl1pPr>
      <a:lvl2pPr algn="r" rtl="0" fontAlgn="base">
        <a:spcBef>
          <a:spcPct val="0"/>
        </a:spcBef>
        <a:spcAft>
          <a:spcPct val="0"/>
        </a:spcAft>
        <a:defRPr sz="3600" b="1">
          <a:solidFill>
            <a:schemeClr val="tx2"/>
          </a:solidFill>
          <a:latin typeface="Verdana" pitchFamily="34" charset="0"/>
        </a:defRPr>
      </a:lvl2pPr>
      <a:lvl3pPr algn="r" rtl="0" fontAlgn="base">
        <a:spcBef>
          <a:spcPct val="0"/>
        </a:spcBef>
        <a:spcAft>
          <a:spcPct val="0"/>
        </a:spcAft>
        <a:defRPr sz="3600" b="1">
          <a:solidFill>
            <a:schemeClr val="tx2"/>
          </a:solidFill>
          <a:latin typeface="Verdana" pitchFamily="34" charset="0"/>
        </a:defRPr>
      </a:lvl3pPr>
      <a:lvl4pPr algn="r" rtl="0" fontAlgn="base">
        <a:spcBef>
          <a:spcPct val="0"/>
        </a:spcBef>
        <a:spcAft>
          <a:spcPct val="0"/>
        </a:spcAft>
        <a:defRPr sz="3600" b="1">
          <a:solidFill>
            <a:schemeClr val="tx2"/>
          </a:solidFill>
          <a:latin typeface="Verdana" pitchFamily="34" charset="0"/>
        </a:defRPr>
      </a:lvl4pPr>
      <a:lvl5pPr algn="r" rtl="0" fontAlgn="base">
        <a:spcBef>
          <a:spcPct val="0"/>
        </a:spcBef>
        <a:spcAft>
          <a:spcPct val="0"/>
        </a:spcAft>
        <a:defRPr sz="3600" b="1">
          <a:solidFill>
            <a:schemeClr val="tx2"/>
          </a:solidFill>
          <a:latin typeface="Verdana" pitchFamily="34" charset="0"/>
        </a:defRPr>
      </a:lvl5pPr>
      <a:lvl6pPr marL="457189" algn="r" rtl="0" fontAlgn="base">
        <a:spcBef>
          <a:spcPct val="0"/>
        </a:spcBef>
        <a:spcAft>
          <a:spcPct val="0"/>
        </a:spcAft>
        <a:defRPr sz="3600" b="1">
          <a:solidFill>
            <a:schemeClr val="tx2"/>
          </a:solidFill>
          <a:latin typeface="Verdana" pitchFamily="34" charset="0"/>
        </a:defRPr>
      </a:lvl6pPr>
      <a:lvl7pPr marL="914377" algn="r" rtl="0" fontAlgn="base">
        <a:spcBef>
          <a:spcPct val="0"/>
        </a:spcBef>
        <a:spcAft>
          <a:spcPct val="0"/>
        </a:spcAft>
        <a:defRPr sz="3600" b="1">
          <a:solidFill>
            <a:schemeClr val="tx2"/>
          </a:solidFill>
          <a:latin typeface="Verdana" pitchFamily="34" charset="0"/>
        </a:defRPr>
      </a:lvl7pPr>
      <a:lvl8pPr marL="1371566" algn="r" rtl="0" fontAlgn="base">
        <a:spcBef>
          <a:spcPct val="0"/>
        </a:spcBef>
        <a:spcAft>
          <a:spcPct val="0"/>
        </a:spcAft>
        <a:defRPr sz="3600" b="1">
          <a:solidFill>
            <a:schemeClr val="tx2"/>
          </a:solidFill>
          <a:latin typeface="Verdana" pitchFamily="34" charset="0"/>
        </a:defRPr>
      </a:lvl8pPr>
      <a:lvl9pPr marL="1828754" algn="r" rtl="0" fontAlgn="base">
        <a:spcBef>
          <a:spcPct val="0"/>
        </a:spcBef>
        <a:spcAft>
          <a:spcPct val="0"/>
        </a:spcAft>
        <a:defRPr sz="3600" b="1">
          <a:solidFill>
            <a:schemeClr val="tx2"/>
          </a:solidFill>
          <a:latin typeface="Verdana" pitchFamily="34" charset="0"/>
        </a:defRPr>
      </a:lvl9pPr>
    </p:titleStyle>
    <p:bodyStyle>
      <a:lvl1pPr marL="342891" indent="-342891" algn="l" rtl="0" fontAlgn="base">
        <a:spcBef>
          <a:spcPct val="20000"/>
        </a:spcBef>
        <a:spcAft>
          <a:spcPct val="0"/>
        </a:spcAft>
        <a:buChar char="•"/>
        <a:defRPr sz="2800">
          <a:solidFill>
            <a:schemeClr val="tx2"/>
          </a:solidFill>
          <a:latin typeface="+mn-lt"/>
          <a:ea typeface="+mn-ea"/>
          <a:cs typeface="+mn-cs"/>
        </a:defRPr>
      </a:lvl1pPr>
      <a:lvl2pPr marL="742932" indent="-285744" algn="l" rtl="0" fontAlgn="base">
        <a:spcBef>
          <a:spcPct val="20000"/>
        </a:spcBef>
        <a:spcAft>
          <a:spcPct val="0"/>
        </a:spcAft>
        <a:buChar char="–"/>
        <a:defRPr sz="2400" b="1">
          <a:solidFill>
            <a:schemeClr val="tx2"/>
          </a:solidFill>
          <a:latin typeface="+mn-lt"/>
        </a:defRPr>
      </a:lvl2pPr>
      <a:lvl3pPr marL="1142971" indent="-228594" algn="l" rtl="0" fontAlgn="base">
        <a:spcBef>
          <a:spcPct val="20000"/>
        </a:spcBef>
        <a:spcAft>
          <a:spcPct val="0"/>
        </a:spcAft>
        <a:buChar char="•"/>
        <a:defRPr sz="2400">
          <a:solidFill>
            <a:schemeClr val="tx2"/>
          </a:solidFill>
          <a:latin typeface="+mn-lt"/>
        </a:defRPr>
      </a:lvl3pPr>
      <a:lvl4pPr marL="1600160" indent="-228594" algn="l" rtl="0" fontAlgn="base">
        <a:spcBef>
          <a:spcPct val="20000"/>
        </a:spcBef>
        <a:spcAft>
          <a:spcPct val="0"/>
        </a:spcAft>
        <a:buChar char="–"/>
        <a:defRPr sz="2000">
          <a:solidFill>
            <a:schemeClr val="tx2"/>
          </a:solidFill>
          <a:latin typeface="+mn-lt"/>
        </a:defRPr>
      </a:lvl4pPr>
      <a:lvl5pPr marL="2057349" indent="-228594" algn="l" rtl="0" fontAlgn="base">
        <a:spcBef>
          <a:spcPct val="20000"/>
        </a:spcBef>
        <a:spcAft>
          <a:spcPct val="0"/>
        </a:spcAft>
        <a:buChar char="»"/>
        <a:defRPr sz="2000">
          <a:solidFill>
            <a:schemeClr val="tx2"/>
          </a:solidFill>
          <a:latin typeface="+mn-lt"/>
        </a:defRPr>
      </a:lvl5pPr>
      <a:lvl6pPr marL="2514537" indent="-228594" algn="l" rtl="0" fontAlgn="base">
        <a:spcBef>
          <a:spcPct val="20000"/>
        </a:spcBef>
        <a:spcAft>
          <a:spcPct val="0"/>
        </a:spcAft>
        <a:buChar char="»"/>
        <a:defRPr sz="2000">
          <a:solidFill>
            <a:schemeClr val="tx2"/>
          </a:solidFill>
          <a:latin typeface="+mn-lt"/>
        </a:defRPr>
      </a:lvl6pPr>
      <a:lvl7pPr marL="2971726" indent="-228594" algn="l" rtl="0" fontAlgn="base">
        <a:spcBef>
          <a:spcPct val="20000"/>
        </a:spcBef>
        <a:spcAft>
          <a:spcPct val="0"/>
        </a:spcAft>
        <a:buChar char="»"/>
        <a:defRPr sz="2000">
          <a:solidFill>
            <a:schemeClr val="tx2"/>
          </a:solidFill>
          <a:latin typeface="+mn-lt"/>
        </a:defRPr>
      </a:lvl7pPr>
      <a:lvl8pPr marL="3428914" indent="-228594" algn="l" rtl="0" fontAlgn="base">
        <a:spcBef>
          <a:spcPct val="20000"/>
        </a:spcBef>
        <a:spcAft>
          <a:spcPct val="0"/>
        </a:spcAft>
        <a:buChar char="»"/>
        <a:defRPr sz="2000">
          <a:solidFill>
            <a:schemeClr val="tx2"/>
          </a:solidFill>
          <a:latin typeface="+mn-lt"/>
        </a:defRPr>
      </a:lvl8pPr>
      <a:lvl9pPr marL="3886103" indent="-228594" algn="l" rtl="0" fontAlgn="base">
        <a:spcBef>
          <a:spcPct val="20000"/>
        </a:spcBef>
        <a:spcAft>
          <a:spcPct val="0"/>
        </a:spcAft>
        <a:buChar char="»"/>
        <a:defRPr sz="2000">
          <a:solidFill>
            <a:schemeClr val="tx2"/>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79615" y="274638"/>
            <a:ext cx="6707187"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7" y="1600204"/>
            <a:ext cx="6778625"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fld id="{BB47BF08-FA7A-4B28-A35A-E8D4EBBA5EE4}"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Verdana" pitchFamily="34" charset="0"/>
        </a:defRPr>
      </a:lvl2pPr>
      <a:lvl3pPr algn="ctr" rtl="0" fontAlgn="base">
        <a:spcBef>
          <a:spcPct val="0"/>
        </a:spcBef>
        <a:spcAft>
          <a:spcPct val="0"/>
        </a:spcAft>
        <a:defRPr sz="4400">
          <a:solidFill>
            <a:schemeClr val="tx2"/>
          </a:solidFill>
          <a:latin typeface="Verdana" pitchFamily="34" charset="0"/>
        </a:defRPr>
      </a:lvl3pPr>
      <a:lvl4pPr algn="ctr" rtl="0" fontAlgn="base">
        <a:spcBef>
          <a:spcPct val="0"/>
        </a:spcBef>
        <a:spcAft>
          <a:spcPct val="0"/>
        </a:spcAft>
        <a:defRPr sz="4400">
          <a:solidFill>
            <a:schemeClr val="tx2"/>
          </a:solidFill>
          <a:latin typeface="Verdana" pitchFamily="34" charset="0"/>
        </a:defRPr>
      </a:lvl4pPr>
      <a:lvl5pPr algn="ctr" rtl="0" fontAlgn="base">
        <a:spcBef>
          <a:spcPct val="0"/>
        </a:spcBef>
        <a:spcAft>
          <a:spcPct val="0"/>
        </a:spcAft>
        <a:defRPr sz="4400">
          <a:solidFill>
            <a:schemeClr val="tx2"/>
          </a:solidFill>
          <a:latin typeface="Verdana" pitchFamily="34" charset="0"/>
        </a:defRPr>
      </a:lvl5pPr>
      <a:lvl6pPr marL="457189" algn="ctr" rtl="0" fontAlgn="base">
        <a:spcBef>
          <a:spcPct val="0"/>
        </a:spcBef>
        <a:spcAft>
          <a:spcPct val="0"/>
        </a:spcAft>
        <a:defRPr sz="4400">
          <a:solidFill>
            <a:schemeClr val="tx2"/>
          </a:solidFill>
          <a:latin typeface="Verdana" pitchFamily="34" charset="0"/>
        </a:defRPr>
      </a:lvl6pPr>
      <a:lvl7pPr marL="914377" algn="ctr" rtl="0" fontAlgn="base">
        <a:spcBef>
          <a:spcPct val="0"/>
        </a:spcBef>
        <a:spcAft>
          <a:spcPct val="0"/>
        </a:spcAft>
        <a:defRPr sz="4400">
          <a:solidFill>
            <a:schemeClr val="tx2"/>
          </a:solidFill>
          <a:latin typeface="Verdana" pitchFamily="34" charset="0"/>
        </a:defRPr>
      </a:lvl7pPr>
      <a:lvl8pPr marL="1371566" algn="ctr" rtl="0" fontAlgn="base">
        <a:spcBef>
          <a:spcPct val="0"/>
        </a:spcBef>
        <a:spcAft>
          <a:spcPct val="0"/>
        </a:spcAft>
        <a:defRPr sz="4400">
          <a:solidFill>
            <a:schemeClr val="tx2"/>
          </a:solidFill>
          <a:latin typeface="Verdana" pitchFamily="34" charset="0"/>
        </a:defRPr>
      </a:lvl8pPr>
      <a:lvl9pPr marL="1828754" algn="ctr" rtl="0" fontAlgn="base">
        <a:spcBef>
          <a:spcPct val="0"/>
        </a:spcBef>
        <a:spcAft>
          <a:spcPct val="0"/>
        </a:spcAft>
        <a:defRPr sz="4400">
          <a:solidFill>
            <a:schemeClr val="tx2"/>
          </a:solidFill>
          <a:latin typeface="Verdana" pitchFamily="34" charset="0"/>
        </a:defRPr>
      </a:lvl9pPr>
    </p:titleStyle>
    <p:bodyStyle>
      <a:lvl1pPr marL="342891" indent="-342891" algn="l" rtl="0" fontAlgn="base">
        <a:spcBef>
          <a:spcPct val="20000"/>
        </a:spcBef>
        <a:spcAft>
          <a:spcPct val="0"/>
        </a:spcAft>
        <a:buChar char="•"/>
        <a:defRPr sz="3200">
          <a:solidFill>
            <a:schemeClr val="tx1"/>
          </a:solidFill>
          <a:latin typeface="+mn-lt"/>
          <a:ea typeface="+mn-ea"/>
          <a:cs typeface="+mn-cs"/>
        </a:defRPr>
      </a:lvl1pPr>
      <a:lvl2pPr marL="742932" indent="-285744" algn="l" rtl="0" fontAlgn="base">
        <a:spcBef>
          <a:spcPct val="20000"/>
        </a:spcBef>
        <a:spcAft>
          <a:spcPct val="0"/>
        </a:spcAft>
        <a:buChar char="–"/>
        <a:defRPr sz="2800">
          <a:solidFill>
            <a:schemeClr val="tx1"/>
          </a:solidFill>
          <a:latin typeface="+mn-lt"/>
        </a:defRPr>
      </a:lvl2pPr>
      <a:lvl3pPr marL="1142971" indent="-228594" algn="l" rtl="0" fontAlgn="base">
        <a:spcBef>
          <a:spcPct val="20000"/>
        </a:spcBef>
        <a:spcAft>
          <a:spcPct val="0"/>
        </a:spcAft>
        <a:buChar char="•"/>
        <a:defRPr sz="2400">
          <a:solidFill>
            <a:schemeClr val="tx1"/>
          </a:solidFill>
          <a:latin typeface="+mn-lt"/>
        </a:defRPr>
      </a:lvl3pPr>
      <a:lvl4pPr marL="1600160" indent="-228594" algn="l" rtl="0" fontAlgn="base">
        <a:spcBef>
          <a:spcPct val="20000"/>
        </a:spcBef>
        <a:spcAft>
          <a:spcPct val="0"/>
        </a:spcAft>
        <a:buChar char="–"/>
        <a:defRPr sz="2000">
          <a:solidFill>
            <a:schemeClr val="tx1"/>
          </a:solidFill>
          <a:latin typeface="+mn-lt"/>
        </a:defRPr>
      </a:lvl4pPr>
      <a:lvl5pPr marL="2057349" indent="-228594" algn="l" rtl="0" fontAlgn="base">
        <a:spcBef>
          <a:spcPct val="20000"/>
        </a:spcBef>
        <a:spcAft>
          <a:spcPct val="0"/>
        </a:spcAft>
        <a:buChar char="»"/>
        <a:defRPr sz="2000">
          <a:solidFill>
            <a:schemeClr val="tx1"/>
          </a:solidFill>
          <a:latin typeface="+mn-lt"/>
        </a:defRPr>
      </a:lvl5pPr>
      <a:lvl6pPr marL="2514537" indent="-228594" algn="l" rtl="0" fontAlgn="base">
        <a:spcBef>
          <a:spcPct val="20000"/>
        </a:spcBef>
        <a:spcAft>
          <a:spcPct val="0"/>
        </a:spcAft>
        <a:buChar char="»"/>
        <a:defRPr sz="2000">
          <a:solidFill>
            <a:schemeClr val="tx1"/>
          </a:solidFill>
          <a:latin typeface="+mn-lt"/>
        </a:defRPr>
      </a:lvl6pPr>
      <a:lvl7pPr marL="2971726" indent="-228594" algn="l" rtl="0" fontAlgn="base">
        <a:spcBef>
          <a:spcPct val="20000"/>
        </a:spcBef>
        <a:spcAft>
          <a:spcPct val="0"/>
        </a:spcAft>
        <a:buChar char="»"/>
        <a:defRPr sz="2000">
          <a:solidFill>
            <a:schemeClr val="tx1"/>
          </a:solidFill>
          <a:latin typeface="+mn-lt"/>
        </a:defRPr>
      </a:lvl7pPr>
      <a:lvl8pPr marL="3428914" indent="-228594" algn="l" rtl="0" fontAlgn="base">
        <a:spcBef>
          <a:spcPct val="20000"/>
        </a:spcBef>
        <a:spcAft>
          <a:spcPct val="0"/>
        </a:spcAft>
        <a:buChar char="»"/>
        <a:defRPr sz="2000">
          <a:solidFill>
            <a:schemeClr val="tx1"/>
          </a:solidFill>
          <a:latin typeface="+mn-lt"/>
        </a:defRPr>
      </a:lvl8pPr>
      <a:lvl9pPr marL="3886103" indent="-228594"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5.jp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jpe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census.gov/quickfacts/VA"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s://www.statista.com/statistics/1036066/homeownership-rate-by-age-us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g"/><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9.svg"/></Relationships>
</file>

<file path=ppt/slides/_rels/slide4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2915816" y="0"/>
            <a:ext cx="8280919" cy="1460500"/>
          </a:xfrm>
        </p:spPr>
        <p:txBody>
          <a:bodyPr/>
          <a:lstStyle/>
          <a:p>
            <a:pPr algn="l"/>
            <a:r>
              <a:rPr lang="en-US" b="0" dirty="0">
                <a:latin typeface="Times New Roman" panose="02020603050405020304" pitchFamily="18" charset="0"/>
                <a:ea typeface="+mj-lt"/>
                <a:cs typeface="Times New Roman" panose="02020603050405020304" pitchFamily="18" charset="0"/>
              </a:rPr>
              <a:t>	THEME: </a:t>
            </a:r>
            <a:r>
              <a:rPr lang="ru-RU" b="0" dirty="0">
                <a:latin typeface="Times New Roman" panose="02020603050405020304" pitchFamily="18" charset="0"/>
                <a:ea typeface="+mj-lt"/>
                <a:cs typeface="Times New Roman" panose="02020603050405020304" pitchFamily="18" charset="0"/>
              </a:rPr>
              <a:t>Customer Retention</a:t>
            </a:r>
            <a:r>
              <a:rPr lang="en-US" b="0" dirty="0">
                <a:latin typeface="Times New Roman" panose="02020603050405020304" pitchFamily="18" charset="0"/>
                <a:ea typeface="+mj-lt"/>
                <a:cs typeface="Times New Roman" panose="02020603050405020304" pitchFamily="18" charset="0"/>
              </a:rPr>
              <a:t> </a:t>
            </a:r>
            <a:br>
              <a:rPr lang="ru-RU" b="0" dirty="0">
                <a:latin typeface="Times New Roman" panose="02020603050405020304" pitchFamily="18" charset="0"/>
                <a:ea typeface="+mj-lt"/>
                <a:cs typeface="Times New Roman" panose="02020603050405020304" pitchFamily="18" charset="0"/>
              </a:rPr>
            </a:br>
            <a:endParaRPr lang="ru-RU" b="0" dirty="0">
              <a:latin typeface="Times New Roman" panose="02020603050405020304" pitchFamily="18" charset="0"/>
              <a:ea typeface="+mj-lt"/>
              <a:cs typeface="Times New Roman" panose="02020603050405020304" pitchFamily="18" charset="0"/>
            </a:endParaRPr>
          </a:p>
        </p:txBody>
      </p:sp>
      <p:sp>
        <p:nvSpPr>
          <p:cNvPr id="34829" name="Rectangle 13"/>
          <p:cNvSpPr>
            <a:spLocks noGrp="1" noChangeArrowheads="1"/>
          </p:cNvSpPr>
          <p:nvPr>
            <p:ph type="subTitle" idx="1"/>
          </p:nvPr>
        </p:nvSpPr>
        <p:spPr>
          <a:xfrm>
            <a:off x="5940152" y="693513"/>
            <a:ext cx="3527425" cy="503239"/>
          </a:xfrm>
        </p:spPr>
        <p:txBody>
          <a:bodyPr/>
          <a:lstStyle/>
          <a:p>
            <a:pPr algn="l"/>
            <a:r>
              <a:rPr lang="en-US" sz="2000" kern="1200" dirty="0">
                <a:latin typeface="Goudy Old Style" panose="02020502050305020303" pitchFamily="18" charset="0"/>
                <a:cs typeface="Times New Roman" panose="02020603050405020304" pitchFamily="18" charset="0"/>
              </a:rPr>
              <a:t>Kangaroo House Insurance</a:t>
            </a:r>
            <a:endParaRPr lang="uk-UA" dirty="0">
              <a:latin typeface="Times New Roman" panose="02020603050405020304" pitchFamily="18" charset="0"/>
              <a:ea typeface="Kozuka Gothic Pro L" pitchFamily="34" charset="-128"/>
              <a:cs typeface="Times New Roman" panose="02020603050405020304" pitchFamily="18" charset="0"/>
            </a:endParaRPr>
          </a:p>
        </p:txBody>
      </p:sp>
      <p:pic>
        <p:nvPicPr>
          <p:cNvPr id="3" name="Picture 2" descr="A New Husky for a New Era - UConn Today">
            <a:extLst>
              <a:ext uri="{FF2B5EF4-FFF2-40B4-BE49-F238E27FC236}">
                <a16:creationId xmlns:a16="http://schemas.microsoft.com/office/drawing/2014/main" id="{835159E2-20B3-BD80-B228-5E87ADC321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500447-51F9-8D46-3458-897D67132D1B}"/>
              </a:ext>
            </a:extLst>
          </p:cNvPr>
          <p:cNvSpPr txBox="1"/>
          <p:nvPr/>
        </p:nvSpPr>
        <p:spPr>
          <a:xfrm>
            <a:off x="6876256" y="5640433"/>
            <a:ext cx="2160240" cy="1231106"/>
          </a:xfrm>
          <a:prstGeom prst="rect">
            <a:avLst/>
          </a:prstGeom>
          <a:noFill/>
        </p:spPr>
        <p:txBody>
          <a:bodyPr wrap="square" lIns="91440" tIns="45720" rIns="91440" bIns="45720" rtlCol="0" anchor="t">
            <a:spAutoFit/>
          </a:bodyPr>
          <a:lstStyle/>
          <a:p>
            <a:pPr algn="ctr"/>
            <a:r>
              <a:rPr lang="en-US" sz="1600" dirty="0">
                <a:solidFill>
                  <a:schemeClr val="tx2"/>
                </a:solidFill>
                <a:latin typeface="Goudy Old Style"/>
                <a:cs typeface="Times New Roman"/>
              </a:rPr>
              <a:t>Team: Data Pirates</a:t>
            </a:r>
          </a:p>
          <a:p>
            <a:pPr algn="ctr"/>
            <a:r>
              <a:rPr lang="en-US" sz="1600" dirty="0">
                <a:solidFill>
                  <a:schemeClr val="tx2"/>
                </a:solidFill>
                <a:latin typeface="Goudy Old Style"/>
                <a:cs typeface="Times New Roman"/>
              </a:rPr>
              <a:t>Sai Jahnavi Gamalapati</a:t>
            </a:r>
          </a:p>
          <a:p>
            <a:pPr algn="ctr"/>
            <a:r>
              <a:rPr lang="en-US" sz="1400" dirty="0">
                <a:solidFill>
                  <a:schemeClr val="tx2"/>
                </a:solidFill>
                <a:latin typeface="Goudy Old Style"/>
                <a:cs typeface="Times New Roman"/>
              </a:rPr>
              <a:t>Kavya </a:t>
            </a:r>
            <a:r>
              <a:rPr lang="en-US" sz="1400" dirty="0" err="1">
                <a:solidFill>
                  <a:schemeClr val="tx2"/>
                </a:solidFill>
                <a:latin typeface="Goudy Old Style"/>
                <a:cs typeface="Times New Roman"/>
              </a:rPr>
              <a:t>Sree</a:t>
            </a:r>
            <a:r>
              <a:rPr lang="en-US" sz="1400" dirty="0">
                <a:solidFill>
                  <a:schemeClr val="tx2"/>
                </a:solidFill>
                <a:latin typeface="Goudy Old Style"/>
                <a:cs typeface="Times New Roman"/>
              </a:rPr>
              <a:t> Peta</a:t>
            </a:r>
          </a:p>
          <a:p>
            <a:pPr algn="ctr"/>
            <a:r>
              <a:rPr lang="en-US" sz="1400" dirty="0">
                <a:solidFill>
                  <a:schemeClr val="tx2"/>
                </a:solidFill>
                <a:latin typeface="Goudy Old Style"/>
                <a:cs typeface="Times New Roman"/>
              </a:rPr>
              <a:t>Sai Kumar </a:t>
            </a:r>
            <a:r>
              <a:rPr lang="en-US" sz="1400" dirty="0" err="1">
                <a:solidFill>
                  <a:schemeClr val="tx2"/>
                </a:solidFill>
                <a:latin typeface="Goudy Old Style"/>
                <a:cs typeface="Times New Roman"/>
              </a:rPr>
              <a:t>Bysani</a:t>
            </a:r>
            <a:endParaRPr lang="en-US" sz="1400" dirty="0">
              <a:solidFill>
                <a:schemeClr val="tx2"/>
              </a:solidFill>
              <a:latin typeface="Goudy Old Style"/>
              <a:cs typeface="Times New Roman"/>
            </a:endParaRPr>
          </a:p>
          <a:p>
            <a:pPr algn="ctr"/>
            <a:r>
              <a:rPr lang="en-US" sz="1400" dirty="0" err="1">
                <a:solidFill>
                  <a:schemeClr val="tx2"/>
                </a:solidFill>
                <a:latin typeface="Goudy Old Style"/>
                <a:cs typeface="Times New Roman"/>
              </a:rPr>
              <a:t>Praneetha</a:t>
            </a:r>
            <a:r>
              <a:rPr lang="en-US" sz="1400" dirty="0">
                <a:solidFill>
                  <a:schemeClr val="tx2"/>
                </a:solidFill>
                <a:latin typeface="Goudy Old Style"/>
                <a:cs typeface="Times New Roman"/>
              </a:rPr>
              <a:t> V C</a:t>
            </a:r>
            <a:endParaRPr lang="en-US" sz="1400" dirty="0">
              <a:solidFill>
                <a:schemeClr val="tx2"/>
              </a:solidFill>
              <a:latin typeface="Goudy Old Style" panose="02020502050305020303"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5F158EB-082F-85A4-EBC4-B8FE0DC040B8}"/>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547664" y="3212975"/>
            <a:ext cx="6696744" cy="646331"/>
          </a:xfrm>
          <a:prstGeom prst="rect">
            <a:avLst/>
          </a:prstGeom>
          <a:noFill/>
        </p:spPr>
        <p:txBody>
          <a:bodyPr wrap="square" rtlCol="0">
            <a:spAutoFit/>
          </a:bodyPr>
          <a:lstStyle/>
          <a:p>
            <a:pPr algn="ctr"/>
            <a:r>
              <a:rPr lang="en-US" sz="3600" dirty="0">
                <a:solidFill>
                  <a:schemeClr val="tx2"/>
                </a:solidFill>
                <a:latin typeface="Goudy Old Style" panose="02020502050305020303" pitchFamily="18" charset="0"/>
                <a:cs typeface="Times New Roman" panose="02020603050405020304" pitchFamily="18" charset="0"/>
              </a:rPr>
              <a:t>   Feature Engineering</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3768" y="3284984"/>
            <a:ext cx="502315" cy="502315"/>
          </a:xfrm>
          <a:prstGeom prst="rect">
            <a:avLst/>
          </a:prstGeom>
        </p:spPr>
      </p:pic>
      <p:pic>
        <p:nvPicPr>
          <p:cNvPr id="2" name="Picture 1" descr="A New Husky for a New Era - UConn Today">
            <a:extLst>
              <a:ext uri="{FF2B5EF4-FFF2-40B4-BE49-F238E27FC236}">
                <a16:creationId xmlns:a16="http://schemas.microsoft.com/office/drawing/2014/main" id="{FC344737-ACDC-82B2-CC76-15A0AE7A317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456AEB-C1CA-F909-374F-85D77A5781A0}"/>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10</a:t>
            </a:r>
          </a:p>
        </p:txBody>
      </p:sp>
    </p:spTree>
    <p:extLst>
      <p:ext uri="{BB962C8B-B14F-4D97-AF65-F5344CB8AC3E}">
        <p14:creationId xmlns:p14="http://schemas.microsoft.com/office/powerpoint/2010/main" val="126052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6E66-1E03-7012-DFCA-0FC6D8028A38}"/>
              </a:ext>
            </a:extLst>
          </p:cNvPr>
          <p:cNvSpPr>
            <a:spLocks noGrp="1"/>
          </p:cNvSpPr>
          <p:nvPr>
            <p:ph idx="1"/>
          </p:nvPr>
        </p:nvSpPr>
        <p:spPr>
          <a:xfrm>
            <a:off x="3567100" y="3865507"/>
            <a:ext cx="3669196" cy="1003653"/>
          </a:xfrm>
        </p:spPr>
        <p:txBody>
          <a:bodyPr/>
          <a:lstStyle/>
          <a:p>
            <a:pPr marL="0" indent="0" algn="ctr">
              <a:buNone/>
            </a:pPr>
            <a:r>
              <a:rPr lang="en-US" sz="1600" dirty="0" err="1">
                <a:latin typeface="Goudy Old Style" panose="02020502050305020303" pitchFamily="18" charset="0"/>
              </a:rPr>
              <a:t>Years_left</a:t>
            </a:r>
            <a:r>
              <a:rPr lang="en-US" sz="1600" dirty="0">
                <a:latin typeface="Goudy Old Style" panose="02020502050305020303" pitchFamily="18" charset="0"/>
              </a:rPr>
              <a:t> = 2022 – “Year”</a:t>
            </a:r>
          </a:p>
          <a:p>
            <a:pPr marL="0" indent="0" algn="ctr">
              <a:buNone/>
            </a:pPr>
            <a:r>
              <a:rPr lang="en-US" sz="1600" dirty="0">
                <a:latin typeface="Goudy Old Style" panose="02020502050305020303" pitchFamily="18" charset="0"/>
              </a:rPr>
              <a:t>Years Remaining = “Tenure” – </a:t>
            </a:r>
            <a:r>
              <a:rPr lang="en-US" sz="1600" dirty="0" err="1">
                <a:latin typeface="Goudy Old Style" panose="02020502050305020303" pitchFamily="18" charset="0"/>
              </a:rPr>
              <a:t>Years_left</a:t>
            </a:r>
            <a:r>
              <a:rPr lang="en-US" sz="1600" dirty="0">
                <a:latin typeface="Goudy Old Style" panose="02020502050305020303" pitchFamily="18" charset="0"/>
              </a:rPr>
              <a:t> </a:t>
            </a:r>
          </a:p>
        </p:txBody>
      </p:sp>
      <p:sp>
        <p:nvSpPr>
          <p:cNvPr id="4" name="Slide Number Placeholder 3">
            <a:extLst>
              <a:ext uri="{FF2B5EF4-FFF2-40B4-BE49-F238E27FC236}">
                <a16:creationId xmlns:a16="http://schemas.microsoft.com/office/drawing/2014/main" id="{9CA5515F-EB6E-3077-F524-ADDA9C67EB1C}"/>
              </a:ext>
            </a:extLst>
          </p:cNvPr>
          <p:cNvSpPr>
            <a:spLocks noGrp="1"/>
          </p:cNvSpPr>
          <p:nvPr>
            <p:ph type="sldNum" sz="quarter" idx="12"/>
          </p:nvPr>
        </p:nvSpPr>
        <p:spPr/>
        <p:txBody>
          <a:bodyPr/>
          <a:lstStyle/>
          <a:p>
            <a:fld id="{DBDA9805-F2DC-4A01-B508-99A51541904D}" type="slidenum">
              <a:rPr lang="ru-RU" smtClean="0"/>
              <a:pPr/>
              <a:t>11</a:t>
            </a:fld>
            <a:endParaRPr lang="ru-RU"/>
          </a:p>
        </p:txBody>
      </p:sp>
      <p:pic>
        <p:nvPicPr>
          <p:cNvPr id="9" name="Picture 8" descr="A picture containing diagram&#10;&#10;Description automatically generated">
            <a:extLst>
              <a:ext uri="{FF2B5EF4-FFF2-40B4-BE49-F238E27FC236}">
                <a16:creationId xmlns:a16="http://schemas.microsoft.com/office/drawing/2014/main" id="{F0F4645C-5FE2-8AC1-3DF2-B3D03EE4F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045" y="980728"/>
            <a:ext cx="3993975" cy="2232248"/>
          </a:xfrm>
          <a:prstGeom prst="rect">
            <a:avLst/>
          </a:prstGeom>
        </p:spPr>
      </p:pic>
      <p:pic>
        <p:nvPicPr>
          <p:cNvPr id="11" name="Picture 4">
            <a:extLst>
              <a:ext uri="{FF2B5EF4-FFF2-40B4-BE49-F238E27FC236}">
                <a16:creationId xmlns:a16="http://schemas.microsoft.com/office/drawing/2014/main" id="{DBEFFDC4-0BC6-656A-0C9F-349F4048E0F2}"/>
              </a:ext>
            </a:extLst>
          </p:cNvPr>
          <p:cNvPicPr>
            <a:picLocks noChangeAspect="1"/>
          </p:cNvPicPr>
          <p:nvPr/>
        </p:nvPicPr>
        <p:blipFill>
          <a:blip r:embed="rId3"/>
          <a:stretch>
            <a:fillRect/>
          </a:stretch>
        </p:blipFill>
        <p:spPr>
          <a:xfrm>
            <a:off x="6657020" y="908720"/>
            <a:ext cx="1865888" cy="1730953"/>
          </a:xfrm>
          <a:prstGeom prst="rect">
            <a:avLst/>
          </a:prstGeom>
        </p:spPr>
      </p:pic>
      <p:pic>
        <p:nvPicPr>
          <p:cNvPr id="13" name="Picture 12">
            <a:extLst>
              <a:ext uri="{FF2B5EF4-FFF2-40B4-BE49-F238E27FC236}">
                <a16:creationId xmlns:a16="http://schemas.microsoft.com/office/drawing/2014/main" id="{3BDBC25C-463C-420E-7090-8D656B9764E7}"/>
              </a:ext>
            </a:extLst>
          </p:cNvPr>
          <p:cNvPicPr>
            <a:picLocks noChangeAspect="1"/>
          </p:cNvPicPr>
          <p:nvPr/>
        </p:nvPicPr>
        <p:blipFill>
          <a:blip r:embed="rId4"/>
          <a:stretch>
            <a:fillRect/>
          </a:stretch>
        </p:blipFill>
        <p:spPr>
          <a:xfrm>
            <a:off x="3131840" y="5373216"/>
            <a:ext cx="3993975" cy="1267261"/>
          </a:xfrm>
          <a:prstGeom prst="rect">
            <a:avLst/>
          </a:prstGeom>
        </p:spPr>
      </p:pic>
      <p:sp>
        <p:nvSpPr>
          <p:cNvPr id="19" name="TextBox 18">
            <a:extLst>
              <a:ext uri="{FF2B5EF4-FFF2-40B4-BE49-F238E27FC236}">
                <a16:creationId xmlns:a16="http://schemas.microsoft.com/office/drawing/2014/main" id="{CE9A443D-8D75-EE4B-16F2-714256C24436}"/>
              </a:ext>
            </a:extLst>
          </p:cNvPr>
          <p:cNvSpPr txBox="1"/>
          <p:nvPr/>
        </p:nvSpPr>
        <p:spPr>
          <a:xfrm>
            <a:off x="4054066" y="575392"/>
            <a:ext cx="2592288" cy="369332"/>
          </a:xfrm>
          <a:prstGeom prst="rect">
            <a:avLst/>
          </a:prstGeom>
          <a:noFill/>
        </p:spPr>
        <p:txBody>
          <a:bodyPr wrap="square" rtlCol="0">
            <a:spAutoFit/>
          </a:bodyPr>
          <a:lstStyle/>
          <a:p>
            <a:pPr marL="285750" indent="-285750">
              <a:buBlip>
                <a:blip r:embed="rId5"/>
              </a:buBlip>
            </a:pPr>
            <a:r>
              <a:rPr lang="en-US" u="sng" dirty="0">
                <a:latin typeface="Goudy Old Style" panose="02020502050305020303" pitchFamily="18" charset="0"/>
              </a:rPr>
              <a:t>“</a:t>
            </a:r>
            <a:r>
              <a:rPr lang="en-US" u="sng" dirty="0" err="1">
                <a:latin typeface="Goudy Old Style" panose="02020502050305020303" pitchFamily="18" charset="0"/>
              </a:rPr>
              <a:t>Zipcode</a:t>
            </a:r>
            <a:r>
              <a:rPr lang="en-US" u="sng" dirty="0">
                <a:latin typeface="Goudy Old Style" panose="02020502050305020303" pitchFamily="18" charset="0"/>
              </a:rPr>
              <a:t>” into Zones</a:t>
            </a:r>
          </a:p>
        </p:txBody>
      </p:sp>
      <p:sp>
        <p:nvSpPr>
          <p:cNvPr id="31" name="TextBox 30">
            <a:extLst>
              <a:ext uri="{FF2B5EF4-FFF2-40B4-BE49-F238E27FC236}">
                <a16:creationId xmlns:a16="http://schemas.microsoft.com/office/drawing/2014/main" id="{A6658B52-9EC4-FA2F-0B6E-8D947B9AAA50}"/>
              </a:ext>
            </a:extLst>
          </p:cNvPr>
          <p:cNvSpPr txBox="1"/>
          <p:nvPr/>
        </p:nvSpPr>
        <p:spPr>
          <a:xfrm>
            <a:off x="4139952" y="3491716"/>
            <a:ext cx="2592288" cy="369332"/>
          </a:xfrm>
          <a:prstGeom prst="rect">
            <a:avLst/>
          </a:prstGeom>
          <a:noFill/>
        </p:spPr>
        <p:txBody>
          <a:bodyPr wrap="square" rtlCol="0">
            <a:spAutoFit/>
          </a:bodyPr>
          <a:lstStyle/>
          <a:p>
            <a:pPr marL="285750" indent="-285750">
              <a:buBlip>
                <a:blip r:embed="rId5"/>
              </a:buBlip>
            </a:pPr>
            <a:r>
              <a:rPr lang="en-US" u="sng" dirty="0">
                <a:latin typeface="Goudy Old Style" panose="02020502050305020303" pitchFamily="18" charset="0"/>
              </a:rPr>
              <a:t>Years Remaining</a:t>
            </a:r>
          </a:p>
        </p:txBody>
      </p:sp>
      <p:sp>
        <p:nvSpPr>
          <p:cNvPr id="33" name="TextBox 32">
            <a:extLst>
              <a:ext uri="{FF2B5EF4-FFF2-40B4-BE49-F238E27FC236}">
                <a16:creationId xmlns:a16="http://schemas.microsoft.com/office/drawing/2014/main" id="{7DFA55DD-23C9-8AF3-1079-C209C5E3633E}"/>
              </a:ext>
            </a:extLst>
          </p:cNvPr>
          <p:cNvSpPr txBox="1"/>
          <p:nvPr/>
        </p:nvSpPr>
        <p:spPr>
          <a:xfrm>
            <a:off x="4211960" y="4931876"/>
            <a:ext cx="2592288" cy="369332"/>
          </a:xfrm>
          <a:prstGeom prst="rect">
            <a:avLst/>
          </a:prstGeom>
          <a:noFill/>
        </p:spPr>
        <p:txBody>
          <a:bodyPr wrap="square" rtlCol="0">
            <a:spAutoFit/>
          </a:bodyPr>
          <a:lstStyle/>
          <a:p>
            <a:pPr marL="285750" indent="-285750">
              <a:buBlip>
                <a:blip r:embed="rId5"/>
              </a:buBlip>
            </a:pPr>
            <a:r>
              <a:rPr lang="en-US" u="sng" dirty="0">
                <a:latin typeface="Goudy Old Style" panose="02020502050305020303" pitchFamily="18" charset="0"/>
              </a:rPr>
              <a:t>Family size</a:t>
            </a:r>
          </a:p>
        </p:txBody>
      </p:sp>
      <p:sp>
        <p:nvSpPr>
          <p:cNvPr id="34" name="Rectangle: Rounded Corners 33">
            <a:extLst>
              <a:ext uri="{FF2B5EF4-FFF2-40B4-BE49-F238E27FC236}">
                <a16:creationId xmlns:a16="http://schemas.microsoft.com/office/drawing/2014/main" id="{3FEE153D-11AF-E7FB-9575-9373BF857379}"/>
              </a:ext>
            </a:extLst>
          </p:cNvPr>
          <p:cNvSpPr/>
          <p:nvPr/>
        </p:nvSpPr>
        <p:spPr bwMode="auto">
          <a:xfrm>
            <a:off x="2339752" y="260648"/>
            <a:ext cx="5976664" cy="6460827"/>
          </a:xfrm>
          <a:prstGeom prst="roundRect">
            <a:avLst/>
          </a:prstGeom>
          <a:noFill/>
          <a:ln w="9525" cap="flat" cmpd="sng" algn="ctr">
            <a:solidFill>
              <a:schemeClr val="bg2">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noFill/>
              <a:effectLst/>
              <a:latin typeface="Arial" charset="0"/>
            </a:endParaRPr>
          </a:p>
        </p:txBody>
      </p:sp>
      <p:cxnSp>
        <p:nvCxnSpPr>
          <p:cNvPr id="36" name="Straight Connector 35">
            <a:extLst>
              <a:ext uri="{FF2B5EF4-FFF2-40B4-BE49-F238E27FC236}">
                <a16:creationId xmlns:a16="http://schemas.microsoft.com/office/drawing/2014/main" id="{FA647BB2-8BFA-E303-BDAC-EAB8A3F60B1E}"/>
              </a:ext>
            </a:extLst>
          </p:cNvPr>
          <p:cNvCxnSpPr/>
          <p:nvPr/>
        </p:nvCxnSpPr>
        <p:spPr bwMode="auto">
          <a:xfrm>
            <a:off x="2339752" y="3212976"/>
            <a:ext cx="5976664" cy="0"/>
          </a:xfrm>
          <a:prstGeom prst="line">
            <a:avLst/>
          </a:prstGeom>
          <a:solidFill>
            <a:schemeClr val="accent1"/>
          </a:solidFill>
          <a:ln w="9525" cap="flat" cmpd="sng" algn="ctr">
            <a:solidFill>
              <a:schemeClr val="bg2">
                <a:lumMod val="60000"/>
                <a:lumOff val="40000"/>
              </a:schemeClr>
            </a:solidFill>
            <a:prstDash val="sysDot"/>
            <a:round/>
            <a:headEnd type="none" w="med" len="med"/>
            <a:tailEnd type="none" w="med" len="med"/>
          </a:ln>
          <a:effectLst/>
        </p:spPr>
      </p:cxnSp>
      <p:cxnSp>
        <p:nvCxnSpPr>
          <p:cNvPr id="38" name="Straight Connector 37">
            <a:extLst>
              <a:ext uri="{FF2B5EF4-FFF2-40B4-BE49-F238E27FC236}">
                <a16:creationId xmlns:a16="http://schemas.microsoft.com/office/drawing/2014/main" id="{B99DA451-B518-FEAC-B277-836FBE38A88C}"/>
              </a:ext>
            </a:extLst>
          </p:cNvPr>
          <p:cNvCxnSpPr>
            <a:cxnSpLocks/>
          </p:cNvCxnSpPr>
          <p:nvPr/>
        </p:nvCxnSpPr>
        <p:spPr bwMode="auto">
          <a:xfrm>
            <a:off x="2339752" y="4725144"/>
            <a:ext cx="5976664" cy="0"/>
          </a:xfrm>
          <a:prstGeom prst="line">
            <a:avLst/>
          </a:prstGeom>
          <a:solidFill>
            <a:schemeClr val="accent1"/>
          </a:solidFill>
          <a:ln w="9525" cap="flat" cmpd="sng" algn="ctr">
            <a:solidFill>
              <a:schemeClr val="bg2">
                <a:lumMod val="60000"/>
                <a:lumOff val="40000"/>
              </a:schemeClr>
            </a:solidFill>
            <a:prstDash val="sysDot"/>
            <a:round/>
            <a:headEnd type="none" w="med" len="med"/>
            <a:tailEnd type="none" w="med" len="med"/>
          </a:ln>
          <a:effectLst/>
        </p:spPr>
      </p:cxnSp>
      <p:pic>
        <p:nvPicPr>
          <p:cNvPr id="40" name="Picture 39" descr="A New Husky for a New Era - UConn Today">
            <a:extLst>
              <a:ext uri="{FF2B5EF4-FFF2-40B4-BE49-F238E27FC236}">
                <a16:creationId xmlns:a16="http://schemas.microsoft.com/office/drawing/2014/main" id="{07A04DB7-380A-BB70-B88F-A466792872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23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763688" y="3214717"/>
            <a:ext cx="6696744" cy="646331"/>
          </a:xfrm>
          <a:prstGeom prst="rect">
            <a:avLst/>
          </a:prstGeom>
          <a:noFill/>
        </p:spPr>
        <p:txBody>
          <a:bodyPr wrap="square" rtlCol="0">
            <a:spAutoFit/>
          </a:bodyPr>
          <a:lstStyle/>
          <a:p>
            <a:pPr algn="ctr"/>
            <a:r>
              <a:rPr lang="en-US" sz="3600" dirty="0">
                <a:solidFill>
                  <a:schemeClr val="tx2"/>
                </a:solidFill>
                <a:latin typeface="Times New Roman" panose="02020603050405020304" pitchFamily="18" charset="0"/>
                <a:cs typeface="Times New Roman" panose="02020603050405020304" pitchFamily="18" charset="0"/>
              </a:rPr>
              <a:t>Exploratory Data Analysis</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35696" y="3284982"/>
            <a:ext cx="502315" cy="502315"/>
          </a:xfrm>
          <a:prstGeom prst="rect">
            <a:avLst/>
          </a:prstGeom>
        </p:spPr>
      </p:pic>
      <p:pic>
        <p:nvPicPr>
          <p:cNvPr id="2" name="Picture 1" descr="A New Husky for a New Era - UConn Today">
            <a:extLst>
              <a:ext uri="{FF2B5EF4-FFF2-40B4-BE49-F238E27FC236}">
                <a16:creationId xmlns:a16="http://schemas.microsoft.com/office/drawing/2014/main" id="{B4F2FD0F-AB32-8FB4-8E88-9B1FEFC613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FA7B78-101F-B8D4-833A-75D7A31B0A20}"/>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12</a:t>
            </a:r>
          </a:p>
        </p:txBody>
      </p:sp>
    </p:spTree>
    <p:extLst>
      <p:ext uri="{BB962C8B-B14F-4D97-AF65-F5344CB8AC3E}">
        <p14:creationId xmlns:p14="http://schemas.microsoft.com/office/powerpoint/2010/main" val="122422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a:latin typeface="Goudy Old Style" panose="02020502050305020303" pitchFamily="18" charset="0"/>
              </a:rPr>
              <a:t>Sales. channel vs cancel</a:t>
            </a:r>
          </a:p>
        </p:txBody>
      </p:sp>
      <p:pic>
        <p:nvPicPr>
          <p:cNvPr id="5" name="Picture 4">
            <a:extLst>
              <a:ext uri="{FF2B5EF4-FFF2-40B4-BE49-F238E27FC236}">
                <a16:creationId xmlns:a16="http://schemas.microsoft.com/office/drawing/2014/main" id="{AEF651D6-08CA-FDD4-E57E-3D41867D425A}"/>
              </a:ext>
            </a:extLst>
          </p:cNvPr>
          <p:cNvPicPr>
            <a:picLocks noChangeAspect="1"/>
          </p:cNvPicPr>
          <p:nvPr/>
        </p:nvPicPr>
        <p:blipFill>
          <a:blip r:embed="rId2"/>
          <a:stretch>
            <a:fillRect/>
          </a:stretch>
        </p:blipFill>
        <p:spPr>
          <a:xfrm>
            <a:off x="755576" y="2564905"/>
            <a:ext cx="4724525" cy="3401658"/>
          </a:xfrm>
          <a:prstGeom prst="rect">
            <a:avLst/>
          </a:prstGeom>
          <a:ln w="9525"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23E0BACC-858F-91B5-33A4-558C56697483}"/>
              </a:ext>
            </a:extLst>
          </p:cNvPr>
          <p:cNvSpPr txBox="1"/>
          <p:nvPr/>
        </p:nvSpPr>
        <p:spPr>
          <a:xfrm>
            <a:off x="5480101" y="3111572"/>
            <a:ext cx="3346618" cy="2308324"/>
          </a:xfrm>
          <a:prstGeom prst="rect">
            <a:avLst/>
          </a:prstGeom>
          <a:noFill/>
        </p:spPr>
        <p:txBody>
          <a:bodyPr wrap="square" lIns="91440" tIns="45720" rIns="91440" bIns="45720" rtlCol="0" anchor="t">
            <a:spAutoFit/>
          </a:bodyPr>
          <a:lstStyle/>
          <a:p>
            <a:pPr marL="285750" indent="-285750" algn="just">
              <a:buBlip>
                <a:blip r:embed="rId3"/>
              </a:buBlip>
            </a:pPr>
            <a:r>
              <a:rPr lang="en-US" b="0" dirty="0">
                <a:solidFill>
                  <a:schemeClr val="tx2"/>
                </a:solidFill>
                <a:latin typeface="Goudy Old Style"/>
              </a:rPr>
              <a:t>If </a:t>
            </a:r>
            <a:r>
              <a:rPr lang="en-US" b="0" dirty="0" err="1">
                <a:solidFill>
                  <a:schemeClr val="tx2"/>
                </a:solidFill>
                <a:latin typeface="Goudy Old Style"/>
              </a:rPr>
              <a:t>sales.channel</a:t>
            </a:r>
            <a:r>
              <a:rPr lang="en-US" b="0" dirty="0">
                <a:solidFill>
                  <a:schemeClr val="tx2"/>
                </a:solidFill>
                <a:latin typeface="Goudy Old Style"/>
              </a:rPr>
              <a:t> is through “Broker”, it is seen that there is  a higher chance of continuing insurance than by other means.</a:t>
            </a:r>
            <a:endParaRPr lang="en-US" dirty="0">
              <a:solidFill>
                <a:schemeClr val="tx2"/>
              </a:solidFill>
              <a:latin typeface="Goudy Old Style"/>
            </a:endParaRPr>
          </a:p>
          <a:p>
            <a:pPr marL="285750" indent="-285750" algn="just">
              <a:buBlip>
                <a:blip r:embed="rId3"/>
              </a:buBlip>
            </a:pPr>
            <a:r>
              <a:rPr lang="en-US" b="0" dirty="0">
                <a:solidFill>
                  <a:schemeClr val="tx2"/>
                </a:solidFill>
                <a:latin typeface="Goudy Old Style"/>
              </a:rPr>
              <a:t>Phone, Online modes are showing higher incidents of not proceeding with the policy</a:t>
            </a:r>
          </a:p>
        </p:txBody>
      </p:sp>
      <p:pic>
        <p:nvPicPr>
          <p:cNvPr id="7" name="Picture 6" descr="A New Husky for a New Era - UConn Today">
            <a:extLst>
              <a:ext uri="{FF2B5EF4-FFF2-40B4-BE49-F238E27FC236}">
                <a16:creationId xmlns:a16="http://schemas.microsoft.com/office/drawing/2014/main" id="{C64B4671-89CD-0F20-7E9B-358B3B6A40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B12AA57-030E-B354-6A2F-71E5C7EDCFD2}"/>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13</a:t>
            </a:r>
          </a:p>
        </p:txBody>
      </p:sp>
    </p:spTree>
    <p:extLst>
      <p:ext uri="{BB962C8B-B14F-4D97-AF65-F5344CB8AC3E}">
        <p14:creationId xmlns:p14="http://schemas.microsoft.com/office/powerpoint/2010/main" val="96388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a:latin typeface="Goudy Old Style" panose="02020502050305020303" pitchFamily="18" charset="0"/>
              </a:rPr>
              <a:t>Credit vs cancel</a:t>
            </a:r>
            <a:endParaRPr lang="en-US" dirty="0">
              <a:latin typeface="Goudy Old Style" panose="02020502050305020303" pitchFamily="18" charset="0"/>
            </a:endParaRPr>
          </a:p>
        </p:txBody>
      </p:sp>
      <p:sp>
        <p:nvSpPr>
          <p:cNvPr id="6" name="TextBox 5">
            <a:extLst>
              <a:ext uri="{FF2B5EF4-FFF2-40B4-BE49-F238E27FC236}">
                <a16:creationId xmlns:a16="http://schemas.microsoft.com/office/drawing/2014/main" id="{23E0BACC-858F-91B5-33A4-558C56697483}"/>
              </a:ext>
            </a:extLst>
          </p:cNvPr>
          <p:cNvSpPr txBox="1"/>
          <p:nvPr/>
        </p:nvSpPr>
        <p:spPr>
          <a:xfrm>
            <a:off x="5680670" y="3221629"/>
            <a:ext cx="3289752" cy="2031325"/>
          </a:xfrm>
          <a:prstGeom prst="rect">
            <a:avLst/>
          </a:prstGeom>
          <a:noFill/>
        </p:spPr>
        <p:txBody>
          <a:bodyPr wrap="square" lIns="91440" tIns="45720" rIns="91440" bIns="45720" rtlCol="0" anchor="t">
            <a:spAutoFit/>
          </a:bodyPr>
          <a:lstStyle/>
          <a:p>
            <a:pPr marL="285750" indent="-285750" algn="just">
              <a:buBlip>
                <a:blip r:embed="rId2"/>
              </a:buBlip>
            </a:pPr>
            <a:r>
              <a:rPr lang="en-US" b="0" dirty="0">
                <a:solidFill>
                  <a:schemeClr val="tx2"/>
                </a:solidFill>
                <a:latin typeface="Goudy Old Style"/>
              </a:rPr>
              <a:t>A high credit scorer is most likely to continue the policy than others.</a:t>
            </a:r>
            <a:endParaRPr lang="en-US" dirty="0">
              <a:solidFill>
                <a:schemeClr val="tx2"/>
              </a:solidFill>
              <a:latin typeface="Goudy Old Style"/>
            </a:endParaRPr>
          </a:p>
          <a:p>
            <a:pPr marL="285750" indent="-285750" algn="just">
              <a:buBlip>
                <a:blip r:embed="rId2"/>
              </a:buBlip>
            </a:pPr>
            <a:r>
              <a:rPr lang="en-US" b="0" dirty="0">
                <a:solidFill>
                  <a:schemeClr val="tx2"/>
                </a:solidFill>
                <a:latin typeface="Goudy Old Style"/>
              </a:rPr>
              <a:t>There are higher chances of convincing the medium credit scorers from canceling the plan. </a:t>
            </a:r>
            <a:endParaRPr lang="en-US" dirty="0">
              <a:solidFill>
                <a:schemeClr val="tx2"/>
              </a:solidFill>
              <a:cs typeface="Arial" charset="0"/>
            </a:endParaRPr>
          </a:p>
        </p:txBody>
      </p:sp>
      <p:pic>
        <p:nvPicPr>
          <p:cNvPr id="3" name="Picture 2">
            <a:extLst>
              <a:ext uri="{FF2B5EF4-FFF2-40B4-BE49-F238E27FC236}">
                <a16:creationId xmlns:a16="http://schemas.microsoft.com/office/drawing/2014/main" id="{AA1583F5-21A2-87A4-6938-18AA15B99932}"/>
              </a:ext>
            </a:extLst>
          </p:cNvPr>
          <p:cNvPicPr>
            <a:picLocks noChangeAspect="1"/>
          </p:cNvPicPr>
          <p:nvPr/>
        </p:nvPicPr>
        <p:blipFill>
          <a:blip r:embed="rId3"/>
          <a:stretch>
            <a:fillRect/>
          </a:stretch>
        </p:blipFill>
        <p:spPr>
          <a:xfrm>
            <a:off x="755576" y="2492898"/>
            <a:ext cx="4896544" cy="3488788"/>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4" name="Picture 3" descr="A New Husky for a New Era - UConn Today">
            <a:extLst>
              <a:ext uri="{FF2B5EF4-FFF2-40B4-BE49-F238E27FC236}">
                <a16:creationId xmlns:a16="http://schemas.microsoft.com/office/drawing/2014/main" id="{2EBE5A48-B6B1-607E-3B57-1D430D9753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9EBAAF-3FB5-97CD-6C8F-CF07436CD814}"/>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14</a:t>
            </a:r>
          </a:p>
        </p:txBody>
      </p:sp>
    </p:spTree>
    <p:extLst>
      <p:ext uri="{BB962C8B-B14F-4D97-AF65-F5344CB8AC3E}">
        <p14:creationId xmlns:p14="http://schemas.microsoft.com/office/powerpoint/2010/main" val="183003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err="1">
                <a:latin typeface="Goudy Old Style" panose="02020502050305020303" pitchFamily="18" charset="0"/>
              </a:rPr>
              <a:t>Coverage.type</a:t>
            </a:r>
            <a:r>
              <a:rPr lang="en-US" dirty="0">
                <a:latin typeface="Goudy Old Style" panose="02020502050305020303" pitchFamily="18" charset="0"/>
              </a:rPr>
              <a:t>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521066" y="3462144"/>
            <a:ext cx="3479194" cy="1200329"/>
          </a:xfrm>
          <a:prstGeom prst="rect">
            <a:avLst/>
          </a:prstGeom>
          <a:noFill/>
        </p:spPr>
        <p:txBody>
          <a:bodyPr wrap="square" lIns="91440" tIns="45720" rIns="91440" bIns="45720" rtlCol="0" anchor="t">
            <a:spAutoFit/>
          </a:bodyPr>
          <a:lstStyle/>
          <a:p>
            <a:pPr marL="285750" indent="-285750" algn="just">
              <a:buBlip>
                <a:blip r:embed="rId2"/>
              </a:buBlip>
            </a:pPr>
            <a:r>
              <a:rPr lang="en-US" b="0" dirty="0">
                <a:solidFill>
                  <a:schemeClr val="tx2"/>
                </a:solidFill>
                <a:latin typeface="Goudy Old Style"/>
              </a:rPr>
              <a:t>Coverage A (covering damage to the house) holders are most likely to continue the policy than Coverage C (personal property) </a:t>
            </a:r>
            <a:endParaRPr lang="en-US" dirty="0"/>
          </a:p>
        </p:txBody>
      </p:sp>
      <p:pic>
        <p:nvPicPr>
          <p:cNvPr id="4" name="Picture 3">
            <a:extLst>
              <a:ext uri="{FF2B5EF4-FFF2-40B4-BE49-F238E27FC236}">
                <a16:creationId xmlns:a16="http://schemas.microsoft.com/office/drawing/2014/main" id="{CA841287-F936-F82C-98D7-58FB609D2A7B}"/>
              </a:ext>
            </a:extLst>
          </p:cNvPr>
          <p:cNvPicPr>
            <a:picLocks noChangeAspect="1"/>
          </p:cNvPicPr>
          <p:nvPr/>
        </p:nvPicPr>
        <p:blipFill>
          <a:blip r:embed="rId3"/>
          <a:stretch>
            <a:fillRect/>
          </a:stretch>
        </p:blipFill>
        <p:spPr>
          <a:xfrm>
            <a:off x="827584" y="2564904"/>
            <a:ext cx="4703796" cy="3173920"/>
          </a:xfrm>
          <a:prstGeom prst="rect">
            <a:avLst/>
          </a:prstGeom>
          <a:ln w="19050" cap="sq">
            <a:solidFill>
              <a:srgbClr val="000000"/>
            </a:solidFill>
            <a:miter lim="800000"/>
          </a:ln>
          <a:effectLst>
            <a:outerShdw blurRad="57150" dist="50800" dir="2700000" algn="tl" rotWithShape="0">
              <a:srgbClr val="000000">
                <a:alpha val="40000"/>
              </a:srgbClr>
            </a:outerShdw>
          </a:effectLst>
        </p:spPr>
      </p:pic>
      <p:pic>
        <p:nvPicPr>
          <p:cNvPr id="5" name="Picture 4" descr="A New Husky for a New Era - UConn Today">
            <a:extLst>
              <a:ext uri="{FF2B5EF4-FFF2-40B4-BE49-F238E27FC236}">
                <a16:creationId xmlns:a16="http://schemas.microsoft.com/office/drawing/2014/main" id="{1A759A6A-7ABB-3206-305D-02B683657E5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6D2A31B-EE89-182D-AFE8-CA23CD065A31}"/>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15</a:t>
            </a:r>
          </a:p>
        </p:txBody>
      </p:sp>
    </p:spTree>
    <p:extLst>
      <p:ext uri="{BB962C8B-B14F-4D97-AF65-F5344CB8AC3E}">
        <p14:creationId xmlns:p14="http://schemas.microsoft.com/office/powerpoint/2010/main" val="4109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err="1">
                <a:latin typeface="Goudy Old Style" panose="02020502050305020303" pitchFamily="18" charset="0"/>
              </a:rPr>
              <a:t>Dwelling.type</a:t>
            </a:r>
            <a:r>
              <a:rPr lang="en-US" dirty="0">
                <a:latin typeface="Goudy Old Style" panose="02020502050305020303" pitchFamily="18" charset="0"/>
              </a:rPr>
              <a:t>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724128" y="3429000"/>
            <a:ext cx="3141902" cy="1477328"/>
          </a:xfrm>
          <a:prstGeom prst="rect">
            <a:avLst/>
          </a:prstGeom>
          <a:noFill/>
        </p:spPr>
        <p:txBody>
          <a:bodyPr wrap="square" lIns="91440" tIns="45720" rIns="91440" bIns="45720" rtlCol="0" anchor="t">
            <a:spAutoFit/>
          </a:bodyPr>
          <a:lstStyle/>
          <a:p>
            <a:pPr marL="285750" indent="-285750">
              <a:buBlip>
                <a:blip r:embed="rId2"/>
              </a:buBlip>
            </a:pPr>
            <a:r>
              <a:rPr lang="en-US" b="0" dirty="0">
                <a:solidFill>
                  <a:schemeClr val="tx2"/>
                </a:solidFill>
                <a:latin typeface="Goudy Old Style"/>
              </a:rPr>
              <a:t>Consumers with “House” </a:t>
            </a:r>
            <a:r>
              <a:rPr lang="en-US" b="0" dirty="0" err="1">
                <a:solidFill>
                  <a:schemeClr val="tx2"/>
                </a:solidFill>
                <a:latin typeface="Goudy Old Style"/>
              </a:rPr>
              <a:t>dwelling.type</a:t>
            </a:r>
            <a:r>
              <a:rPr lang="en-US" b="0" dirty="0">
                <a:solidFill>
                  <a:schemeClr val="tx2"/>
                </a:solidFill>
                <a:latin typeface="Goudy Old Style"/>
              </a:rPr>
              <a:t> are most likely to continue the House Insurance premium plan than the others. </a:t>
            </a:r>
            <a:endParaRPr lang="en-US" b="0" dirty="0">
              <a:solidFill>
                <a:schemeClr val="tx2"/>
              </a:solidFill>
              <a:latin typeface="Goudy Old Style" panose="02020502050305020303" pitchFamily="18" charset="0"/>
            </a:endParaRPr>
          </a:p>
        </p:txBody>
      </p:sp>
      <p:pic>
        <p:nvPicPr>
          <p:cNvPr id="3" name="Picture 2">
            <a:extLst>
              <a:ext uri="{FF2B5EF4-FFF2-40B4-BE49-F238E27FC236}">
                <a16:creationId xmlns:a16="http://schemas.microsoft.com/office/drawing/2014/main" id="{D88A0C76-92A0-E09A-8866-6D02CC64F73B}"/>
              </a:ext>
            </a:extLst>
          </p:cNvPr>
          <p:cNvPicPr>
            <a:picLocks noChangeAspect="1"/>
          </p:cNvPicPr>
          <p:nvPr/>
        </p:nvPicPr>
        <p:blipFill>
          <a:blip r:embed="rId3"/>
          <a:stretch>
            <a:fillRect/>
          </a:stretch>
        </p:blipFill>
        <p:spPr>
          <a:xfrm>
            <a:off x="827584" y="2488294"/>
            <a:ext cx="4732528" cy="3532997"/>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5" name="Picture 4" descr="A New Husky for a New Era - UConn Today">
            <a:extLst>
              <a:ext uri="{FF2B5EF4-FFF2-40B4-BE49-F238E27FC236}">
                <a16:creationId xmlns:a16="http://schemas.microsoft.com/office/drawing/2014/main" id="{6D426801-13F2-9DFD-9A6A-773476F5AD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D305FD3-46C1-FB75-F8DB-FD8ABD2F7B18}"/>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16</a:t>
            </a:r>
          </a:p>
        </p:txBody>
      </p:sp>
    </p:spTree>
    <p:extLst>
      <p:ext uri="{BB962C8B-B14F-4D97-AF65-F5344CB8AC3E}">
        <p14:creationId xmlns:p14="http://schemas.microsoft.com/office/powerpoint/2010/main" val="3648142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err="1">
                <a:latin typeface="Goudy Old Style" panose="02020502050305020303" pitchFamily="18" charset="0"/>
              </a:rPr>
              <a:t>Ni.marital_status</a:t>
            </a:r>
            <a:r>
              <a:rPr lang="en-US" dirty="0">
                <a:latin typeface="Goudy Old Style" panose="02020502050305020303" pitchFamily="18" charset="0"/>
              </a:rPr>
              <a:t>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652120" y="3429000"/>
            <a:ext cx="3221514" cy="1200329"/>
          </a:xfrm>
          <a:prstGeom prst="rect">
            <a:avLst/>
          </a:prstGeom>
          <a:noFill/>
        </p:spPr>
        <p:txBody>
          <a:bodyPr wrap="square" lIns="91440" tIns="45720" rIns="91440" bIns="45720" rtlCol="0" anchor="t">
            <a:spAutoFit/>
          </a:bodyPr>
          <a:lstStyle/>
          <a:p>
            <a:pPr marL="285750" indent="-285750" algn="just">
              <a:buBlip>
                <a:blip r:embed="rId2"/>
              </a:buBlip>
            </a:pPr>
            <a:r>
              <a:rPr lang="en-US" b="0" dirty="0">
                <a:solidFill>
                  <a:schemeClr val="tx2"/>
                </a:solidFill>
                <a:latin typeface="Goudy Old Style"/>
              </a:rPr>
              <a:t>Married policyholders are most likely to continue the policy than unmarried holders.</a:t>
            </a:r>
            <a:endParaRPr lang="en-US" dirty="0">
              <a:solidFill>
                <a:schemeClr val="tx2"/>
              </a:solidFill>
              <a:latin typeface="Goudy Old Style"/>
            </a:endParaRPr>
          </a:p>
        </p:txBody>
      </p:sp>
      <p:pic>
        <p:nvPicPr>
          <p:cNvPr id="4" name="Picture 3">
            <a:extLst>
              <a:ext uri="{FF2B5EF4-FFF2-40B4-BE49-F238E27FC236}">
                <a16:creationId xmlns:a16="http://schemas.microsoft.com/office/drawing/2014/main" id="{80764B98-F335-8C5D-3125-3F14CEE617CE}"/>
              </a:ext>
            </a:extLst>
          </p:cNvPr>
          <p:cNvPicPr>
            <a:picLocks noChangeAspect="1"/>
          </p:cNvPicPr>
          <p:nvPr/>
        </p:nvPicPr>
        <p:blipFill>
          <a:blip r:embed="rId3"/>
          <a:stretch>
            <a:fillRect/>
          </a:stretch>
        </p:blipFill>
        <p:spPr>
          <a:xfrm>
            <a:off x="827584" y="2636912"/>
            <a:ext cx="4676150" cy="3259135"/>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5" name="Picture 4" descr="A New Husky for a New Era - UConn Today">
            <a:extLst>
              <a:ext uri="{FF2B5EF4-FFF2-40B4-BE49-F238E27FC236}">
                <a16:creationId xmlns:a16="http://schemas.microsoft.com/office/drawing/2014/main" id="{95FD5DE5-390F-956B-9027-43791350741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5746495-705B-D649-3D7E-FB1C2E027447}"/>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17</a:t>
            </a:r>
          </a:p>
        </p:txBody>
      </p:sp>
    </p:spTree>
    <p:extLst>
      <p:ext uri="{BB962C8B-B14F-4D97-AF65-F5344CB8AC3E}">
        <p14:creationId xmlns:p14="http://schemas.microsoft.com/office/powerpoint/2010/main" val="32421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err="1">
                <a:latin typeface="Goudy Old Style" panose="02020502050305020303" pitchFamily="18" charset="0"/>
              </a:rPr>
              <a:t>Claim.ind</a:t>
            </a:r>
            <a:r>
              <a:rPr lang="en-US" dirty="0">
                <a:latin typeface="Goudy Old Style" panose="02020502050305020303" pitchFamily="18" charset="0"/>
              </a:rPr>
              <a:t>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725220" y="2967335"/>
            <a:ext cx="3239268" cy="923330"/>
          </a:xfrm>
          <a:prstGeom prst="rect">
            <a:avLst/>
          </a:prstGeom>
          <a:noFill/>
        </p:spPr>
        <p:txBody>
          <a:bodyPr wrap="square" rtlCol="0">
            <a:spAutoFit/>
          </a:bodyPr>
          <a:lstStyle/>
          <a:p>
            <a:pPr marL="285750" indent="-285750">
              <a:buBlip>
                <a:blip r:embed="rId2"/>
              </a:buBlip>
            </a:pPr>
            <a:r>
              <a:rPr lang="en-US" b="0" dirty="0">
                <a:solidFill>
                  <a:schemeClr val="tx2"/>
                </a:solidFill>
                <a:latin typeface="Goudy Old Style" panose="02020502050305020303" pitchFamily="18" charset="0"/>
              </a:rPr>
              <a:t>Policy holders without claims are most likely to continue the policy.</a:t>
            </a:r>
          </a:p>
        </p:txBody>
      </p:sp>
      <p:pic>
        <p:nvPicPr>
          <p:cNvPr id="3" name="Picture 2">
            <a:extLst>
              <a:ext uri="{FF2B5EF4-FFF2-40B4-BE49-F238E27FC236}">
                <a16:creationId xmlns:a16="http://schemas.microsoft.com/office/drawing/2014/main" id="{EEF9B895-B0D2-2FD0-7277-FD0DFE4F4CF8}"/>
              </a:ext>
            </a:extLst>
          </p:cNvPr>
          <p:cNvPicPr>
            <a:picLocks noChangeAspect="1"/>
          </p:cNvPicPr>
          <p:nvPr/>
        </p:nvPicPr>
        <p:blipFill>
          <a:blip r:embed="rId3"/>
          <a:stretch>
            <a:fillRect/>
          </a:stretch>
        </p:blipFill>
        <p:spPr>
          <a:xfrm>
            <a:off x="827584" y="2594907"/>
            <a:ext cx="4616598" cy="3269703"/>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5" name="Picture 4" descr="A New Husky for a New Era - UConn Today">
            <a:extLst>
              <a:ext uri="{FF2B5EF4-FFF2-40B4-BE49-F238E27FC236}">
                <a16:creationId xmlns:a16="http://schemas.microsoft.com/office/drawing/2014/main" id="{AF5144E6-4933-5BCD-0779-48E2619459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AD0DA11-B913-3A36-2FC0-9BD33917FCB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18</a:t>
            </a:r>
          </a:p>
        </p:txBody>
      </p:sp>
    </p:spTree>
    <p:extLst>
      <p:ext uri="{BB962C8B-B14F-4D97-AF65-F5344CB8AC3E}">
        <p14:creationId xmlns:p14="http://schemas.microsoft.com/office/powerpoint/2010/main" val="2832699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a:latin typeface="Goudy Old Style" panose="02020502050305020303" pitchFamily="18" charset="0"/>
              </a:rPr>
              <a:t>Years remaining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763641" y="2564904"/>
            <a:ext cx="3056831" cy="1754326"/>
          </a:xfrm>
          <a:prstGeom prst="rect">
            <a:avLst/>
          </a:prstGeom>
          <a:noFill/>
        </p:spPr>
        <p:txBody>
          <a:bodyPr wrap="square" rtlCol="0">
            <a:spAutoFit/>
          </a:bodyPr>
          <a:lstStyle/>
          <a:p>
            <a:pPr marL="285750" indent="-285750">
              <a:buBlip>
                <a:blip r:embed="rId2"/>
              </a:buBlip>
            </a:pPr>
            <a:r>
              <a:rPr lang="en-US" b="0" dirty="0">
                <a:solidFill>
                  <a:schemeClr val="tx2"/>
                </a:solidFill>
                <a:latin typeface="Goudy Old Style" panose="02020502050305020303" pitchFamily="18" charset="0"/>
              </a:rPr>
              <a:t>Insurance holders in Years remaining ranging from 1-10 years (short-term) are more likely to continue the policy than completed and long-term users.</a:t>
            </a:r>
          </a:p>
        </p:txBody>
      </p:sp>
      <p:sp>
        <p:nvSpPr>
          <p:cNvPr id="5" name="Rectangle 4">
            <a:extLst>
              <a:ext uri="{FF2B5EF4-FFF2-40B4-BE49-F238E27FC236}">
                <a16:creationId xmlns:a16="http://schemas.microsoft.com/office/drawing/2014/main" id="{5A4DD593-126C-442A-F0B0-026DCF716A7F}"/>
              </a:ext>
            </a:extLst>
          </p:cNvPr>
          <p:cNvSpPr/>
          <p:nvPr/>
        </p:nvSpPr>
        <p:spPr bwMode="auto">
          <a:xfrm>
            <a:off x="1223616" y="5733256"/>
            <a:ext cx="3672408" cy="64807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noFill/>
              <a:effectLst/>
              <a:latin typeface="Arial" charset="0"/>
            </a:endParaRPr>
          </a:p>
        </p:txBody>
      </p:sp>
      <p:pic>
        <p:nvPicPr>
          <p:cNvPr id="9" name="Picture 8">
            <a:extLst>
              <a:ext uri="{FF2B5EF4-FFF2-40B4-BE49-F238E27FC236}">
                <a16:creationId xmlns:a16="http://schemas.microsoft.com/office/drawing/2014/main" id="{4C52AF73-AF37-4F36-737E-560502E9549A}"/>
              </a:ext>
            </a:extLst>
          </p:cNvPr>
          <p:cNvPicPr>
            <a:picLocks noChangeAspect="1"/>
          </p:cNvPicPr>
          <p:nvPr/>
        </p:nvPicPr>
        <p:blipFill>
          <a:blip r:embed="rId3"/>
          <a:stretch>
            <a:fillRect/>
          </a:stretch>
        </p:blipFill>
        <p:spPr>
          <a:xfrm>
            <a:off x="1043608" y="2375014"/>
            <a:ext cx="4620126" cy="3888432"/>
          </a:xfrm>
          <a:prstGeom prst="rect">
            <a:avLst/>
          </a:prstGeom>
        </p:spPr>
      </p:pic>
      <p:pic>
        <p:nvPicPr>
          <p:cNvPr id="12" name="Picture 11" descr="A New Husky for a New Era - UConn Today">
            <a:extLst>
              <a:ext uri="{FF2B5EF4-FFF2-40B4-BE49-F238E27FC236}">
                <a16:creationId xmlns:a16="http://schemas.microsoft.com/office/drawing/2014/main" id="{A7456227-CF97-45E7-C386-E7CCF6C94F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3DDD541-C1C6-DF75-C750-0A0D34FF932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19</a:t>
            </a:r>
          </a:p>
        </p:txBody>
      </p:sp>
    </p:spTree>
    <p:extLst>
      <p:ext uri="{BB962C8B-B14F-4D97-AF65-F5344CB8AC3E}">
        <p14:creationId xmlns:p14="http://schemas.microsoft.com/office/powerpoint/2010/main" val="20931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A8DE-25BC-3FE0-06BE-5F62DCDCAC8A}"/>
              </a:ext>
            </a:extLst>
          </p:cNvPr>
          <p:cNvSpPr>
            <a:spLocks noGrp="1"/>
          </p:cNvSpPr>
          <p:nvPr>
            <p:ph type="title"/>
          </p:nvPr>
        </p:nvSpPr>
        <p:spPr>
          <a:xfrm>
            <a:off x="251520" y="976784"/>
            <a:ext cx="7416800" cy="508000"/>
          </a:xfrm>
        </p:spPr>
        <p:txBody>
          <a:bodyPr/>
          <a:lstStyle/>
          <a:p>
            <a:pPr algn="l"/>
            <a:r>
              <a:rPr lang="en-US" dirty="0">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C59F3A2C-A9B6-590E-7A23-A30C8135F7C9}"/>
              </a:ext>
            </a:extLst>
          </p:cNvPr>
          <p:cNvSpPr>
            <a:spLocks noGrp="1"/>
          </p:cNvSpPr>
          <p:nvPr>
            <p:ph idx="1"/>
          </p:nvPr>
        </p:nvSpPr>
        <p:spPr>
          <a:xfrm>
            <a:off x="3635721" y="1773509"/>
            <a:ext cx="4824711" cy="4895851"/>
          </a:xfrm>
        </p:spPr>
        <p:txBody>
          <a:bodyPr/>
          <a:lstStyle/>
          <a:p>
            <a:pPr>
              <a:buBlip>
                <a:blip r:embed="rId2"/>
              </a:buBlip>
            </a:pPr>
            <a:r>
              <a:rPr lang="en-US" sz="2000" b="1" dirty="0">
                <a:latin typeface="Goudy Old Style" panose="02020502050305020303" pitchFamily="18" charset="0"/>
                <a:cs typeface="Times New Roman" panose="02020603050405020304" pitchFamily="18" charset="0"/>
              </a:rPr>
              <a:t>Problem Statement</a:t>
            </a:r>
          </a:p>
          <a:p>
            <a:pPr>
              <a:buBlip>
                <a:blip r:embed="rId2"/>
              </a:buBlip>
            </a:pPr>
            <a:r>
              <a:rPr lang="en-US" sz="2000" b="1" dirty="0">
                <a:latin typeface="Goudy Old Style" panose="02020502050305020303" pitchFamily="18" charset="0"/>
                <a:cs typeface="Times New Roman" panose="02020603050405020304" pitchFamily="18" charset="0"/>
              </a:rPr>
              <a:t>Data Pre-processing</a:t>
            </a:r>
          </a:p>
          <a:p>
            <a:pPr>
              <a:buBlip>
                <a:blip r:embed="rId2"/>
              </a:buBlip>
            </a:pPr>
            <a:r>
              <a:rPr lang="en-US" sz="2000" b="1" dirty="0">
                <a:latin typeface="Goudy Old Style" panose="02020502050305020303" pitchFamily="18" charset="0"/>
                <a:cs typeface="Times New Roman" panose="02020603050405020304" pitchFamily="18" charset="0"/>
              </a:rPr>
              <a:t>Feature Engineering</a:t>
            </a:r>
          </a:p>
          <a:p>
            <a:pPr>
              <a:buBlip>
                <a:blip r:embed="rId2"/>
              </a:buBlip>
            </a:pPr>
            <a:r>
              <a:rPr lang="en-US" sz="2000" b="1" dirty="0">
                <a:latin typeface="Goudy Old Style" panose="02020502050305020303" pitchFamily="18" charset="0"/>
                <a:cs typeface="Times New Roman" panose="02020603050405020304" pitchFamily="18" charset="0"/>
              </a:rPr>
              <a:t>Exploratory Data Analysis</a:t>
            </a:r>
          </a:p>
          <a:p>
            <a:pPr>
              <a:buBlip>
                <a:blip r:embed="rId2"/>
              </a:buBlip>
            </a:pPr>
            <a:r>
              <a:rPr lang="en-US" sz="2000" b="1" dirty="0">
                <a:latin typeface="Goudy Old Style" panose="02020502050305020303" pitchFamily="18" charset="0"/>
                <a:cs typeface="Times New Roman" panose="02020603050405020304" pitchFamily="18" charset="0"/>
              </a:rPr>
              <a:t>Modeling </a:t>
            </a:r>
          </a:p>
          <a:p>
            <a:pPr>
              <a:buBlip>
                <a:blip r:embed="rId2"/>
              </a:buBlip>
            </a:pPr>
            <a:r>
              <a:rPr lang="en-US" sz="2000" b="1" dirty="0">
                <a:latin typeface="Goudy Old Style" panose="02020502050305020303" pitchFamily="18" charset="0"/>
                <a:cs typeface="Times New Roman" panose="02020603050405020304" pitchFamily="18" charset="0"/>
              </a:rPr>
              <a:t>Results</a:t>
            </a:r>
          </a:p>
          <a:p>
            <a:pPr>
              <a:buBlip>
                <a:blip r:embed="rId2"/>
              </a:buBlip>
            </a:pPr>
            <a:r>
              <a:rPr lang="en-US" sz="2000" b="1" dirty="0">
                <a:latin typeface="Goudy Old Style" panose="02020502050305020303" pitchFamily="18" charset="0"/>
                <a:cs typeface="Times New Roman" panose="02020603050405020304" pitchFamily="18" charset="0"/>
              </a:rPr>
              <a:t>Recommendations</a:t>
            </a:r>
          </a:p>
          <a:p>
            <a:pPr>
              <a:buBlip>
                <a:blip r:embed="rId2"/>
              </a:buBlip>
            </a:pPr>
            <a:r>
              <a:rPr lang="en-US" sz="2000" b="1" dirty="0">
                <a:latin typeface="Goudy Old Style" panose="02020502050305020303" pitchFamily="18" charset="0"/>
                <a:cs typeface="Times New Roman" panose="02020603050405020304" pitchFamily="18" charset="0"/>
              </a:rPr>
              <a:t>Conclusion</a:t>
            </a:r>
          </a:p>
          <a:p>
            <a:pPr>
              <a:buBlip>
                <a:blip r:embed="rId2"/>
              </a:buBlip>
            </a:pPr>
            <a:r>
              <a:rPr lang="en-US" sz="2000" b="1" dirty="0">
                <a:latin typeface="Goudy Old Style" panose="02020502050305020303" pitchFamily="18" charset="0"/>
                <a:cs typeface="Times New Roman" panose="02020603050405020304" pitchFamily="18" charset="0"/>
              </a:rPr>
              <a:t>Q n A</a:t>
            </a:r>
          </a:p>
        </p:txBody>
      </p:sp>
      <p:pic>
        <p:nvPicPr>
          <p:cNvPr id="5" name="Picture 4" descr="A New Husky for a New Era - UConn Today">
            <a:extLst>
              <a:ext uri="{FF2B5EF4-FFF2-40B4-BE49-F238E27FC236}">
                <a16:creationId xmlns:a16="http://schemas.microsoft.com/office/drawing/2014/main" id="{9200F708-832A-1F2F-7325-550D93103D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420A7D0-51A8-F090-8684-3DF2598FD356}"/>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a:t>
            </a:r>
          </a:p>
        </p:txBody>
      </p:sp>
    </p:spTree>
    <p:extLst>
      <p:ext uri="{BB962C8B-B14F-4D97-AF65-F5344CB8AC3E}">
        <p14:creationId xmlns:p14="http://schemas.microsoft.com/office/powerpoint/2010/main" val="360823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a:latin typeface="Goudy Old Style" panose="02020502050305020303" pitchFamily="18" charset="0"/>
              </a:rPr>
              <a:t>Zone vs cancel</a:t>
            </a:r>
          </a:p>
        </p:txBody>
      </p:sp>
      <p:sp>
        <p:nvSpPr>
          <p:cNvPr id="8" name="TextBox 7">
            <a:extLst>
              <a:ext uri="{FF2B5EF4-FFF2-40B4-BE49-F238E27FC236}">
                <a16:creationId xmlns:a16="http://schemas.microsoft.com/office/drawing/2014/main" id="{70FD392A-A06C-C34B-A465-5BE165C2E01E}"/>
              </a:ext>
            </a:extLst>
          </p:cNvPr>
          <p:cNvSpPr txBox="1"/>
          <p:nvPr/>
        </p:nvSpPr>
        <p:spPr>
          <a:xfrm>
            <a:off x="5868703" y="2448269"/>
            <a:ext cx="2880320" cy="2308324"/>
          </a:xfrm>
          <a:prstGeom prst="rect">
            <a:avLst/>
          </a:prstGeom>
          <a:noFill/>
        </p:spPr>
        <p:txBody>
          <a:bodyPr wrap="square" lIns="91440" tIns="45720" rIns="91440" bIns="45720" rtlCol="0" anchor="t">
            <a:spAutoFit/>
          </a:bodyPr>
          <a:lstStyle/>
          <a:p>
            <a:pPr marL="285750" indent="-285750">
              <a:buBlip>
                <a:blip r:embed="rId2"/>
              </a:buBlip>
            </a:pPr>
            <a:r>
              <a:rPr lang="en-US" b="0" dirty="0">
                <a:solidFill>
                  <a:schemeClr val="tx2"/>
                </a:solidFill>
                <a:latin typeface="Goudy Old Style"/>
              </a:rPr>
              <a:t>Zone-4 (Virginia) policyholders are mostly canceling policies.</a:t>
            </a:r>
          </a:p>
          <a:p>
            <a:pPr marL="285750" indent="-285750">
              <a:buBlip>
                <a:blip r:embed="rId2"/>
              </a:buBlip>
            </a:pPr>
            <a:r>
              <a:rPr lang="en-US" b="0" dirty="0">
                <a:solidFill>
                  <a:schemeClr val="tx2"/>
                </a:solidFill>
                <a:latin typeface="Goudy Old Style"/>
              </a:rPr>
              <a:t>Policy holders from Arizona, Washington, and Iowa can be convinced from cancelling.</a:t>
            </a:r>
          </a:p>
          <a:p>
            <a:r>
              <a:rPr lang="en-US" b="0" dirty="0">
                <a:solidFill>
                  <a:schemeClr val="tx2"/>
                </a:solidFill>
                <a:latin typeface="Goudy Old Style" panose="02020502050305020303" pitchFamily="18" charset="0"/>
              </a:rPr>
              <a:t>  </a:t>
            </a:r>
          </a:p>
        </p:txBody>
      </p:sp>
      <p:pic>
        <p:nvPicPr>
          <p:cNvPr id="12" name="Picture 11">
            <a:extLst>
              <a:ext uri="{FF2B5EF4-FFF2-40B4-BE49-F238E27FC236}">
                <a16:creationId xmlns:a16="http://schemas.microsoft.com/office/drawing/2014/main" id="{B80B6513-FDE9-E016-6294-E1ED1B510164}"/>
              </a:ext>
            </a:extLst>
          </p:cNvPr>
          <p:cNvPicPr>
            <a:picLocks noChangeAspect="1"/>
          </p:cNvPicPr>
          <p:nvPr/>
        </p:nvPicPr>
        <p:blipFill>
          <a:blip r:embed="rId3"/>
          <a:stretch>
            <a:fillRect/>
          </a:stretch>
        </p:blipFill>
        <p:spPr>
          <a:xfrm>
            <a:off x="769721" y="2576759"/>
            <a:ext cx="4744181" cy="3372521"/>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14" name="Picture 4">
            <a:extLst>
              <a:ext uri="{FF2B5EF4-FFF2-40B4-BE49-F238E27FC236}">
                <a16:creationId xmlns:a16="http://schemas.microsoft.com/office/drawing/2014/main" id="{966C58CF-2B80-C7CB-836A-901B64AE34D2}"/>
              </a:ext>
            </a:extLst>
          </p:cNvPr>
          <p:cNvPicPr>
            <a:picLocks noChangeAspect="1"/>
          </p:cNvPicPr>
          <p:nvPr/>
        </p:nvPicPr>
        <p:blipFill>
          <a:blip r:embed="rId4"/>
          <a:stretch>
            <a:fillRect/>
          </a:stretch>
        </p:blipFill>
        <p:spPr>
          <a:xfrm>
            <a:off x="6561283" y="4666057"/>
            <a:ext cx="1865888" cy="1730953"/>
          </a:xfrm>
          <a:prstGeom prst="rect">
            <a:avLst/>
          </a:prstGeom>
        </p:spPr>
      </p:pic>
      <p:sp>
        <p:nvSpPr>
          <p:cNvPr id="2" name="TextBox 1">
            <a:extLst>
              <a:ext uri="{FF2B5EF4-FFF2-40B4-BE49-F238E27FC236}">
                <a16:creationId xmlns:a16="http://schemas.microsoft.com/office/drawing/2014/main" id="{D47FDE51-02B9-65C3-328D-E73A38557ED9}"/>
              </a:ext>
            </a:extLst>
          </p:cNvPr>
          <p:cNvSpPr txBox="1"/>
          <p:nvPr/>
        </p:nvSpPr>
        <p:spPr>
          <a:xfrm>
            <a:off x="6372200" y="4612639"/>
            <a:ext cx="354843" cy="181588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C00000"/>
                </a:solidFill>
                <a:latin typeface="Arial"/>
                <a:cs typeface="Arial"/>
              </a:rPr>
              <a:t>ZONE  KEY</a:t>
            </a:r>
            <a:endParaRPr lang="en-US" sz="1400" dirty="0">
              <a:solidFill>
                <a:srgbClr val="C00000"/>
              </a:solidFill>
              <a:cs typeface="Arial"/>
            </a:endParaRPr>
          </a:p>
        </p:txBody>
      </p:sp>
      <p:sp>
        <p:nvSpPr>
          <p:cNvPr id="3" name="Rectangle 2">
            <a:extLst>
              <a:ext uri="{FF2B5EF4-FFF2-40B4-BE49-F238E27FC236}">
                <a16:creationId xmlns:a16="http://schemas.microsoft.com/office/drawing/2014/main" id="{4146A7B9-6D2D-B8E0-9354-F4C9ACA61DA2}"/>
              </a:ext>
            </a:extLst>
          </p:cNvPr>
          <p:cNvSpPr/>
          <p:nvPr/>
        </p:nvSpPr>
        <p:spPr bwMode="auto">
          <a:xfrm>
            <a:off x="6228184" y="4631881"/>
            <a:ext cx="2040340" cy="1812877"/>
          </a:xfrm>
          <a:prstGeom prst="rect">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16" name="Picture 15" descr="A New Husky for a New Era - UConn Today">
            <a:extLst>
              <a:ext uri="{FF2B5EF4-FFF2-40B4-BE49-F238E27FC236}">
                <a16:creationId xmlns:a16="http://schemas.microsoft.com/office/drawing/2014/main" id="{CC04D606-B6B6-5B73-879A-6E48D0A6FA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4EB7039-B761-ABE6-C7E1-7D7EABC6877A}"/>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20</a:t>
            </a:r>
          </a:p>
        </p:txBody>
      </p:sp>
    </p:spTree>
    <p:extLst>
      <p:ext uri="{BB962C8B-B14F-4D97-AF65-F5344CB8AC3E}">
        <p14:creationId xmlns:p14="http://schemas.microsoft.com/office/powerpoint/2010/main" val="167111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E9C597B-8251-9C9E-581E-A2DD4D4D2EC2}"/>
              </a:ext>
            </a:extLst>
          </p:cNvPr>
          <p:cNvSpPr>
            <a:spLocks noGrp="1"/>
          </p:cNvSpPr>
          <p:nvPr>
            <p:ph type="title"/>
          </p:nvPr>
        </p:nvSpPr>
        <p:spPr>
          <a:xfrm>
            <a:off x="1187624" y="908720"/>
            <a:ext cx="7416800" cy="508000"/>
          </a:xfrm>
        </p:spPr>
        <p:txBody>
          <a:bodyPr/>
          <a:lstStyle/>
          <a:p>
            <a:r>
              <a:rPr lang="en-US" dirty="0">
                <a:latin typeface="Goudy Old Style" panose="02020502050305020303" pitchFamily="18" charset="0"/>
              </a:rPr>
              <a:t>Family size vs cancel</a:t>
            </a:r>
          </a:p>
        </p:txBody>
      </p:sp>
      <p:sp>
        <p:nvSpPr>
          <p:cNvPr id="6" name="TextBox 5">
            <a:extLst>
              <a:ext uri="{FF2B5EF4-FFF2-40B4-BE49-F238E27FC236}">
                <a16:creationId xmlns:a16="http://schemas.microsoft.com/office/drawing/2014/main" id="{23E0BACC-858F-91B5-33A4-558C56697483}"/>
              </a:ext>
            </a:extLst>
          </p:cNvPr>
          <p:cNvSpPr txBox="1"/>
          <p:nvPr/>
        </p:nvSpPr>
        <p:spPr>
          <a:xfrm>
            <a:off x="5475894" y="2943971"/>
            <a:ext cx="3128529" cy="2308324"/>
          </a:xfrm>
          <a:prstGeom prst="rect">
            <a:avLst/>
          </a:prstGeom>
          <a:noFill/>
        </p:spPr>
        <p:txBody>
          <a:bodyPr wrap="square" lIns="91440" tIns="45720" rIns="91440" bIns="45720" rtlCol="0" anchor="t">
            <a:spAutoFit/>
          </a:bodyPr>
          <a:lstStyle/>
          <a:p>
            <a:pPr marL="285750" indent="-285750" algn="just">
              <a:buBlip>
                <a:blip r:embed="rId2"/>
              </a:buBlip>
            </a:pPr>
            <a:r>
              <a:rPr lang="en-US" b="0" dirty="0">
                <a:solidFill>
                  <a:schemeClr val="tx2"/>
                </a:solidFill>
                <a:latin typeface="Goudy Old Style"/>
              </a:rPr>
              <a:t>Small family-size  &lt;=5 are tending to continue the policy.</a:t>
            </a:r>
            <a:endParaRPr lang="en-US" dirty="0">
              <a:solidFill>
                <a:schemeClr val="tx2"/>
              </a:solidFill>
              <a:latin typeface="Goudy Old Style"/>
            </a:endParaRPr>
          </a:p>
          <a:p>
            <a:pPr marL="285750" indent="-285750" algn="just">
              <a:buBlip>
                <a:blip r:embed="rId2"/>
              </a:buBlip>
            </a:pPr>
            <a:r>
              <a:rPr lang="en-US" b="0" dirty="0">
                <a:solidFill>
                  <a:schemeClr val="tx2"/>
                </a:solidFill>
                <a:latin typeface="Goudy Old Style"/>
              </a:rPr>
              <a:t>Family-size of 6 to 9 can be convinced to continue the policy, whereas if the family size is &gt;=9, they tend towards canceling their plan.</a:t>
            </a:r>
          </a:p>
        </p:txBody>
      </p:sp>
      <p:pic>
        <p:nvPicPr>
          <p:cNvPr id="4" name="Picture 3">
            <a:extLst>
              <a:ext uri="{FF2B5EF4-FFF2-40B4-BE49-F238E27FC236}">
                <a16:creationId xmlns:a16="http://schemas.microsoft.com/office/drawing/2014/main" id="{4AFC4A61-3679-59B9-5D46-23A2EA6FBA05}"/>
              </a:ext>
            </a:extLst>
          </p:cNvPr>
          <p:cNvPicPr>
            <a:picLocks noChangeAspect="1"/>
          </p:cNvPicPr>
          <p:nvPr/>
        </p:nvPicPr>
        <p:blipFill>
          <a:blip r:embed="rId3"/>
          <a:stretch>
            <a:fillRect/>
          </a:stretch>
        </p:blipFill>
        <p:spPr>
          <a:xfrm>
            <a:off x="787785" y="2627872"/>
            <a:ext cx="4634658" cy="3217522"/>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5" name="Picture 4" descr="A New Husky for a New Era - UConn Today">
            <a:extLst>
              <a:ext uri="{FF2B5EF4-FFF2-40B4-BE49-F238E27FC236}">
                <a16:creationId xmlns:a16="http://schemas.microsoft.com/office/drawing/2014/main" id="{708B10C0-1E61-8426-7E3A-B566016416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DDABBF3-E0D6-3239-958B-B972A109BEC3}"/>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21</a:t>
            </a:r>
          </a:p>
        </p:txBody>
      </p:sp>
    </p:spTree>
    <p:extLst>
      <p:ext uri="{BB962C8B-B14F-4D97-AF65-F5344CB8AC3E}">
        <p14:creationId xmlns:p14="http://schemas.microsoft.com/office/powerpoint/2010/main" val="712846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763688" y="3214717"/>
            <a:ext cx="6696744" cy="646331"/>
          </a:xfrm>
          <a:prstGeom prst="rect">
            <a:avLst/>
          </a:prstGeom>
          <a:noFill/>
        </p:spPr>
        <p:txBody>
          <a:bodyPr wrap="square" rtlCol="0">
            <a:spAutoFit/>
          </a:bodyPr>
          <a:lstStyle/>
          <a:p>
            <a:pPr algn="ctr"/>
            <a:r>
              <a:rPr lang="en-US" sz="3600" dirty="0">
                <a:solidFill>
                  <a:schemeClr val="tx2"/>
                </a:solidFill>
                <a:latin typeface="Times New Roman" panose="02020603050405020304" pitchFamily="18" charset="0"/>
                <a:cs typeface="Times New Roman" panose="02020603050405020304" pitchFamily="18" charset="0"/>
              </a:rPr>
              <a:t>Modeling</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5629" y="3286724"/>
            <a:ext cx="502315" cy="502315"/>
          </a:xfrm>
          <a:prstGeom prst="rect">
            <a:avLst/>
          </a:prstGeom>
        </p:spPr>
      </p:pic>
      <p:pic>
        <p:nvPicPr>
          <p:cNvPr id="2" name="Picture 1" descr="A New Husky for a New Era - UConn Today">
            <a:extLst>
              <a:ext uri="{FF2B5EF4-FFF2-40B4-BE49-F238E27FC236}">
                <a16:creationId xmlns:a16="http://schemas.microsoft.com/office/drawing/2014/main" id="{95AC46DF-FEF5-3FBA-4F77-536E0CCA062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5682129-473B-3A78-6AD1-F5E5049B5073}"/>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22</a:t>
            </a:r>
          </a:p>
        </p:txBody>
      </p:sp>
    </p:spTree>
    <p:extLst>
      <p:ext uri="{BB962C8B-B14F-4D97-AF65-F5344CB8AC3E}">
        <p14:creationId xmlns:p14="http://schemas.microsoft.com/office/powerpoint/2010/main" val="1553078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32FA6-4687-0D1A-3A11-A7C4916D1C80}"/>
              </a:ext>
            </a:extLst>
          </p:cNvPr>
          <p:cNvSpPr>
            <a:spLocks noGrp="1"/>
          </p:cNvSpPr>
          <p:nvPr>
            <p:ph type="title"/>
          </p:nvPr>
        </p:nvSpPr>
        <p:spPr>
          <a:xfrm>
            <a:off x="-324544" y="908720"/>
            <a:ext cx="7416800" cy="508000"/>
          </a:xfrm>
        </p:spPr>
        <p:txBody>
          <a:bodyPr/>
          <a:lstStyle/>
          <a:p>
            <a:r>
              <a:rPr lang="en-US" dirty="0">
                <a:latin typeface="Goudy Old Style" panose="02020502050305020303" pitchFamily="18" charset="0"/>
              </a:rPr>
              <a:t>Class Imbalance</a:t>
            </a:r>
          </a:p>
        </p:txBody>
      </p:sp>
      <p:pic>
        <p:nvPicPr>
          <p:cNvPr id="7" name="Picture 6">
            <a:extLst>
              <a:ext uri="{FF2B5EF4-FFF2-40B4-BE49-F238E27FC236}">
                <a16:creationId xmlns:a16="http://schemas.microsoft.com/office/drawing/2014/main" id="{99C70CFE-1EB9-1877-48C0-002272F1CBA6}"/>
              </a:ext>
            </a:extLst>
          </p:cNvPr>
          <p:cNvPicPr>
            <a:picLocks noChangeAspect="1"/>
          </p:cNvPicPr>
          <p:nvPr/>
        </p:nvPicPr>
        <p:blipFill>
          <a:blip r:embed="rId2"/>
          <a:stretch>
            <a:fillRect/>
          </a:stretch>
        </p:blipFill>
        <p:spPr>
          <a:xfrm>
            <a:off x="899592" y="2636912"/>
            <a:ext cx="4229110" cy="2592288"/>
          </a:xfrm>
          <a:prstGeom prst="rect">
            <a:avLst/>
          </a:prstGeom>
          <a:ln w="12700" cap="sq">
            <a:solidFill>
              <a:srgbClr val="000000"/>
            </a:solidFill>
            <a:miter lim="800000"/>
          </a:ln>
          <a:effectLst>
            <a:outerShdw blurRad="57150" dist="50800" dir="2700000" algn="tl" rotWithShape="0">
              <a:srgbClr val="000000">
                <a:alpha val="40000"/>
              </a:srgbClr>
            </a:outerShdw>
          </a:effectLst>
        </p:spPr>
      </p:pic>
      <p:sp>
        <p:nvSpPr>
          <p:cNvPr id="11" name="TextBox 10">
            <a:extLst>
              <a:ext uri="{FF2B5EF4-FFF2-40B4-BE49-F238E27FC236}">
                <a16:creationId xmlns:a16="http://schemas.microsoft.com/office/drawing/2014/main" id="{6BC072F0-A4DB-6E53-9DA6-944ECDF87772}"/>
              </a:ext>
            </a:extLst>
          </p:cNvPr>
          <p:cNvSpPr txBox="1"/>
          <p:nvPr/>
        </p:nvSpPr>
        <p:spPr>
          <a:xfrm>
            <a:off x="5652120" y="2204864"/>
            <a:ext cx="2952328" cy="2585323"/>
          </a:xfrm>
          <a:prstGeom prst="rect">
            <a:avLst/>
          </a:prstGeom>
          <a:noFill/>
        </p:spPr>
        <p:txBody>
          <a:bodyPr wrap="square" rtlCol="0">
            <a:spAutoFit/>
          </a:bodyPr>
          <a:lstStyle/>
          <a:p>
            <a:endParaRPr lang="en-US" b="0" dirty="0">
              <a:solidFill>
                <a:schemeClr val="tx2"/>
              </a:solidFill>
              <a:latin typeface="Goudy Old Style" panose="02020502050305020303" pitchFamily="18" charset="0"/>
            </a:endParaRPr>
          </a:p>
          <a:p>
            <a:pPr marL="285750" indent="-285750">
              <a:buBlip>
                <a:blip r:embed="rId3"/>
              </a:buBlip>
            </a:pPr>
            <a:r>
              <a:rPr lang="en-US" b="0" dirty="0">
                <a:solidFill>
                  <a:schemeClr val="tx2"/>
                </a:solidFill>
                <a:latin typeface="Goudy Old Style" panose="02020502050305020303" pitchFamily="18" charset="0"/>
              </a:rPr>
              <a:t>Class imbalance is 70.9%, 7.2%, 21.9%</a:t>
            </a:r>
          </a:p>
          <a:p>
            <a:pPr marL="285750" indent="-285750">
              <a:buBlip>
                <a:blip r:embed="rId3"/>
              </a:buBlip>
            </a:pPr>
            <a:r>
              <a:rPr lang="en-US" b="0" dirty="0">
                <a:solidFill>
                  <a:schemeClr val="tx2"/>
                </a:solidFill>
                <a:latin typeface="Goudy Old Style" panose="02020502050305020303" pitchFamily="18" charset="0"/>
              </a:rPr>
              <a:t>Training-Val split is 80%-20%</a:t>
            </a:r>
          </a:p>
          <a:p>
            <a:pPr marL="285750" indent="-285750">
              <a:buBlip>
                <a:blip r:embed="rId3"/>
              </a:buBlip>
            </a:pPr>
            <a:r>
              <a:rPr lang="en-US" b="0" dirty="0">
                <a:solidFill>
                  <a:schemeClr val="tx2"/>
                </a:solidFill>
                <a:latin typeface="Goudy Old Style" panose="02020502050305020303" pitchFamily="18" charset="0"/>
              </a:rPr>
              <a:t>Oversampling algorithms like SMOTE are not showing improvement in predictions</a:t>
            </a:r>
          </a:p>
        </p:txBody>
      </p:sp>
      <p:pic>
        <p:nvPicPr>
          <p:cNvPr id="13" name="Picture 12" descr="A New Husky for a New Era - UConn Today">
            <a:extLst>
              <a:ext uri="{FF2B5EF4-FFF2-40B4-BE49-F238E27FC236}">
                <a16:creationId xmlns:a16="http://schemas.microsoft.com/office/drawing/2014/main" id="{DCDC1FED-9D4E-105D-5593-6F92C6CDAB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1A64128-30E4-0A05-969B-A4137B13961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23</a:t>
            </a:r>
          </a:p>
        </p:txBody>
      </p:sp>
    </p:spTree>
    <p:extLst>
      <p:ext uri="{BB962C8B-B14F-4D97-AF65-F5344CB8AC3E}">
        <p14:creationId xmlns:p14="http://schemas.microsoft.com/office/powerpoint/2010/main" val="3079398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1AD74-2B2F-6ED9-362F-675139514D4E}"/>
              </a:ext>
            </a:extLst>
          </p:cNvPr>
          <p:cNvSpPr>
            <a:spLocks noGrp="1"/>
          </p:cNvSpPr>
          <p:nvPr>
            <p:ph type="title"/>
          </p:nvPr>
        </p:nvSpPr>
        <p:spPr>
          <a:xfrm>
            <a:off x="323528" y="1052736"/>
            <a:ext cx="7416800" cy="508000"/>
          </a:xfrm>
        </p:spPr>
        <p:txBody>
          <a:bodyPr/>
          <a:lstStyle/>
          <a:p>
            <a:r>
              <a:rPr lang="en-US" dirty="0">
                <a:latin typeface="Goudy Old Style" panose="02020502050305020303" pitchFamily="18" charset="0"/>
              </a:rPr>
              <a:t>Evaluation Metrics</a:t>
            </a:r>
          </a:p>
        </p:txBody>
      </p:sp>
      <p:sp>
        <p:nvSpPr>
          <p:cNvPr id="3" name="Content Placeholder 2">
            <a:extLst>
              <a:ext uri="{FF2B5EF4-FFF2-40B4-BE49-F238E27FC236}">
                <a16:creationId xmlns:a16="http://schemas.microsoft.com/office/drawing/2014/main" id="{5CC1C1A0-0C91-8BAF-B0C9-75AFDC8FCD91}"/>
              </a:ext>
            </a:extLst>
          </p:cNvPr>
          <p:cNvSpPr>
            <a:spLocks noGrp="1"/>
          </p:cNvSpPr>
          <p:nvPr>
            <p:ph idx="1"/>
          </p:nvPr>
        </p:nvSpPr>
        <p:spPr>
          <a:xfrm>
            <a:off x="539752" y="2492895"/>
            <a:ext cx="7416800" cy="2088233"/>
          </a:xfrm>
        </p:spPr>
        <p:txBody>
          <a:bodyPr/>
          <a:lstStyle/>
          <a:p>
            <a:r>
              <a:rPr lang="en-US" sz="2000" b="0" dirty="0">
                <a:solidFill>
                  <a:srgbClr val="292929"/>
                </a:solidFill>
                <a:effectLst/>
                <a:latin typeface="Goudy Old Style" panose="02020502050305020303" pitchFamily="18" charset="0"/>
              </a:rPr>
              <a:t>Precision is preferred over the False Positive rate for imbalanced data since the </a:t>
            </a:r>
            <a:r>
              <a:rPr lang="en-US" sz="2000" dirty="0">
                <a:solidFill>
                  <a:srgbClr val="292929"/>
                </a:solidFill>
                <a:latin typeface="Goudy Old Style" panose="02020502050305020303" pitchFamily="18" charset="0"/>
              </a:rPr>
              <a:t>FPR</a:t>
            </a:r>
            <a:r>
              <a:rPr lang="en-US" sz="2000" b="0" dirty="0">
                <a:solidFill>
                  <a:srgbClr val="292929"/>
                </a:solidFill>
                <a:effectLst/>
                <a:latin typeface="Goudy Old Style" panose="02020502050305020303" pitchFamily="18" charset="0"/>
              </a:rPr>
              <a:t> can be misleading or uninformative as a number of 0s are more in the data.</a:t>
            </a:r>
          </a:p>
          <a:p>
            <a:pPr marL="342265" indent="-342265"/>
            <a:r>
              <a:rPr lang="en-US" sz="2000" dirty="0">
                <a:solidFill>
                  <a:srgbClr val="292929"/>
                </a:solidFill>
                <a:latin typeface="Goudy Old Style"/>
              </a:rPr>
              <a:t>The</a:t>
            </a:r>
            <a:r>
              <a:rPr lang="en-US" sz="2000" b="0" dirty="0">
                <a:solidFill>
                  <a:srgbClr val="292929"/>
                </a:solidFill>
                <a:effectLst/>
                <a:latin typeface="Goudy Old Style"/>
              </a:rPr>
              <a:t> focus is to improve the precision of 1’s and 2</a:t>
            </a:r>
            <a:r>
              <a:rPr lang="en-US" sz="2000" dirty="0">
                <a:solidFill>
                  <a:srgbClr val="292929"/>
                </a:solidFill>
                <a:latin typeface="Goudy Old Style"/>
              </a:rPr>
              <a:t>’s predictions.</a:t>
            </a:r>
            <a:endParaRPr lang="en-US" sz="2000" b="0" dirty="0">
              <a:solidFill>
                <a:srgbClr val="292929"/>
              </a:solidFill>
              <a:effectLst/>
              <a:latin typeface="Goudy Old Style"/>
            </a:endParaRPr>
          </a:p>
          <a:p>
            <a:endParaRPr lang="en-US" sz="2000" dirty="0">
              <a:latin typeface="Goudy Old Style" panose="02020502050305020303" pitchFamily="18" charset="0"/>
            </a:endParaRPr>
          </a:p>
        </p:txBody>
      </p:sp>
      <p:pic>
        <p:nvPicPr>
          <p:cNvPr id="5" name="Picture 4" descr="A New Husky for a New Era - UConn Today">
            <a:extLst>
              <a:ext uri="{FF2B5EF4-FFF2-40B4-BE49-F238E27FC236}">
                <a16:creationId xmlns:a16="http://schemas.microsoft.com/office/drawing/2014/main" id="{6FCC6342-219E-4503-A451-43A923915DD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69F37C-06CA-5FD4-9974-F3D4BD3DB1A3}"/>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24</a:t>
            </a:r>
          </a:p>
        </p:txBody>
      </p:sp>
    </p:spTree>
    <p:extLst>
      <p:ext uri="{BB962C8B-B14F-4D97-AF65-F5344CB8AC3E}">
        <p14:creationId xmlns:p14="http://schemas.microsoft.com/office/powerpoint/2010/main" val="2087913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3D70-1696-C078-34F7-D03B2EE68CEC}"/>
              </a:ext>
            </a:extLst>
          </p:cNvPr>
          <p:cNvSpPr>
            <a:spLocks noGrp="1"/>
          </p:cNvSpPr>
          <p:nvPr>
            <p:ph type="title"/>
          </p:nvPr>
        </p:nvSpPr>
        <p:spPr>
          <a:xfrm>
            <a:off x="107504" y="980728"/>
            <a:ext cx="7416800" cy="508000"/>
          </a:xfrm>
        </p:spPr>
        <p:txBody>
          <a:bodyPr/>
          <a:lstStyle/>
          <a:p>
            <a:r>
              <a:rPr lang="en-US" dirty="0">
                <a:latin typeface="Goudy Old Style" panose="02020502050305020303" pitchFamily="18" charset="0"/>
              </a:rPr>
              <a:t>Modelling Techniques </a:t>
            </a:r>
          </a:p>
        </p:txBody>
      </p:sp>
      <p:graphicFrame>
        <p:nvGraphicFramePr>
          <p:cNvPr id="5" name="Diagram 4">
            <a:extLst>
              <a:ext uri="{FF2B5EF4-FFF2-40B4-BE49-F238E27FC236}">
                <a16:creationId xmlns:a16="http://schemas.microsoft.com/office/drawing/2014/main" id="{15579949-14F0-F418-E0D7-DA0C3763BE10}"/>
              </a:ext>
            </a:extLst>
          </p:cNvPr>
          <p:cNvGraphicFramePr/>
          <p:nvPr>
            <p:extLst>
              <p:ext uri="{D42A27DB-BD31-4B8C-83A1-F6EECF244321}">
                <p14:modId xmlns:p14="http://schemas.microsoft.com/office/powerpoint/2010/main" val="1795956791"/>
              </p:ext>
            </p:extLst>
          </p:nvPr>
        </p:nvGraphicFramePr>
        <p:xfrm>
          <a:off x="1763688" y="2564904"/>
          <a:ext cx="6481465"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New Husky for a New Era - UConn Today">
            <a:extLst>
              <a:ext uri="{FF2B5EF4-FFF2-40B4-BE49-F238E27FC236}">
                <a16:creationId xmlns:a16="http://schemas.microsoft.com/office/drawing/2014/main" id="{BA5F280F-9359-63E4-B389-4E49C387DD6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0095FF2-EF7A-850F-A79D-4D11B8CF4168}"/>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25</a:t>
            </a:r>
          </a:p>
        </p:txBody>
      </p:sp>
    </p:spTree>
    <p:extLst>
      <p:ext uri="{BB962C8B-B14F-4D97-AF65-F5344CB8AC3E}">
        <p14:creationId xmlns:p14="http://schemas.microsoft.com/office/powerpoint/2010/main" val="1786456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32FA6-4687-0D1A-3A11-A7C4916D1C80}"/>
              </a:ext>
            </a:extLst>
          </p:cNvPr>
          <p:cNvSpPr>
            <a:spLocks noGrp="1"/>
          </p:cNvSpPr>
          <p:nvPr>
            <p:ph type="title"/>
          </p:nvPr>
        </p:nvSpPr>
        <p:spPr>
          <a:xfrm>
            <a:off x="1163132" y="836712"/>
            <a:ext cx="7416800" cy="508000"/>
          </a:xfrm>
        </p:spPr>
        <p:txBody>
          <a:bodyPr/>
          <a:lstStyle/>
          <a:p>
            <a:r>
              <a:rPr lang="en-US" dirty="0">
                <a:latin typeface="Goudy Old Style" panose="02020502050305020303" pitchFamily="18" charset="0"/>
              </a:rPr>
              <a:t>Logistic Regression (Baseline) </a:t>
            </a:r>
          </a:p>
        </p:txBody>
      </p:sp>
      <p:pic>
        <p:nvPicPr>
          <p:cNvPr id="3" name="Picture 2">
            <a:extLst>
              <a:ext uri="{FF2B5EF4-FFF2-40B4-BE49-F238E27FC236}">
                <a16:creationId xmlns:a16="http://schemas.microsoft.com/office/drawing/2014/main" id="{88FD6446-9BC4-5009-4AC7-CC97414808EF}"/>
              </a:ext>
            </a:extLst>
          </p:cNvPr>
          <p:cNvPicPr>
            <a:picLocks noChangeAspect="1"/>
          </p:cNvPicPr>
          <p:nvPr/>
        </p:nvPicPr>
        <p:blipFill>
          <a:blip r:embed="rId2"/>
          <a:stretch>
            <a:fillRect/>
          </a:stretch>
        </p:blipFill>
        <p:spPr>
          <a:xfrm>
            <a:off x="146126" y="2562602"/>
            <a:ext cx="2753160" cy="2736304"/>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8" name="TextBox 7">
            <a:extLst>
              <a:ext uri="{FF2B5EF4-FFF2-40B4-BE49-F238E27FC236}">
                <a16:creationId xmlns:a16="http://schemas.microsoft.com/office/drawing/2014/main" id="{7ADED8AE-6906-A93C-AD30-D9958A7E3FD3}"/>
              </a:ext>
            </a:extLst>
          </p:cNvPr>
          <p:cNvSpPr txBox="1"/>
          <p:nvPr/>
        </p:nvSpPr>
        <p:spPr>
          <a:xfrm>
            <a:off x="5508104" y="2060848"/>
            <a:ext cx="2160240" cy="288032"/>
          </a:xfrm>
          <a:prstGeom prst="rect">
            <a:avLst/>
          </a:prstGeom>
          <a:noFill/>
        </p:spPr>
        <p:txBody>
          <a:bodyPr wrap="square" rtlCol="0">
            <a:spAutoFit/>
          </a:bodyPr>
          <a:lstStyle/>
          <a:p>
            <a:endParaRPr lang="en-US" dirty="0"/>
          </a:p>
        </p:txBody>
      </p:sp>
      <p:pic>
        <p:nvPicPr>
          <p:cNvPr id="11" name="Picture 10">
            <a:extLst>
              <a:ext uri="{FF2B5EF4-FFF2-40B4-BE49-F238E27FC236}">
                <a16:creationId xmlns:a16="http://schemas.microsoft.com/office/drawing/2014/main" id="{152875B7-4EB3-6DBE-4D24-CC89FF7EE210}"/>
              </a:ext>
            </a:extLst>
          </p:cNvPr>
          <p:cNvPicPr>
            <a:picLocks noChangeAspect="1"/>
          </p:cNvPicPr>
          <p:nvPr/>
        </p:nvPicPr>
        <p:blipFill>
          <a:blip r:embed="rId3"/>
          <a:stretch>
            <a:fillRect/>
          </a:stretch>
        </p:blipFill>
        <p:spPr>
          <a:xfrm>
            <a:off x="2987824" y="2559335"/>
            <a:ext cx="2769690" cy="2758028"/>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12" name="TextBox 11">
            <a:extLst>
              <a:ext uri="{FF2B5EF4-FFF2-40B4-BE49-F238E27FC236}">
                <a16:creationId xmlns:a16="http://schemas.microsoft.com/office/drawing/2014/main" id="{1E99D5F6-6824-D295-0F8B-02114DEA2EC8}"/>
              </a:ext>
            </a:extLst>
          </p:cNvPr>
          <p:cNvSpPr txBox="1"/>
          <p:nvPr/>
        </p:nvSpPr>
        <p:spPr>
          <a:xfrm>
            <a:off x="5770060" y="2315706"/>
            <a:ext cx="3151822" cy="3139321"/>
          </a:xfrm>
          <a:prstGeom prst="rect">
            <a:avLst/>
          </a:prstGeom>
          <a:noFill/>
        </p:spPr>
        <p:txBody>
          <a:bodyPr wrap="square" rtlCol="0">
            <a:spAutoFit/>
          </a:bodyPr>
          <a:lstStyle/>
          <a:p>
            <a:pPr marL="285750" indent="-285750">
              <a:buBlip>
                <a:blip r:embed="rId4"/>
              </a:buBlip>
            </a:pPr>
            <a:r>
              <a:rPr lang="en-US" b="0" dirty="0" err="1">
                <a:solidFill>
                  <a:schemeClr val="tx2"/>
                </a:solidFill>
                <a:latin typeface="Goudy Old Style" panose="02020502050305020303" pitchFamily="18" charset="0"/>
              </a:rPr>
              <a:t>GridSearch</a:t>
            </a:r>
            <a:r>
              <a:rPr lang="en-US" b="0" dirty="0">
                <a:solidFill>
                  <a:schemeClr val="tx2"/>
                </a:solidFill>
                <a:latin typeface="Goudy Old Style" panose="02020502050305020303" pitchFamily="18" charset="0"/>
              </a:rPr>
              <a:t> on class balance weight parameters</a:t>
            </a:r>
          </a:p>
          <a:p>
            <a:r>
              <a:rPr lang="en-US" b="0" dirty="0">
                <a:solidFill>
                  <a:schemeClr val="tx2"/>
                </a:solidFill>
                <a:latin typeface="Goudy Old Style" panose="02020502050305020303" pitchFamily="18" charset="0"/>
              </a:rPr>
              <a:t>     (1/70,1/7,1/20)</a:t>
            </a:r>
          </a:p>
          <a:p>
            <a:pPr marL="285750" indent="-285750">
              <a:buBlip>
                <a:blip r:embed="rId4"/>
              </a:buBlip>
            </a:pPr>
            <a:r>
              <a:rPr lang="en-US" b="0" dirty="0">
                <a:solidFill>
                  <a:schemeClr val="tx2"/>
                </a:solidFill>
                <a:latin typeface="Goudy Old Style" panose="02020502050305020303" pitchFamily="18" charset="0"/>
              </a:rPr>
              <a:t>Removed irreverent features like </a:t>
            </a:r>
          </a:p>
          <a:p>
            <a:pPr lvl="1"/>
            <a:r>
              <a:rPr lang="en-US" b="0" dirty="0">
                <a:solidFill>
                  <a:schemeClr val="tx2"/>
                </a:solidFill>
                <a:latin typeface="Goudy Old Style" panose="02020502050305020303" pitchFamily="18" charset="0"/>
                <a:sym typeface="Wingdings" panose="05000000000000000000" pitchFamily="2" charset="2"/>
              </a:rPr>
              <a:t></a:t>
            </a:r>
            <a:r>
              <a:rPr lang="en-US" b="0" dirty="0" err="1">
                <a:solidFill>
                  <a:schemeClr val="tx2"/>
                </a:solidFill>
                <a:latin typeface="Goudy Old Style" panose="02020502050305020303" pitchFamily="18" charset="0"/>
              </a:rPr>
              <a:t>ni</a:t>
            </a:r>
            <a:r>
              <a:rPr lang="en-US" b="0" dirty="0">
                <a:solidFill>
                  <a:schemeClr val="tx2"/>
                </a:solidFill>
                <a:latin typeface="Goudy Old Style" panose="02020502050305020303" pitchFamily="18" charset="0"/>
              </a:rPr>
              <a:t>. gender</a:t>
            </a:r>
          </a:p>
          <a:p>
            <a:pPr lvl="1"/>
            <a:r>
              <a:rPr lang="en-US" b="0" dirty="0">
                <a:solidFill>
                  <a:schemeClr val="tx2"/>
                </a:solidFill>
                <a:latin typeface="Goudy Old Style" panose="02020502050305020303" pitchFamily="18" charset="0"/>
                <a:sym typeface="Wingdings" panose="05000000000000000000" pitchFamily="2" charset="2"/>
              </a:rPr>
              <a:t></a:t>
            </a:r>
            <a:r>
              <a:rPr lang="en-US" b="0" dirty="0" err="1">
                <a:solidFill>
                  <a:schemeClr val="tx2"/>
                </a:solidFill>
                <a:latin typeface="Goudy Old Style" panose="02020502050305020303" pitchFamily="18" charset="0"/>
              </a:rPr>
              <a:t>coverage.type</a:t>
            </a:r>
            <a:endParaRPr lang="en-US" b="0" dirty="0">
              <a:solidFill>
                <a:schemeClr val="tx2"/>
              </a:solidFill>
              <a:latin typeface="Goudy Old Style" panose="02020502050305020303" pitchFamily="18" charset="0"/>
            </a:endParaRPr>
          </a:p>
          <a:p>
            <a:pPr lvl="1"/>
            <a:r>
              <a:rPr lang="en-US" b="0" dirty="0">
                <a:solidFill>
                  <a:schemeClr val="tx2"/>
                </a:solidFill>
                <a:latin typeface="Goudy Old Style" panose="02020502050305020303" pitchFamily="18" charset="0"/>
                <a:sym typeface="Wingdings" panose="05000000000000000000" pitchFamily="2" charset="2"/>
              </a:rPr>
              <a:t></a:t>
            </a:r>
            <a:r>
              <a:rPr lang="en-US" b="0" dirty="0" err="1">
                <a:solidFill>
                  <a:schemeClr val="tx2"/>
                </a:solidFill>
                <a:latin typeface="Goudy Old Style" panose="02020502050305020303" pitchFamily="18" charset="0"/>
              </a:rPr>
              <a:t>dwelling.type</a:t>
            </a:r>
            <a:r>
              <a:rPr lang="en-US" b="0" dirty="0">
                <a:solidFill>
                  <a:schemeClr val="tx2"/>
                </a:solidFill>
                <a:latin typeface="Goudy Old Style" panose="02020502050305020303" pitchFamily="18" charset="0"/>
              </a:rPr>
              <a:t>}</a:t>
            </a:r>
          </a:p>
          <a:p>
            <a:pPr marL="285750" indent="-285750">
              <a:buBlip>
                <a:blip r:embed="rId4"/>
              </a:buBlip>
            </a:pPr>
            <a:r>
              <a:rPr lang="en-US" b="0" dirty="0">
                <a:solidFill>
                  <a:schemeClr val="tx2"/>
                </a:solidFill>
                <a:latin typeface="Goudy Old Style" panose="02020502050305020303" pitchFamily="18" charset="0"/>
              </a:rPr>
              <a:t>Above predictors are in poor relation to our target variable</a:t>
            </a:r>
          </a:p>
          <a:p>
            <a:pPr marL="285750" indent="-285750">
              <a:buBlip>
                <a:blip r:embed="rId4"/>
              </a:buBlip>
            </a:pPr>
            <a:endParaRPr lang="en-US" b="0" dirty="0">
              <a:solidFill>
                <a:schemeClr val="tx2"/>
              </a:solidFill>
              <a:latin typeface="Goudy Old Style" panose="02020502050305020303" pitchFamily="18" charset="0"/>
            </a:endParaRPr>
          </a:p>
        </p:txBody>
      </p:sp>
      <p:sp>
        <p:nvSpPr>
          <p:cNvPr id="13" name="TextBox 12">
            <a:extLst>
              <a:ext uri="{FF2B5EF4-FFF2-40B4-BE49-F238E27FC236}">
                <a16:creationId xmlns:a16="http://schemas.microsoft.com/office/drawing/2014/main" id="{1321B948-0B2B-B30E-5D36-28FA0041D0E1}"/>
              </a:ext>
            </a:extLst>
          </p:cNvPr>
          <p:cNvSpPr txBox="1"/>
          <p:nvPr/>
        </p:nvSpPr>
        <p:spPr>
          <a:xfrm>
            <a:off x="3635896" y="5298906"/>
            <a:ext cx="3151822" cy="369332"/>
          </a:xfrm>
          <a:prstGeom prst="rect">
            <a:avLst/>
          </a:prstGeom>
          <a:noFill/>
        </p:spPr>
        <p:txBody>
          <a:bodyPr wrap="square" rtlCol="0">
            <a:spAutoFit/>
          </a:bodyPr>
          <a:lstStyle/>
          <a:p>
            <a:r>
              <a:rPr lang="en-US" dirty="0">
                <a:solidFill>
                  <a:schemeClr val="tx2"/>
                </a:solidFill>
                <a:latin typeface="Goudy Old Style" panose="02020502050305020303" pitchFamily="18" charset="0"/>
              </a:rPr>
              <a:t>After tuning</a:t>
            </a:r>
          </a:p>
        </p:txBody>
      </p:sp>
      <p:sp>
        <p:nvSpPr>
          <p:cNvPr id="15" name="TextBox 14">
            <a:extLst>
              <a:ext uri="{FF2B5EF4-FFF2-40B4-BE49-F238E27FC236}">
                <a16:creationId xmlns:a16="http://schemas.microsoft.com/office/drawing/2014/main" id="{6229469D-97CF-B739-C676-50E006A96E36}"/>
              </a:ext>
            </a:extLst>
          </p:cNvPr>
          <p:cNvSpPr txBox="1"/>
          <p:nvPr/>
        </p:nvSpPr>
        <p:spPr>
          <a:xfrm>
            <a:off x="720643" y="5317363"/>
            <a:ext cx="3151822" cy="369332"/>
          </a:xfrm>
          <a:prstGeom prst="rect">
            <a:avLst/>
          </a:prstGeom>
          <a:noFill/>
        </p:spPr>
        <p:txBody>
          <a:bodyPr wrap="square" rtlCol="0">
            <a:spAutoFit/>
          </a:bodyPr>
          <a:lstStyle/>
          <a:p>
            <a:r>
              <a:rPr lang="en-US" dirty="0">
                <a:solidFill>
                  <a:schemeClr val="tx2"/>
                </a:solidFill>
                <a:latin typeface="Goudy Old Style" panose="02020502050305020303" pitchFamily="18" charset="0"/>
              </a:rPr>
              <a:t>Before tuning</a:t>
            </a:r>
          </a:p>
        </p:txBody>
      </p:sp>
      <p:pic>
        <p:nvPicPr>
          <p:cNvPr id="17" name="Picture 16" descr="A New Husky for a New Era - UConn Today">
            <a:extLst>
              <a:ext uri="{FF2B5EF4-FFF2-40B4-BE49-F238E27FC236}">
                <a16:creationId xmlns:a16="http://schemas.microsoft.com/office/drawing/2014/main" id="{73DCC2B3-7F9C-C7BE-9C34-31275ED71A8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6059423"/>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D32001BA-166C-ABA4-6D6F-E847CBB29F12}"/>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26</a:t>
            </a:r>
          </a:p>
        </p:txBody>
      </p:sp>
    </p:spTree>
    <p:extLst>
      <p:ext uri="{BB962C8B-B14F-4D97-AF65-F5344CB8AC3E}">
        <p14:creationId xmlns:p14="http://schemas.microsoft.com/office/powerpoint/2010/main" val="277521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32FA6-4687-0D1A-3A11-A7C4916D1C80}"/>
              </a:ext>
            </a:extLst>
          </p:cNvPr>
          <p:cNvSpPr>
            <a:spLocks noGrp="1"/>
          </p:cNvSpPr>
          <p:nvPr>
            <p:ph type="title"/>
          </p:nvPr>
        </p:nvSpPr>
        <p:spPr>
          <a:xfrm>
            <a:off x="1163132" y="836712"/>
            <a:ext cx="7416800" cy="508000"/>
          </a:xfrm>
        </p:spPr>
        <p:txBody>
          <a:bodyPr/>
          <a:lstStyle/>
          <a:p>
            <a:pPr algn="ctr"/>
            <a:r>
              <a:rPr lang="en-US" dirty="0" err="1">
                <a:latin typeface="Goudy Old Style" panose="02020502050305020303" pitchFamily="18" charset="0"/>
              </a:rPr>
              <a:t>XGBoost</a:t>
            </a:r>
            <a:endParaRPr lang="en-US" dirty="0">
              <a:latin typeface="Goudy Old Style" panose="02020502050305020303" pitchFamily="18" charset="0"/>
            </a:endParaRPr>
          </a:p>
        </p:txBody>
      </p:sp>
      <p:pic>
        <p:nvPicPr>
          <p:cNvPr id="18" name="Picture 17">
            <a:extLst>
              <a:ext uri="{FF2B5EF4-FFF2-40B4-BE49-F238E27FC236}">
                <a16:creationId xmlns:a16="http://schemas.microsoft.com/office/drawing/2014/main" id="{D16BC5CC-881A-78C2-3AC8-E21572FA5152}"/>
              </a:ext>
            </a:extLst>
          </p:cNvPr>
          <p:cNvPicPr>
            <a:picLocks noChangeAspect="1"/>
          </p:cNvPicPr>
          <p:nvPr/>
        </p:nvPicPr>
        <p:blipFill>
          <a:blip r:embed="rId2"/>
          <a:stretch>
            <a:fillRect/>
          </a:stretch>
        </p:blipFill>
        <p:spPr>
          <a:xfrm>
            <a:off x="3712876" y="2958918"/>
            <a:ext cx="5035588" cy="2402768"/>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25" name="TextBox 24">
            <a:extLst>
              <a:ext uri="{FF2B5EF4-FFF2-40B4-BE49-F238E27FC236}">
                <a16:creationId xmlns:a16="http://schemas.microsoft.com/office/drawing/2014/main" id="{5630EAF9-5A0B-7817-5EB2-6FB9E275177E}"/>
              </a:ext>
            </a:extLst>
          </p:cNvPr>
          <p:cNvSpPr txBox="1"/>
          <p:nvPr/>
        </p:nvSpPr>
        <p:spPr>
          <a:xfrm>
            <a:off x="1132146" y="5301208"/>
            <a:ext cx="3151822" cy="307777"/>
          </a:xfrm>
          <a:prstGeom prst="rect">
            <a:avLst/>
          </a:prstGeom>
          <a:noFill/>
        </p:spPr>
        <p:txBody>
          <a:bodyPr wrap="square" rtlCol="0">
            <a:spAutoFit/>
          </a:bodyPr>
          <a:lstStyle/>
          <a:p>
            <a:r>
              <a:rPr lang="en-US" sz="1400" dirty="0">
                <a:solidFill>
                  <a:schemeClr val="tx2"/>
                </a:solidFill>
                <a:latin typeface="Goudy Old Style" panose="02020502050305020303" pitchFamily="18" charset="0"/>
              </a:rPr>
              <a:t>Confusion Matrix</a:t>
            </a:r>
          </a:p>
        </p:txBody>
      </p:sp>
      <p:sp>
        <p:nvSpPr>
          <p:cNvPr id="27" name="TextBox 26">
            <a:extLst>
              <a:ext uri="{FF2B5EF4-FFF2-40B4-BE49-F238E27FC236}">
                <a16:creationId xmlns:a16="http://schemas.microsoft.com/office/drawing/2014/main" id="{82C84A96-2034-37F8-A63A-7E32892AA770}"/>
              </a:ext>
            </a:extLst>
          </p:cNvPr>
          <p:cNvSpPr txBox="1"/>
          <p:nvPr/>
        </p:nvSpPr>
        <p:spPr>
          <a:xfrm>
            <a:off x="683568" y="5733256"/>
            <a:ext cx="8460432" cy="923330"/>
          </a:xfrm>
          <a:prstGeom prst="rect">
            <a:avLst/>
          </a:prstGeom>
          <a:noFill/>
        </p:spPr>
        <p:txBody>
          <a:bodyPr wrap="square" rtlCol="0">
            <a:spAutoFit/>
          </a:bodyPr>
          <a:lstStyle/>
          <a:p>
            <a:pPr marL="285750" indent="-285750">
              <a:buBlip>
                <a:blip r:embed="rId3"/>
              </a:buBlip>
            </a:pPr>
            <a:r>
              <a:rPr lang="en-US" b="0" dirty="0">
                <a:solidFill>
                  <a:schemeClr val="tx2"/>
                </a:solidFill>
                <a:latin typeface="Goudy Old Style" panose="02020502050305020303" pitchFamily="18" charset="0"/>
              </a:rPr>
              <a:t>We are seeing high precision for classes 0 and 2, however, the recall on class-1 has dropped significantly which means there are a higher number of False negatives. This can be attributed to highly skewed data.</a:t>
            </a:r>
          </a:p>
        </p:txBody>
      </p:sp>
      <p:pic>
        <p:nvPicPr>
          <p:cNvPr id="33" name="Picture 32">
            <a:extLst>
              <a:ext uri="{FF2B5EF4-FFF2-40B4-BE49-F238E27FC236}">
                <a16:creationId xmlns:a16="http://schemas.microsoft.com/office/drawing/2014/main" id="{53E1FFFF-6022-DD6C-1DF3-EFF7F1C072C7}"/>
              </a:ext>
            </a:extLst>
          </p:cNvPr>
          <p:cNvPicPr>
            <a:picLocks noChangeAspect="1"/>
          </p:cNvPicPr>
          <p:nvPr/>
        </p:nvPicPr>
        <p:blipFill>
          <a:blip r:embed="rId4"/>
          <a:stretch>
            <a:fillRect/>
          </a:stretch>
        </p:blipFill>
        <p:spPr>
          <a:xfrm>
            <a:off x="611560" y="2486478"/>
            <a:ext cx="2287632" cy="2875208"/>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41" name="Picture 40" descr="A New Husky for a New Era - UConn Today">
            <a:extLst>
              <a:ext uri="{FF2B5EF4-FFF2-40B4-BE49-F238E27FC236}">
                <a16:creationId xmlns:a16="http://schemas.microsoft.com/office/drawing/2014/main" id="{15A6F6C8-10AD-F803-50C4-A175775594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B0A24138-FF91-4C38-6DC8-416ED3BF8E09}"/>
              </a:ext>
            </a:extLst>
          </p:cNvPr>
          <p:cNvPicPr>
            <a:picLocks noChangeAspect="1"/>
          </p:cNvPicPr>
          <p:nvPr/>
        </p:nvPicPr>
        <p:blipFill>
          <a:blip r:embed="rId6"/>
          <a:stretch>
            <a:fillRect/>
          </a:stretch>
        </p:blipFill>
        <p:spPr>
          <a:xfrm>
            <a:off x="6012160" y="1813741"/>
            <a:ext cx="2808312" cy="1111203"/>
          </a:xfrm>
          <a:prstGeom prst="rect">
            <a:avLst/>
          </a:prstGeom>
        </p:spPr>
      </p:pic>
      <p:sp>
        <p:nvSpPr>
          <p:cNvPr id="45" name="TextBox 44">
            <a:extLst>
              <a:ext uri="{FF2B5EF4-FFF2-40B4-BE49-F238E27FC236}">
                <a16:creationId xmlns:a16="http://schemas.microsoft.com/office/drawing/2014/main" id="{6669E087-A8ED-D2E8-FD8C-87D74C6DFB81}"/>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27</a:t>
            </a:r>
          </a:p>
        </p:txBody>
      </p:sp>
    </p:spTree>
    <p:extLst>
      <p:ext uri="{BB962C8B-B14F-4D97-AF65-F5344CB8AC3E}">
        <p14:creationId xmlns:p14="http://schemas.microsoft.com/office/powerpoint/2010/main" val="4286022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32FA6-4687-0D1A-3A11-A7C4916D1C80}"/>
              </a:ext>
            </a:extLst>
          </p:cNvPr>
          <p:cNvSpPr>
            <a:spLocks noGrp="1"/>
          </p:cNvSpPr>
          <p:nvPr>
            <p:ph type="title"/>
          </p:nvPr>
        </p:nvSpPr>
        <p:spPr>
          <a:xfrm>
            <a:off x="1163132" y="836712"/>
            <a:ext cx="7416800" cy="508000"/>
          </a:xfrm>
        </p:spPr>
        <p:txBody>
          <a:bodyPr/>
          <a:lstStyle/>
          <a:p>
            <a:pPr algn="ctr"/>
            <a:r>
              <a:rPr lang="en-US" dirty="0">
                <a:latin typeface="Goudy Old Style" panose="02020502050305020303" pitchFamily="18" charset="0"/>
              </a:rPr>
              <a:t>Model Averaging</a:t>
            </a:r>
          </a:p>
        </p:txBody>
      </p:sp>
      <p:sp>
        <p:nvSpPr>
          <p:cNvPr id="27" name="TextBox 26">
            <a:extLst>
              <a:ext uri="{FF2B5EF4-FFF2-40B4-BE49-F238E27FC236}">
                <a16:creationId xmlns:a16="http://schemas.microsoft.com/office/drawing/2014/main" id="{82C84A96-2034-37F8-A63A-7E32892AA770}"/>
              </a:ext>
            </a:extLst>
          </p:cNvPr>
          <p:cNvSpPr txBox="1"/>
          <p:nvPr/>
        </p:nvSpPr>
        <p:spPr>
          <a:xfrm>
            <a:off x="755576" y="2492896"/>
            <a:ext cx="8064896" cy="2585323"/>
          </a:xfrm>
          <a:prstGeom prst="rect">
            <a:avLst/>
          </a:prstGeom>
          <a:noFill/>
        </p:spPr>
        <p:txBody>
          <a:bodyPr wrap="square" lIns="91440" tIns="45720" rIns="91440" bIns="45720" rtlCol="0" anchor="t">
            <a:spAutoFit/>
          </a:bodyPr>
          <a:lstStyle/>
          <a:p>
            <a:pPr marL="285750" indent="-285750">
              <a:buBlip>
                <a:blip r:embed="rId2"/>
              </a:buBlip>
            </a:pPr>
            <a:endParaRPr lang="en-US" b="0" dirty="0">
              <a:solidFill>
                <a:schemeClr val="tx2"/>
              </a:solidFill>
              <a:latin typeface="Goudy Old Style" panose="02020502050305020303" pitchFamily="18" charset="0"/>
            </a:endParaRPr>
          </a:p>
          <a:p>
            <a:pPr marL="285750" indent="-285750">
              <a:buBlip>
                <a:blip r:embed="rId2"/>
              </a:buBlip>
            </a:pPr>
            <a:r>
              <a:rPr lang="en-US" b="0" dirty="0">
                <a:solidFill>
                  <a:schemeClr val="tx2"/>
                </a:solidFill>
                <a:latin typeface="Goudy Old Style"/>
              </a:rPr>
              <a:t>Decent predictions of 1’s (TPR) can be seen in the logistic classifier compared to </a:t>
            </a:r>
            <a:r>
              <a:rPr lang="en-US" b="0" dirty="0" err="1">
                <a:solidFill>
                  <a:schemeClr val="tx2"/>
                </a:solidFill>
                <a:latin typeface="Goudy Old Style"/>
              </a:rPr>
              <a:t>XGBoost</a:t>
            </a:r>
            <a:r>
              <a:rPr lang="en-US" b="0" dirty="0">
                <a:solidFill>
                  <a:schemeClr val="tx2"/>
                </a:solidFill>
                <a:latin typeface="Goudy Old Style"/>
              </a:rPr>
              <a:t>.</a:t>
            </a:r>
          </a:p>
          <a:p>
            <a:pPr marL="285750" indent="-285750">
              <a:buBlip>
                <a:blip r:embed="rId2"/>
              </a:buBlip>
            </a:pPr>
            <a:r>
              <a:rPr lang="en-US" b="0" dirty="0">
                <a:solidFill>
                  <a:schemeClr val="tx2"/>
                </a:solidFill>
                <a:latin typeface="Goudy Old Style"/>
              </a:rPr>
              <a:t>To further improve the predictions of 1, with probabilities from logistic regression classifier and </a:t>
            </a:r>
            <a:r>
              <a:rPr lang="en-US" b="0" dirty="0" err="1">
                <a:solidFill>
                  <a:schemeClr val="tx2"/>
                </a:solidFill>
                <a:latin typeface="Goudy Old Style"/>
              </a:rPr>
              <a:t>XGBoost</a:t>
            </a:r>
            <a:r>
              <a:rPr lang="en-US" b="0" dirty="0">
                <a:solidFill>
                  <a:schemeClr val="tx2"/>
                </a:solidFill>
                <a:latin typeface="Goudy Old Style"/>
              </a:rPr>
              <a:t>, average model has been computed.</a:t>
            </a:r>
          </a:p>
          <a:p>
            <a:pPr marL="285750" indent="-285750">
              <a:buBlip>
                <a:blip r:embed="rId2"/>
              </a:buBlip>
            </a:pPr>
            <a:r>
              <a:rPr lang="en-US" b="0" dirty="0">
                <a:solidFill>
                  <a:schemeClr val="tx2"/>
                </a:solidFill>
                <a:latin typeface="Goudy Old Style"/>
              </a:rPr>
              <a:t>With this, the accuracy achieved is 0.72, with class-1 precision, recall (0.46,0.40)</a:t>
            </a:r>
          </a:p>
          <a:p>
            <a:pPr marL="285750" indent="-285750">
              <a:buBlip>
                <a:blip r:embed="rId2"/>
              </a:buBlip>
            </a:pPr>
            <a:endParaRPr lang="en-US" b="0" dirty="0">
              <a:solidFill>
                <a:schemeClr val="tx2"/>
              </a:solidFill>
              <a:latin typeface="Goudy Old Style" panose="02020502050305020303" pitchFamily="18" charset="0"/>
            </a:endParaRPr>
          </a:p>
          <a:p>
            <a:pPr marL="285750" indent="-285750">
              <a:buBlip>
                <a:blip r:embed="rId2"/>
              </a:buBlip>
            </a:pPr>
            <a:endParaRPr lang="en-US" b="0" dirty="0">
              <a:solidFill>
                <a:schemeClr val="tx2"/>
              </a:solidFill>
              <a:latin typeface="Goudy Old Style" panose="02020502050305020303" pitchFamily="18" charset="0"/>
            </a:endParaRPr>
          </a:p>
          <a:p>
            <a:pPr marL="285750" indent="-285750">
              <a:buBlip>
                <a:blip r:embed="rId2"/>
              </a:buBlip>
            </a:pPr>
            <a:endParaRPr lang="en-US" b="0" dirty="0">
              <a:solidFill>
                <a:schemeClr val="tx2"/>
              </a:solidFill>
              <a:latin typeface="Goudy Old Style" panose="02020502050305020303" pitchFamily="18" charset="0"/>
            </a:endParaRPr>
          </a:p>
        </p:txBody>
      </p:sp>
      <p:pic>
        <p:nvPicPr>
          <p:cNvPr id="3" name="Picture 2" descr="A New Husky for a New Era - UConn Today">
            <a:extLst>
              <a:ext uri="{FF2B5EF4-FFF2-40B4-BE49-F238E27FC236}">
                <a16:creationId xmlns:a16="http://schemas.microsoft.com/office/drawing/2014/main" id="{0A0A72EA-4B5B-266E-08EE-19010D3F3BE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B34CF44-9B3C-CD1B-B5BE-C0A29FEE8C66}"/>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28</a:t>
            </a:r>
          </a:p>
        </p:txBody>
      </p:sp>
    </p:spTree>
    <p:extLst>
      <p:ext uri="{BB962C8B-B14F-4D97-AF65-F5344CB8AC3E}">
        <p14:creationId xmlns:p14="http://schemas.microsoft.com/office/powerpoint/2010/main" val="2934010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547664" y="3214717"/>
            <a:ext cx="6696744" cy="646331"/>
          </a:xfrm>
          <a:prstGeom prst="rect">
            <a:avLst/>
          </a:prstGeom>
          <a:noFill/>
        </p:spPr>
        <p:txBody>
          <a:bodyPr wrap="square" rtlCol="0">
            <a:spAutoFit/>
          </a:bodyPr>
          <a:lstStyle/>
          <a:p>
            <a:pPr algn="ctr"/>
            <a:r>
              <a:rPr lang="en-US" sz="3600" dirty="0">
                <a:solidFill>
                  <a:schemeClr val="tx2"/>
                </a:solidFill>
                <a:latin typeface="Times New Roman" panose="02020603050405020304" pitchFamily="18" charset="0"/>
                <a:cs typeface="Times New Roman" panose="02020603050405020304" pitchFamily="18" charset="0"/>
              </a:rPr>
              <a:t>    Recommendations</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9792" y="3284982"/>
            <a:ext cx="502315" cy="502315"/>
          </a:xfrm>
          <a:prstGeom prst="rect">
            <a:avLst/>
          </a:prstGeom>
        </p:spPr>
      </p:pic>
      <p:pic>
        <p:nvPicPr>
          <p:cNvPr id="2" name="Picture 1" descr="A New Husky for a New Era - UConn Today">
            <a:extLst>
              <a:ext uri="{FF2B5EF4-FFF2-40B4-BE49-F238E27FC236}">
                <a16:creationId xmlns:a16="http://schemas.microsoft.com/office/drawing/2014/main" id="{9B3C4D68-08F2-A09A-7350-B6DD8DD2E8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FB29C7-D8AE-60EC-8BC8-38157C8BD11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29</a:t>
            </a:r>
          </a:p>
        </p:txBody>
      </p:sp>
    </p:spTree>
    <p:extLst>
      <p:ext uri="{BB962C8B-B14F-4D97-AF65-F5344CB8AC3E}">
        <p14:creationId xmlns:p14="http://schemas.microsoft.com/office/powerpoint/2010/main" val="302959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763688" y="3212976"/>
            <a:ext cx="6696744" cy="646331"/>
          </a:xfrm>
          <a:prstGeom prst="rect">
            <a:avLst/>
          </a:prstGeom>
          <a:noFill/>
        </p:spPr>
        <p:txBody>
          <a:bodyPr wrap="square" rtlCol="0">
            <a:spAutoFit/>
          </a:bodyPr>
          <a:lstStyle/>
          <a:p>
            <a:pPr algn="ctr"/>
            <a:r>
              <a:rPr lang="en-US" sz="3600" dirty="0">
                <a:solidFill>
                  <a:schemeClr val="tx2"/>
                </a:solidFill>
                <a:latin typeface="Goudy Old Style" panose="02020502050305020303" pitchFamily="18" charset="0"/>
                <a:cs typeface="Times New Roman" panose="02020603050405020304" pitchFamily="18" charset="0"/>
              </a:rPr>
              <a:t>Problem Statement</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9525" y="3284984"/>
            <a:ext cx="502315" cy="502315"/>
          </a:xfrm>
          <a:prstGeom prst="rect">
            <a:avLst/>
          </a:prstGeom>
        </p:spPr>
      </p:pic>
      <p:pic>
        <p:nvPicPr>
          <p:cNvPr id="12" name="Picture 11" descr="A New Husky for a New Era - UConn Today">
            <a:extLst>
              <a:ext uri="{FF2B5EF4-FFF2-40B4-BE49-F238E27FC236}">
                <a16:creationId xmlns:a16="http://schemas.microsoft.com/office/drawing/2014/main" id="{B2B01D5A-45CB-7A58-8D7E-EC6C5FCF687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4782C94A-BABF-0153-F596-5592E2E616AC}"/>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a:t>
            </a:r>
          </a:p>
        </p:txBody>
      </p:sp>
    </p:spTree>
    <p:extLst>
      <p:ext uri="{BB962C8B-B14F-4D97-AF65-F5344CB8AC3E}">
        <p14:creationId xmlns:p14="http://schemas.microsoft.com/office/powerpoint/2010/main" val="3005289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20FF-8E1A-277C-F69A-B82495606E01}"/>
              </a:ext>
            </a:extLst>
          </p:cNvPr>
          <p:cNvSpPr>
            <a:spLocks noGrp="1"/>
          </p:cNvSpPr>
          <p:nvPr>
            <p:ph type="title"/>
          </p:nvPr>
        </p:nvSpPr>
        <p:spPr>
          <a:xfrm>
            <a:off x="467544" y="961075"/>
            <a:ext cx="8424167" cy="508000"/>
          </a:xfrm>
        </p:spPr>
        <p:txBody>
          <a:bodyPr/>
          <a:lstStyle/>
          <a:p>
            <a:r>
              <a:rPr lang="en-US">
                <a:latin typeface="Goudy Old Style"/>
              </a:rPr>
              <a:t>Suggestions to improve Zone - 4</a:t>
            </a:r>
            <a:endParaRPr lang="en-US" dirty="0">
              <a:latin typeface="Goudy Old Style" panose="02020502050305020303" pitchFamily="18" charset="0"/>
            </a:endParaRPr>
          </a:p>
        </p:txBody>
      </p:sp>
      <p:sp>
        <p:nvSpPr>
          <p:cNvPr id="6" name="TextBox 5">
            <a:extLst>
              <a:ext uri="{FF2B5EF4-FFF2-40B4-BE49-F238E27FC236}">
                <a16:creationId xmlns:a16="http://schemas.microsoft.com/office/drawing/2014/main" id="{E2DD9A0D-AE07-CB81-D64D-3F89224A6356}"/>
              </a:ext>
            </a:extLst>
          </p:cNvPr>
          <p:cNvSpPr txBox="1"/>
          <p:nvPr/>
        </p:nvSpPr>
        <p:spPr>
          <a:xfrm>
            <a:off x="1403648" y="2582902"/>
            <a:ext cx="7606679" cy="1200329"/>
          </a:xfrm>
          <a:prstGeom prst="rect">
            <a:avLst/>
          </a:prstGeom>
          <a:noFill/>
        </p:spPr>
        <p:txBody>
          <a:bodyPr wrap="square" lIns="91440" tIns="45720" rIns="91440" bIns="45720" rtlCol="0" anchor="t">
            <a:spAutoFit/>
          </a:bodyPr>
          <a:lstStyle/>
          <a:p>
            <a:pPr marL="285750" indent="-285750">
              <a:buBlip>
                <a:blip r:embed="rId2"/>
              </a:buBlip>
            </a:pPr>
            <a:r>
              <a:rPr lang="en-US" b="0" dirty="0">
                <a:latin typeface="Goudy Old Style"/>
              </a:rPr>
              <a:t>In Virginia (Zone-4) where cancellations are more, we are observing that most of the sales communication is made via Online and Phone.</a:t>
            </a:r>
          </a:p>
          <a:p>
            <a:pPr marL="285750" indent="-285750">
              <a:buBlip>
                <a:blip r:embed="rId2"/>
              </a:buBlip>
            </a:pPr>
            <a:r>
              <a:rPr lang="en-US" b="0" dirty="0">
                <a:solidFill>
                  <a:srgbClr val="252525"/>
                </a:solidFill>
                <a:latin typeface="Goudy Old Style"/>
                <a:ea typeface="Calibri" panose="020F0502020204030204" pitchFamily="34" charset="0"/>
              </a:rPr>
              <a:t>We</a:t>
            </a:r>
            <a:r>
              <a:rPr lang="en-US" sz="1800" b="0" dirty="0">
                <a:solidFill>
                  <a:srgbClr val="252525"/>
                </a:solidFill>
                <a:effectLst/>
                <a:latin typeface="Goudy Old Style"/>
                <a:ea typeface="Calibri" panose="020F0502020204030204" pitchFamily="34" charset="0"/>
              </a:rPr>
              <a:t> can look to employing more in-person sales agents who might win customers in the company's favor of retention</a:t>
            </a:r>
            <a:r>
              <a:rPr lang="en-US" b="0" dirty="0">
                <a:solidFill>
                  <a:srgbClr val="252525"/>
                </a:solidFill>
                <a:latin typeface="Goudy Old Style"/>
                <a:ea typeface="Calibri" panose="020F0502020204030204" pitchFamily="34" charset="0"/>
              </a:rPr>
              <a:t> of customers</a:t>
            </a:r>
            <a:endParaRPr lang="en-US" b="0" dirty="0">
              <a:latin typeface="Goudy Old Style" panose="02020502050305020303" pitchFamily="18" charset="0"/>
            </a:endParaRPr>
          </a:p>
        </p:txBody>
      </p:sp>
      <p:pic>
        <p:nvPicPr>
          <p:cNvPr id="12" name="Picture 11">
            <a:extLst>
              <a:ext uri="{FF2B5EF4-FFF2-40B4-BE49-F238E27FC236}">
                <a16:creationId xmlns:a16="http://schemas.microsoft.com/office/drawing/2014/main" id="{EDA08175-E042-960A-A8E8-341571541F99}"/>
              </a:ext>
            </a:extLst>
          </p:cNvPr>
          <p:cNvPicPr>
            <a:picLocks noChangeAspect="1"/>
          </p:cNvPicPr>
          <p:nvPr/>
        </p:nvPicPr>
        <p:blipFill>
          <a:blip r:embed="rId3"/>
          <a:stretch>
            <a:fillRect/>
          </a:stretch>
        </p:blipFill>
        <p:spPr>
          <a:xfrm>
            <a:off x="1619672" y="3861048"/>
            <a:ext cx="6578339" cy="2975423"/>
          </a:xfrm>
          <a:prstGeom prst="rect">
            <a:avLst/>
          </a:prstGeom>
        </p:spPr>
      </p:pic>
      <p:pic>
        <p:nvPicPr>
          <p:cNvPr id="14" name="Picture 13" descr="A New Husky for a New Era - UConn Today">
            <a:extLst>
              <a:ext uri="{FF2B5EF4-FFF2-40B4-BE49-F238E27FC236}">
                <a16:creationId xmlns:a16="http://schemas.microsoft.com/office/drawing/2014/main" id="{87BE4F80-AA5C-F713-08A6-28A42367D00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0E15DEF-71E4-2ABC-938A-3172649DF039}"/>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30</a:t>
            </a:r>
          </a:p>
        </p:txBody>
      </p:sp>
      <p:sp>
        <p:nvSpPr>
          <p:cNvPr id="3" name="Rectangle 2">
            <a:extLst>
              <a:ext uri="{FF2B5EF4-FFF2-40B4-BE49-F238E27FC236}">
                <a16:creationId xmlns:a16="http://schemas.microsoft.com/office/drawing/2014/main" id="{58793B01-6C53-E071-656D-0C58A9388344}"/>
              </a:ext>
            </a:extLst>
          </p:cNvPr>
          <p:cNvSpPr/>
          <p:nvPr/>
        </p:nvSpPr>
        <p:spPr bwMode="auto">
          <a:xfrm>
            <a:off x="2843808" y="3861048"/>
            <a:ext cx="288032" cy="288032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410CF32E-28C4-B21F-3F26-4D44E6DFE83E}"/>
              </a:ext>
            </a:extLst>
          </p:cNvPr>
          <p:cNvSpPr/>
          <p:nvPr/>
        </p:nvSpPr>
        <p:spPr bwMode="auto">
          <a:xfrm>
            <a:off x="4860032" y="3861048"/>
            <a:ext cx="288032" cy="2880320"/>
          </a:xfrm>
          <a:prstGeom prst="rect">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5209649B-B49C-4306-091F-5BC649674334}"/>
              </a:ext>
            </a:extLst>
          </p:cNvPr>
          <p:cNvSpPr/>
          <p:nvPr/>
        </p:nvSpPr>
        <p:spPr bwMode="auto">
          <a:xfrm>
            <a:off x="6876256" y="3861048"/>
            <a:ext cx="288032" cy="2880320"/>
          </a:xfrm>
          <a:prstGeom prst="rect">
            <a:avLst/>
          </a:prstGeom>
          <a:no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718027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a:extLst>
              <a:ext uri="{FF2B5EF4-FFF2-40B4-BE49-F238E27FC236}">
                <a16:creationId xmlns:a16="http://schemas.microsoft.com/office/drawing/2014/main" id="{A7C6EA46-1E5A-3007-DA70-1FADCAB29434}"/>
              </a:ext>
            </a:extLst>
          </p:cNvPr>
          <p:cNvGraphicFramePr>
            <a:graphicFrameLocks noGrp="1"/>
          </p:cNvGraphicFramePr>
          <p:nvPr>
            <p:extLst>
              <p:ext uri="{D42A27DB-BD31-4B8C-83A1-F6EECF244321}">
                <p14:modId xmlns:p14="http://schemas.microsoft.com/office/powerpoint/2010/main" val="3917760625"/>
              </p:ext>
            </p:extLst>
          </p:nvPr>
        </p:nvGraphicFramePr>
        <p:xfrm>
          <a:off x="179512" y="149411"/>
          <a:ext cx="8208912" cy="6587982"/>
        </p:xfrm>
        <a:graphic>
          <a:graphicData uri="http://schemas.openxmlformats.org/drawingml/2006/table">
            <a:tbl>
              <a:tblPr firstRow="1" bandRow="1">
                <a:tableStyleId>{5202B0CA-FC54-4496-8BCA-5EF66A818D29}</a:tableStyleId>
              </a:tblPr>
              <a:tblGrid>
                <a:gridCol w="936104">
                  <a:extLst>
                    <a:ext uri="{9D8B030D-6E8A-4147-A177-3AD203B41FA5}">
                      <a16:colId xmlns:a16="http://schemas.microsoft.com/office/drawing/2014/main" val="2223612275"/>
                    </a:ext>
                  </a:extLst>
                </a:gridCol>
                <a:gridCol w="5472608">
                  <a:extLst>
                    <a:ext uri="{9D8B030D-6E8A-4147-A177-3AD203B41FA5}">
                      <a16:colId xmlns:a16="http://schemas.microsoft.com/office/drawing/2014/main" val="751885357"/>
                    </a:ext>
                  </a:extLst>
                </a:gridCol>
                <a:gridCol w="1800200">
                  <a:extLst>
                    <a:ext uri="{9D8B030D-6E8A-4147-A177-3AD203B41FA5}">
                      <a16:colId xmlns:a16="http://schemas.microsoft.com/office/drawing/2014/main" val="590154742"/>
                    </a:ext>
                  </a:extLst>
                </a:gridCol>
              </a:tblGrid>
              <a:tr h="383412">
                <a:tc>
                  <a:txBody>
                    <a:bodyPr/>
                    <a:lstStyle/>
                    <a:p>
                      <a:r>
                        <a:rPr lang="en-US" dirty="0">
                          <a:latin typeface="Goudy Old Style"/>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oudy Old Style"/>
                        </a:rPr>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Goudy Old Style"/>
                        </a:rPr>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19180"/>
                  </a:ext>
                </a:extLst>
              </a:tr>
              <a:tr h="496363">
                <a:tc>
                  <a:txBody>
                    <a:bodyPr/>
                    <a:lstStyle/>
                    <a:p>
                      <a:pPr algn="l"/>
                      <a:r>
                        <a:rPr lang="en-US" sz="1200" b="1" dirty="0">
                          <a:solidFill>
                            <a:schemeClr val="tx2"/>
                          </a:solidFill>
                          <a:latin typeface="Goudy Old Style" panose="02020502050305020303"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dirty="0">
                          <a:solidFill>
                            <a:schemeClr val="tx2"/>
                          </a:solidFill>
                          <a:latin typeface="Goudy Old Style"/>
                        </a:rPr>
                        <a:t>Success rate of Virginia (Broker, Online, Phone)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solidFill>
                            <a:schemeClr val="tx2"/>
                          </a:solidFill>
                          <a:latin typeface="Goudy Old Style"/>
                        </a:rPr>
                        <a:t>(54%,41%,39%)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820023"/>
                  </a:ext>
                </a:extLst>
              </a:tr>
              <a:tr h="351461">
                <a:tc>
                  <a:txBody>
                    <a:bodyPr/>
                    <a:lstStyle/>
                    <a:p>
                      <a:pPr algn="l"/>
                      <a:r>
                        <a:rPr lang="en-US" sz="1200" dirty="0">
                          <a:solidFill>
                            <a:schemeClr val="tx2"/>
                          </a:solidFill>
                          <a:latin typeface="Goudy Old Style" panose="02020502050305020303"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a:solidFill>
                            <a:schemeClr val="tx2"/>
                          </a:solidFill>
                          <a:latin typeface="Goudy Old Style"/>
                        </a:rPr>
                        <a:t>Households in Virginia (ref-1)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3184121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7922813"/>
                  </a:ext>
                </a:extLst>
              </a:tr>
              <a:tr h="351461">
                <a:tc>
                  <a:txBody>
                    <a:bodyPr/>
                    <a:lstStyle/>
                    <a:p>
                      <a:pPr algn="l"/>
                      <a:r>
                        <a:rPr lang="en-US" sz="1200" dirty="0">
                          <a:solidFill>
                            <a:schemeClr val="tx2"/>
                          </a:solidFill>
                          <a:latin typeface="Goudy Old Style" panose="02020502050305020303"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a:solidFill>
                            <a:schemeClr val="tx2"/>
                          </a:solidFill>
                          <a:latin typeface="Goudy Old Style"/>
                        </a:rPr>
                        <a:t>Percentage of towns in Virginia based on </a:t>
                      </a:r>
                      <a:r>
                        <a:rPr lang="en-US" sz="1600" dirty="0" err="1">
                          <a:solidFill>
                            <a:schemeClr val="tx2"/>
                          </a:solidFill>
                          <a:latin typeface="Goudy Old Style"/>
                        </a:rPr>
                        <a:t>Zipcode</a:t>
                      </a:r>
                      <a:r>
                        <a:rPr lang="en-US" sz="1600" dirty="0">
                          <a:solidFill>
                            <a:schemeClr val="tx2"/>
                          </a:solidFill>
                          <a:latin typeface="Goudy Old Style"/>
                        </a:rPr>
                        <a:t> </a:t>
                      </a:r>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0182"/>
                  </a:ext>
                </a:extLst>
              </a:tr>
              <a:tr h="351461">
                <a:tc>
                  <a:txBody>
                    <a:bodyPr/>
                    <a:lstStyle/>
                    <a:p>
                      <a:pPr lvl="0" algn="l">
                        <a:lnSpc>
                          <a:spcPct val="100000"/>
                        </a:lnSpc>
                        <a:spcBef>
                          <a:spcPts val="0"/>
                        </a:spcBef>
                        <a:spcAft>
                          <a:spcPts val="0"/>
                        </a:spcAft>
                        <a:buNone/>
                      </a:pPr>
                      <a:r>
                        <a:rPr lang="en-US" sz="1200" b="1" i="0" u="none" strike="noStrike" noProof="0" dirty="0">
                          <a:solidFill>
                            <a:schemeClr val="tx2"/>
                          </a:solidFill>
                          <a:latin typeface="Goudy Old Style" panose="02020502050305020303"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600" b="1" i="0" u="none" strike="noStrike" noProof="0" dirty="0">
                          <a:solidFill>
                            <a:schemeClr val="tx2"/>
                          </a:solidFill>
                          <a:latin typeface="Goudy Old Style"/>
                        </a:rPr>
                        <a:t>Required households in Virginia</a:t>
                      </a:r>
                      <a:endParaRPr lang="en-US" sz="1600" b="1" i="0" u="none" strike="noStrike" noProof="0" dirty="0">
                        <a:solidFill>
                          <a:schemeClr val="tx2"/>
                        </a:solidFill>
                        <a:latin typeface="Verdan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solidFill>
                            <a:schemeClr val="tx2"/>
                          </a:solidFill>
                          <a:latin typeface="Goudy Old Style"/>
                        </a:rPr>
                        <a:t>827871</a:t>
                      </a:r>
                      <a:endParaRPr lang="en-US" sz="1600" b="1"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3107485"/>
                  </a:ext>
                </a:extLst>
              </a:tr>
              <a:tr h="351461">
                <a:tc>
                  <a:txBody>
                    <a:bodyPr/>
                    <a:lstStyle/>
                    <a:p>
                      <a:pPr lvl="0" algn="l">
                        <a:buNone/>
                      </a:pPr>
                      <a:r>
                        <a:rPr lang="en-US" sz="1200" dirty="0">
                          <a:solidFill>
                            <a:schemeClr val="tx2"/>
                          </a:solidFill>
                          <a:latin typeface="Goudy Old Style" panose="02020502050305020303"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dirty="0">
                          <a:solidFill>
                            <a:schemeClr val="tx2"/>
                          </a:solidFill>
                          <a:latin typeface="Goudy Old Style"/>
                        </a:rPr>
                        <a:t>Number of Customers who have already taken plan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51313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7800583"/>
                  </a:ext>
                </a:extLst>
              </a:tr>
              <a:tr h="351461">
                <a:tc>
                  <a:txBody>
                    <a:bodyPr/>
                    <a:lstStyle/>
                    <a:p>
                      <a:pPr algn="l"/>
                      <a:r>
                        <a:rPr lang="en-US" sz="1200" dirty="0">
                          <a:solidFill>
                            <a:schemeClr val="tx2"/>
                          </a:solidFill>
                          <a:latin typeface="Goudy Old Style" panose="02020502050305020303"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dirty="0">
                          <a:solidFill>
                            <a:schemeClr val="tx2"/>
                          </a:solidFill>
                          <a:latin typeface="Goudy Old Style"/>
                        </a:rPr>
                        <a:t>Number of people that does not have Kangaroo Auto Insurance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solidFill>
                            <a:schemeClr val="tx2"/>
                          </a:solidFill>
                          <a:latin typeface="Goudy Old Style"/>
                        </a:rPr>
                        <a:t>776558</a:t>
                      </a:r>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6379387"/>
                  </a:ext>
                </a:extLst>
              </a:tr>
              <a:tr h="607069">
                <a:tc>
                  <a:txBody>
                    <a:bodyPr/>
                    <a:lstStyle/>
                    <a:p>
                      <a:pPr algn="l"/>
                      <a:r>
                        <a:rPr lang="en-US" sz="1200" b="1" dirty="0">
                          <a:solidFill>
                            <a:schemeClr val="tx2"/>
                          </a:solidFill>
                          <a:latin typeface="Goudy Old Style" panose="02020502050305020303"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600" b="1" dirty="0">
                          <a:solidFill>
                            <a:schemeClr val="tx2"/>
                          </a:solidFill>
                          <a:latin typeface="Goudy Old Style"/>
                        </a:rPr>
                        <a:t>Assuming 15% of them require an insurance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solidFill>
                            <a:schemeClr val="tx2"/>
                          </a:solidFill>
                          <a:latin typeface="Goudy Old Style"/>
                        </a:rPr>
                        <a:t>116483</a:t>
                      </a:r>
                    </a:p>
                    <a:p>
                      <a:pPr algn="r"/>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0564045"/>
                  </a:ext>
                </a:extLst>
              </a:tr>
              <a:tr h="351461">
                <a:tc>
                  <a:txBody>
                    <a:bodyPr/>
                    <a:lstStyle/>
                    <a:p>
                      <a:pPr lvl="0" algn="l">
                        <a:buNone/>
                      </a:pPr>
                      <a:r>
                        <a:rPr lang="en-US" sz="1200" b="0" i="0" u="none" strike="noStrike" dirty="0">
                          <a:solidFill>
                            <a:schemeClr val="tx2"/>
                          </a:solidFill>
                          <a:effectLst/>
                          <a:latin typeface="Goudy Old Style" panose="02020502050305020303" pitchFamily="18" charset="0"/>
                        </a:rPr>
                        <a:t> 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a:solidFill>
                            <a:schemeClr val="tx2"/>
                          </a:solidFill>
                          <a:effectLst/>
                          <a:latin typeface="Goudy Old Style"/>
                        </a:rPr>
                        <a:t>Number of Customers a sales agent can handle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a:buNone/>
                      </a:pPr>
                      <a:r>
                        <a:rPr lang="en-US" sz="1600" dirty="0">
                          <a:solidFill>
                            <a:schemeClr val="tx2"/>
                          </a:solidFill>
                          <a:latin typeface="Goudy Old Style"/>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1395703"/>
                  </a:ext>
                </a:extLst>
              </a:tr>
              <a:tr h="351461">
                <a:tc>
                  <a:txBody>
                    <a:bodyPr/>
                    <a:lstStyle/>
                    <a:p>
                      <a:pPr lvl="0" algn="l">
                        <a:buNone/>
                      </a:pPr>
                      <a:r>
                        <a:rPr lang="en-US" sz="1200" b="1" i="0" u="none" strike="noStrike" dirty="0">
                          <a:solidFill>
                            <a:schemeClr val="tx2"/>
                          </a:solidFill>
                          <a:effectLst/>
                          <a:latin typeface="Goudy Old Style" panose="02020502050305020303" pitchFamily="18" charset="0"/>
                        </a:rPr>
                        <a:t> 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1" i="0" u="none" strike="noStrike" dirty="0">
                          <a:solidFill>
                            <a:schemeClr val="tx2"/>
                          </a:solidFill>
                          <a:effectLst/>
                          <a:latin typeface="Goudy Old Style"/>
                        </a:rPr>
                        <a:t>Number of sales agents required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a:buNone/>
                      </a:pPr>
                      <a:r>
                        <a:rPr lang="en-US" sz="1600" b="1" dirty="0">
                          <a:solidFill>
                            <a:schemeClr val="tx2"/>
                          </a:solidFill>
                          <a:latin typeface="Goudy Old Style"/>
                        </a:rPr>
                        <a:t>1164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192265"/>
                  </a:ext>
                </a:extLst>
              </a:tr>
              <a:tr h="351461">
                <a:tc>
                  <a:txBody>
                    <a:bodyPr/>
                    <a:lstStyle/>
                    <a:p>
                      <a:pPr lvl="0" algn="l">
                        <a:buNone/>
                      </a:pPr>
                      <a:r>
                        <a:rPr lang="en-US" sz="1200" b="0" i="0" u="none" strike="noStrike" dirty="0">
                          <a:solidFill>
                            <a:schemeClr val="tx2"/>
                          </a:solidFill>
                          <a:effectLst/>
                          <a:latin typeface="Goudy Old Style" panose="02020502050305020303" pitchFamily="18" charset="0"/>
                        </a:rPr>
                        <a:t> 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0" i="0" u="none" strike="noStrike">
                          <a:solidFill>
                            <a:schemeClr val="tx2"/>
                          </a:solidFill>
                          <a:effectLst/>
                          <a:latin typeface="Goudy Old Style"/>
                        </a:rPr>
                        <a:t>Pay per hour for a sales agent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solidFill>
                            <a:schemeClr val="tx2"/>
                          </a:solidFill>
                          <a:latin typeface="Goudy Old Style"/>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9054660"/>
                  </a:ext>
                </a:extLst>
              </a:tr>
              <a:tr h="351461">
                <a:tc>
                  <a:txBody>
                    <a:bodyPr/>
                    <a:lstStyle/>
                    <a:p>
                      <a:pPr algn="l" fontAlgn="b"/>
                      <a:r>
                        <a:rPr lang="en-US" sz="1200" b="1" i="0" u="none" strike="noStrike" dirty="0">
                          <a:solidFill>
                            <a:schemeClr val="tx2"/>
                          </a:solidFill>
                          <a:effectLst/>
                          <a:latin typeface="Goudy Old Style" panose="02020502050305020303" pitchFamily="18" charset="0"/>
                        </a:rPr>
                        <a:t> 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1" i="0" u="none" strike="noStrike" dirty="0">
                          <a:solidFill>
                            <a:schemeClr val="tx2"/>
                          </a:solidFill>
                          <a:effectLst/>
                          <a:latin typeface="Goudy Old Style"/>
                        </a:rPr>
                        <a:t>Total Investment per hour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r"/>
                      <a:r>
                        <a:rPr lang="en-US" sz="1600" b="1" dirty="0">
                          <a:solidFill>
                            <a:schemeClr val="tx2"/>
                          </a:solidFill>
                          <a:latin typeface="Goudy Old Style"/>
                        </a:rPr>
                        <a:t>17460$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4987476"/>
                  </a:ext>
                </a:extLst>
              </a:tr>
              <a:tr h="351461">
                <a:tc>
                  <a:txBody>
                    <a:bodyPr/>
                    <a:lstStyle/>
                    <a:p>
                      <a:pPr lvl="0" algn="l">
                        <a:buNone/>
                      </a:pPr>
                      <a:r>
                        <a:rPr lang="en-US" sz="1200" b="1" dirty="0">
                          <a:solidFill>
                            <a:schemeClr val="tx2"/>
                          </a:solidFill>
                          <a:latin typeface="Goudy Old Style" panose="02020502050305020303" pitchFamily="18" charset="0"/>
                        </a:rPr>
                        <a:t> 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1" i="0" u="none" strike="noStrike" noProof="0" dirty="0">
                          <a:solidFill>
                            <a:schemeClr val="tx2"/>
                          </a:solidFill>
                          <a:effectLst/>
                          <a:latin typeface="Goudy Old Style"/>
                        </a:rPr>
                        <a:t>Mean Premium in Virginia</a:t>
                      </a:r>
                      <a:endParaRPr lang="en-US" b="1" dirty="0">
                        <a:solidFill>
                          <a:schemeClr val="tx2"/>
                        </a:solidFill>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solidFill>
                            <a:schemeClr val="tx2"/>
                          </a:solidFill>
                          <a:latin typeface="Goudy Old Style"/>
                        </a:rPr>
                        <a:t>899.83$</a:t>
                      </a:r>
                      <a:endParaRPr lang="en-US" sz="1600" b="1"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440598"/>
                  </a:ext>
                </a:extLst>
              </a:tr>
              <a:tr h="496363">
                <a:tc>
                  <a:txBody>
                    <a:bodyPr/>
                    <a:lstStyle/>
                    <a:p>
                      <a:pPr algn="l" fontAlgn="b"/>
                      <a:r>
                        <a:rPr lang="en-US" sz="1200" b="1" i="0" u="none" strike="noStrike" dirty="0">
                          <a:solidFill>
                            <a:schemeClr val="tx2"/>
                          </a:solidFill>
                          <a:effectLst/>
                          <a:latin typeface="Goudy Old Style" panose="02020502050305020303" pitchFamily="18" charset="0"/>
                        </a:rPr>
                        <a:t> 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1" i="0" u="none" strike="noStrike" dirty="0">
                          <a:solidFill>
                            <a:schemeClr val="tx2"/>
                          </a:solidFill>
                          <a:effectLst/>
                          <a:latin typeface="Goudy Old Style"/>
                        </a:rPr>
                        <a:t>Success Rate of Broker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b="1" dirty="0">
                          <a:solidFill>
                            <a:schemeClr val="tx2"/>
                          </a:solidFill>
                          <a:latin typeface="Goudy Old Style"/>
                        </a:rPr>
                        <a:t>                        54%</a:t>
                      </a:r>
                      <a:endParaRPr lang="en-US" b="1" dirty="0">
                        <a:solidFill>
                          <a:schemeClr val="tx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4719729"/>
                  </a:ext>
                </a:extLst>
              </a:tr>
              <a:tr h="593802">
                <a:tc>
                  <a:txBody>
                    <a:bodyPr/>
                    <a:lstStyle/>
                    <a:p>
                      <a:pPr lvl="0" algn="l">
                        <a:buNone/>
                      </a:pPr>
                      <a:r>
                        <a:rPr lang="en-US" sz="1200" b="1" i="0" u="none" strike="noStrike" dirty="0">
                          <a:solidFill>
                            <a:schemeClr val="tx2"/>
                          </a:solidFill>
                          <a:effectLst/>
                          <a:latin typeface="Goudy Old Style" panose="02020502050305020303" pitchFamily="18" charset="0"/>
                        </a:rPr>
                        <a:t> 14</a:t>
                      </a:r>
                    </a:p>
                  </a:txBody>
                  <a:tcPr marL="7620" marR="7620" marT="7620" marB="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buNone/>
                      </a:pPr>
                      <a:r>
                        <a:rPr lang="en-US" sz="1600" b="1" i="0" u="none" strike="noStrike" dirty="0">
                          <a:solidFill>
                            <a:schemeClr val="tx2"/>
                          </a:solidFill>
                          <a:effectLst/>
                          <a:latin typeface="Goudy Old Style"/>
                        </a:rPr>
                        <a:t>Number of New Customers they will be getting</a:t>
                      </a:r>
                      <a:endParaRPr lang="en-US" sz="1100" b="1" i="0" u="none" strike="noStrike" dirty="0">
                        <a:solidFill>
                          <a:schemeClr val="tx2"/>
                        </a:solidFill>
                        <a:effectLst/>
                        <a:latin typeface="Calibri"/>
                      </a:endParaRPr>
                    </a:p>
                  </a:txBody>
                  <a:tcPr marL="7620" marR="7620" marT="7620" marB="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r">
                        <a:buNone/>
                      </a:pPr>
                      <a:r>
                        <a:rPr lang="en-US" sz="1600" b="1" dirty="0">
                          <a:solidFill>
                            <a:schemeClr val="tx2"/>
                          </a:solidFill>
                          <a:latin typeface="Goudy Old Style"/>
                        </a:rPr>
                        <a:t>                      62901</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9781168"/>
                  </a:ext>
                </a:extLst>
              </a:tr>
              <a:tr h="496363">
                <a:tc>
                  <a:txBody>
                    <a:bodyPr/>
                    <a:lstStyle/>
                    <a:p>
                      <a:pPr lvl="0" algn="l">
                        <a:buNone/>
                      </a:pPr>
                      <a:r>
                        <a:rPr lang="en-US" sz="1200" b="1" i="0" u="none" strike="noStrike" dirty="0">
                          <a:solidFill>
                            <a:schemeClr val="tx2"/>
                          </a:solidFill>
                          <a:effectLst/>
                          <a:latin typeface="Goudy Old Style" panose="02020502050305020303" pitchFamily="18" charset="0"/>
                        </a:rPr>
                        <a:t> 15</a:t>
                      </a:r>
                    </a:p>
                  </a:txBody>
                  <a:tcPr marL="7620" marR="7620" marT="7620" marB="0">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tcPr>
                </a:tc>
                <a:tc>
                  <a:txBody>
                    <a:bodyPr/>
                    <a:lstStyle/>
                    <a:p>
                      <a:pPr lvl="0" algn="l">
                        <a:buNone/>
                      </a:pPr>
                      <a:r>
                        <a:rPr lang="en-US" sz="1600" b="1" i="0" u="none" strike="noStrike" dirty="0">
                          <a:solidFill>
                            <a:schemeClr val="tx2"/>
                          </a:solidFill>
                          <a:effectLst/>
                          <a:latin typeface="Goudy Old Style"/>
                        </a:rPr>
                        <a:t>Total sales for the new customers per month</a:t>
                      </a:r>
                    </a:p>
                  </a:txBody>
                  <a:tcPr marL="7620" marR="7620" marT="7620" marB="0">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lnTlToBr w="12700" cmpd="sng">
                      <a:noFill/>
                      <a:prstDash val="solid"/>
                    </a:lnTlToBr>
                    <a:lnBlToTr w="12700" cmpd="sng">
                      <a:noFill/>
                      <a:prstDash val="solid"/>
                    </a:lnBlToTr>
                  </a:tcPr>
                </a:tc>
                <a:tc>
                  <a:txBody>
                    <a:bodyPr/>
                    <a:lstStyle/>
                    <a:p>
                      <a:pPr lvl="0" algn="r">
                        <a:buNone/>
                      </a:pPr>
                      <a:r>
                        <a:rPr lang="en-US" sz="1600" b="1" dirty="0">
                          <a:solidFill>
                            <a:schemeClr val="tx2"/>
                          </a:solidFill>
                          <a:latin typeface="Goudy Old Style"/>
                        </a:rPr>
                        <a:t>                   </a:t>
                      </a:r>
                      <a:r>
                        <a:rPr lang="en-US" sz="1600" b="1" dirty="0" err="1">
                          <a:solidFill>
                            <a:schemeClr val="tx2"/>
                          </a:solidFill>
                          <a:latin typeface="Goudy Old Style"/>
                        </a:rPr>
                        <a:t>56.6M</a:t>
                      </a:r>
                      <a:r>
                        <a:rPr lang="en-US" sz="1600" b="1" dirty="0">
                          <a:solidFill>
                            <a:schemeClr val="tx2"/>
                          </a:solidFill>
                          <a:latin typeface="Goudy Old Style"/>
                        </a:rPr>
                        <a:t>$</a:t>
                      </a:r>
                    </a:p>
                  </a:txBody>
                  <a:tcP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lnTlToBr w="12700" cmpd="sng">
                      <a:noFill/>
                      <a:prstDash val="solid"/>
                    </a:lnTlToBr>
                    <a:lnBlToTr w="12700" cmpd="sng">
                      <a:noFill/>
                      <a:prstDash val="solid"/>
                    </a:lnBlToTr>
                  </a:tcPr>
                </a:tc>
                <a:extLst>
                  <a:ext uri="{0D108BD9-81ED-4DB2-BD59-A6C34878D82A}">
                    <a16:rowId xmlns:a16="http://schemas.microsoft.com/office/drawing/2014/main" val="919005533"/>
                  </a:ext>
                </a:extLst>
              </a:tr>
            </a:tbl>
          </a:graphicData>
        </a:graphic>
      </p:graphicFrame>
      <p:sp>
        <p:nvSpPr>
          <p:cNvPr id="11" name="TextBox 10">
            <a:extLst>
              <a:ext uri="{FF2B5EF4-FFF2-40B4-BE49-F238E27FC236}">
                <a16:creationId xmlns:a16="http://schemas.microsoft.com/office/drawing/2014/main" id="{BD215BD9-25FB-F86A-BF9C-9D5F495E1E6F}"/>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31</a:t>
            </a:r>
          </a:p>
        </p:txBody>
      </p:sp>
    </p:spTree>
    <p:extLst>
      <p:ext uri="{BB962C8B-B14F-4D97-AF65-F5344CB8AC3E}">
        <p14:creationId xmlns:p14="http://schemas.microsoft.com/office/powerpoint/2010/main" val="4291178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D39-92D9-ABDF-5259-08C10D080F56}"/>
              </a:ext>
            </a:extLst>
          </p:cNvPr>
          <p:cNvSpPr>
            <a:spLocks noGrp="1"/>
          </p:cNvSpPr>
          <p:nvPr>
            <p:ph type="title"/>
          </p:nvPr>
        </p:nvSpPr>
        <p:spPr>
          <a:xfrm>
            <a:off x="1259632" y="836712"/>
            <a:ext cx="7416800" cy="508000"/>
          </a:xfrm>
        </p:spPr>
        <p:txBody>
          <a:bodyPr/>
          <a:lstStyle/>
          <a:p>
            <a:r>
              <a:rPr lang="en-US">
                <a:latin typeface="Goudy Old Style"/>
              </a:rPr>
              <a:t>Targeting Younger population</a:t>
            </a:r>
          </a:p>
        </p:txBody>
      </p:sp>
      <p:sp>
        <p:nvSpPr>
          <p:cNvPr id="5" name="TextBox 4">
            <a:extLst>
              <a:ext uri="{FF2B5EF4-FFF2-40B4-BE49-F238E27FC236}">
                <a16:creationId xmlns:a16="http://schemas.microsoft.com/office/drawing/2014/main" id="{813F5E24-BFD7-2A50-555D-DC65D439C64E}"/>
              </a:ext>
            </a:extLst>
          </p:cNvPr>
          <p:cNvSpPr txBox="1"/>
          <p:nvPr/>
        </p:nvSpPr>
        <p:spPr>
          <a:xfrm>
            <a:off x="59715" y="2315323"/>
            <a:ext cx="8872258" cy="1337546"/>
          </a:xfrm>
          <a:prstGeom prst="rect">
            <a:avLst/>
          </a:prstGeom>
          <a:noFill/>
        </p:spPr>
        <p:txBody>
          <a:bodyPr wrap="square" lIns="91440" tIns="45720" rIns="91440" bIns="45720" anchor="t">
            <a:spAutoFit/>
          </a:bodyPr>
          <a:lstStyle/>
          <a:p>
            <a:pPr algn="just">
              <a:lnSpc>
                <a:spcPct val="107000"/>
              </a:lnSpc>
              <a:spcBef>
                <a:spcPts val="0"/>
              </a:spcBef>
              <a:spcAft>
                <a:spcPts val="800"/>
              </a:spcAft>
            </a:pPr>
            <a:r>
              <a:rPr lang="en-US" sz="1600" b="0" dirty="0">
                <a:solidFill>
                  <a:schemeClr val="tx2"/>
                </a:solidFill>
                <a:effectLst/>
                <a:latin typeface="Goudy Old Style"/>
                <a:ea typeface="Calibri" panose="020F0502020204030204" pitchFamily="34" charset="0"/>
                <a:cs typeface="Times New Roman"/>
              </a:rPr>
              <a:t>For </a:t>
            </a:r>
            <a:r>
              <a:rPr lang="en-US" sz="1600" b="0" dirty="0">
                <a:solidFill>
                  <a:schemeClr val="tx2"/>
                </a:solidFill>
                <a:latin typeface="Goudy Old Style"/>
                <a:ea typeface="Calibri" panose="020F0502020204030204" pitchFamily="34" charset="0"/>
                <a:cs typeface="Times New Roman"/>
              </a:rPr>
              <a:t>completed</a:t>
            </a:r>
            <a:r>
              <a:rPr lang="en-US" sz="1600" b="0" dirty="0">
                <a:solidFill>
                  <a:schemeClr val="tx2"/>
                </a:solidFill>
                <a:effectLst/>
                <a:latin typeface="Goudy Old Style"/>
                <a:ea typeface="Calibri" panose="020F0502020204030204" pitchFamily="34" charset="0"/>
                <a:cs typeface="Times New Roman"/>
              </a:rPr>
              <a:t> (-10 to 0), most of those who haven’t renewed the plan </a:t>
            </a:r>
            <a:r>
              <a:rPr lang="en-US" sz="1600" b="0">
                <a:solidFill>
                  <a:schemeClr val="tx2"/>
                </a:solidFill>
                <a:latin typeface="Goudy Old Style"/>
                <a:ea typeface="Calibri" panose="020F0502020204030204" pitchFamily="34" charset="0"/>
                <a:cs typeface="Times New Roman"/>
              </a:rPr>
              <a:t>are aged</a:t>
            </a:r>
            <a:r>
              <a:rPr lang="en-US" sz="1600" b="0" dirty="0">
                <a:solidFill>
                  <a:schemeClr val="tx2"/>
                </a:solidFill>
                <a:effectLst/>
                <a:latin typeface="Goudy Old Style"/>
                <a:ea typeface="Calibri" panose="020F0502020204030204" pitchFamily="34" charset="0"/>
                <a:cs typeface="Times New Roman"/>
              </a:rPr>
              <a:t> 18-30. For</a:t>
            </a:r>
            <a:r>
              <a:rPr lang="en-US" sz="1600" b="0">
                <a:solidFill>
                  <a:schemeClr val="tx2"/>
                </a:solidFill>
                <a:latin typeface="Goudy Old Style"/>
                <a:ea typeface="Calibri" panose="020F0502020204030204" pitchFamily="34" charset="0"/>
                <a:cs typeface="Times New Roman"/>
              </a:rPr>
              <a:t> the age group </a:t>
            </a:r>
            <a:r>
              <a:rPr lang="en-US" sz="1600" b="0" dirty="0">
                <a:solidFill>
                  <a:schemeClr val="tx2"/>
                </a:solidFill>
                <a:effectLst/>
                <a:latin typeface="Goudy Old Style"/>
                <a:ea typeface="Calibri" panose="020F0502020204030204" pitchFamily="34" charset="0"/>
                <a:cs typeface="Times New Roman"/>
              </a:rPr>
              <a:t>(</a:t>
            </a:r>
            <a:r>
              <a:rPr lang="en-US" sz="1600" b="0" dirty="0">
                <a:solidFill>
                  <a:schemeClr val="tx2"/>
                </a:solidFill>
                <a:latin typeface="Goudy Old Style"/>
                <a:ea typeface="Calibri" panose="020F0502020204030204" pitchFamily="34" charset="0"/>
                <a:cs typeface="Times New Roman"/>
              </a:rPr>
              <a:t>0-10</a:t>
            </a:r>
            <a:r>
              <a:rPr lang="en-US" sz="1600" b="0" dirty="0">
                <a:solidFill>
                  <a:schemeClr val="tx2"/>
                </a:solidFill>
                <a:effectLst/>
                <a:latin typeface="Goudy Old Style"/>
                <a:ea typeface="Calibri" panose="020F0502020204030204" pitchFamily="34" charset="0"/>
                <a:cs typeface="Times New Roman"/>
              </a:rPr>
              <a:t>), most of those who have canceled are in the age group 18-30</a:t>
            </a:r>
            <a:r>
              <a:rPr lang="en-US" sz="1600" b="0" dirty="0">
                <a:solidFill>
                  <a:schemeClr val="tx2"/>
                </a:solidFill>
                <a:latin typeface="Goudy Old Style"/>
                <a:ea typeface="Calibri" panose="020F0502020204030204" pitchFamily="34" charset="0"/>
                <a:cs typeface="Times New Roman"/>
              </a:rPr>
              <a:t>.</a:t>
            </a:r>
            <a:endParaRPr lang="en-US" sz="1600" b="0" dirty="0">
              <a:solidFill>
                <a:schemeClr val="tx2"/>
              </a:solidFill>
              <a:effectLst/>
              <a:latin typeface="Goudy Old Style" panose="02020502050305020303" pitchFamily="18" charset="0"/>
              <a:ea typeface="Calibri" panose="020F0502020204030204" pitchFamily="34" charset="0"/>
              <a:cs typeface="Times New Roman" panose="02020603050405020304" pitchFamily="18" charset="0"/>
            </a:endParaRPr>
          </a:p>
          <a:p>
            <a:pPr algn="just">
              <a:lnSpc>
                <a:spcPct val="107000"/>
              </a:lnSpc>
              <a:spcBef>
                <a:spcPts val="0"/>
              </a:spcBef>
              <a:spcAft>
                <a:spcPts val="800"/>
              </a:spcAft>
            </a:pPr>
            <a:endParaRPr lang="en-US" sz="1600" b="0" dirty="0">
              <a:solidFill>
                <a:schemeClr val="tx2"/>
              </a:solidFill>
              <a:latin typeface="Goudy Old Style"/>
              <a:cs typeface="Times New Roman"/>
            </a:endParaRPr>
          </a:p>
          <a:p>
            <a:pPr marL="0" marR="0" algn="just">
              <a:lnSpc>
                <a:spcPct val="107000"/>
              </a:lnSpc>
              <a:spcBef>
                <a:spcPts val="0"/>
              </a:spcBef>
              <a:spcAft>
                <a:spcPts val="800"/>
              </a:spcAft>
            </a:pPr>
            <a:endParaRPr lang="en-US" sz="1600" b="0" dirty="0">
              <a:solidFill>
                <a:schemeClr val="tx2"/>
              </a:solidFill>
              <a:effectLst/>
              <a:latin typeface="Goudy Old Style" panose="02020502050305020303"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407ED8C4-E731-70DA-7486-AEBA51BE52D0}"/>
              </a:ext>
            </a:extLst>
          </p:cNvPr>
          <p:cNvPicPr>
            <a:picLocks noChangeAspect="1"/>
          </p:cNvPicPr>
          <p:nvPr/>
        </p:nvPicPr>
        <p:blipFill>
          <a:blip r:embed="rId2"/>
          <a:stretch>
            <a:fillRect/>
          </a:stretch>
        </p:blipFill>
        <p:spPr>
          <a:xfrm>
            <a:off x="3094456" y="3215924"/>
            <a:ext cx="5984619" cy="3276292"/>
          </a:xfrm>
          <a:prstGeom prst="rect">
            <a:avLst/>
          </a:prstGeom>
        </p:spPr>
      </p:pic>
      <p:sp>
        <p:nvSpPr>
          <p:cNvPr id="4" name="TextBox 3">
            <a:extLst>
              <a:ext uri="{FF2B5EF4-FFF2-40B4-BE49-F238E27FC236}">
                <a16:creationId xmlns:a16="http://schemas.microsoft.com/office/drawing/2014/main" id="{63347CB7-30EE-CCE9-DF87-A99F5E0C2D29}"/>
              </a:ext>
            </a:extLst>
          </p:cNvPr>
          <p:cNvSpPr txBox="1"/>
          <p:nvPr/>
        </p:nvSpPr>
        <p:spPr>
          <a:xfrm>
            <a:off x="63173" y="2923686"/>
            <a:ext cx="294953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600" b="0" dirty="0">
                <a:solidFill>
                  <a:schemeClr val="tx2"/>
                </a:solidFill>
                <a:latin typeface="Goudy Old Style"/>
              </a:rPr>
              <a:t>Insights: </a:t>
            </a:r>
            <a:endParaRPr lang="en-US" sz="1600" b="0" dirty="0">
              <a:solidFill>
                <a:schemeClr val="tx2"/>
              </a:solidFill>
              <a:cs typeface="Arial"/>
            </a:endParaRPr>
          </a:p>
          <a:p>
            <a:pPr marL="285750" indent="-285750" algn="just">
              <a:buFont typeface="Arial"/>
              <a:buChar char="•"/>
            </a:pPr>
            <a:r>
              <a:rPr lang="en-US" sz="1600" b="0" dirty="0">
                <a:solidFill>
                  <a:schemeClr val="tx2"/>
                </a:solidFill>
                <a:latin typeface="Goudy Old Style"/>
              </a:rPr>
              <a:t>Offering additional coverage top-up at reasonable rates might work in the company's favor. </a:t>
            </a:r>
            <a:endParaRPr lang="en-US" sz="1600" b="0" dirty="0">
              <a:solidFill>
                <a:schemeClr val="tx2"/>
              </a:solidFill>
              <a:cs typeface="Arial"/>
            </a:endParaRPr>
          </a:p>
          <a:p>
            <a:pPr marL="285750" indent="-285750" algn="just">
              <a:buFont typeface="Arial"/>
              <a:buChar char="•"/>
            </a:pPr>
            <a:r>
              <a:rPr lang="en-US" sz="1600" b="0" dirty="0">
                <a:solidFill>
                  <a:schemeClr val="tx2"/>
                </a:solidFill>
                <a:latin typeface="Goudy Old Style"/>
              </a:rPr>
              <a:t>Marketing the target age group customers to emphasize on the fact that low premiums are associated with the newly constructed homes, which are preferable for investment. Rather than the old ones, which tend to get problems with age and have higher premiums too.</a:t>
            </a:r>
            <a:endParaRPr lang="en-US" sz="1600" b="0" dirty="0">
              <a:solidFill>
                <a:schemeClr val="tx2"/>
              </a:solidFill>
              <a:latin typeface="Goudy Old Style"/>
              <a:cs typeface="Arial"/>
            </a:endParaRPr>
          </a:p>
        </p:txBody>
      </p:sp>
      <p:sp>
        <p:nvSpPr>
          <p:cNvPr id="11" name="TextBox 10">
            <a:extLst>
              <a:ext uri="{FF2B5EF4-FFF2-40B4-BE49-F238E27FC236}">
                <a16:creationId xmlns:a16="http://schemas.microsoft.com/office/drawing/2014/main" id="{78F11070-490C-7F66-7FB0-8D689462DE97}"/>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32</a:t>
            </a:r>
          </a:p>
        </p:txBody>
      </p:sp>
    </p:spTree>
    <p:extLst>
      <p:ext uri="{BB962C8B-B14F-4D97-AF65-F5344CB8AC3E}">
        <p14:creationId xmlns:p14="http://schemas.microsoft.com/office/powerpoint/2010/main" val="414369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3D39-92D9-ABDF-5259-08C10D080F56}"/>
              </a:ext>
            </a:extLst>
          </p:cNvPr>
          <p:cNvSpPr>
            <a:spLocks noGrp="1"/>
          </p:cNvSpPr>
          <p:nvPr>
            <p:ph type="title"/>
          </p:nvPr>
        </p:nvSpPr>
        <p:spPr>
          <a:xfrm>
            <a:off x="1259632" y="836712"/>
            <a:ext cx="7416800" cy="508000"/>
          </a:xfrm>
        </p:spPr>
        <p:txBody>
          <a:bodyPr/>
          <a:lstStyle/>
          <a:p>
            <a:r>
              <a:rPr lang="en-US" dirty="0">
                <a:latin typeface="Goudy Old Style" panose="02020502050305020303" pitchFamily="18" charset="0"/>
              </a:rPr>
              <a:t>Implementation  benefits</a:t>
            </a:r>
          </a:p>
        </p:txBody>
      </p:sp>
      <p:graphicFrame>
        <p:nvGraphicFramePr>
          <p:cNvPr id="3" name="Table 3">
            <a:extLst>
              <a:ext uri="{FF2B5EF4-FFF2-40B4-BE49-F238E27FC236}">
                <a16:creationId xmlns:a16="http://schemas.microsoft.com/office/drawing/2014/main" id="{69B9476E-A88B-EDB9-50AF-48B4CB93968A}"/>
              </a:ext>
            </a:extLst>
          </p:cNvPr>
          <p:cNvGraphicFramePr>
            <a:graphicFrameLocks noGrp="1"/>
          </p:cNvGraphicFramePr>
          <p:nvPr>
            <p:extLst>
              <p:ext uri="{D42A27DB-BD31-4B8C-83A1-F6EECF244321}">
                <p14:modId xmlns:p14="http://schemas.microsoft.com/office/powerpoint/2010/main" val="310707777"/>
              </p:ext>
            </p:extLst>
          </p:nvPr>
        </p:nvGraphicFramePr>
        <p:xfrm>
          <a:off x="0" y="44624"/>
          <a:ext cx="9144000" cy="6729436"/>
        </p:xfrm>
        <a:graphic>
          <a:graphicData uri="http://schemas.openxmlformats.org/drawingml/2006/table">
            <a:tbl>
              <a:tblPr firstRow="1" bandRow="1">
                <a:tableStyleId>{5202B0CA-FC54-4496-8BCA-5EF66A818D29}</a:tableStyleId>
              </a:tblPr>
              <a:tblGrid>
                <a:gridCol w="7216342">
                  <a:extLst>
                    <a:ext uri="{9D8B030D-6E8A-4147-A177-3AD203B41FA5}">
                      <a16:colId xmlns:a16="http://schemas.microsoft.com/office/drawing/2014/main" val="751885357"/>
                    </a:ext>
                  </a:extLst>
                </a:gridCol>
                <a:gridCol w="1927658">
                  <a:extLst>
                    <a:ext uri="{9D8B030D-6E8A-4147-A177-3AD203B41FA5}">
                      <a16:colId xmlns:a16="http://schemas.microsoft.com/office/drawing/2014/main" val="590154742"/>
                    </a:ext>
                  </a:extLst>
                </a:gridCol>
              </a:tblGrid>
              <a:tr h="309348">
                <a:tc>
                  <a:txBody>
                    <a:bodyPr/>
                    <a:lstStyle/>
                    <a:p>
                      <a:r>
                        <a:rPr lang="en-US">
                          <a:latin typeface="Goudy Old Style"/>
                        </a:rPr>
                        <a:t>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atin typeface="Goudy Old Style"/>
                        </a:rPr>
                        <a:t>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819180"/>
                  </a:ext>
                </a:extLst>
              </a:tr>
              <a:tr h="283569">
                <a:tc>
                  <a:txBody>
                    <a:bodyPr/>
                    <a:lstStyle/>
                    <a:p>
                      <a:pPr algn="l"/>
                      <a:r>
                        <a:rPr lang="en-US" sz="1600">
                          <a:solidFill>
                            <a:schemeClr val="tx2"/>
                          </a:solidFill>
                          <a:latin typeface="Goudy Old Style"/>
                        </a:rPr>
                        <a:t>% of adult's contributing to kangaroo industry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13.81%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1820023"/>
                  </a:ext>
                </a:extLst>
              </a:tr>
              <a:tr h="283569">
                <a:tc>
                  <a:txBody>
                    <a:bodyPr/>
                    <a:lstStyle/>
                    <a:p>
                      <a:pPr algn="l"/>
                      <a:r>
                        <a:rPr lang="en-US" sz="1600">
                          <a:solidFill>
                            <a:schemeClr val="tx2"/>
                          </a:solidFill>
                          <a:latin typeface="Goudy Old Style"/>
                        </a:rPr>
                        <a:t>% of adults tending to cancel policy </a:t>
                      </a:r>
                      <a:endParaRPr lang="en-US" sz="160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43.5%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7922813"/>
                  </a:ext>
                </a:extLst>
              </a:tr>
              <a:tr h="489801">
                <a:tc>
                  <a:txBody>
                    <a:bodyPr/>
                    <a:lstStyle/>
                    <a:p>
                      <a:pPr algn="l"/>
                      <a:r>
                        <a:rPr lang="en-US" sz="1600" dirty="0">
                          <a:solidFill>
                            <a:schemeClr val="tx2"/>
                          </a:solidFill>
                          <a:latin typeface="Goudy Old Style"/>
                        </a:rPr>
                        <a:t>The homeownership rate among Americans under 35 years </a:t>
                      </a:r>
                      <a:r>
                        <a:rPr lang="en-US" sz="1400" dirty="0">
                          <a:solidFill>
                            <a:schemeClr val="tx2"/>
                          </a:solidFill>
                          <a:latin typeface="Goudy Old Style"/>
                        </a:rPr>
                        <a:t>(ref-2)</a:t>
                      </a:r>
                      <a:endParaRPr lang="en-US" sz="1600" dirty="0">
                        <a:solidFill>
                          <a:schemeClr val="tx2"/>
                        </a:solidFill>
                        <a:latin typeface="Goudy Old Style"/>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500182"/>
                  </a:ext>
                </a:extLst>
              </a:tr>
              <a:tr h="283569">
                <a:tc gridSpan="2">
                  <a:txBody>
                    <a:bodyPr/>
                    <a:lstStyle/>
                    <a:p>
                      <a:pPr algn="l"/>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3107485"/>
                  </a:ext>
                </a:extLst>
              </a:tr>
              <a:tr h="283569">
                <a:tc>
                  <a:txBody>
                    <a:bodyPr/>
                    <a:lstStyle/>
                    <a:p>
                      <a:pPr algn="l"/>
                      <a:r>
                        <a:rPr lang="en-US" sz="1600" dirty="0">
                          <a:solidFill>
                            <a:schemeClr val="tx2"/>
                          </a:solidFill>
                          <a:latin typeface="Goudy Old Style"/>
                        </a:rPr>
                        <a:t>Total adults (1:1 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dirty="0">
                          <a:solidFill>
                            <a:schemeClr val="tx2"/>
                          </a:solidFill>
                          <a:latin typeface="Goudy Old Style"/>
                        </a:rPr>
                        <a:t>4620550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27800583"/>
                  </a:ext>
                </a:extLst>
              </a:tr>
              <a:tr h="489801">
                <a:tc>
                  <a:txBody>
                    <a:bodyPr/>
                    <a:lstStyle/>
                    <a:p>
                      <a:pPr algn="l"/>
                      <a:r>
                        <a:rPr lang="en-US" sz="1600" dirty="0">
                          <a:solidFill>
                            <a:schemeClr val="tx2"/>
                          </a:solidFill>
                          <a:latin typeface="Goudy Old Style"/>
                        </a:rPr>
                        <a:t>The number of adults with credit scores &gt;680 is (24%)  (ref-3)</a:t>
                      </a:r>
                      <a:endParaRPr lang="en-US" sz="1600" dirty="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1136655.3</a:t>
                      </a:r>
                    </a:p>
                    <a:p>
                      <a:pPr algn="r"/>
                      <a:endParaRPr lang="en-US" sz="160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6379387"/>
                  </a:ext>
                </a:extLst>
              </a:tr>
              <a:tr h="515278">
                <a:tc>
                  <a:txBody>
                    <a:bodyPr/>
                    <a:lstStyle/>
                    <a:p>
                      <a:pPr algn="l"/>
                      <a:r>
                        <a:rPr lang="en-US" sz="1600">
                          <a:solidFill>
                            <a:schemeClr val="tx2"/>
                          </a:solidFill>
                          <a:latin typeface="Goudy Old Style"/>
                        </a:rPr>
                        <a:t>The number of Homeownership of adult households is (37.8%)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429655.7</a:t>
                      </a:r>
                    </a:p>
                    <a:p>
                      <a:pPr algn="r"/>
                      <a:endParaRPr lang="en-US" sz="160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0564045"/>
                  </a:ext>
                </a:extLst>
              </a:tr>
              <a:tr h="462796">
                <a:tc gridSpan="2">
                  <a:txBody>
                    <a:bodyPr/>
                    <a:lstStyle/>
                    <a:p>
                      <a:pPr algn="ctr" fontAlgn="b"/>
                      <a:r>
                        <a:rPr lang="en-US" sz="1600" b="1" i="0" u="sng" strike="noStrike">
                          <a:solidFill>
                            <a:schemeClr val="tx2"/>
                          </a:solidFill>
                          <a:effectLst/>
                          <a:latin typeface="Goudy Old Style"/>
                        </a:rPr>
                        <a:t>For analysis’ sake, we have chosen the entire adult population households are taking policy from kangaroo. Actual values may  vary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600" dirty="0">
                        <a:latin typeface="Goudy Old Style" panose="02020502050305020303" pitchFamily="18" charset="0"/>
                      </a:endParaRPr>
                    </a:p>
                  </a:txBody>
                  <a:tcPr/>
                </a:tc>
                <a:extLst>
                  <a:ext uri="{0D108BD9-81ED-4DB2-BD59-A6C34878D82A}">
                    <a16:rowId xmlns:a16="http://schemas.microsoft.com/office/drawing/2014/main" val="2104077115"/>
                  </a:ext>
                </a:extLst>
              </a:tr>
              <a:tr h="283569">
                <a:tc>
                  <a:txBody>
                    <a:bodyPr/>
                    <a:lstStyle/>
                    <a:p>
                      <a:pPr algn="l" fontAlgn="b"/>
                      <a:r>
                        <a:rPr lang="en-US" sz="1600" b="0" i="0" u="none" strike="noStrike">
                          <a:solidFill>
                            <a:schemeClr val="tx2"/>
                          </a:solidFill>
                          <a:effectLst/>
                          <a:latin typeface="Goudy Old Style"/>
                        </a:rPr>
                        <a:t>No of adults cancelling policy (43.5%)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185611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1395703"/>
                  </a:ext>
                </a:extLst>
              </a:tr>
              <a:tr h="283569">
                <a:tc>
                  <a:txBody>
                    <a:bodyPr/>
                    <a:lstStyle/>
                    <a:p>
                      <a:pPr algn="l" fontAlgn="b"/>
                      <a:r>
                        <a:rPr lang="en-US" sz="1600" b="0" i="0" u="none" strike="noStrike">
                          <a:solidFill>
                            <a:schemeClr val="tx2"/>
                          </a:solidFill>
                          <a:effectLst/>
                          <a:latin typeface="Goudy Old Style"/>
                        </a:rPr>
                        <a:t>No of adults continuing policy (56.5%)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244044.43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192265"/>
                  </a:ext>
                </a:extLst>
              </a:tr>
              <a:tr h="283569">
                <a:tc gridSpan="2">
                  <a:txBody>
                    <a:bodyPr/>
                    <a:lstStyle/>
                    <a:p>
                      <a:pPr algn="ctr" fontAlgn="b"/>
                      <a:r>
                        <a:rPr lang="en-US" sz="1600" b="1" i="0" u="sng" strike="noStrike">
                          <a:solidFill>
                            <a:schemeClr val="tx2"/>
                          </a:solidFill>
                          <a:effectLst/>
                          <a:latin typeface="Goudy Old Style"/>
                        </a:rPr>
                        <a:t>In our analysis, we found 899 is the mean premium ranging from (620-1200) for the 18-30 population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n-US" sz="1600" dirty="0">
                        <a:solidFill>
                          <a:schemeClr val="tx2"/>
                        </a:solidFill>
                        <a:latin typeface="Goudy Old Style" panose="02020502050305020303" pitchFamily="18" charset="0"/>
                      </a:endParaRPr>
                    </a:p>
                  </a:txBody>
                  <a:tcPr/>
                </a:tc>
                <a:extLst>
                  <a:ext uri="{0D108BD9-81ED-4DB2-BD59-A6C34878D82A}">
                    <a16:rowId xmlns:a16="http://schemas.microsoft.com/office/drawing/2014/main" val="1154302507"/>
                  </a:ext>
                </a:extLst>
              </a:tr>
              <a:tr h="418908">
                <a:tc>
                  <a:txBody>
                    <a:bodyPr/>
                    <a:lstStyle/>
                    <a:p>
                      <a:pPr algn="l" fontAlgn="b"/>
                      <a:r>
                        <a:rPr lang="en-US" sz="1600" b="0" i="0" u="none" strike="noStrike">
                          <a:solidFill>
                            <a:schemeClr val="tx2"/>
                          </a:solidFill>
                          <a:effectLst/>
                          <a:latin typeface="Goudy Old Style"/>
                        </a:rPr>
                        <a:t>Sales from the adult population  per month with  890 premium (total - canceled)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$219M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9054660"/>
                  </a:ext>
                </a:extLst>
              </a:tr>
              <a:tr h="625140">
                <a:tc>
                  <a:txBody>
                    <a:bodyPr/>
                    <a:lstStyle/>
                    <a:p>
                      <a:pPr algn="l" fontAlgn="b"/>
                      <a:r>
                        <a:rPr lang="en-US" sz="1600" b="0" i="0" u="none" strike="noStrike">
                          <a:solidFill>
                            <a:schemeClr val="tx2"/>
                          </a:solidFill>
                          <a:effectLst/>
                          <a:latin typeface="Goudy Old Style"/>
                        </a:rPr>
                        <a:t>Sales from adult population with premium 620 and expecting  at least 10% turnout with reduction in premium (total_updated_canceled)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r"/>
                      <a:r>
                        <a:rPr lang="en-US" sz="1600">
                          <a:solidFill>
                            <a:schemeClr val="tx2"/>
                          </a:solidFill>
                          <a:latin typeface="Goudy Old Style"/>
                        </a:rPr>
                        <a:t>$266M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4987476"/>
                  </a:ext>
                </a:extLst>
              </a:tr>
              <a:tr h="515278">
                <a:tc>
                  <a:txBody>
                    <a:bodyPr/>
                    <a:lstStyle/>
                    <a:p>
                      <a:pPr algn="l" fontAlgn="b"/>
                      <a:r>
                        <a:rPr lang="en-US" sz="1600" b="0" i="0" u="none" strike="noStrike">
                          <a:solidFill>
                            <a:schemeClr val="tx2"/>
                          </a:solidFill>
                          <a:effectLst/>
                          <a:latin typeface="Goudy Old Style"/>
                        </a:rPr>
                        <a:t>% increase in sales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600">
                          <a:solidFill>
                            <a:schemeClr val="tx2"/>
                          </a:solidFill>
                          <a:latin typeface="Goudy Old Style"/>
                        </a:rPr>
                        <a:t>21.4% </a:t>
                      </a:r>
                      <a:endParaRPr lang="en-US" sz="1600">
                        <a:solidFill>
                          <a:schemeClr val="tx2"/>
                        </a:solidFill>
                        <a:latin typeface="Goudy Old Style" panose="02020502050305020303"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81440598"/>
                  </a:ext>
                </a:extLst>
              </a:tr>
              <a:tr h="309348">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4719729"/>
                  </a:ext>
                </a:extLst>
              </a:tr>
            </a:tbl>
          </a:graphicData>
        </a:graphic>
      </p:graphicFrame>
      <p:sp>
        <p:nvSpPr>
          <p:cNvPr id="4" name="TextBox 3">
            <a:extLst>
              <a:ext uri="{FF2B5EF4-FFF2-40B4-BE49-F238E27FC236}">
                <a16:creationId xmlns:a16="http://schemas.microsoft.com/office/drawing/2014/main" id="{38BAC150-E0A6-D8F1-6C3C-31719215D9F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33</a:t>
            </a:r>
          </a:p>
        </p:txBody>
      </p:sp>
    </p:spTree>
    <p:extLst>
      <p:ext uri="{BB962C8B-B14F-4D97-AF65-F5344CB8AC3E}">
        <p14:creationId xmlns:p14="http://schemas.microsoft.com/office/powerpoint/2010/main" val="28974337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C93F-A802-D060-9131-ECE7C4B336AE}"/>
              </a:ext>
            </a:extLst>
          </p:cNvPr>
          <p:cNvSpPr>
            <a:spLocks noGrp="1"/>
          </p:cNvSpPr>
          <p:nvPr>
            <p:ph type="title"/>
          </p:nvPr>
        </p:nvSpPr>
        <p:spPr>
          <a:xfrm>
            <a:off x="1547664" y="980728"/>
            <a:ext cx="7416800" cy="508000"/>
          </a:xfrm>
        </p:spPr>
        <p:txBody>
          <a:bodyPr/>
          <a:lstStyle/>
          <a:p>
            <a:r>
              <a:rPr lang="en-US" dirty="0">
                <a:latin typeface="Goudy Old Style" panose="02020502050305020303" pitchFamily="18" charset="0"/>
              </a:rPr>
              <a:t>Targeting Skeptical Customers </a:t>
            </a:r>
          </a:p>
        </p:txBody>
      </p:sp>
      <p:pic>
        <p:nvPicPr>
          <p:cNvPr id="5" name="Picture 4">
            <a:extLst>
              <a:ext uri="{FF2B5EF4-FFF2-40B4-BE49-F238E27FC236}">
                <a16:creationId xmlns:a16="http://schemas.microsoft.com/office/drawing/2014/main" id="{1F0F3932-3D50-E494-96A3-CC4D45E6F2A6}"/>
              </a:ext>
            </a:extLst>
          </p:cNvPr>
          <p:cNvPicPr>
            <a:picLocks noChangeAspect="1"/>
          </p:cNvPicPr>
          <p:nvPr/>
        </p:nvPicPr>
        <p:blipFill>
          <a:blip r:embed="rId2"/>
          <a:stretch>
            <a:fillRect/>
          </a:stretch>
        </p:blipFill>
        <p:spPr>
          <a:xfrm>
            <a:off x="1259632" y="3323397"/>
            <a:ext cx="7416800" cy="3417971"/>
          </a:xfrm>
          <a:prstGeom prst="rect">
            <a:avLst/>
          </a:prstGeom>
        </p:spPr>
      </p:pic>
      <p:sp>
        <p:nvSpPr>
          <p:cNvPr id="7" name="TextBox 6">
            <a:extLst>
              <a:ext uri="{FF2B5EF4-FFF2-40B4-BE49-F238E27FC236}">
                <a16:creationId xmlns:a16="http://schemas.microsoft.com/office/drawing/2014/main" id="{858435E6-D83F-4C3B-D898-0EC003DCAC0F}"/>
              </a:ext>
            </a:extLst>
          </p:cNvPr>
          <p:cNvSpPr txBox="1"/>
          <p:nvPr/>
        </p:nvSpPr>
        <p:spPr>
          <a:xfrm>
            <a:off x="1259632" y="2420888"/>
            <a:ext cx="7606679" cy="1200329"/>
          </a:xfrm>
          <a:prstGeom prst="rect">
            <a:avLst/>
          </a:prstGeom>
          <a:noFill/>
        </p:spPr>
        <p:txBody>
          <a:bodyPr wrap="square" lIns="91440" tIns="45720" rIns="91440" bIns="45720" rtlCol="0" anchor="t">
            <a:spAutoFit/>
          </a:bodyPr>
          <a:lstStyle/>
          <a:p>
            <a:pPr marL="285750" indent="-285750">
              <a:buBlip>
                <a:blip r:embed="rId3"/>
              </a:buBlip>
            </a:pPr>
            <a:r>
              <a:rPr lang="en-US" b="0" dirty="0">
                <a:solidFill>
                  <a:schemeClr val="tx2"/>
                </a:solidFill>
                <a:latin typeface="Goudy Old Style"/>
              </a:rPr>
              <a:t>Families with three or more adults can be convinced to renew the plan, as most of them have a “High Credit Score</a:t>
            </a:r>
            <a:r>
              <a:rPr lang="en-US" b="0">
                <a:solidFill>
                  <a:schemeClr val="tx2"/>
                </a:solidFill>
                <a:latin typeface="Goudy Old Style"/>
              </a:rPr>
              <a:t>”.</a:t>
            </a:r>
            <a:endParaRPr lang="en-US" b="0" dirty="0">
              <a:solidFill>
                <a:schemeClr val="tx2"/>
              </a:solidFill>
              <a:latin typeface="Goudy Old Style"/>
            </a:endParaRPr>
          </a:p>
          <a:p>
            <a:pPr marL="285750" indent="-285750">
              <a:buBlip>
                <a:blip r:embed="rId3"/>
              </a:buBlip>
            </a:pPr>
            <a:r>
              <a:rPr lang="en-US" b="0" dirty="0">
                <a:solidFill>
                  <a:schemeClr val="tx2"/>
                </a:solidFill>
                <a:latin typeface="Goudy Old Style"/>
              </a:rPr>
              <a:t>There is no notable trend observed for cancelled and continuing customers.</a:t>
            </a:r>
          </a:p>
          <a:p>
            <a:endParaRPr lang="en-US" b="0" dirty="0">
              <a:solidFill>
                <a:schemeClr val="tx2"/>
              </a:solidFill>
              <a:latin typeface="Goudy Old Style" panose="02020502050305020303" pitchFamily="18" charset="0"/>
            </a:endParaRPr>
          </a:p>
        </p:txBody>
      </p:sp>
      <p:pic>
        <p:nvPicPr>
          <p:cNvPr id="9" name="Picture 8" descr="A New Husky for a New Era - UConn Today">
            <a:extLst>
              <a:ext uri="{FF2B5EF4-FFF2-40B4-BE49-F238E27FC236}">
                <a16:creationId xmlns:a16="http://schemas.microsoft.com/office/drawing/2014/main" id="{DFEBE847-BCE0-D8DD-F593-1D7C7CD8D9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DAA7DF-D6C3-3500-E60C-5499BA61C63B}"/>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34</a:t>
            </a:r>
          </a:p>
        </p:txBody>
      </p:sp>
    </p:spTree>
    <p:extLst>
      <p:ext uri="{BB962C8B-B14F-4D97-AF65-F5344CB8AC3E}">
        <p14:creationId xmlns:p14="http://schemas.microsoft.com/office/powerpoint/2010/main" val="1847540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376A6-4937-1FF4-701C-B2407D1EEAE8}"/>
              </a:ext>
            </a:extLst>
          </p:cNvPr>
          <p:cNvSpPr>
            <a:spLocks noGrp="1"/>
          </p:cNvSpPr>
          <p:nvPr>
            <p:ph type="title"/>
          </p:nvPr>
        </p:nvSpPr>
        <p:spPr>
          <a:xfrm>
            <a:off x="1565996" y="946157"/>
            <a:ext cx="7416800" cy="508000"/>
          </a:xfrm>
        </p:spPr>
        <p:txBody>
          <a:bodyPr/>
          <a:lstStyle/>
          <a:p>
            <a:r>
              <a:rPr lang="en-US">
                <a:latin typeface="Goudy Old Style"/>
                <a:ea typeface="Verdana"/>
              </a:rPr>
              <a:t>Analysis with </a:t>
            </a:r>
            <a:r>
              <a:rPr lang="en-US" err="1">
                <a:latin typeface="Goudy Old Style"/>
                <a:ea typeface="Verdana"/>
              </a:rPr>
              <a:t>sales.channel</a:t>
            </a:r>
            <a:endParaRPr lang="en-US">
              <a:latin typeface="Goudy Old Style"/>
              <a:ea typeface="Verdana"/>
            </a:endParaRPr>
          </a:p>
        </p:txBody>
      </p:sp>
      <p:pic>
        <p:nvPicPr>
          <p:cNvPr id="4" name="Picture 4" descr="Chart, histogram&#10;&#10;Description automatically generated">
            <a:extLst>
              <a:ext uri="{FF2B5EF4-FFF2-40B4-BE49-F238E27FC236}">
                <a16:creationId xmlns:a16="http://schemas.microsoft.com/office/drawing/2014/main" id="{7E6C3B87-C961-E539-F078-52964142CB32}"/>
              </a:ext>
            </a:extLst>
          </p:cNvPr>
          <p:cNvPicPr>
            <a:picLocks noGrp="1" noChangeAspect="1"/>
          </p:cNvPicPr>
          <p:nvPr>
            <p:ph idx="1"/>
          </p:nvPr>
        </p:nvPicPr>
        <p:blipFill>
          <a:blip r:embed="rId2"/>
          <a:stretch>
            <a:fillRect/>
          </a:stretch>
        </p:blipFill>
        <p:spPr>
          <a:xfrm>
            <a:off x="2139800" y="2060848"/>
            <a:ext cx="6832712" cy="3082769"/>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6" name="TextBox 5">
            <a:extLst>
              <a:ext uri="{FF2B5EF4-FFF2-40B4-BE49-F238E27FC236}">
                <a16:creationId xmlns:a16="http://schemas.microsoft.com/office/drawing/2014/main" id="{6CCA5769-461F-C364-F4D5-2B52C8083671}"/>
              </a:ext>
            </a:extLst>
          </p:cNvPr>
          <p:cNvSpPr txBox="1"/>
          <p:nvPr/>
        </p:nvSpPr>
        <p:spPr>
          <a:xfrm>
            <a:off x="2267744" y="5311678"/>
            <a:ext cx="6408712" cy="1200329"/>
          </a:xfrm>
          <a:prstGeom prst="rect">
            <a:avLst/>
          </a:prstGeom>
          <a:noFill/>
        </p:spPr>
        <p:txBody>
          <a:bodyPr wrap="square" lIns="91440" tIns="45720" rIns="91440" bIns="45720" rtlCol="0" anchor="t">
            <a:spAutoFit/>
          </a:bodyPr>
          <a:lstStyle/>
          <a:p>
            <a:pPr marL="285750" indent="-285750">
              <a:buBlip>
                <a:blip r:embed="rId3"/>
              </a:buBlip>
            </a:pPr>
            <a:r>
              <a:rPr lang="en-US" b="0" dirty="0">
                <a:solidFill>
                  <a:schemeClr val="tx2"/>
                </a:solidFill>
                <a:latin typeface="Goudy Old Style"/>
              </a:rPr>
              <a:t>When the mode of communication is phone, most customers are unable to take a decision.</a:t>
            </a:r>
          </a:p>
          <a:p>
            <a:pPr marL="285750" indent="-285750">
              <a:buBlip>
                <a:blip r:embed="rId3"/>
              </a:buBlip>
            </a:pPr>
            <a:r>
              <a:rPr lang="en-US" b="0" dirty="0">
                <a:solidFill>
                  <a:schemeClr val="tx2"/>
                </a:solidFill>
                <a:latin typeface="Goudy Old Style"/>
              </a:rPr>
              <a:t>For customers with low credit scores, they are also skeptical</a:t>
            </a:r>
          </a:p>
          <a:p>
            <a:endParaRPr lang="en-US" b="0" dirty="0">
              <a:solidFill>
                <a:schemeClr val="tx2"/>
              </a:solidFill>
              <a:latin typeface="Goudy Old Style" panose="02020502050305020303" pitchFamily="18" charset="0"/>
            </a:endParaRPr>
          </a:p>
        </p:txBody>
      </p:sp>
      <p:pic>
        <p:nvPicPr>
          <p:cNvPr id="8" name="Picture 7" descr="A New Husky for a New Era - UConn Today">
            <a:extLst>
              <a:ext uri="{FF2B5EF4-FFF2-40B4-BE49-F238E27FC236}">
                <a16:creationId xmlns:a16="http://schemas.microsoft.com/office/drawing/2014/main" id="{F863935A-57FC-7191-ED0E-DF79C0386E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F6A1CEA-2AA3-452C-13FA-9A0ADCEE63A5}"/>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35</a:t>
            </a:r>
          </a:p>
        </p:txBody>
      </p:sp>
    </p:spTree>
    <p:extLst>
      <p:ext uri="{BB962C8B-B14F-4D97-AF65-F5344CB8AC3E}">
        <p14:creationId xmlns:p14="http://schemas.microsoft.com/office/powerpoint/2010/main" val="1324866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4BBE-F312-32E2-7021-81365F7263F8}"/>
              </a:ext>
            </a:extLst>
          </p:cNvPr>
          <p:cNvSpPr>
            <a:spLocks noGrp="1"/>
          </p:cNvSpPr>
          <p:nvPr>
            <p:ph type="title"/>
          </p:nvPr>
        </p:nvSpPr>
        <p:spPr>
          <a:xfrm>
            <a:off x="1133911" y="840348"/>
            <a:ext cx="7416800" cy="508000"/>
          </a:xfrm>
        </p:spPr>
        <p:txBody>
          <a:bodyPr/>
          <a:lstStyle/>
          <a:p>
            <a:r>
              <a:rPr lang="en-US" dirty="0">
                <a:latin typeface="Goudy Old Style" panose="02020502050305020303" pitchFamily="18" charset="0"/>
              </a:rPr>
              <a:t>Implementation</a:t>
            </a:r>
            <a:endParaRPr lang="en-IN" dirty="0">
              <a:latin typeface="Goudy Old Style" panose="02020502050305020303" pitchFamily="18" charset="0"/>
            </a:endParaRPr>
          </a:p>
        </p:txBody>
      </p:sp>
      <p:sp>
        <p:nvSpPr>
          <p:cNvPr id="3" name="Content Placeholder 2">
            <a:extLst>
              <a:ext uri="{FF2B5EF4-FFF2-40B4-BE49-F238E27FC236}">
                <a16:creationId xmlns:a16="http://schemas.microsoft.com/office/drawing/2014/main" id="{FAF7139F-3446-651F-6E79-8A95DFBF5F74}"/>
              </a:ext>
            </a:extLst>
          </p:cNvPr>
          <p:cNvSpPr>
            <a:spLocks noGrp="1"/>
          </p:cNvSpPr>
          <p:nvPr>
            <p:ph idx="1"/>
          </p:nvPr>
        </p:nvSpPr>
        <p:spPr>
          <a:xfrm>
            <a:off x="1979712" y="1970162"/>
            <a:ext cx="7416800" cy="4895850"/>
          </a:xfrm>
        </p:spPr>
        <p:txBody>
          <a:bodyPr/>
          <a:lstStyle/>
          <a:p>
            <a:pPr marL="342265" indent="-342265"/>
            <a:r>
              <a:rPr lang="en-US" sz="1800">
                <a:latin typeface="Goudy Old Style"/>
              </a:rPr>
              <a:t>CASE 1: </a:t>
            </a:r>
            <a:r>
              <a:rPr lang="en-US" sz="1800" b="1">
                <a:latin typeface="Goudy Old Style"/>
              </a:rPr>
              <a:t>Improving Website</a:t>
            </a:r>
            <a:endParaRPr lang="en-US">
              <a:latin typeface="Goudy Old Style"/>
            </a:endParaRPr>
          </a:p>
          <a:p>
            <a:pPr marL="0" indent="0">
              <a:buNone/>
            </a:pPr>
            <a:r>
              <a:rPr lang="en-US" sz="1800" b="1" dirty="0">
                <a:latin typeface="Goudy Old Style"/>
              </a:rPr>
              <a:t>	</a:t>
            </a:r>
            <a:r>
              <a:rPr lang="en-US" sz="1800" dirty="0">
                <a:latin typeface="Goudy Old Style"/>
              </a:rPr>
              <a:t>Giving some attractive offers to these customers and referral bonus</a:t>
            </a:r>
            <a:r>
              <a:rPr lang="en-US" sz="1800">
                <a:latin typeface="Goudy Old Style"/>
              </a:rPr>
              <a:t> </a:t>
            </a:r>
            <a:r>
              <a:rPr lang="en-US" sz="1800" dirty="0">
                <a:latin typeface="Goudy Old Style"/>
              </a:rPr>
              <a:t>might convince them to continue.</a:t>
            </a:r>
            <a:endParaRPr lang="en-US" sz="1800" b="1" dirty="0">
              <a:latin typeface="Goudy Old Style"/>
            </a:endParaRPr>
          </a:p>
          <a:p>
            <a:pPr marL="0" indent="0">
              <a:buNone/>
            </a:pPr>
            <a:r>
              <a:rPr lang="en-US" sz="1800">
                <a:latin typeface="Goudy Old Style"/>
              </a:rPr>
              <a:t>	</a:t>
            </a:r>
          </a:p>
          <a:p>
            <a:pPr marL="342265" indent="-342265"/>
            <a:r>
              <a:rPr lang="en-US" sz="1800" dirty="0">
                <a:latin typeface="Goudy Old Style"/>
              </a:rPr>
              <a:t>CASE 2: </a:t>
            </a:r>
            <a:r>
              <a:rPr lang="en-US" sz="1800" b="1" dirty="0">
                <a:latin typeface="Goudy Old Style"/>
              </a:rPr>
              <a:t>Hiring Sales Agents</a:t>
            </a:r>
            <a:endParaRPr lang="en-US" sz="1800" b="1" dirty="0">
              <a:latin typeface="Goudy Old Style" panose="02020502050305020303" pitchFamily="18" charset="0"/>
            </a:endParaRPr>
          </a:p>
          <a:p>
            <a:pPr marL="0" indent="0">
              <a:buNone/>
            </a:pPr>
            <a:r>
              <a:rPr lang="en-US" sz="1800">
                <a:latin typeface="Goudy Old Style"/>
              </a:rPr>
              <a:t>	Assigning a group of sales agents to these customers might convince them to further continue.</a:t>
            </a:r>
          </a:p>
          <a:p>
            <a:pPr marL="0" indent="0">
              <a:buNone/>
            </a:pPr>
            <a:r>
              <a:rPr lang="en-US" sz="1800">
                <a:latin typeface="Goudy Old Style"/>
              </a:rPr>
              <a:t>	</a:t>
            </a:r>
          </a:p>
        </p:txBody>
      </p:sp>
      <p:graphicFrame>
        <p:nvGraphicFramePr>
          <p:cNvPr id="4" name="Table 4">
            <a:extLst>
              <a:ext uri="{FF2B5EF4-FFF2-40B4-BE49-F238E27FC236}">
                <a16:creationId xmlns:a16="http://schemas.microsoft.com/office/drawing/2014/main" id="{679C54E9-ECF5-E8AA-2751-2C9E04700409}"/>
              </a:ext>
            </a:extLst>
          </p:cNvPr>
          <p:cNvGraphicFramePr>
            <a:graphicFrameLocks noGrp="1"/>
          </p:cNvGraphicFramePr>
          <p:nvPr>
            <p:extLst>
              <p:ext uri="{D42A27DB-BD31-4B8C-83A1-F6EECF244321}">
                <p14:modId xmlns:p14="http://schemas.microsoft.com/office/powerpoint/2010/main" val="3343448288"/>
              </p:ext>
            </p:extLst>
          </p:nvPr>
        </p:nvGraphicFramePr>
        <p:xfrm>
          <a:off x="177027" y="4418087"/>
          <a:ext cx="8789945" cy="1483359"/>
        </p:xfrm>
        <a:graphic>
          <a:graphicData uri="http://schemas.openxmlformats.org/drawingml/2006/table">
            <a:tbl>
              <a:tblPr firstRow="1" bandRow="1">
                <a:tableStyleId>{E8034E78-7F5D-4C2E-B375-FC64B27BC917}</a:tableStyleId>
              </a:tblPr>
              <a:tblGrid>
                <a:gridCol w="7263337">
                  <a:extLst>
                    <a:ext uri="{9D8B030D-6E8A-4147-A177-3AD203B41FA5}">
                      <a16:colId xmlns:a16="http://schemas.microsoft.com/office/drawing/2014/main" val="2241215358"/>
                    </a:ext>
                  </a:extLst>
                </a:gridCol>
                <a:gridCol w="1526608">
                  <a:extLst>
                    <a:ext uri="{9D8B030D-6E8A-4147-A177-3AD203B41FA5}">
                      <a16:colId xmlns:a16="http://schemas.microsoft.com/office/drawing/2014/main" val="483684240"/>
                    </a:ext>
                  </a:extLst>
                </a:gridCol>
              </a:tblGrid>
              <a:tr h="370840">
                <a:tc>
                  <a:txBody>
                    <a:bodyPr/>
                    <a:lstStyle/>
                    <a:p>
                      <a:r>
                        <a:rPr lang="en-IN" dirty="0">
                          <a:solidFill>
                            <a:schemeClr val="bg1"/>
                          </a:solidFill>
                          <a:latin typeface="Goudy Old Style"/>
                        </a:rPr>
                        <a:t>Success Rate</a:t>
                      </a:r>
                    </a:p>
                  </a:txBody>
                  <a:tcPr/>
                </a:tc>
                <a:tc>
                  <a:txBody>
                    <a:bodyPr/>
                    <a:lstStyle/>
                    <a:p>
                      <a:r>
                        <a:rPr lang="en-IN">
                          <a:solidFill>
                            <a:schemeClr val="bg1"/>
                          </a:solidFill>
                          <a:latin typeface="Goudy Old Style"/>
                        </a:rPr>
                        <a:t>54%</a:t>
                      </a:r>
                    </a:p>
                  </a:txBody>
                  <a:tcPr/>
                </a:tc>
                <a:extLst>
                  <a:ext uri="{0D108BD9-81ED-4DB2-BD59-A6C34878D82A}">
                    <a16:rowId xmlns:a16="http://schemas.microsoft.com/office/drawing/2014/main" val="2173583533"/>
                  </a:ext>
                </a:extLst>
              </a:tr>
              <a:tr h="370840">
                <a:tc>
                  <a:txBody>
                    <a:bodyPr/>
                    <a:lstStyle/>
                    <a:p>
                      <a:r>
                        <a:rPr lang="en-IN">
                          <a:solidFill>
                            <a:schemeClr val="tx2"/>
                          </a:solidFill>
                          <a:latin typeface="Goudy Old Style"/>
                        </a:rPr>
                        <a:t>Number of Customers that can be convinced</a:t>
                      </a:r>
                    </a:p>
                  </a:txBody>
                  <a:tcPr/>
                </a:tc>
                <a:tc>
                  <a:txBody>
                    <a:bodyPr/>
                    <a:lstStyle/>
                    <a:p>
                      <a:r>
                        <a:rPr lang="en-IN">
                          <a:solidFill>
                            <a:schemeClr val="tx2"/>
                          </a:solidFill>
                          <a:latin typeface="Goudy Old Style"/>
                        </a:rPr>
                        <a:t>2200</a:t>
                      </a:r>
                    </a:p>
                  </a:txBody>
                  <a:tcPr/>
                </a:tc>
                <a:extLst>
                  <a:ext uri="{0D108BD9-81ED-4DB2-BD59-A6C34878D82A}">
                    <a16:rowId xmlns:a16="http://schemas.microsoft.com/office/drawing/2014/main" val="3607001105"/>
                  </a:ext>
                </a:extLst>
              </a:tr>
              <a:tr h="370840">
                <a:tc>
                  <a:txBody>
                    <a:bodyPr/>
                    <a:lstStyle/>
                    <a:p>
                      <a:r>
                        <a:rPr lang="en-IN">
                          <a:solidFill>
                            <a:schemeClr val="tx2"/>
                          </a:solidFill>
                          <a:latin typeface="Goudy Old Style"/>
                        </a:rPr>
                        <a:t>Mean premium </a:t>
                      </a:r>
                    </a:p>
                  </a:txBody>
                  <a:tcPr/>
                </a:tc>
                <a:tc>
                  <a:txBody>
                    <a:bodyPr/>
                    <a:lstStyle/>
                    <a:p>
                      <a:r>
                        <a:rPr lang="en-IN">
                          <a:solidFill>
                            <a:schemeClr val="tx2"/>
                          </a:solidFill>
                          <a:latin typeface="Goudy Old Style"/>
                        </a:rPr>
                        <a:t>899$</a:t>
                      </a:r>
                    </a:p>
                  </a:txBody>
                  <a:tcPr/>
                </a:tc>
                <a:extLst>
                  <a:ext uri="{0D108BD9-81ED-4DB2-BD59-A6C34878D82A}">
                    <a16:rowId xmlns:a16="http://schemas.microsoft.com/office/drawing/2014/main" val="2512392706"/>
                  </a:ext>
                </a:extLst>
              </a:tr>
              <a:tr h="370839">
                <a:tc>
                  <a:txBody>
                    <a:bodyPr/>
                    <a:lstStyle/>
                    <a:p>
                      <a:pPr lvl="0">
                        <a:buNone/>
                      </a:pPr>
                      <a:r>
                        <a:rPr lang="en-IN">
                          <a:solidFill>
                            <a:schemeClr val="tx2"/>
                          </a:solidFill>
                          <a:latin typeface="Goudy Old Style"/>
                        </a:rPr>
                        <a:t>Revenue that can be generated per month</a:t>
                      </a:r>
                    </a:p>
                  </a:txBody>
                  <a:tcPr/>
                </a:tc>
                <a:tc>
                  <a:txBody>
                    <a:bodyPr/>
                    <a:lstStyle/>
                    <a:p>
                      <a:pPr lvl="0">
                        <a:buNone/>
                      </a:pPr>
                      <a:r>
                        <a:rPr lang="en-IN" dirty="0" err="1">
                          <a:solidFill>
                            <a:schemeClr val="tx2"/>
                          </a:solidFill>
                          <a:latin typeface="Goudy Old Style"/>
                        </a:rPr>
                        <a:t>1.97M</a:t>
                      </a:r>
                      <a:r>
                        <a:rPr lang="en-IN" dirty="0">
                          <a:solidFill>
                            <a:schemeClr val="tx2"/>
                          </a:solidFill>
                          <a:latin typeface="Goudy Old Style"/>
                        </a:rPr>
                        <a:t>$</a:t>
                      </a:r>
                    </a:p>
                  </a:txBody>
                  <a:tcPr/>
                </a:tc>
                <a:extLst>
                  <a:ext uri="{0D108BD9-81ED-4DB2-BD59-A6C34878D82A}">
                    <a16:rowId xmlns:a16="http://schemas.microsoft.com/office/drawing/2014/main" val="2874087056"/>
                  </a:ext>
                </a:extLst>
              </a:tr>
            </a:tbl>
          </a:graphicData>
        </a:graphic>
      </p:graphicFrame>
      <p:pic>
        <p:nvPicPr>
          <p:cNvPr id="6" name="Picture 5" descr="A New Husky for a New Era - UConn Today">
            <a:extLst>
              <a:ext uri="{FF2B5EF4-FFF2-40B4-BE49-F238E27FC236}">
                <a16:creationId xmlns:a16="http://schemas.microsoft.com/office/drawing/2014/main" id="{A314C6BF-79F7-74C1-4ACE-525E5EB7020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2039E0A-1F9A-8E21-1EEC-F08A414C29EF}"/>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36</a:t>
            </a:r>
          </a:p>
        </p:txBody>
      </p:sp>
    </p:spTree>
    <p:extLst>
      <p:ext uri="{BB962C8B-B14F-4D97-AF65-F5344CB8AC3E}">
        <p14:creationId xmlns:p14="http://schemas.microsoft.com/office/powerpoint/2010/main" val="2802429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547664" y="3214717"/>
            <a:ext cx="6696744" cy="646331"/>
          </a:xfrm>
          <a:prstGeom prst="rect">
            <a:avLst/>
          </a:prstGeom>
          <a:noFill/>
        </p:spPr>
        <p:txBody>
          <a:bodyPr wrap="square" rtlCol="0">
            <a:spAutoFit/>
          </a:bodyPr>
          <a:lstStyle/>
          <a:p>
            <a:pPr algn="ctr"/>
            <a:r>
              <a:rPr lang="en-US" sz="3600" dirty="0">
                <a:solidFill>
                  <a:schemeClr val="tx2"/>
                </a:solidFill>
                <a:latin typeface="Times New Roman" panose="02020603050405020304" pitchFamily="18" charset="0"/>
                <a:cs typeface="Times New Roman" panose="02020603050405020304" pitchFamily="18" charset="0"/>
              </a:rPr>
              <a:t>   Conclusion</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9792" y="3284982"/>
            <a:ext cx="502315" cy="502315"/>
          </a:xfrm>
          <a:prstGeom prst="rect">
            <a:avLst/>
          </a:prstGeom>
        </p:spPr>
      </p:pic>
      <p:pic>
        <p:nvPicPr>
          <p:cNvPr id="2" name="Picture 1" descr="A New Husky for a New Era - UConn Today">
            <a:extLst>
              <a:ext uri="{FF2B5EF4-FFF2-40B4-BE49-F238E27FC236}">
                <a16:creationId xmlns:a16="http://schemas.microsoft.com/office/drawing/2014/main" id="{9F29E471-6067-095D-1711-FFA57E112F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695160-C13B-88FB-2DA5-EF9AD7513E26}"/>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37</a:t>
            </a:r>
          </a:p>
        </p:txBody>
      </p:sp>
    </p:spTree>
    <p:extLst>
      <p:ext uri="{BB962C8B-B14F-4D97-AF65-F5344CB8AC3E}">
        <p14:creationId xmlns:p14="http://schemas.microsoft.com/office/powerpoint/2010/main" val="38878961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A109-0898-A167-F6E8-AD5C1B734C04}"/>
              </a:ext>
            </a:extLst>
          </p:cNvPr>
          <p:cNvSpPr>
            <a:spLocks noGrp="1"/>
          </p:cNvSpPr>
          <p:nvPr>
            <p:ph type="title"/>
          </p:nvPr>
        </p:nvSpPr>
        <p:spPr>
          <a:xfrm>
            <a:off x="1475656" y="1052736"/>
            <a:ext cx="7416800" cy="508000"/>
          </a:xfrm>
        </p:spPr>
        <p:txBody>
          <a:bodyPr/>
          <a:lstStyle/>
          <a:p>
            <a:r>
              <a:rPr lang="en-US" sz="3200" dirty="0">
                <a:latin typeface="Goudy Old Style" panose="02020502050305020303" pitchFamily="18" charset="0"/>
              </a:rPr>
              <a:t>Factors leading to policy cancellations</a:t>
            </a:r>
          </a:p>
        </p:txBody>
      </p:sp>
      <p:sp>
        <p:nvSpPr>
          <p:cNvPr id="5" name="Content Placeholder 4">
            <a:extLst>
              <a:ext uri="{FF2B5EF4-FFF2-40B4-BE49-F238E27FC236}">
                <a16:creationId xmlns:a16="http://schemas.microsoft.com/office/drawing/2014/main" id="{8780CEAF-6AA0-D4EF-7D32-F384551FBAD0}"/>
              </a:ext>
            </a:extLst>
          </p:cNvPr>
          <p:cNvSpPr txBox="1">
            <a:spLocks noGrp="1"/>
          </p:cNvSpPr>
          <p:nvPr>
            <p:ph idx="1"/>
          </p:nvPr>
        </p:nvSpPr>
        <p:spPr>
          <a:xfrm>
            <a:off x="2555776" y="1689210"/>
            <a:ext cx="3888432" cy="5176802"/>
          </a:xfrm>
          <a:prstGeom prst="rect">
            <a:avLst/>
          </a:prstGeom>
          <a:noFill/>
        </p:spPr>
        <p:txBody>
          <a:bodyPr wrap="square" lIns="91440" tIns="45720" rIns="91440" bIns="45720" rtlCol="0" anchor="t">
            <a:spAutoFit/>
          </a:bodyPr>
          <a:lstStyle/>
          <a:p>
            <a:pPr marL="285750" indent="-285750">
              <a:buBlip>
                <a:blip r:embed="rId2"/>
              </a:buBlip>
            </a:pPr>
            <a:r>
              <a:rPr lang="en-US" dirty="0">
                <a:latin typeface="Goudy Old Style"/>
              </a:rPr>
              <a:t>Credit Score</a:t>
            </a:r>
          </a:p>
          <a:p>
            <a:pPr marL="285750" indent="-285750">
              <a:buBlip>
                <a:blip r:embed="rId2"/>
              </a:buBlip>
            </a:pPr>
            <a:r>
              <a:rPr lang="en-US" dirty="0">
                <a:latin typeface="Goudy Old Style"/>
              </a:rPr>
              <a:t>Sales. channel</a:t>
            </a:r>
          </a:p>
          <a:p>
            <a:pPr marL="285750" indent="-285750">
              <a:buBlip>
                <a:blip r:embed="rId2"/>
              </a:buBlip>
            </a:pPr>
            <a:r>
              <a:rPr lang="en-US" b="0" dirty="0">
                <a:solidFill>
                  <a:schemeClr val="tx2"/>
                </a:solidFill>
                <a:latin typeface="Goudy Old Style"/>
              </a:rPr>
              <a:t>Age of customer</a:t>
            </a:r>
          </a:p>
          <a:p>
            <a:pPr marL="285750" indent="-285750">
              <a:buBlip>
                <a:blip r:embed="rId2"/>
              </a:buBlip>
            </a:pPr>
            <a:r>
              <a:rPr lang="en-US" dirty="0">
                <a:latin typeface="Goudy Old Style"/>
              </a:rPr>
              <a:t>Tenure remaining</a:t>
            </a:r>
          </a:p>
          <a:p>
            <a:pPr marL="285750" indent="-285750">
              <a:buBlip>
                <a:blip r:embed="rId2"/>
              </a:buBlip>
            </a:pPr>
            <a:r>
              <a:rPr lang="en-US" dirty="0">
                <a:latin typeface="Goudy Old Style"/>
              </a:rPr>
              <a:t>Location</a:t>
            </a:r>
          </a:p>
          <a:p>
            <a:pPr marL="285750" indent="-285750">
              <a:buBlip>
                <a:blip r:embed="rId2"/>
              </a:buBlip>
            </a:pPr>
            <a:r>
              <a:rPr lang="en-US" dirty="0">
                <a:latin typeface="Goudy Old Style"/>
              </a:rPr>
              <a:t>Claim history</a:t>
            </a:r>
          </a:p>
          <a:p>
            <a:pPr marL="285750" indent="-285750">
              <a:buBlip>
                <a:blip r:embed="rId2"/>
              </a:buBlip>
            </a:pPr>
            <a:r>
              <a:rPr lang="en-US" dirty="0">
                <a:latin typeface="Goudy Old Style"/>
              </a:rPr>
              <a:t>Family Size</a:t>
            </a:r>
          </a:p>
          <a:p>
            <a:pPr marL="285750" indent="-285750">
              <a:buBlip>
                <a:blip r:embed="rId2"/>
              </a:buBlip>
            </a:pPr>
            <a:endParaRPr lang="en-US" dirty="0">
              <a:latin typeface="Goudy Old Style"/>
            </a:endParaRPr>
          </a:p>
          <a:p>
            <a:pPr marL="285750" indent="-285750">
              <a:buBlip>
                <a:blip r:embed="rId2"/>
              </a:buBlip>
            </a:pPr>
            <a:endParaRPr lang="en-US" b="0" dirty="0">
              <a:solidFill>
                <a:schemeClr val="tx2"/>
              </a:solidFill>
              <a:latin typeface="Goudy Old Style"/>
            </a:endParaRPr>
          </a:p>
          <a:p>
            <a:pPr marL="285750" indent="-285750">
              <a:buBlip>
                <a:blip r:embed="rId2"/>
              </a:buBlip>
            </a:pPr>
            <a:endParaRPr lang="en-US" b="0" dirty="0">
              <a:solidFill>
                <a:schemeClr val="tx2"/>
              </a:solidFill>
              <a:latin typeface="Goudy Old Style" panose="02020502050305020303" pitchFamily="18" charset="0"/>
            </a:endParaRPr>
          </a:p>
        </p:txBody>
      </p:sp>
      <p:pic>
        <p:nvPicPr>
          <p:cNvPr id="7" name="Picture 6" descr="A New Husky for a New Era - UConn Today">
            <a:extLst>
              <a:ext uri="{FF2B5EF4-FFF2-40B4-BE49-F238E27FC236}">
                <a16:creationId xmlns:a16="http://schemas.microsoft.com/office/drawing/2014/main" id="{EE239F49-A22B-A634-16CB-59FA479216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9C94C0F-6EC7-56A6-1C0C-FCD659DB83D0}"/>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38</a:t>
            </a:r>
          </a:p>
        </p:txBody>
      </p:sp>
    </p:spTree>
    <p:extLst>
      <p:ext uri="{BB962C8B-B14F-4D97-AF65-F5344CB8AC3E}">
        <p14:creationId xmlns:p14="http://schemas.microsoft.com/office/powerpoint/2010/main" val="1539147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A109-0898-A167-F6E8-AD5C1B734C04}"/>
              </a:ext>
            </a:extLst>
          </p:cNvPr>
          <p:cNvSpPr>
            <a:spLocks noGrp="1"/>
          </p:cNvSpPr>
          <p:nvPr>
            <p:ph type="title"/>
          </p:nvPr>
        </p:nvSpPr>
        <p:spPr>
          <a:xfrm>
            <a:off x="1475656" y="1052736"/>
            <a:ext cx="7416800" cy="508000"/>
          </a:xfrm>
        </p:spPr>
        <p:txBody>
          <a:bodyPr/>
          <a:lstStyle/>
          <a:p>
            <a:r>
              <a:rPr lang="en-US" sz="3200" dirty="0">
                <a:latin typeface="Goudy Old Style" panose="02020502050305020303" pitchFamily="18" charset="0"/>
              </a:rPr>
              <a:t>References</a:t>
            </a:r>
          </a:p>
        </p:txBody>
      </p:sp>
      <p:sp>
        <p:nvSpPr>
          <p:cNvPr id="5" name="Content Placeholder 4">
            <a:extLst>
              <a:ext uri="{FF2B5EF4-FFF2-40B4-BE49-F238E27FC236}">
                <a16:creationId xmlns:a16="http://schemas.microsoft.com/office/drawing/2014/main" id="{8780CEAF-6AA0-D4EF-7D32-F384551FBAD0}"/>
              </a:ext>
            </a:extLst>
          </p:cNvPr>
          <p:cNvSpPr txBox="1">
            <a:spLocks noGrp="1"/>
          </p:cNvSpPr>
          <p:nvPr>
            <p:ph idx="1"/>
          </p:nvPr>
        </p:nvSpPr>
        <p:spPr>
          <a:xfrm>
            <a:off x="2555776" y="1689210"/>
            <a:ext cx="6336680" cy="2806922"/>
          </a:xfrm>
          <a:prstGeom prst="rect">
            <a:avLst/>
          </a:prstGeom>
          <a:noFill/>
        </p:spPr>
        <p:txBody>
          <a:bodyPr wrap="square" lIns="91440" tIns="45720" rIns="91440" bIns="45720" rtlCol="0" anchor="t">
            <a:spAutoFit/>
          </a:bodyPr>
          <a:lstStyle/>
          <a:p>
            <a:pPr marL="285750" indent="-285750">
              <a:buBlip>
                <a:blip r:embed="rId2"/>
              </a:buBlip>
            </a:pPr>
            <a:r>
              <a:rPr lang="en-US" sz="1400" dirty="0">
                <a:latin typeface="Goudy Old Style"/>
                <a:hlinkClick r:id="rId3"/>
              </a:rPr>
              <a:t>https://</a:t>
            </a:r>
            <a:r>
              <a:rPr lang="en-US" sz="1400" dirty="0" err="1">
                <a:latin typeface="Goudy Old Style"/>
                <a:hlinkClick r:id="rId3"/>
              </a:rPr>
              <a:t>www.census.gov</a:t>
            </a:r>
            <a:r>
              <a:rPr lang="en-US" sz="1400" dirty="0">
                <a:latin typeface="Goudy Old Style"/>
                <a:hlinkClick r:id="rId3"/>
              </a:rPr>
              <a:t>/</a:t>
            </a:r>
            <a:r>
              <a:rPr lang="en-US" sz="1400" dirty="0" err="1">
                <a:latin typeface="Goudy Old Style"/>
                <a:hlinkClick r:id="rId3"/>
              </a:rPr>
              <a:t>quickfacts</a:t>
            </a:r>
            <a:r>
              <a:rPr lang="en-US" sz="1400" dirty="0">
                <a:latin typeface="Goudy Old Style"/>
                <a:hlinkClick r:id="rId3"/>
              </a:rPr>
              <a:t>/VA</a:t>
            </a:r>
            <a:r>
              <a:rPr lang="en-US" sz="1400" dirty="0">
                <a:latin typeface="Goudy Old Style"/>
              </a:rPr>
              <a:t> (ref-1)</a:t>
            </a:r>
          </a:p>
          <a:p>
            <a:pPr marL="285750" indent="-285750">
              <a:buBlip>
                <a:blip r:embed="rId2"/>
              </a:buBlip>
            </a:pPr>
            <a:r>
              <a:rPr lang="en-US" sz="1400" b="0" i="0" dirty="0">
                <a:solidFill>
                  <a:srgbClr val="000000"/>
                </a:solidFill>
                <a:effectLst/>
                <a:latin typeface="Calibri" panose="020F0502020204030204" pitchFamily="34" charset="0"/>
                <a:hlinkClick r:id="rId4"/>
              </a:rPr>
              <a:t>https://</a:t>
            </a:r>
            <a:r>
              <a:rPr lang="en-US" sz="1400" b="0" i="0" dirty="0" err="1">
                <a:solidFill>
                  <a:srgbClr val="000000"/>
                </a:solidFill>
                <a:effectLst/>
                <a:latin typeface="Calibri" panose="020F0502020204030204" pitchFamily="34" charset="0"/>
                <a:hlinkClick r:id="rId4"/>
              </a:rPr>
              <a:t>www.statista.com</a:t>
            </a:r>
            <a:r>
              <a:rPr lang="en-US" sz="1400" b="0" i="0" dirty="0">
                <a:solidFill>
                  <a:srgbClr val="000000"/>
                </a:solidFill>
                <a:effectLst/>
                <a:latin typeface="Calibri" panose="020F0502020204030204" pitchFamily="34" charset="0"/>
                <a:hlinkClick r:id="rId4"/>
              </a:rPr>
              <a:t>/statistics/1036066/homeownership-rate-by-age-</a:t>
            </a:r>
            <a:r>
              <a:rPr lang="en-US" sz="1400" b="0" i="0" dirty="0" err="1">
                <a:solidFill>
                  <a:srgbClr val="000000"/>
                </a:solidFill>
                <a:effectLst/>
                <a:latin typeface="Calibri" panose="020F0502020204030204" pitchFamily="34" charset="0"/>
                <a:hlinkClick r:id="rId4"/>
              </a:rPr>
              <a:t>usa</a:t>
            </a:r>
            <a:r>
              <a:rPr lang="en-US" sz="1400" b="0" i="0" dirty="0">
                <a:solidFill>
                  <a:srgbClr val="000000"/>
                </a:solidFill>
                <a:effectLst/>
                <a:latin typeface="Calibri" panose="020F0502020204030204" pitchFamily="34" charset="0"/>
                <a:hlinkClick r:id="rId4"/>
              </a:rPr>
              <a:t>/</a:t>
            </a:r>
            <a:r>
              <a:rPr lang="en-US" sz="1400" b="0" i="0" dirty="0">
                <a:solidFill>
                  <a:srgbClr val="000000"/>
                </a:solidFill>
                <a:effectLst/>
                <a:latin typeface="Calibri" panose="020F0502020204030204" pitchFamily="34" charset="0"/>
              </a:rPr>
              <a:t> (ref-2)</a:t>
            </a:r>
          </a:p>
          <a:p>
            <a:pPr marL="285750" indent="-285750">
              <a:buBlip>
                <a:blip r:embed="rId2"/>
              </a:buBlip>
            </a:pPr>
            <a:r>
              <a:rPr lang="en-US" sz="1400" b="0" i="0" dirty="0">
                <a:solidFill>
                  <a:srgbClr val="000000"/>
                </a:solidFill>
                <a:effectLst/>
                <a:latin typeface="Goudy Old Style"/>
              </a:rPr>
              <a:t>https://</a:t>
            </a:r>
            <a:r>
              <a:rPr lang="en-US" sz="1400" b="0" i="0" dirty="0" err="1">
                <a:solidFill>
                  <a:srgbClr val="000000"/>
                </a:solidFill>
                <a:effectLst/>
                <a:latin typeface="Goudy Old Style"/>
              </a:rPr>
              <a:t>www.experian.com</a:t>
            </a:r>
            <a:r>
              <a:rPr lang="en-US" sz="1400" b="0" i="0" dirty="0">
                <a:solidFill>
                  <a:srgbClr val="000000"/>
                </a:solidFill>
                <a:effectLst/>
                <a:latin typeface="Goudy Old Style"/>
              </a:rPr>
              <a:t>/blogs/ask-</a:t>
            </a:r>
            <a:r>
              <a:rPr lang="en-US" sz="1400" b="0" i="0" dirty="0" err="1">
                <a:solidFill>
                  <a:srgbClr val="000000"/>
                </a:solidFill>
                <a:effectLst/>
                <a:latin typeface="Goudy Old Style"/>
              </a:rPr>
              <a:t>experian</a:t>
            </a:r>
            <a:r>
              <a:rPr lang="en-US" sz="1400" b="0" i="0" dirty="0">
                <a:solidFill>
                  <a:srgbClr val="000000"/>
                </a:solidFill>
                <a:effectLst/>
                <a:latin typeface="Goudy Old Style"/>
              </a:rPr>
              <a:t>/what-is-the-average-credit-score-in-the-u-s/  (ref-3)</a:t>
            </a:r>
            <a:endParaRPr lang="en-US" sz="1400" dirty="0">
              <a:latin typeface="Goudy Old Style"/>
            </a:endParaRPr>
          </a:p>
          <a:p>
            <a:pPr marL="285750" indent="-285750">
              <a:buBlip>
                <a:blip r:embed="rId2"/>
              </a:buBlip>
            </a:pPr>
            <a:endParaRPr lang="en-US" dirty="0">
              <a:latin typeface="Goudy Old Style"/>
            </a:endParaRPr>
          </a:p>
          <a:p>
            <a:pPr marL="285750" indent="-285750">
              <a:buBlip>
                <a:blip r:embed="rId2"/>
              </a:buBlip>
            </a:pPr>
            <a:endParaRPr lang="en-US" b="0" dirty="0">
              <a:solidFill>
                <a:schemeClr val="tx2"/>
              </a:solidFill>
              <a:latin typeface="Goudy Old Style"/>
            </a:endParaRPr>
          </a:p>
          <a:p>
            <a:pPr marL="285750" indent="-285750">
              <a:buBlip>
                <a:blip r:embed="rId2"/>
              </a:buBlip>
            </a:pPr>
            <a:endParaRPr lang="en-US" b="0" dirty="0">
              <a:solidFill>
                <a:schemeClr val="tx2"/>
              </a:solidFill>
              <a:latin typeface="Goudy Old Style" panose="02020502050305020303" pitchFamily="18" charset="0"/>
            </a:endParaRPr>
          </a:p>
        </p:txBody>
      </p:sp>
      <p:pic>
        <p:nvPicPr>
          <p:cNvPr id="7" name="Picture 6" descr="A New Husky for a New Era - UConn Today">
            <a:extLst>
              <a:ext uri="{FF2B5EF4-FFF2-40B4-BE49-F238E27FC236}">
                <a16:creationId xmlns:a16="http://schemas.microsoft.com/office/drawing/2014/main" id="{EE239F49-A22B-A634-16CB-59FA479216C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9C94C0F-6EC7-56A6-1C0C-FCD659DB83D0}"/>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38</a:t>
            </a:r>
          </a:p>
        </p:txBody>
      </p:sp>
    </p:spTree>
    <p:extLst>
      <p:ext uri="{BB962C8B-B14F-4D97-AF65-F5344CB8AC3E}">
        <p14:creationId xmlns:p14="http://schemas.microsoft.com/office/powerpoint/2010/main" val="141411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ChangeArrowheads="1"/>
          </p:cNvSpPr>
          <p:nvPr>
            <p:ph type="body" idx="1"/>
          </p:nvPr>
        </p:nvSpPr>
        <p:spPr>
          <a:xfrm>
            <a:off x="971600" y="2276872"/>
            <a:ext cx="7414347" cy="3147926"/>
          </a:xfrm>
        </p:spPr>
        <p:txBody>
          <a:bodyPr/>
          <a:lstStyle/>
          <a:p>
            <a:pPr algn="just">
              <a:buBlip>
                <a:blip r:embed="rId2"/>
              </a:buBlip>
            </a:pPr>
            <a:r>
              <a:rPr lang="en-US" sz="1800" dirty="0">
                <a:latin typeface="Goudy Old Style" panose="02020502050305020303" pitchFamily="18" charset="0"/>
                <a:ea typeface="+mn-lt"/>
                <a:cs typeface="Times New Roman" panose="02020603050405020304" pitchFamily="18" charset="0"/>
              </a:rPr>
              <a:t>Kangaroo - House Insurance American Company is concerned about the company’s retention rates and wants to know what is causing policy cancellation and retain existing customers. </a:t>
            </a:r>
          </a:p>
          <a:p>
            <a:pPr algn="just">
              <a:buBlip>
                <a:blip r:embed="rId2"/>
              </a:buBlip>
            </a:pPr>
            <a:r>
              <a:rPr lang="en-US" sz="1800" dirty="0">
                <a:latin typeface="Goudy Old Style" panose="02020502050305020303" pitchFamily="18" charset="0"/>
                <a:ea typeface="+mn-lt"/>
                <a:cs typeface="Times New Roman" panose="02020603050405020304" pitchFamily="18" charset="0"/>
              </a:rPr>
              <a:t>The aim of this project is to create a retention model to identify policies that will be renewed or canceled before the end of the term and understand what variables are most influential in causing a policy cancellation.</a:t>
            </a:r>
            <a:endParaRPr lang="en-US" sz="1800" dirty="0">
              <a:latin typeface="Goudy Old Style" panose="02020502050305020303" pitchFamily="18" charset="0"/>
              <a:ea typeface="Kozuka Gothic Pro L" pitchFamily="34" charset="-128"/>
              <a:cs typeface="Times New Roman" panose="02020603050405020304" pitchFamily="18" charset="0"/>
            </a:endParaRPr>
          </a:p>
          <a:p>
            <a:pPr marL="0" indent="0" algn="just">
              <a:buNone/>
            </a:pPr>
            <a:endParaRPr lang="en-US" sz="1800" dirty="0">
              <a:latin typeface="Goudy Old Style" panose="02020502050305020303" pitchFamily="18" charset="0"/>
              <a:ea typeface="Kozuka Gothic Pro L" pitchFamily="34" charset="-128"/>
              <a:cs typeface="Times New Roman" panose="02020603050405020304" pitchFamily="18" charset="0"/>
            </a:endParaRPr>
          </a:p>
        </p:txBody>
      </p:sp>
      <p:sp>
        <p:nvSpPr>
          <p:cNvPr id="2" name="Slide Number Placeholder 1">
            <a:extLst>
              <a:ext uri="{FF2B5EF4-FFF2-40B4-BE49-F238E27FC236}">
                <a16:creationId xmlns:a16="http://schemas.microsoft.com/office/drawing/2014/main" id="{E0157EE2-289B-891F-76C6-CDB24B703937}"/>
              </a:ext>
            </a:extLst>
          </p:cNvPr>
          <p:cNvSpPr>
            <a:spLocks noGrp="1"/>
          </p:cNvSpPr>
          <p:nvPr>
            <p:ph type="sldNum" sz="quarter" idx="12"/>
          </p:nvPr>
        </p:nvSpPr>
        <p:spPr/>
        <p:txBody>
          <a:bodyPr/>
          <a:lstStyle/>
          <a:p>
            <a:fld id="{DBDA9805-F2DC-4A01-B508-99A51541904D}" type="slidenum">
              <a:rPr lang="ru-RU" smtClean="0"/>
              <a:pPr/>
              <a:t>4</a:t>
            </a:fld>
            <a:endParaRPr lang="ru-RU"/>
          </a:p>
        </p:txBody>
      </p:sp>
      <p:grpSp>
        <p:nvGrpSpPr>
          <p:cNvPr id="10" name="Group 9">
            <a:extLst>
              <a:ext uri="{FF2B5EF4-FFF2-40B4-BE49-F238E27FC236}">
                <a16:creationId xmlns:a16="http://schemas.microsoft.com/office/drawing/2014/main" id="{0225DDB9-A5C5-6324-5301-BF3D07CC9870}"/>
              </a:ext>
            </a:extLst>
          </p:cNvPr>
          <p:cNvGrpSpPr/>
          <p:nvPr/>
        </p:nvGrpSpPr>
        <p:grpSpPr>
          <a:xfrm>
            <a:off x="1043608" y="4077072"/>
            <a:ext cx="7250778" cy="673224"/>
            <a:chOff x="1043608" y="4077072"/>
            <a:chExt cx="7250778" cy="673224"/>
          </a:xfrm>
        </p:grpSpPr>
        <p:cxnSp>
          <p:nvCxnSpPr>
            <p:cNvPr id="5" name="Straight Connector 4">
              <a:extLst>
                <a:ext uri="{FF2B5EF4-FFF2-40B4-BE49-F238E27FC236}">
                  <a16:creationId xmlns:a16="http://schemas.microsoft.com/office/drawing/2014/main" id="{EDE10272-03AF-D894-8836-63E91B8ADD86}"/>
                </a:ext>
              </a:extLst>
            </p:cNvPr>
            <p:cNvCxnSpPr>
              <a:cxnSpLocks/>
            </p:cNvCxnSpPr>
            <p:nvPr/>
          </p:nvCxnSpPr>
          <p:spPr bwMode="auto">
            <a:xfrm>
              <a:off x="1043608" y="4509120"/>
              <a:ext cx="648072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9" name="Graphic 8" descr="Lights On with solid fill">
              <a:extLst>
                <a:ext uri="{FF2B5EF4-FFF2-40B4-BE49-F238E27FC236}">
                  <a16:creationId xmlns:a16="http://schemas.microsoft.com/office/drawing/2014/main" id="{267EE7E8-48D4-8761-49C1-19EEBB16B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1162" y="4077072"/>
              <a:ext cx="673224" cy="673224"/>
            </a:xfrm>
            <a:prstGeom prst="rect">
              <a:avLst/>
            </a:prstGeom>
          </p:spPr>
        </p:pic>
      </p:grpSp>
      <p:pic>
        <p:nvPicPr>
          <p:cNvPr id="11" name="Picture 10" descr="A New Husky for a New Era - UConn Today">
            <a:extLst>
              <a:ext uri="{FF2B5EF4-FFF2-40B4-BE49-F238E27FC236}">
                <a16:creationId xmlns:a16="http://schemas.microsoft.com/office/drawing/2014/main" id="{BB184386-279B-C6CF-5717-E81312A99CF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Question Mark with solid fill">
            <a:extLst>
              <a:ext uri="{FF2B5EF4-FFF2-40B4-BE49-F238E27FC236}">
                <a16:creationId xmlns:a16="http://schemas.microsoft.com/office/drawing/2014/main" id="{CE1AF0AB-585D-B43B-AFC1-A80E6CB6AC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39752" y="1696439"/>
            <a:ext cx="3951288" cy="3951288"/>
          </a:xfrm>
          <a:prstGeom prst="rect">
            <a:avLst/>
          </a:prstGeom>
        </p:spPr>
      </p:pic>
      <p:sp>
        <p:nvSpPr>
          <p:cNvPr id="2" name="Title 1">
            <a:extLst>
              <a:ext uri="{FF2B5EF4-FFF2-40B4-BE49-F238E27FC236}">
                <a16:creationId xmlns:a16="http://schemas.microsoft.com/office/drawing/2014/main" id="{8B518D84-2BA1-6115-CFB4-32F9AC19A116}"/>
              </a:ext>
            </a:extLst>
          </p:cNvPr>
          <p:cNvSpPr>
            <a:spLocks noGrp="1"/>
          </p:cNvSpPr>
          <p:nvPr>
            <p:ph type="title"/>
          </p:nvPr>
        </p:nvSpPr>
        <p:spPr>
          <a:xfrm>
            <a:off x="30832" y="3200595"/>
            <a:ext cx="7765323" cy="942975"/>
          </a:xfrm>
        </p:spPr>
        <p:txBody>
          <a:bodyPr/>
          <a:lstStyle/>
          <a:p>
            <a:r>
              <a:rPr lang="en-US" dirty="0">
                <a:latin typeface="Goudy Old Style" panose="02020502050305020303" pitchFamily="18" charset="0"/>
                <a:cs typeface="Calibri"/>
              </a:rPr>
              <a:t>Thank You</a:t>
            </a:r>
            <a:endParaRPr lang="en-US" dirty="0">
              <a:latin typeface="Goudy Old Style" panose="02020502050305020303" pitchFamily="18" charset="0"/>
            </a:endParaRPr>
          </a:p>
        </p:txBody>
      </p:sp>
      <p:pic>
        <p:nvPicPr>
          <p:cNvPr id="11" name="Picture 10" descr="A New Husky for a New Era - UConn Today">
            <a:extLst>
              <a:ext uri="{FF2B5EF4-FFF2-40B4-BE49-F238E27FC236}">
                <a16:creationId xmlns:a16="http://schemas.microsoft.com/office/drawing/2014/main" id="{6DC131E8-B8E3-7EF4-1460-900D9DF158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6CB04B2-B8C8-14E3-12CC-056D7984C8BE}"/>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39</a:t>
            </a:r>
          </a:p>
        </p:txBody>
      </p:sp>
    </p:spTree>
    <p:extLst>
      <p:ext uri="{BB962C8B-B14F-4D97-AF65-F5344CB8AC3E}">
        <p14:creationId xmlns:p14="http://schemas.microsoft.com/office/powerpoint/2010/main" val="193088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763688" y="3212976"/>
            <a:ext cx="6696744" cy="646331"/>
          </a:xfrm>
          <a:prstGeom prst="rect">
            <a:avLst/>
          </a:prstGeom>
          <a:noFill/>
        </p:spPr>
        <p:txBody>
          <a:bodyPr wrap="square" rtlCol="0">
            <a:spAutoFit/>
          </a:bodyPr>
          <a:lstStyle/>
          <a:p>
            <a:pPr algn="ctr"/>
            <a:r>
              <a:rPr lang="en-US" sz="3600" dirty="0">
                <a:solidFill>
                  <a:schemeClr val="tx2"/>
                </a:solidFill>
                <a:latin typeface="Goudy Old Style" panose="02020502050305020303" pitchFamily="18" charset="0"/>
                <a:cs typeface="Times New Roman" panose="02020603050405020304" pitchFamily="18" charset="0"/>
              </a:rPr>
              <a:t>Data Description</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9525" y="3284984"/>
            <a:ext cx="502315" cy="502315"/>
          </a:xfrm>
          <a:prstGeom prst="rect">
            <a:avLst/>
          </a:prstGeom>
        </p:spPr>
      </p:pic>
      <p:pic>
        <p:nvPicPr>
          <p:cNvPr id="2" name="Picture 1" descr="A New Husky for a New Era - UConn Today">
            <a:extLst>
              <a:ext uri="{FF2B5EF4-FFF2-40B4-BE49-F238E27FC236}">
                <a16:creationId xmlns:a16="http://schemas.microsoft.com/office/drawing/2014/main" id="{4A9C5FA2-35C8-1717-5457-AAA5DE8A9C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AD790F-8142-A2B1-491E-F131219C3F93}"/>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5</a:t>
            </a:r>
          </a:p>
        </p:txBody>
      </p:sp>
    </p:spTree>
    <p:extLst>
      <p:ext uri="{BB962C8B-B14F-4D97-AF65-F5344CB8AC3E}">
        <p14:creationId xmlns:p14="http://schemas.microsoft.com/office/powerpoint/2010/main" val="110795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157EE2-289B-891F-76C6-CDB24B703937}"/>
              </a:ext>
            </a:extLst>
          </p:cNvPr>
          <p:cNvSpPr>
            <a:spLocks noGrp="1"/>
          </p:cNvSpPr>
          <p:nvPr>
            <p:ph type="sldNum" sz="quarter" idx="12"/>
          </p:nvPr>
        </p:nvSpPr>
        <p:spPr/>
        <p:txBody>
          <a:bodyPr/>
          <a:lstStyle/>
          <a:p>
            <a:fld id="{DBDA9805-F2DC-4A01-B508-99A51541904D}" type="slidenum">
              <a:rPr lang="ru-RU" smtClean="0"/>
              <a:pPr/>
              <a:t>6</a:t>
            </a:fld>
            <a:endParaRPr lang="ru-RU"/>
          </a:p>
        </p:txBody>
      </p:sp>
      <p:pic>
        <p:nvPicPr>
          <p:cNvPr id="14" name="Picture 13" descr="A New Husky for a New Era - UConn Today">
            <a:extLst>
              <a:ext uri="{FF2B5EF4-FFF2-40B4-BE49-F238E27FC236}">
                <a16:creationId xmlns:a16="http://schemas.microsoft.com/office/drawing/2014/main" id="{1C618097-BAEB-1C48-9A12-030ECF1C1C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9E0C6CF-9E65-88C6-FC4E-C46CD82EF56B}"/>
              </a:ext>
            </a:extLst>
          </p:cNvPr>
          <p:cNvPicPr>
            <a:picLocks noChangeAspect="1"/>
          </p:cNvPicPr>
          <p:nvPr/>
        </p:nvPicPr>
        <p:blipFill>
          <a:blip r:embed="rId3"/>
          <a:stretch>
            <a:fillRect/>
          </a:stretch>
        </p:blipFill>
        <p:spPr>
          <a:xfrm>
            <a:off x="827584" y="1844824"/>
            <a:ext cx="7735915" cy="3939664"/>
          </a:xfrm>
          <a:prstGeom prst="rect">
            <a:avLst/>
          </a:prstGeom>
        </p:spPr>
      </p:pic>
    </p:spTree>
    <p:extLst>
      <p:ext uri="{BB962C8B-B14F-4D97-AF65-F5344CB8AC3E}">
        <p14:creationId xmlns:p14="http://schemas.microsoft.com/office/powerpoint/2010/main" val="378246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5E968-BC9D-1952-4F05-2DF4ED3A8542}"/>
              </a:ext>
            </a:extLst>
          </p:cNvPr>
          <p:cNvSpPr txBox="1"/>
          <p:nvPr/>
        </p:nvSpPr>
        <p:spPr>
          <a:xfrm>
            <a:off x="1763688" y="3212976"/>
            <a:ext cx="6696744" cy="646331"/>
          </a:xfrm>
          <a:prstGeom prst="rect">
            <a:avLst/>
          </a:prstGeom>
          <a:noFill/>
        </p:spPr>
        <p:txBody>
          <a:bodyPr wrap="square" rtlCol="0">
            <a:spAutoFit/>
          </a:bodyPr>
          <a:lstStyle/>
          <a:p>
            <a:pPr algn="ctr"/>
            <a:r>
              <a:rPr lang="en-US" sz="3600" dirty="0">
                <a:solidFill>
                  <a:schemeClr val="tx2"/>
                </a:solidFill>
                <a:latin typeface="Goudy Old Style" panose="02020502050305020303" pitchFamily="18" charset="0"/>
                <a:cs typeface="Times New Roman" panose="02020603050405020304" pitchFamily="18" charset="0"/>
              </a:rPr>
              <a:t>Data Pre-Processing</a:t>
            </a:r>
          </a:p>
        </p:txBody>
      </p:sp>
      <p:cxnSp>
        <p:nvCxnSpPr>
          <p:cNvPr id="8" name="Straight Connector 7">
            <a:extLst>
              <a:ext uri="{FF2B5EF4-FFF2-40B4-BE49-F238E27FC236}">
                <a16:creationId xmlns:a16="http://schemas.microsoft.com/office/drawing/2014/main" id="{24BB0F16-7B67-A966-B836-F8A8BAD45B0E}"/>
              </a:ext>
            </a:extLst>
          </p:cNvPr>
          <p:cNvCxnSpPr/>
          <p:nvPr/>
        </p:nvCxnSpPr>
        <p:spPr bwMode="auto">
          <a:xfrm>
            <a:off x="1043608" y="3933056"/>
            <a:ext cx="7200800" cy="0"/>
          </a:xfrm>
          <a:prstGeom prst="line">
            <a:avLst/>
          </a:prstGeom>
          <a:solidFill>
            <a:schemeClr val="accent1"/>
          </a:solidFill>
          <a:ln w="28575" cap="flat" cmpd="sng" algn="ctr">
            <a:solidFill>
              <a:srgbClr val="FF0000"/>
            </a:solidFill>
            <a:prstDash val="sysDot"/>
            <a:round/>
            <a:headEnd type="none" w="med" len="med"/>
            <a:tailEnd type="none" w="med" len="med"/>
          </a:ln>
          <a:effectLst/>
        </p:spPr>
      </p:cxnSp>
      <p:pic>
        <p:nvPicPr>
          <p:cNvPr id="10" name="Graphic 9" descr="Pin with solid fill">
            <a:extLst>
              <a:ext uri="{FF2B5EF4-FFF2-40B4-BE49-F238E27FC236}">
                <a16:creationId xmlns:a16="http://schemas.microsoft.com/office/drawing/2014/main" id="{E77ED8FD-5043-D352-E6F5-028674CF79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83768" y="3284984"/>
            <a:ext cx="502315" cy="502315"/>
          </a:xfrm>
          <a:prstGeom prst="rect">
            <a:avLst/>
          </a:prstGeom>
        </p:spPr>
      </p:pic>
      <p:pic>
        <p:nvPicPr>
          <p:cNvPr id="2" name="Picture 1" descr="A New Husky for a New Era - UConn Today">
            <a:extLst>
              <a:ext uri="{FF2B5EF4-FFF2-40B4-BE49-F238E27FC236}">
                <a16:creationId xmlns:a16="http://schemas.microsoft.com/office/drawing/2014/main" id="{3760E5A5-D88F-6ABA-0AC7-A0A8D0566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686677C-DD57-438F-5E03-E76342F5D4BB}"/>
              </a:ext>
            </a:extLst>
          </p:cNvPr>
          <p:cNvSpPr txBox="1"/>
          <p:nvPr/>
        </p:nvSpPr>
        <p:spPr>
          <a:xfrm>
            <a:off x="3491880" y="6525344"/>
            <a:ext cx="576064" cy="369332"/>
          </a:xfrm>
          <a:prstGeom prst="rect">
            <a:avLst/>
          </a:prstGeom>
          <a:noFill/>
        </p:spPr>
        <p:txBody>
          <a:bodyPr wrap="square" rtlCol="0">
            <a:spAutoFit/>
          </a:bodyPr>
          <a:lstStyle/>
          <a:p>
            <a:r>
              <a:rPr lang="en-US" dirty="0">
                <a:latin typeface="Goudy Old Style" panose="02020502050305020303" pitchFamily="18" charset="0"/>
              </a:rPr>
              <a:t>7</a:t>
            </a:r>
          </a:p>
        </p:txBody>
      </p:sp>
    </p:spTree>
    <p:extLst>
      <p:ext uri="{BB962C8B-B14F-4D97-AF65-F5344CB8AC3E}">
        <p14:creationId xmlns:p14="http://schemas.microsoft.com/office/powerpoint/2010/main" val="61387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391E9A-A20D-995D-85A6-33F6800FEE66}"/>
              </a:ext>
            </a:extLst>
          </p:cNvPr>
          <p:cNvSpPr>
            <a:spLocks noGrp="1"/>
          </p:cNvSpPr>
          <p:nvPr>
            <p:ph type="sldNum" sz="quarter" idx="12"/>
          </p:nvPr>
        </p:nvSpPr>
        <p:spPr/>
        <p:txBody>
          <a:bodyPr/>
          <a:lstStyle/>
          <a:p>
            <a:fld id="{DBDA9805-F2DC-4A01-B508-99A51541904D}" type="slidenum">
              <a:rPr lang="ru-RU" smtClean="0"/>
              <a:pPr/>
              <a:t>8</a:t>
            </a:fld>
            <a:endParaRPr lang="ru-RU"/>
          </a:p>
        </p:txBody>
      </p:sp>
      <p:pic>
        <p:nvPicPr>
          <p:cNvPr id="12" name="Picture 11">
            <a:extLst>
              <a:ext uri="{FF2B5EF4-FFF2-40B4-BE49-F238E27FC236}">
                <a16:creationId xmlns:a16="http://schemas.microsoft.com/office/drawing/2014/main" id="{F218D790-0D08-21BE-CE03-5E0978C0058F}"/>
              </a:ext>
            </a:extLst>
          </p:cNvPr>
          <p:cNvPicPr>
            <a:picLocks noChangeAspect="1"/>
          </p:cNvPicPr>
          <p:nvPr/>
        </p:nvPicPr>
        <p:blipFill>
          <a:blip r:embed="rId2"/>
          <a:stretch>
            <a:fillRect/>
          </a:stretch>
        </p:blipFill>
        <p:spPr>
          <a:xfrm>
            <a:off x="2137676" y="1988840"/>
            <a:ext cx="5482324" cy="3816424"/>
          </a:xfrm>
          <a:prstGeom prst="rect">
            <a:avLst/>
          </a:prstGeom>
        </p:spPr>
      </p:pic>
      <p:pic>
        <p:nvPicPr>
          <p:cNvPr id="13" name="Picture 12" descr="A New Husky for a New Era - UConn Today">
            <a:extLst>
              <a:ext uri="{FF2B5EF4-FFF2-40B4-BE49-F238E27FC236}">
                <a16:creationId xmlns:a16="http://schemas.microsoft.com/office/drawing/2014/main" id="{A06BA990-E16B-60D7-AC03-708C43726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B0836E7-1EDB-578F-2A6F-DE6CBACBCBE2}"/>
              </a:ext>
            </a:extLst>
          </p:cNvPr>
          <p:cNvSpPr txBox="1"/>
          <p:nvPr/>
        </p:nvSpPr>
        <p:spPr>
          <a:xfrm>
            <a:off x="3059832" y="2924944"/>
            <a:ext cx="1584176" cy="369332"/>
          </a:xfrm>
          <a:prstGeom prst="rect">
            <a:avLst/>
          </a:prstGeom>
          <a:noFill/>
        </p:spPr>
        <p:txBody>
          <a:bodyPr wrap="square" rtlCol="0">
            <a:spAutoFit/>
          </a:bodyPr>
          <a:lstStyle/>
          <a:p>
            <a:r>
              <a:rPr lang="en-US" dirty="0">
                <a:solidFill>
                  <a:schemeClr val="bg1">
                    <a:lumMod val="85000"/>
                  </a:schemeClr>
                </a:solidFill>
                <a:latin typeface="Goudy Old Style" panose="02020502050305020303" pitchFamily="18" charset="0"/>
              </a:rPr>
              <a:t>-1 removal</a:t>
            </a:r>
          </a:p>
        </p:txBody>
      </p:sp>
    </p:spTree>
    <p:extLst>
      <p:ext uri="{BB962C8B-B14F-4D97-AF65-F5344CB8AC3E}">
        <p14:creationId xmlns:p14="http://schemas.microsoft.com/office/powerpoint/2010/main" val="195855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8313D-37CC-23E4-2BF9-94861C2DFFB6}"/>
              </a:ext>
            </a:extLst>
          </p:cNvPr>
          <p:cNvSpPr>
            <a:spLocks noGrp="1"/>
          </p:cNvSpPr>
          <p:nvPr>
            <p:ph type="title"/>
          </p:nvPr>
        </p:nvSpPr>
        <p:spPr>
          <a:xfrm>
            <a:off x="3131840" y="1124744"/>
            <a:ext cx="3240457" cy="516852"/>
          </a:xfrm>
        </p:spPr>
        <p:txBody>
          <a:bodyPr/>
          <a:lstStyle/>
          <a:p>
            <a:r>
              <a:rPr lang="en-US" sz="2400" b="1" dirty="0">
                <a:latin typeface="Goudy Old Style" panose="02020502050305020303" pitchFamily="18" charset="0"/>
              </a:rPr>
              <a:t>Outliers in </a:t>
            </a:r>
            <a:r>
              <a:rPr lang="en-US" sz="2400" b="1" dirty="0" err="1">
                <a:latin typeface="Goudy Old Style" panose="02020502050305020303" pitchFamily="18" charset="0"/>
              </a:rPr>
              <a:t>ni.age</a:t>
            </a:r>
            <a:endParaRPr lang="en-US" sz="2400" b="1" dirty="0">
              <a:latin typeface="Goudy Old Style" panose="02020502050305020303" pitchFamily="18" charset="0"/>
            </a:endParaRPr>
          </a:p>
        </p:txBody>
      </p:sp>
      <p:sp>
        <p:nvSpPr>
          <p:cNvPr id="4" name="Slide Number Placeholder 3">
            <a:extLst>
              <a:ext uri="{FF2B5EF4-FFF2-40B4-BE49-F238E27FC236}">
                <a16:creationId xmlns:a16="http://schemas.microsoft.com/office/drawing/2014/main" id="{C1D52E7E-6BE6-AD89-F458-65E4BDBF223A}"/>
              </a:ext>
            </a:extLst>
          </p:cNvPr>
          <p:cNvSpPr>
            <a:spLocks noGrp="1"/>
          </p:cNvSpPr>
          <p:nvPr>
            <p:ph type="sldNum" sz="quarter" idx="12"/>
          </p:nvPr>
        </p:nvSpPr>
        <p:spPr/>
        <p:txBody>
          <a:bodyPr/>
          <a:lstStyle/>
          <a:p>
            <a:fld id="{DBDA9805-F2DC-4A01-B508-99A51541904D}" type="slidenum">
              <a:rPr lang="ru-RU" smtClean="0"/>
              <a:pPr/>
              <a:t>9</a:t>
            </a:fld>
            <a:endParaRPr lang="ru-RU"/>
          </a:p>
        </p:txBody>
      </p:sp>
      <p:pic>
        <p:nvPicPr>
          <p:cNvPr id="6" name="Picture 5">
            <a:extLst>
              <a:ext uri="{FF2B5EF4-FFF2-40B4-BE49-F238E27FC236}">
                <a16:creationId xmlns:a16="http://schemas.microsoft.com/office/drawing/2014/main" id="{7C9F2DDC-BA4B-4F4E-90A5-DE2B7F0F25F2}"/>
              </a:ext>
            </a:extLst>
          </p:cNvPr>
          <p:cNvPicPr>
            <a:picLocks noChangeAspect="1"/>
          </p:cNvPicPr>
          <p:nvPr/>
        </p:nvPicPr>
        <p:blipFill>
          <a:blip r:embed="rId2"/>
          <a:stretch>
            <a:fillRect/>
          </a:stretch>
        </p:blipFill>
        <p:spPr>
          <a:xfrm>
            <a:off x="2086744" y="1678884"/>
            <a:ext cx="5365576" cy="3694332"/>
          </a:xfrm>
          <a:prstGeom prst="rect">
            <a:avLst/>
          </a:prstGeom>
          <a:ln w="12700" cap="sq">
            <a:solidFill>
              <a:srgbClr val="000000"/>
            </a:solidFill>
            <a:miter lim="800000"/>
          </a:ln>
          <a:effectLst>
            <a:outerShdw blurRad="57150" dist="50800" dir="2700000" algn="tl" rotWithShape="0">
              <a:srgbClr val="000000">
                <a:alpha val="40000"/>
              </a:srgbClr>
            </a:outerShdw>
          </a:effectLst>
        </p:spPr>
      </p:pic>
      <p:pic>
        <p:nvPicPr>
          <p:cNvPr id="8" name="Picture 7" descr="A New Husky for a New Era - UConn Today">
            <a:extLst>
              <a:ext uri="{FF2B5EF4-FFF2-40B4-BE49-F238E27FC236}">
                <a16:creationId xmlns:a16="http://schemas.microsoft.com/office/drawing/2014/main" id="{356A8E95-BA71-55C9-4698-79101C66AF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6021291"/>
            <a:ext cx="943700" cy="825961"/>
          </a:xfrm>
          <a:prstGeom prst="rect">
            <a:avLst/>
          </a:prstGeom>
          <a:ln>
            <a:noFill/>
          </a:ln>
          <a:effectLst>
            <a:outerShdw blurRad="50800" dist="38100" dir="8100000" algn="tr" rotWithShape="0">
              <a:prstClr val="black">
                <a:alpha val="40000"/>
              </a:prstClr>
            </a:outerShdw>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827585"/>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18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6298</TotalTime>
  <Words>1431</Words>
  <Application>Microsoft Office PowerPoint</Application>
  <PresentationFormat>On-screen Show (4:3)</PresentationFormat>
  <Paragraphs>248</Paragraphs>
  <Slides>40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Calibri</vt:lpstr>
      <vt:lpstr>Goudy Old Style</vt:lpstr>
      <vt:lpstr>Times New Roman</vt:lpstr>
      <vt:lpstr>Verdana</vt:lpstr>
      <vt:lpstr>template</vt:lpstr>
      <vt:lpstr>Custom Design</vt:lpstr>
      <vt:lpstr> THEME: Customer Retention  </vt:lpstr>
      <vt:lpstr>                             Contents</vt:lpstr>
      <vt:lpstr>PowerPoint Presentation</vt:lpstr>
      <vt:lpstr>PowerPoint Presentation</vt:lpstr>
      <vt:lpstr>PowerPoint Presentation</vt:lpstr>
      <vt:lpstr>PowerPoint Presentation</vt:lpstr>
      <vt:lpstr>PowerPoint Presentation</vt:lpstr>
      <vt:lpstr>PowerPoint Presentation</vt:lpstr>
      <vt:lpstr>Outliers in ni.age</vt:lpstr>
      <vt:lpstr>PowerPoint Presentation</vt:lpstr>
      <vt:lpstr>PowerPoint Presentation</vt:lpstr>
      <vt:lpstr>PowerPoint Presentation</vt:lpstr>
      <vt:lpstr>Sales. channel vs cancel</vt:lpstr>
      <vt:lpstr>Credit vs cancel</vt:lpstr>
      <vt:lpstr>Coverage.type vs cancel</vt:lpstr>
      <vt:lpstr>Dwelling.type vs cancel</vt:lpstr>
      <vt:lpstr>Ni.marital_status vs cancel</vt:lpstr>
      <vt:lpstr>Claim.ind vs cancel</vt:lpstr>
      <vt:lpstr>Years remaining vs cancel</vt:lpstr>
      <vt:lpstr>Zone vs cancel</vt:lpstr>
      <vt:lpstr>Family size vs cancel</vt:lpstr>
      <vt:lpstr>PowerPoint Presentation</vt:lpstr>
      <vt:lpstr>Class Imbalance</vt:lpstr>
      <vt:lpstr>Evaluation Metrics</vt:lpstr>
      <vt:lpstr>Modelling Techniques </vt:lpstr>
      <vt:lpstr>Logistic Regression (Baseline) </vt:lpstr>
      <vt:lpstr>XGBoost</vt:lpstr>
      <vt:lpstr>Model Averaging</vt:lpstr>
      <vt:lpstr>PowerPoint Presentation</vt:lpstr>
      <vt:lpstr>Suggestions to improve Zone - 4</vt:lpstr>
      <vt:lpstr>PowerPoint Presentation</vt:lpstr>
      <vt:lpstr>Targeting Younger population</vt:lpstr>
      <vt:lpstr>Implementation  benefits</vt:lpstr>
      <vt:lpstr>Targeting Skeptical Customers </vt:lpstr>
      <vt:lpstr>Analysis with sales.channel</vt:lpstr>
      <vt:lpstr>Implementation</vt:lpstr>
      <vt:lpstr>PowerPoint Presentation</vt:lpstr>
      <vt:lpstr>Factors leading to policy cancellations</vt:lpstr>
      <vt:lpstr>References</vt:lpstr>
      <vt:lpstr>Thank You</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jahnavi gamalapati</cp:lastModifiedBy>
  <cp:revision>134</cp:revision>
  <dcterms:created xsi:type="dcterms:W3CDTF">2006-06-29T12:15:01Z</dcterms:created>
  <dcterms:modified xsi:type="dcterms:W3CDTF">2022-05-22T20:35:20Z</dcterms:modified>
</cp:coreProperties>
</file>