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mbria"/>
      </a:defRPr>
    </a:lvl1pPr>
    <a:lvl2pPr marL="0" marR="0" indent="609492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mbria"/>
      </a:defRPr>
    </a:lvl2pPr>
    <a:lvl3pPr marL="0" marR="0" indent="1218987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mbria"/>
      </a:defRPr>
    </a:lvl3pPr>
    <a:lvl4pPr marL="0" marR="0" indent="182848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mbria"/>
      </a:defRPr>
    </a:lvl4pPr>
    <a:lvl5pPr marL="0" marR="0" indent="2437973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mbria"/>
      </a:defRPr>
    </a:lvl5pPr>
    <a:lvl6pPr marL="0" marR="0" indent="3047467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mbria"/>
      </a:defRPr>
    </a:lvl6pPr>
    <a:lvl7pPr marL="0" marR="0" indent="365696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mbria"/>
      </a:defRPr>
    </a:lvl7pPr>
    <a:lvl8pPr marL="0" marR="0" indent="4266453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mbria"/>
      </a:defRPr>
    </a:lvl8pPr>
    <a:lvl9pPr marL="0" marR="0" indent="4875946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mbri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3522"/>
          </a:solidFill>
        </a:fill>
      </a:tcStyle>
    </a:wholeTbl>
    <a:band2H>
      <a:tcTxStyle b="def" i="def"/>
      <a:tcStyle>
        <a:tcBdr/>
        <a:fill>
          <a:solidFill>
            <a:schemeClr val="accent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3522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B2C1C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1D0"/>
          </a:solidFill>
        </a:fill>
      </a:tcStyle>
    </a:wholeTbl>
    <a:band2H>
      <a:tcTxStyle b="def" i="def"/>
      <a:tcStyle>
        <a:tcBdr/>
        <a:fill>
          <a:solidFill>
            <a:srgbClr val="F9F1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DCB"/>
          </a:solidFill>
        </a:fill>
      </a:tcStyle>
    </a:wholeTbl>
    <a:band2H>
      <a:tcTxStyle b="def" i="def"/>
      <a:tcStyle>
        <a:tcBdr/>
        <a:fill>
          <a:solidFill>
            <a:srgbClr val="F7E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D4CB"/>
          </a:solidFill>
        </a:fill>
      </a:tcStyle>
    </a:wholeTbl>
    <a:band2H>
      <a:tcTxStyle b="def" i="def"/>
      <a:tcStyle>
        <a:tcBdr/>
        <a:fill>
          <a:solidFill>
            <a:srgbClr val="F9EB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218987" latinLnBrk="0">
      <a:defRPr sz="1600">
        <a:latin typeface="+mj-lt"/>
        <a:ea typeface="+mj-ea"/>
        <a:cs typeface="+mj-cs"/>
        <a:sym typeface="Cambria"/>
      </a:defRPr>
    </a:lvl1pPr>
    <a:lvl2pPr indent="228600" defTabSz="1218987" latinLnBrk="0">
      <a:defRPr sz="1600">
        <a:latin typeface="+mj-lt"/>
        <a:ea typeface="+mj-ea"/>
        <a:cs typeface="+mj-cs"/>
        <a:sym typeface="Cambria"/>
      </a:defRPr>
    </a:lvl2pPr>
    <a:lvl3pPr indent="457200" defTabSz="1218987" latinLnBrk="0">
      <a:defRPr sz="1600">
        <a:latin typeface="+mj-lt"/>
        <a:ea typeface="+mj-ea"/>
        <a:cs typeface="+mj-cs"/>
        <a:sym typeface="Cambria"/>
      </a:defRPr>
    </a:lvl3pPr>
    <a:lvl4pPr indent="685800" defTabSz="1218987" latinLnBrk="0">
      <a:defRPr sz="1600">
        <a:latin typeface="+mj-lt"/>
        <a:ea typeface="+mj-ea"/>
        <a:cs typeface="+mj-cs"/>
        <a:sym typeface="Cambria"/>
      </a:defRPr>
    </a:lvl4pPr>
    <a:lvl5pPr indent="914400" defTabSz="1218987" latinLnBrk="0">
      <a:defRPr sz="1600">
        <a:latin typeface="+mj-lt"/>
        <a:ea typeface="+mj-ea"/>
        <a:cs typeface="+mj-cs"/>
        <a:sym typeface="Cambria"/>
      </a:defRPr>
    </a:lvl5pPr>
    <a:lvl6pPr indent="1143000" defTabSz="1218987" latinLnBrk="0">
      <a:defRPr sz="1600">
        <a:latin typeface="+mj-lt"/>
        <a:ea typeface="+mj-ea"/>
        <a:cs typeface="+mj-cs"/>
        <a:sym typeface="Cambria"/>
      </a:defRPr>
    </a:lvl6pPr>
    <a:lvl7pPr indent="1371600" defTabSz="1218987" latinLnBrk="0">
      <a:defRPr sz="1600">
        <a:latin typeface="+mj-lt"/>
        <a:ea typeface="+mj-ea"/>
        <a:cs typeface="+mj-cs"/>
        <a:sym typeface="Cambria"/>
      </a:defRPr>
    </a:lvl7pPr>
    <a:lvl8pPr indent="1600200" defTabSz="1218987" latinLnBrk="0">
      <a:defRPr sz="1600">
        <a:latin typeface="+mj-lt"/>
        <a:ea typeface="+mj-ea"/>
        <a:cs typeface="+mj-cs"/>
        <a:sym typeface="Cambria"/>
      </a:defRPr>
    </a:lvl8pPr>
    <a:lvl9pPr indent="1828800" defTabSz="1218987" latinLnBrk="0">
      <a:defRPr sz="1600">
        <a:latin typeface="+mj-lt"/>
        <a:ea typeface="+mj-ea"/>
        <a:cs typeface="+mj-cs"/>
        <a:sym typeface="Cambria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4" cy="6863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10959"/>
                </a:moveTo>
                <a:lnTo>
                  <a:pt x="11037" y="21586"/>
                </a:lnTo>
                <a:lnTo>
                  <a:pt x="10566" y="21586"/>
                </a:lnTo>
                <a:close/>
                <a:moveTo>
                  <a:pt x="10798" y="10816"/>
                </a:moveTo>
                <a:lnTo>
                  <a:pt x="10791" y="10838"/>
                </a:lnTo>
                <a:lnTo>
                  <a:pt x="10800" y="10889"/>
                </a:lnTo>
                <a:lnTo>
                  <a:pt x="10809" y="10838"/>
                </a:lnTo>
                <a:lnTo>
                  <a:pt x="10802" y="10816"/>
                </a:lnTo>
                <a:lnTo>
                  <a:pt x="10809" y="10836"/>
                </a:lnTo>
                <a:lnTo>
                  <a:pt x="10813" y="10817"/>
                </a:lnTo>
                <a:lnTo>
                  <a:pt x="10810" y="10838"/>
                </a:lnTo>
                <a:lnTo>
                  <a:pt x="14634" y="21600"/>
                </a:lnTo>
                <a:lnTo>
                  <a:pt x="13995" y="21600"/>
                </a:lnTo>
                <a:lnTo>
                  <a:pt x="10810" y="10841"/>
                </a:lnTo>
                <a:lnTo>
                  <a:pt x="10802" y="10900"/>
                </a:lnTo>
                <a:lnTo>
                  <a:pt x="12673" y="21600"/>
                </a:lnTo>
                <a:lnTo>
                  <a:pt x="12160" y="21600"/>
                </a:lnTo>
                <a:lnTo>
                  <a:pt x="10800" y="10916"/>
                </a:lnTo>
                <a:lnTo>
                  <a:pt x="9440" y="21600"/>
                </a:lnTo>
                <a:lnTo>
                  <a:pt x="8927" y="21600"/>
                </a:lnTo>
                <a:lnTo>
                  <a:pt x="10798" y="10900"/>
                </a:lnTo>
                <a:lnTo>
                  <a:pt x="10790" y="10841"/>
                </a:lnTo>
                <a:lnTo>
                  <a:pt x="7605" y="21600"/>
                </a:lnTo>
                <a:lnTo>
                  <a:pt x="6966" y="21600"/>
                </a:lnTo>
                <a:lnTo>
                  <a:pt x="10790" y="10838"/>
                </a:lnTo>
                <a:lnTo>
                  <a:pt x="10787" y="10817"/>
                </a:lnTo>
                <a:lnTo>
                  <a:pt x="10791" y="10836"/>
                </a:lnTo>
                <a:close/>
                <a:moveTo>
                  <a:pt x="10807" y="10805"/>
                </a:moveTo>
                <a:lnTo>
                  <a:pt x="17381" y="21598"/>
                </a:lnTo>
                <a:lnTo>
                  <a:pt x="16422" y="21598"/>
                </a:lnTo>
                <a:close/>
                <a:moveTo>
                  <a:pt x="10793" y="10805"/>
                </a:moveTo>
                <a:lnTo>
                  <a:pt x="5178" y="21598"/>
                </a:lnTo>
                <a:lnTo>
                  <a:pt x="4219" y="21598"/>
                </a:lnTo>
                <a:close/>
                <a:moveTo>
                  <a:pt x="10806" y="10802"/>
                </a:moveTo>
                <a:lnTo>
                  <a:pt x="10815" y="10806"/>
                </a:lnTo>
                <a:lnTo>
                  <a:pt x="10813" y="10804"/>
                </a:lnTo>
                <a:lnTo>
                  <a:pt x="10816" y="10806"/>
                </a:lnTo>
                <a:lnTo>
                  <a:pt x="21600" y="15139"/>
                </a:lnTo>
                <a:lnTo>
                  <a:pt x="21600" y="16760"/>
                </a:lnTo>
                <a:lnTo>
                  <a:pt x="10820" y="10810"/>
                </a:lnTo>
                <a:lnTo>
                  <a:pt x="21599" y="20881"/>
                </a:lnTo>
                <a:lnTo>
                  <a:pt x="21599" y="21599"/>
                </a:lnTo>
                <a:lnTo>
                  <a:pt x="20440" y="21599"/>
                </a:lnTo>
                <a:lnTo>
                  <a:pt x="10817" y="10809"/>
                </a:lnTo>
                <a:close/>
                <a:moveTo>
                  <a:pt x="10794" y="10802"/>
                </a:moveTo>
                <a:lnTo>
                  <a:pt x="10783" y="10809"/>
                </a:lnTo>
                <a:lnTo>
                  <a:pt x="1160" y="21599"/>
                </a:lnTo>
                <a:lnTo>
                  <a:pt x="1" y="21599"/>
                </a:lnTo>
                <a:lnTo>
                  <a:pt x="1" y="20881"/>
                </a:lnTo>
                <a:lnTo>
                  <a:pt x="10780" y="10810"/>
                </a:lnTo>
                <a:lnTo>
                  <a:pt x="0" y="16760"/>
                </a:lnTo>
                <a:lnTo>
                  <a:pt x="0" y="15139"/>
                </a:lnTo>
                <a:lnTo>
                  <a:pt x="10784" y="10806"/>
                </a:lnTo>
                <a:lnTo>
                  <a:pt x="10787" y="10804"/>
                </a:lnTo>
                <a:lnTo>
                  <a:pt x="10785" y="10806"/>
                </a:lnTo>
                <a:close/>
                <a:moveTo>
                  <a:pt x="1" y="1"/>
                </a:moveTo>
                <a:lnTo>
                  <a:pt x="1160" y="1"/>
                </a:lnTo>
                <a:lnTo>
                  <a:pt x="10783" y="10791"/>
                </a:lnTo>
                <a:lnTo>
                  <a:pt x="10788" y="10794"/>
                </a:lnTo>
                <a:lnTo>
                  <a:pt x="10793" y="10794"/>
                </a:lnTo>
                <a:lnTo>
                  <a:pt x="4219" y="2"/>
                </a:lnTo>
                <a:lnTo>
                  <a:pt x="5178" y="2"/>
                </a:lnTo>
                <a:lnTo>
                  <a:pt x="10793" y="10794"/>
                </a:lnTo>
                <a:lnTo>
                  <a:pt x="10797" y="10795"/>
                </a:lnTo>
                <a:lnTo>
                  <a:pt x="10793" y="10795"/>
                </a:lnTo>
                <a:lnTo>
                  <a:pt x="10793" y="10795"/>
                </a:lnTo>
                <a:lnTo>
                  <a:pt x="10793" y="10795"/>
                </a:lnTo>
                <a:lnTo>
                  <a:pt x="10790" y="10795"/>
                </a:lnTo>
                <a:lnTo>
                  <a:pt x="10794" y="10798"/>
                </a:lnTo>
                <a:lnTo>
                  <a:pt x="10788" y="10795"/>
                </a:lnTo>
                <a:lnTo>
                  <a:pt x="10786" y="10795"/>
                </a:lnTo>
                <a:lnTo>
                  <a:pt x="10787" y="10796"/>
                </a:lnTo>
                <a:lnTo>
                  <a:pt x="10786" y="10795"/>
                </a:lnTo>
                <a:lnTo>
                  <a:pt x="3" y="11551"/>
                </a:lnTo>
                <a:lnTo>
                  <a:pt x="3" y="10038"/>
                </a:lnTo>
                <a:lnTo>
                  <a:pt x="10784" y="10794"/>
                </a:lnTo>
                <a:lnTo>
                  <a:pt x="10784" y="10794"/>
                </a:lnTo>
                <a:lnTo>
                  <a:pt x="0" y="6461"/>
                </a:lnTo>
                <a:lnTo>
                  <a:pt x="0" y="4840"/>
                </a:lnTo>
                <a:lnTo>
                  <a:pt x="10780" y="10790"/>
                </a:lnTo>
                <a:lnTo>
                  <a:pt x="1" y="719"/>
                </a:lnTo>
                <a:close/>
                <a:moveTo>
                  <a:pt x="21599" y="1"/>
                </a:moveTo>
                <a:lnTo>
                  <a:pt x="21599" y="719"/>
                </a:lnTo>
                <a:lnTo>
                  <a:pt x="10820" y="10790"/>
                </a:lnTo>
                <a:lnTo>
                  <a:pt x="21600" y="4840"/>
                </a:lnTo>
                <a:lnTo>
                  <a:pt x="21600" y="6461"/>
                </a:lnTo>
                <a:lnTo>
                  <a:pt x="10816" y="10794"/>
                </a:lnTo>
                <a:lnTo>
                  <a:pt x="10816" y="10794"/>
                </a:lnTo>
                <a:lnTo>
                  <a:pt x="21597" y="10038"/>
                </a:lnTo>
                <a:lnTo>
                  <a:pt x="21597" y="11551"/>
                </a:lnTo>
                <a:lnTo>
                  <a:pt x="10814" y="10795"/>
                </a:lnTo>
                <a:lnTo>
                  <a:pt x="10813" y="10796"/>
                </a:lnTo>
                <a:lnTo>
                  <a:pt x="10814" y="10795"/>
                </a:lnTo>
                <a:lnTo>
                  <a:pt x="10812" y="10795"/>
                </a:lnTo>
                <a:lnTo>
                  <a:pt x="10806" y="10798"/>
                </a:lnTo>
                <a:lnTo>
                  <a:pt x="10810" y="10795"/>
                </a:lnTo>
                <a:lnTo>
                  <a:pt x="10807" y="10795"/>
                </a:lnTo>
                <a:lnTo>
                  <a:pt x="10807" y="10795"/>
                </a:lnTo>
                <a:lnTo>
                  <a:pt x="10807" y="10795"/>
                </a:lnTo>
                <a:lnTo>
                  <a:pt x="10803" y="10795"/>
                </a:lnTo>
                <a:lnTo>
                  <a:pt x="10807" y="10794"/>
                </a:lnTo>
                <a:lnTo>
                  <a:pt x="16422" y="2"/>
                </a:lnTo>
                <a:lnTo>
                  <a:pt x="17381" y="2"/>
                </a:lnTo>
                <a:lnTo>
                  <a:pt x="10807" y="10794"/>
                </a:lnTo>
                <a:lnTo>
                  <a:pt x="10812" y="10794"/>
                </a:lnTo>
                <a:lnTo>
                  <a:pt x="10817" y="10791"/>
                </a:lnTo>
                <a:lnTo>
                  <a:pt x="20440" y="1"/>
                </a:lnTo>
                <a:close/>
                <a:moveTo>
                  <a:pt x="7605" y="0"/>
                </a:moveTo>
                <a:lnTo>
                  <a:pt x="10790" y="10759"/>
                </a:lnTo>
                <a:lnTo>
                  <a:pt x="10798" y="10700"/>
                </a:lnTo>
                <a:lnTo>
                  <a:pt x="8927" y="0"/>
                </a:lnTo>
                <a:lnTo>
                  <a:pt x="9440" y="0"/>
                </a:lnTo>
                <a:lnTo>
                  <a:pt x="10799" y="10678"/>
                </a:lnTo>
                <a:lnTo>
                  <a:pt x="10562" y="4"/>
                </a:lnTo>
                <a:lnTo>
                  <a:pt x="11041" y="4"/>
                </a:lnTo>
                <a:lnTo>
                  <a:pt x="10804" y="10650"/>
                </a:lnTo>
                <a:lnTo>
                  <a:pt x="12160" y="0"/>
                </a:lnTo>
                <a:lnTo>
                  <a:pt x="12673" y="0"/>
                </a:lnTo>
                <a:lnTo>
                  <a:pt x="10803" y="10692"/>
                </a:lnTo>
                <a:lnTo>
                  <a:pt x="10803" y="10708"/>
                </a:lnTo>
                <a:lnTo>
                  <a:pt x="10810" y="10759"/>
                </a:lnTo>
                <a:lnTo>
                  <a:pt x="13995" y="0"/>
                </a:lnTo>
                <a:lnTo>
                  <a:pt x="14634" y="0"/>
                </a:lnTo>
                <a:lnTo>
                  <a:pt x="10810" y="10762"/>
                </a:lnTo>
                <a:lnTo>
                  <a:pt x="10813" y="10783"/>
                </a:lnTo>
                <a:lnTo>
                  <a:pt x="10809" y="10764"/>
                </a:lnTo>
                <a:lnTo>
                  <a:pt x="10802" y="10784"/>
                </a:lnTo>
                <a:lnTo>
                  <a:pt x="10809" y="10762"/>
                </a:lnTo>
                <a:lnTo>
                  <a:pt x="10803" y="10726"/>
                </a:lnTo>
                <a:lnTo>
                  <a:pt x="10801" y="10779"/>
                </a:lnTo>
                <a:lnTo>
                  <a:pt x="10800" y="10711"/>
                </a:lnTo>
                <a:lnTo>
                  <a:pt x="10791" y="10762"/>
                </a:lnTo>
                <a:lnTo>
                  <a:pt x="10798" y="10784"/>
                </a:lnTo>
                <a:lnTo>
                  <a:pt x="10791" y="10764"/>
                </a:lnTo>
                <a:lnTo>
                  <a:pt x="10787" y="10783"/>
                </a:lnTo>
                <a:lnTo>
                  <a:pt x="10790" y="10762"/>
                </a:lnTo>
                <a:lnTo>
                  <a:pt x="6966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1000"/>
                </a:srgbClr>
              </a:gs>
              <a:gs pos="100000">
                <a:srgbClr val="000000">
                  <a:alpha val="1000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" name="Rectangle 61"/>
          <p:cNvSpPr/>
          <p:nvPr/>
        </p:nvSpPr>
        <p:spPr>
          <a:xfrm>
            <a:off x="0" y="1905000"/>
            <a:ext cx="12188825" cy="21482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90000"/>
              </a:lnSpc>
              <a:defRPr sz="3200">
                <a:solidFill>
                  <a:srgbClr val="BCB49E"/>
                </a:solidFill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1218882" y="1905001"/>
            <a:ext cx="9751061" cy="2147928"/>
          </a:xfrm>
          <a:prstGeom prst="rect">
            <a:avLst/>
          </a:prstGeom>
        </p:spPr>
        <p:txBody>
          <a:bodyPr anchor="ctr"/>
          <a:lstStyle>
            <a:lvl1pPr algn="ctr"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218882" y="4140200"/>
            <a:ext cx="9751061" cy="101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  <a:lvl2pPr marL="0" indent="609492" algn="ctr">
              <a:spcBef>
                <a:spcPts val="0"/>
              </a:spcBef>
              <a:buClrTx/>
              <a:buSzTx/>
              <a:buFontTx/>
              <a:buNone/>
            </a:lvl2pPr>
            <a:lvl3pPr marL="0" indent="1218987" algn="ctr">
              <a:spcBef>
                <a:spcPts val="0"/>
              </a:spcBef>
              <a:buClrTx/>
              <a:buSzTx/>
              <a:buFontTx/>
              <a:buNone/>
            </a:lvl3pPr>
            <a:lvl4pPr marL="0" indent="1828480" algn="ctr">
              <a:spcBef>
                <a:spcPts val="0"/>
              </a:spcBef>
              <a:buClrTx/>
              <a:buSzTx/>
              <a:buFontTx/>
              <a:buNone/>
            </a:lvl4pPr>
            <a:lvl5pPr marL="0" indent="2437973" algn="ctr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/>
          <p:nvPr>
            <p:ph type="title"/>
          </p:nvPr>
        </p:nvSpPr>
        <p:spPr>
          <a:xfrm>
            <a:off x="7821162" y="482600"/>
            <a:ext cx="3961369" cy="14224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99" name="Rectangle 8"/>
          <p:cNvSpPr/>
          <p:nvPr/>
        </p:nvSpPr>
        <p:spPr>
          <a:xfrm>
            <a:off x="0" y="-1116"/>
            <a:ext cx="7618015" cy="685911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Picture Placeholder 2"/>
          <p:cNvSpPr/>
          <p:nvPr>
            <p:ph type="pic" idx="21"/>
          </p:nvPr>
        </p:nvSpPr>
        <p:spPr>
          <a:xfrm>
            <a:off x="507867" y="482600"/>
            <a:ext cx="6602282" cy="5842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1" name="Body Level One…"/>
          <p:cNvSpPr txBox="1"/>
          <p:nvPr>
            <p:ph type="body" sz="half" idx="1"/>
          </p:nvPr>
        </p:nvSpPr>
        <p:spPr>
          <a:xfrm>
            <a:off x="7821162" y="2108200"/>
            <a:ext cx="3961369" cy="42672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/>
            </a:lvl1pPr>
            <a:lvl2pPr marL="0" indent="609492">
              <a:buClrTx/>
              <a:buSzTx/>
              <a:buFontTx/>
              <a:buNone/>
              <a:defRPr sz="2000"/>
            </a:lvl2pPr>
            <a:lvl3pPr marL="0" indent="1218987">
              <a:buClrTx/>
              <a:buSzTx/>
              <a:buFontTx/>
              <a:buNone/>
              <a:defRPr sz="2000"/>
            </a:lvl3pPr>
            <a:lvl4pPr marL="0" indent="1828480">
              <a:buClrTx/>
              <a:buSzTx/>
              <a:buFontTx/>
              <a:buNone/>
              <a:defRPr sz="2000"/>
            </a:lvl4pPr>
            <a:lvl5pPr marL="0" indent="2437973"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sosceles Triangle 5"/>
          <p:cNvSpPr/>
          <p:nvPr/>
        </p:nvSpPr>
        <p:spPr>
          <a:xfrm>
            <a:off x="-1607" y="-1115"/>
            <a:ext cx="12190404" cy="6863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10959"/>
                </a:moveTo>
                <a:lnTo>
                  <a:pt x="11037" y="21586"/>
                </a:lnTo>
                <a:lnTo>
                  <a:pt x="10566" y="21586"/>
                </a:lnTo>
                <a:close/>
                <a:moveTo>
                  <a:pt x="10798" y="10816"/>
                </a:moveTo>
                <a:lnTo>
                  <a:pt x="10791" y="10838"/>
                </a:lnTo>
                <a:lnTo>
                  <a:pt x="10800" y="10889"/>
                </a:lnTo>
                <a:lnTo>
                  <a:pt x="10809" y="10838"/>
                </a:lnTo>
                <a:lnTo>
                  <a:pt x="10802" y="10816"/>
                </a:lnTo>
                <a:lnTo>
                  <a:pt x="10809" y="10836"/>
                </a:lnTo>
                <a:lnTo>
                  <a:pt x="10813" y="10817"/>
                </a:lnTo>
                <a:lnTo>
                  <a:pt x="10810" y="10838"/>
                </a:lnTo>
                <a:lnTo>
                  <a:pt x="14634" y="21600"/>
                </a:lnTo>
                <a:lnTo>
                  <a:pt x="13995" y="21600"/>
                </a:lnTo>
                <a:lnTo>
                  <a:pt x="10810" y="10841"/>
                </a:lnTo>
                <a:lnTo>
                  <a:pt x="10802" y="10900"/>
                </a:lnTo>
                <a:lnTo>
                  <a:pt x="12673" y="21600"/>
                </a:lnTo>
                <a:lnTo>
                  <a:pt x="12160" y="21600"/>
                </a:lnTo>
                <a:lnTo>
                  <a:pt x="10800" y="10916"/>
                </a:lnTo>
                <a:lnTo>
                  <a:pt x="9440" y="21600"/>
                </a:lnTo>
                <a:lnTo>
                  <a:pt x="8927" y="21600"/>
                </a:lnTo>
                <a:lnTo>
                  <a:pt x="10798" y="10900"/>
                </a:lnTo>
                <a:lnTo>
                  <a:pt x="10790" y="10841"/>
                </a:lnTo>
                <a:lnTo>
                  <a:pt x="7605" y="21600"/>
                </a:lnTo>
                <a:lnTo>
                  <a:pt x="6966" y="21600"/>
                </a:lnTo>
                <a:lnTo>
                  <a:pt x="10790" y="10838"/>
                </a:lnTo>
                <a:lnTo>
                  <a:pt x="10787" y="10817"/>
                </a:lnTo>
                <a:lnTo>
                  <a:pt x="10791" y="10836"/>
                </a:lnTo>
                <a:close/>
                <a:moveTo>
                  <a:pt x="10807" y="10805"/>
                </a:moveTo>
                <a:lnTo>
                  <a:pt x="17381" y="21598"/>
                </a:lnTo>
                <a:lnTo>
                  <a:pt x="16422" y="21598"/>
                </a:lnTo>
                <a:close/>
                <a:moveTo>
                  <a:pt x="10793" y="10805"/>
                </a:moveTo>
                <a:lnTo>
                  <a:pt x="5178" y="21598"/>
                </a:lnTo>
                <a:lnTo>
                  <a:pt x="4219" y="21598"/>
                </a:lnTo>
                <a:close/>
                <a:moveTo>
                  <a:pt x="10806" y="10802"/>
                </a:moveTo>
                <a:lnTo>
                  <a:pt x="10815" y="10806"/>
                </a:lnTo>
                <a:lnTo>
                  <a:pt x="10813" y="10804"/>
                </a:lnTo>
                <a:lnTo>
                  <a:pt x="10816" y="10806"/>
                </a:lnTo>
                <a:lnTo>
                  <a:pt x="21600" y="15139"/>
                </a:lnTo>
                <a:lnTo>
                  <a:pt x="21600" y="16760"/>
                </a:lnTo>
                <a:lnTo>
                  <a:pt x="10820" y="10810"/>
                </a:lnTo>
                <a:lnTo>
                  <a:pt x="21599" y="20881"/>
                </a:lnTo>
                <a:lnTo>
                  <a:pt x="21599" y="21599"/>
                </a:lnTo>
                <a:lnTo>
                  <a:pt x="20440" y="21599"/>
                </a:lnTo>
                <a:lnTo>
                  <a:pt x="10817" y="10809"/>
                </a:lnTo>
                <a:close/>
                <a:moveTo>
                  <a:pt x="10794" y="10802"/>
                </a:moveTo>
                <a:lnTo>
                  <a:pt x="10783" y="10809"/>
                </a:lnTo>
                <a:lnTo>
                  <a:pt x="1160" y="21599"/>
                </a:lnTo>
                <a:lnTo>
                  <a:pt x="1" y="21599"/>
                </a:lnTo>
                <a:lnTo>
                  <a:pt x="1" y="20881"/>
                </a:lnTo>
                <a:lnTo>
                  <a:pt x="10780" y="10810"/>
                </a:lnTo>
                <a:lnTo>
                  <a:pt x="0" y="16760"/>
                </a:lnTo>
                <a:lnTo>
                  <a:pt x="0" y="15139"/>
                </a:lnTo>
                <a:lnTo>
                  <a:pt x="10784" y="10806"/>
                </a:lnTo>
                <a:lnTo>
                  <a:pt x="10787" y="10804"/>
                </a:lnTo>
                <a:lnTo>
                  <a:pt x="10785" y="10806"/>
                </a:lnTo>
                <a:close/>
                <a:moveTo>
                  <a:pt x="1" y="1"/>
                </a:moveTo>
                <a:lnTo>
                  <a:pt x="1160" y="1"/>
                </a:lnTo>
                <a:lnTo>
                  <a:pt x="10783" y="10791"/>
                </a:lnTo>
                <a:lnTo>
                  <a:pt x="10788" y="10794"/>
                </a:lnTo>
                <a:lnTo>
                  <a:pt x="10793" y="10794"/>
                </a:lnTo>
                <a:lnTo>
                  <a:pt x="4219" y="2"/>
                </a:lnTo>
                <a:lnTo>
                  <a:pt x="5178" y="2"/>
                </a:lnTo>
                <a:lnTo>
                  <a:pt x="10793" y="10794"/>
                </a:lnTo>
                <a:lnTo>
                  <a:pt x="10797" y="10795"/>
                </a:lnTo>
                <a:lnTo>
                  <a:pt x="10793" y="10795"/>
                </a:lnTo>
                <a:lnTo>
                  <a:pt x="10793" y="10795"/>
                </a:lnTo>
                <a:lnTo>
                  <a:pt x="10793" y="10795"/>
                </a:lnTo>
                <a:lnTo>
                  <a:pt x="10790" y="10795"/>
                </a:lnTo>
                <a:lnTo>
                  <a:pt x="10794" y="10798"/>
                </a:lnTo>
                <a:lnTo>
                  <a:pt x="10788" y="10795"/>
                </a:lnTo>
                <a:lnTo>
                  <a:pt x="10786" y="10795"/>
                </a:lnTo>
                <a:lnTo>
                  <a:pt x="10787" y="10796"/>
                </a:lnTo>
                <a:lnTo>
                  <a:pt x="10786" y="10795"/>
                </a:lnTo>
                <a:lnTo>
                  <a:pt x="3" y="11551"/>
                </a:lnTo>
                <a:lnTo>
                  <a:pt x="3" y="10038"/>
                </a:lnTo>
                <a:lnTo>
                  <a:pt x="10784" y="10794"/>
                </a:lnTo>
                <a:lnTo>
                  <a:pt x="10784" y="10794"/>
                </a:lnTo>
                <a:lnTo>
                  <a:pt x="0" y="6461"/>
                </a:lnTo>
                <a:lnTo>
                  <a:pt x="0" y="4840"/>
                </a:lnTo>
                <a:lnTo>
                  <a:pt x="10780" y="10790"/>
                </a:lnTo>
                <a:lnTo>
                  <a:pt x="1" y="719"/>
                </a:lnTo>
                <a:close/>
                <a:moveTo>
                  <a:pt x="21599" y="1"/>
                </a:moveTo>
                <a:lnTo>
                  <a:pt x="21599" y="719"/>
                </a:lnTo>
                <a:lnTo>
                  <a:pt x="10820" y="10790"/>
                </a:lnTo>
                <a:lnTo>
                  <a:pt x="21600" y="4840"/>
                </a:lnTo>
                <a:lnTo>
                  <a:pt x="21600" y="6461"/>
                </a:lnTo>
                <a:lnTo>
                  <a:pt x="10816" y="10794"/>
                </a:lnTo>
                <a:lnTo>
                  <a:pt x="10816" y="10794"/>
                </a:lnTo>
                <a:lnTo>
                  <a:pt x="21597" y="10038"/>
                </a:lnTo>
                <a:lnTo>
                  <a:pt x="21597" y="11551"/>
                </a:lnTo>
                <a:lnTo>
                  <a:pt x="10814" y="10795"/>
                </a:lnTo>
                <a:lnTo>
                  <a:pt x="10813" y="10796"/>
                </a:lnTo>
                <a:lnTo>
                  <a:pt x="10814" y="10795"/>
                </a:lnTo>
                <a:lnTo>
                  <a:pt x="10812" y="10795"/>
                </a:lnTo>
                <a:lnTo>
                  <a:pt x="10806" y="10798"/>
                </a:lnTo>
                <a:lnTo>
                  <a:pt x="10810" y="10795"/>
                </a:lnTo>
                <a:lnTo>
                  <a:pt x="10807" y="10795"/>
                </a:lnTo>
                <a:lnTo>
                  <a:pt x="10807" y="10795"/>
                </a:lnTo>
                <a:lnTo>
                  <a:pt x="10807" y="10795"/>
                </a:lnTo>
                <a:lnTo>
                  <a:pt x="10803" y="10795"/>
                </a:lnTo>
                <a:lnTo>
                  <a:pt x="10807" y="10794"/>
                </a:lnTo>
                <a:lnTo>
                  <a:pt x="16422" y="2"/>
                </a:lnTo>
                <a:lnTo>
                  <a:pt x="17381" y="2"/>
                </a:lnTo>
                <a:lnTo>
                  <a:pt x="10807" y="10794"/>
                </a:lnTo>
                <a:lnTo>
                  <a:pt x="10812" y="10794"/>
                </a:lnTo>
                <a:lnTo>
                  <a:pt x="10817" y="10791"/>
                </a:lnTo>
                <a:lnTo>
                  <a:pt x="20440" y="1"/>
                </a:lnTo>
                <a:close/>
                <a:moveTo>
                  <a:pt x="7605" y="0"/>
                </a:moveTo>
                <a:lnTo>
                  <a:pt x="10790" y="10759"/>
                </a:lnTo>
                <a:lnTo>
                  <a:pt x="10798" y="10700"/>
                </a:lnTo>
                <a:lnTo>
                  <a:pt x="8927" y="0"/>
                </a:lnTo>
                <a:lnTo>
                  <a:pt x="9440" y="0"/>
                </a:lnTo>
                <a:lnTo>
                  <a:pt x="10799" y="10678"/>
                </a:lnTo>
                <a:lnTo>
                  <a:pt x="10562" y="4"/>
                </a:lnTo>
                <a:lnTo>
                  <a:pt x="11041" y="4"/>
                </a:lnTo>
                <a:lnTo>
                  <a:pt x="10804" y="10650"/>
                </a:lnTo>
                <a:lnTo>
                  <a:pt x="12160" y="0"/>
                </a:lnTo>
                <a:lnTo>
                  <a:pt x="12673" y="0"/>
                </a:lnTo>
                <a:lnTo>
                  <a:pt x="10803" y="10692"/>
                </a:lnTo>
                <a:lnTo>
                  <a:pt x="10803" y="10708"/>
                </a:lnTo>
                <a:lnTo>
                  <a:pt x="10810" y="10759"/>
                </a:lnTo>
                <a:lnTo>
                  <a:pt x="13995" y="0"/>
                </a:lnTo>
                <a:lnTo>
                  <a:pt x="14634" y="0"/>
                </a:lnTo>
                <a:lnTo>
                  <a:pt x="10810" y="10762"/>
                </a:lnTo>
                <a:lnTo>
                  <a:pt x="10813" y="10783"/>
                </a:lnTo>
                <a:lnTo>
                  <a:pt x="10809" y="10764"/>
                </a:lnTo>
                <a:lnTo>
                  <a:pt x="10802" y="10784"/>
                </a:lnTo>
                <a:lnTo>
                  <a:pt x="10809" y="10762"/>
                </a:lnTo>
                <a:lnTo>
                  <a:pt x="10803" y="10726"/>
                </a:lnTo>
                <a:lnTo>
                  <a:pt x="10801" y="10779"/>
                </a:lnTo>
                <a:lnTo>
                  <a:pt x="10800" y="10711"/>
                </a:lnTo>
                <a:lnTo>
                  <a:pt x="10791" y="10762"/>
                </a:lnTo>
                <a:lnTo>
                  <a:pt x="10798" y="10784"/>
                </a:lnTo>
                <a:lnTo>
                  <a:pt x="10791" y="10764"/>
                </a:lnTo>
                <a:lnTo>
                  <a:pt x="10787" y="10783"/>
                </a:lnTo>
                <a:lnTo>
                  <a:pt x="10790" y="10762"/>
                </a:lnTo>
                <a:lnTo>
                  <a:pt x="6966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1000"/>
                </a:srgbClr>
              </a:gs>
              <a:gs pos="100000">
                <a:srgbClr val="000000">
                  <a:alpha val="1000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1218882" y="1524000"/>
            <a:ext cx="9751061" cy="1992597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1218882" y="3632200"/>
            <a:ext cx="9751061" cy="101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  <a:lvl2pPr marL="0" indent="609492" algn="ctr">
              <a:spcBef>
                <a:spcPts val="0"/>
              </a:spcBef>
              <a:buClrTx/>
              <a:buSzTx/>
              <a:buFontTx/>
              <a:buNone/>
            </a:lvl2pPr>
            <a:lvl3pPr marL="0" indent="1218987" algn="ctr">
              <a:spcBef>
                <a:spcPts val="0"/>
              </a:spcBef>
              <a:buClrTx/>
              <a:buSzTx/>
              <a:buFontTx/>
              <a:buNone/>
            </a:lvl3pPr>
            <a:lvl4pPr marL="0" indent="1828480" algn="ctr">
              <a:spcBef>
                <a:spcPts val="0"/>
              </a:spcBef>
              <a:buClrTx/>
              <a:buSzTx/>
              <a:buFontTx/>
              <a:buNone/>
            </a:lvl4pPr>
            <a:lvl5pPr marL="0" indent="2437973" algn="ctr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914162" y="1803400"/>
            <a:ext cx="4977104" cy="44704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603504" indent="-329184">
              <a:defRPr sz="2400"/>
            </a:lvl2pPr>
            <a:lvl3pPr marL="914400" indent="-365759">
              <a:defRPr sz="2400"/>
            </a:lvl3pPr>
            <a:lvl4pPr marL="1234439" indent="-411479">
              <a:defRPr sz="2400"/>
            </a:lvl4pPr>
            <a:lvl5pPr marL="1567542" indent="-470262"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914162" y="1803400"/>
            <a:ext cx="4977104" cy="9144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</a:lvl1pPr>
            <a:lvl2pPr marL="0" indent="609492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</a:lvl2pPr>
            <a:lvl3pPr marL="0" indent="121898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</a:lvl3pPr>
            <a:lvl4pPr marL="0" indent="182848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</a:lvl4pPr>
            <a:lvl5pPr marL="0" indent="2437973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21"/>
          </p:nvPr>
        </p:nvSpPr>
        <p:spPr>
          <a:xfrm>
            <a:off x="6297559" y="1803400"/>
            <a:ext cx="4977104" cy="914400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7821162" y="482600"/>
            <a:ext cx="3961369" cy="14224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Rectangle 19"/>
          <p:cNvSpPr/>
          <p:nvPr/>
        </p:nvSpPr>
        <p:spPr>
          <a:xfrm>
            <a:off x="0" y="-1116"/>
            <a:ext cx="7618015" cy="685911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" name="Body Level One…"/>
          <p:cNvSpPr txBox="1"/>
          <p:nvPr>
            <p:ph type="body" idx="1"/>
          </p:nvPr>
        </p:nvSpPr>
        <p:spPr>
          <a:xfrm>
            <a:off x="507867" y="482600"/>
            <a:ext cx="6602281" cy="58420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Text Placeholder 3"/>
          <p:cNvSpPr/>
          <p:nvPr>
            <p:ph type="body" sz="half" idx="21"/>
          </p:nvPr>
        </p:nvSpPr>
        <p:spPr>
          <a:xfrm>
            <a:off x="7821162" y="2108200"/>
            <a:ext cx="3961369" cy="42672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000"/>
            </a:pP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Isosceles Triangle 5"/>
          <p:cNvSpPr/>
          <p:nvPr/>
        </p:nvSpPr>
        <p:spPr>
          <a:xfrm>
            <a:off x="-1607" y="-1115"/>
            <a:ext cx="12190404" cy="6863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10959"/>
                </a:moveTo>
                <a:lnTo>
                  <a:pt x="11037" y="21586"/>
                </a:lnTo>
                <a:lnTo>
                  <a:pt x="10566" y="21586"/>
                </a:lnTo>
                <a:close/>
                <a:moveTo>
                  <a:pt x="10798" y="10816"/>
                </a:moveTo>
                <a:lnTo>
                  <a:pt x="10791" y="10838"/>
                </a:lnTo>
                <a:lnTo>
                  <a:pt x="10800" y="10889"/>
                </a:lnTo>
                <a:lnTo>
                  <a:pt x="10809" y="10838"/>
                </a:lnTo>
                <a:lnTo>
                  <a:pt x="10802" y="10816"/>
                </a:lnTo>
                <a:lnTo>
                  <a:pt x="10809" y="10836"/>
                </a:lnTo>
                <a:lnTo>
                  <a:pt x="10813" y="10817"/>
                </a:lnTo>
                <a:lnTo>
                  <a:pt x="10810" y="10838"/>
                </a:lnTo>
                <a:lnTo>
                  <a:pt x="14634" y="21600"/>
                </a:lnTo>
                <a:lnTo>
                  <a:pt x="13995" y="21600"/>
                </a:lnTo>
                <a:lnTo>
                  <a:pt x="10810" y="10841"/>
                </a:lnTo>
                <a:lnTo>
                  <a:pt x="10802" y="10900"/>
                </a:lnTo>
                <a:lnTo>
                  <a:pt x="12673" y="21600"/>
                </a:lnTo>
                <a:lnTo>
                  <a:pt x="12160" y="21600"/>
                </a:lnTo>
                <a:lnTo>
                  <a:pt x="10800" y="10916"/>
                </a:lnTo>
                <a:lnTo>
                  <a:pt x="9440" y="21600"/>
                </a:lnTo>
                <a:lnTo>
                  <a:pt x="8927" y="21600"/>
                </a:lnTo>
                <a:lnTo>
                  <a:pt x="10798" y="10900"/>
                </a:lnTo>
                <a:lnTo>
                  <a:pt x="10790" y="10841"/>
                </a:lnTo>
                <a:lnTo>
                  <a:pt x="7605" y="21600"/>
                </a:lnTo>
                <a:lnTo>
                  <a:pt x="6966" y="21600"/>
                </a:lnTo>
                <a:lnTo>
                  <a:pt x="10790" y="10838"/>
                </a:lnTo>
                <a:lnTo>
                  <a:pt x="10787" y="10817"/>
                </a:lnTo>
                <a:lnTo>
                  <a:pt x="10791" y="10836"/>
                </a:lnTo>
                <a:close/>
                <a:moveTo>
                  <a:pt x="10807" y="10805"/>
                </a:moveTo>
                <a:lnTo>
                  <a:pt x="17381" y="21598"/>
                </a:lnTo>
                <a:lnTo>
                  <a:pt x="16422" y="21598"/>
                </a:lnTo>
                <a:close/>
                <a:moveTo>
                  <a:pt x="10793" y="10805"/>
                </a:moveTo>
                <a:lnTo>
                  <a:pt x="5178" y="21598"/>
                </a:lnTo>
                <a:lnTo>
                  <a:pt x="4219" y="21598"/>
                </a:lnTo>
                <a:close/>
                <a:moveTo>
                  <a:pt x="10806" y="10802"/>
                </a:moveTo>
                <a:lnTo>
                  <a:pt x="10815" y="10806"/>
                </a:lnTo>
                <a:lnTo>
                  <a:pt x="10813" y="10804"/>
                </a:lnTo>
                <a:lnTo>
                  <a:pt x="10816" y="10806"/>
                </a:lnTo>
                <a:lnTo>
                  <a:pt x="21600" y="15139"/>
                </a:lnTo>
                <a:lnTo>
                  <a:pt x="21600" y="16760"/>
                </a:lnTo>
                <a:lnTo>
                  <a:pt x="10820" y="10810"/>
                </a:lnTo>
                <a:lnTo>
                  <a:pt x="21599" y="20881"/>
                </a:lnTo>
                <a:lnTo>
                  <a:pt x="21599" y="21599"/>
                </a:lnTo>
                <a:lnTo>
                  <a:pt x="20440" y="21599"/>
                </a:lnTo>
                <a:lnTo>
                  <a:pt x="10817" y="10809"/>
                </a:lnTo>
                <a:close/>
                <a:moveTo>
                  <a:pt x="10794" y="10802"/>
                </a:moveTo>
                <a:lnTo>
                  <a:pt x="10783" y="10809"/>
                </a:lnTo>
                <a:lnTo>
                  <a:pt x="1160" y="21599"/>
                </a:lnTo>
                <a:lnTo>
                  <a:pt x="1" y="21599"/>
                </a:lnTo>
                <a:lnTo>
                  <a:pt x="1" y="20881"/>
                </a:lnTo>
                <a:lnTo>
                  <a:pt x="10780" y="10810"/>
                </a:lnTo>
                <a:lnTo>
                  <a:pt x="0" y="16760"/>
                </a:lnTo>
                <a:lnTo>
                  <a:pt x="0" y="15139"/>
                </a:lnTo>
                <a:lnTo>
                  <a:pt x="10784" y="10806"/>
                </a:lnTo>
                <a:lnTo>
                  <a:pt x="10787" y="10804"/>
                </a:lnTo>
                <a:lnTo>
                  <a:pt x="10785" y="10806"/>
                </a:lnTo>
                <a:close/>
                <a:moveTo>
                  <a:pt x="1" y="1"/>
                </a:moveTo>
                <a:lnTo>
                  <a:pt x="1160" y="1"/>
                </a:lnTo>
                <a:lnTo>
                  <a:pt x="10783" y="10791"/>
                </a:lnTo>
                <a:lnTo>
                  <a:pt x="10788" y="10794"/>
                </a:lnTo>
                <a:lnTo>
                  <a:pt x="10793" y="10794"/>
                </a:lnTo>
                <a:lnTo>
                  <a:pt x="4219" y="2"/>
                </a:lnTo>
                <a:lnTo>
                  <a:pt x="5178" y="2"/>
                </a:lnTo>
                <a:lnTo>
                  <a:pt x="10793" y="10794"/>
                </a:lnTo>
                <a:lnTo>
                  <a:pt x="10797" y="10795"/>
                </a:lnTo>
                <a:lnTo>
                  <a:pt x="10793" y="10795"/>
                </a:lnTo>
                <a:lnTo>
                  <a:pt x="10793" y="10795"/>
                </a:lnTo>
                <a:lnTo>
                  <a:pt x="10793" y="10795"/>
                </a:lnTo>
                <a:lnTo>
                  <a:pt x="10790" y="10795"/>
                </a:lnTo>
                <a:lnTo>
                  <a:pt x="10794" y="10798"/>
                </a:lnTo>
                <a:lnTo>
                  <a:pt x="10788" y="10795"/>
                </a:lnTo>
                <a:lnTo>
                  <a:pt x="10786" y="10795"/>
                </a:lnTo>
                <a:lnTo>
                  <a:pt x="10787" y="10796"/>
                </a:lnTo>
                <a:lnTo>
                  <a:pt x="10786" y="10795"/>
                </a:lnTo>
                <a:lnTo>
                  <a:pt x="3" y="11551"/>
                </a:lnTo>
                <a:lnTo>
                  <a:pt x="3" y="10038"/>
                </a:lnTo>
                <a:lnTo>
                  <a:pt x="10784" y="10794"/>
                </a:lnTo>
                <a:lnTo>
                  <a:pt x="10784" y="10794"/>
                </a:lnTo>
                <a:lnTo>
                  <a:pt x="0" y="6461"/>
                </a:lnTo>
                <a:lnTo>
                  <a:pt x="0" y="4840"/>
                </a:lnTo>
                <a:lnTo>
                  <a:pt x="10780" y="10790"/>
                </a:lnTo>
                <a:lnTo>
                  <a:pt x="1" y="719"/>
                </a:lnTo>
                <a:close/>
                <a:moveTo>
                  <a:pt x="21599" y="1"/>
                </a:moveTo>
                <a:lnTo>
                  <a:pt x="21599" y="719"/>
                </a:lnTo>
                <a:lnTo>
                  <a:pt x="10820" y="10790"/>
                </a:lnTo>
                <a:lnTo>
                  <a:pt x="21600" y="4840"/>
                </a:lnTo>
                <a:lnTo>
                  <a:pt x="21600" y="6461"/>
                </a:lnTo>
                <a:lnTo>
                  <a:pt x="10816" y="10794"/>
                </a:lnTo>
                <a:lnTo>
                  <a:pt x="10816" y="10794"/>
                </a:lnTo>
                <a:lnTo>
                  <a:pt x="21597" y="10038"/>
                </a:lnTo>
                <a:lnTo>
                  <a:pt x="21597" y="11551"/>
                </a:lnTo>
                <a:lnTo>
                  <a:pt x="10814" y="10795"/>
                </a:lnTo>
                <a:lnTo>
                  <a:pt x="10813" y="10796"/>
                </a:lnTo>
                <a:lnTo>
                  <a:pt x="10814" y="10795"/>
                </a:lnTo>
                <a:lnTo>
                  <a:pt x="10812" y="10795"/>
                </a:lnTo>
                <a:lnTo>
                  <a:pt x="10806" y="10798"/>
                </a:lnTo>
                <a:lnTo>
                  <a:pt x="10810" y="10795"/>
                </a:lnTo>
                <a:lnTo>
                  <a:pt x="10807" y="10795"/>
                </a:lnTo>
                <a:lnTo>
                  <a:pt x="10807" y="10795"/>
                </a:lnTo>
                <a:lnTo>
                  <a:pt x="10807" y="10795"/>
                </a:lnTo>
                <a:lnTo>
                  <a:pt x="10803" y="10795"/>
                </a:lnTo>
                <a:lnTo>
                  <a:pt x="10807" y="10794"/>
                </a:lnTo>
                <a:lnTo>
                  <a:pt x="16422" y="2"/>
                </a:lnTo>
                <a:lnTo>
                  <a:pt x="17381" y="2"/>
                </a:lnTo>
                <a:lnTo>
                  <a:pt x="10807" y="10794"/>
                </a:lnTo>
                <a:lnTo>
                  <a:pt x="10812" y="10794"/>
                </a:lnTo>
                <a:lnTo>
                  <a:pt x="10817" y="10791"/>
                </a:lnTo>
                <a:lnTo>
                  <a:pt x="20440" y="1"/>
                </a:lnTo>
                <a:close/>
                <a:moveTo>
                  <a:pt x="7605" y="0"/>
                </a:moveTo>
                <a:lnTo>
                  <a:pt x="10790" y="10759"/>
                </a:lnTo>
                <a:lnTo>
                  <a:pt x="10798" y="10700"/>
                </a:lnTo>
                <a:lnTo>
                  <a:pt x="8927" y="0"/>
                </a:lnTo>
                <a:lnTo>
                  <a:pt x="9440" y="0"/>
                </a:lnTo>
                <a:lnTo>
                  <a:pt x="10799" y="10678"/>
                </a:lnTo>
                <a:lnTo>
                  <a:pt x="10562" y="4"/>
                </a:lnTo>
                <a:lnTo>
                  <a:pt x="11041" y="4"/>
                </a:lnTo>
                <a:lnTo>
                  <a:pt x="10804" y="10650"/>
                </a:lnTo>
                <a:lnTo>
                  <a:pt x="12160" y="0"/>
                </a:lnTo>
                <a:lnTo>
                  <a:pt x="12673" y="0"/>
                </a:lnTo>
                <a:lnTo>
                  <a:pt x="10803" y="10692"/>
                </a:lnTo>
                <a:lnTo>
                  <a:pt x="10803" y="10708"/>
                </a:lnTo>
                <a:lnTo>
                  <a:pt x="10810" y="10759"/>
                </a:lnTo>
                <a:lnTo>
                  <a:pt x="13995" y="0"/>
                </a:lnTo>
                <a:lnTo>
                  <a:pt x="14634" y="0"/>
                </a:lnTo>
                <a:lnTo>
                  <a:pt x="10810" y="10762"/>
                </a:lnTo>
                <a:lnTo>
                  <a:pt x="10813" y="10783"/>
                </a:lnTo>
                <a:lnTo>
                  <a:pt x="10809" y="10764"/>
                </a:lnTo>
                <a:lnTo>
                  <a:pt x="10802" y="10784"/>
                </a:lnTo>
                <a:lnTo>
                  <a:pt x="10809" y="10762"/>
                </a:lnTo>
                <a:lnTo>
                  <a:pt x="10803" y="10726"/>
                </a:lnTo>
                <a:lnTo>
                  <a:pt x="10801" y="10779"/>
                </a:lnTo>
                <a:lnTo>
                  <a:pt x="10800" y="10711"/>
                </a:lnTo>
                <a:lnTo>
                  <a:pt x="10791" y="10762"/>
                </a:lnTo>
                <a:lnTo>
                  <a:pt x="10798" y="10784"/>
                </a:lnTo>
                <a:lnTo>
                  <a:pt x="10791" y="10764"/>
                </a:lnTo>
                <a:lnTo>
                  <a:pt x="10787" y="10783"/>
                </a:lnTo>
                <a:lnTo>
                  <a:pt x="10790" y="10762"/>
                </a:lnTo>
                <a:lnTo>
                  <a:pt x="6966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1000"/>
                </a:srgbClr>
              </a:gs>
              <a:gs pos="100000">
                <a:srgbClr val="000000">
                  <a:alpha val="1000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7" name="Title Text"/>
          <p:cNvSpPr txBox="1"/>
          <p:nvPr>
            <p:ph type="title"/>
          </p:nvPr>
        </p:nvSpPr>
        <p:spPr>
          <a:xfrm>
            <a:off x="6399133" y="1905000"/>
            <a:ext cx="5180251" cy="1727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8" name="Rectangle 8"/>
          <p:cNvSpPr/>
          <p:nvPr/>
        </p:nvSpPr>
        <p:spPr>
          <a:xfrm>
            <a:off x="0" y="-1116"/>
            <a:ext cx="6093594" cy="685911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Picture Placeholder 2"/>
          <p:cNvSpPr/>
          <p:nvPr>
            <p:ph type="pic" sz="half" idx="21"/>
          </p:nvPr>
        </p:nvSpPr>
        <p:spPr>
          <a:xfrm>
            <a:off x="507869" y="482601"/>
            <a:ext cx="5077860" cy="586270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6399133" y="3733800"/>
            <a:ext cx="5180251" cy="17272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/>
            </a:lvl1pPr>
            <a:lvl2pPr marL="0" indent="609492">
              <a:buClrTx/>
              <a:buSzTx/>
              <a:buFontTx/>
              <a:buNone/>
              <a:defRPr sz="2000"/>
            </a:lvl2pPr>
            <a:lvl3pPr marL="0" indent="1218987">
              <a:buClrTx/>
              <a:buSzTx/>
              <a:buFontTx/>
              <a:buNone/>
              <a:defRPr sz="2000"/>
            </a:lvl3pPr>
            <a:lvl4pPr marL="0" indent="1828480">
              <a:buClrTx/>
              <a:buSzTx/>
              <a:buFontTx/>
              <a:buNone/>
              <a:defRPr sz="2000"/>
            </a:lvl4pPr>
            <a:lvl5pPr marL="0" indent="2437973"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17000">
              <a:srgbClr val="960000"/>
            </a:gs>
            <a:gs pos="71000">
              <a:srgbClr val="630000"/>
            </a:gs>
            <a:gs pos="100000">
              <a:srgbClr val="26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48" tIns="60948" rIns="60948" bIns="6094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14162" y="1803400"/>
            <a:ext cx="10360501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48" tIns="60948" rIns="60948" bIns="6094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0985358" y="6335786"/>
            <a:ext cx="289306" cy="274299"/>
          </a:xfrm>
          <a:prstGeom prst="rect">
            <a:avLst/>
          </a:prstGeom>
          <a:ln w="12700">
            <a:miter lim="400000"/>
          </a:ln>
        </p:spPr>
        <p:txBody>
          <a:bodyPr wrap="none" lIns="60948" tIns="60948" rIns="60948" bIns="60948" anchor="ctr">
            <a:spAutoFit/>
          </a:bodyPr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12189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Cambria"/>
        </a:defRPr>
      </a:lvl1pPr>
      <a:lvl2pPr marL="0" marR="0" indent="0" algn="l" defTabSz="12189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Cambria"/>
        </a:defRPr>
      </a:lvl2pPr>
      <a:lvl3pPr marL="0" marR="0" indent="0" algn="l" defTabSz="12189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Cambria"/>
        </a:defRPr>
      </a:lvl3pPr>
      <a:lvl4pPr marL="0" marR="0" indent="0" algn="l" defTabSz="12189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Cambria"/>
        </a:defRPr>
      </a:lvl4pPr>
      <a:lvl5pPr marL="0" marR="0" indent="0" algn="l" defTabSz="12189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Cambria"/>
        </a:defRPr>
      </a:lvl5pPr>
      <a:lvl6pPr marL="0" marR="0" indent="0" algn="l" defTabSz="12189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Cambria"/>
        </a:defRPr>
      </a:lvl6pPr>
      <a:lvl7pPr marL="0" marR="0" indent="0" algn="l" defTabSz="12189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Cambria"/>
        </a:defRPr>
      </a:lvl7pPr>
      <a:lvl8pPr marL="0" marR="0" indent="0" algn="l" defTabSz="12189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Cambria"/>
        </a:defRPr>
      </a:lvl8pPr>
      <a:lvl9pPr marL="0" marR="0" indent="0" algn="l" defTabSz="12189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Cambria"/>
        </a:defRPr>
      </a:lvl9pPr>
    </p:titleStyle>
    <p:bodyStyle>
      <a:lvl1pPr marL="274320" marR="0" indent="-274320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rgbClr val="BCB49E"/>
        </a:buClr>
        <a:buSzPct val="9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Cambria"/>
        </a:defRPr>
      </a:lvl1pPr>
      <a:lvl2pPr marL="594360" marR="0" indent="-320040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rgbClr val="BCB49E"/>
        </a:buClr>
        <a:buSzPct val="90000"/>
        <a:buFont typeface="Arial"/>
        <a:buChar char="–"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Cambria"/>
        </a:defRPr>
      </a:lvl2pPr>
      <a:lvl3pPr marL="932688" marR="0" indent="-384047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rgbClr val="BCB49E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Cambria"/>
        </a:defRPr>
      </a:lvl3pPr>
      <a:lvl4pPr marL="1249680" marR="0" indent="-426719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rgbClr val="BCB49E"/>
        </a:buClr>
        <a:buSzPct val="100000"/>
        <a:buFont typeface="Arial"/>
        <a:buChar char="–"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Cambria"/>
        </a:defRPr>
      </a:lvl4pPr>
      <a:lvl5pPr marL="1577339" marR="0" indent="-480059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rgbClr val="BCB49E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Cambria"/>
        </a:defRPr>
      </a:lvl5pPr>
      <a:lvl6pPr marL="1851660" marR="0" indent="-480059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rgbClr val="BCB49E"/>
        </a:buClr>
        <a:buSzPct val="100000"/>
        <a:buFont typeface="Arial"/>
        <a:buChar char="–"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Cambria"/>
        </a:defRPr>
      </a:lvl6pPr>
      <a:lvl7pPr marL="2125979" marR="0" indent="-480060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rgbClr val="BCB49E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Cambria"/>
        </a:defRPr>
      </a:lvl7pPr>
      <a:lvl8pPr marL="2400300" marR="0" indent="-480060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rgbClr val="BCB49E"/>
        </a:buClr>
        <a:buSzPct val="100000"/>
        <a:buFont typeface="Arial"/>
        <a:buChar char="–"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Cambria"/>
        </a:defRPr>
      </a:lvl8pPr>
      <a:lvl9pPr marL="2674620" marR="0" indent="-480060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rgbClr val="BCB49E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Cambria"/>
        </a:defRPr>
      </a:lvl9pPr>
    </p:bodyStyle>
    <p:otherStyle>
      <a:lvl1pPr marL="0" marR="0" indent="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mbria"/>
        </a:defRPr>
      </a:lvl1pPr>
      <a:lvl2pPr marL="0" marR="0" indent="609492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mbria"/>
        </a:defRPr>
      </a:lvl2pPr>
      <a:lvl3pPr marL="0" marR="0" indent="1218987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mbria"/>
        </a:defRPr>
      </a:lvl3pPr>
      <a:lvl4pPr marL="0" marR="0" indent="182848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mbria"/>
        </a:defRPr>
      </a:lvl4pPr>
      <a:lvl5pPr marL="0" marR="0" indent="2437973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mbria"/>
        </a:defRPr>
      </a:lvl5pPr>
      <a:lvl6pPr marL="0" marR="0" indent="3047467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mbria"/>
        </a:defRPr>
      </a:lvl6pPr>
      <a:lvl7pPr marL="0" marR="0" indent="365696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mbria"/>
        </a:defRPr>
      </a:lvl7pPr>
      <a:lvl8pPr marL="0" marR="0" indent="4266453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mbria"/>
        </a:defRPr>
      </a:lvl8pPr>
      <a:lvl9pPr marL="0" marR="0" indent="4875946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mbri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2"/>
          <p:cNvSpPr txBox="1"/>
          <p:nvPr>
            <p:ph type="title"/>
          </p:nvPr>
        </p:nvSpPr>
        <p:spPr>
          <a:xfrm>
            <a:off x="7821162" y="482600"/>
            <a:ext cx="3961369" cy="14224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Fine Wining</a:t>
            </a:r>
          </a:p>
        </p:txBody>
      </p:sp>
      <p:pic>
        <p:nvPicPr>
          <p:cNvPr id="11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0" t="0" r="24563" b="0"/>
          <a:stretch>
            <a:fillRect/>
          </a:stretch>
        </p:blipFill>
        <p:spPr>
          <a:xfrm>
            <a:off x="507867" y="482600"/>
            <a:ext cx="6602282" cy="5841943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ubtitle 1"/>
          <p:cNvSpPr txBox="1"/>
          <p:nvPr>
            <p:ph type="body" sz="half" idx="1"/>
          </p:nvPr>
        </p:nvSpPr>
        <p:spPr>
          <a:xfrm>
            <a:off x="7821162" y="2108200"/>
            <a:ext cx="3961369" cy="426720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2000"/>
            </a:pPr>
            <a:r>
              <a:t>Group Project 2 </a:t>
            </a:r>
          </a:p>
          <a:p>
            <a:pPr marL="0" indent="0" algn="ctr">
              <a:buSzTx/>
              <a:buNone/>
              <a:defRPr sz="2000"/>
            </a:pPr>
            <a:r>
              <a:t>By </a:t>
            </a:r>
          </a:p>
          <a:p>
            <a:pPr marL="0" indent="0" algn="ctr">
              <a:buSzTx/>
              <a:buNone/>
              <a:defRPr sz="2000"/>
            </a:pPr>
            <a:r>
              <a:t>Daniel Budhram</a:t>
            </a:r>
          </a:p>
          <a:p>
            <a:pPr marL="0" indent="0" algn="ctr">
              <a:buSzTx/>
              <a:buNone/>
              <a:defRPr sz="2000"/>
            </a:pPr>
            <a:r>
              <a:t>Austin Rodriguez</a:t>
            </a:r>
          </a:p>
          <a:p>
            <a:pPr marL="0" indent="0" algn="ctr">
              <a:buSzTx/>
              <a:buNone/>
              <a:defRPr sz="2000"/>
            </a:pPr>
            <a:r>
              <a:t>Gregg Saldutti</a:t>
            </a:r>
          </a:p>
          <a:p>
            <a:pPr marL="0" indent="0" algn="ctr">
              <a:buSzTx/>
              <a:buNone/>
              <a:defRPr sz="2000"/>
            </a:pPr>
            <a:r>
              <a:t>Rochelle Williams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/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</p:spPr>
        <p:txBody>
          <a:bodyPr/>
          <a:lstStyle/>
          <a:p>
            <a:pPr/>
            <a:r>
              <a:t>Daniel Budhram</a:t>
            </a:r>
          </a:p>
        </p:txBody>
      </p:sp>
      <p:sp>
        <p:nvSpPr>
          <p:cNvPr id="185" name="Text Placeholder 2"/>
          <p:cNvSpPr txBox="1"/>
          <p:nvPr>
            <p:ph type="body" sz="half" idx="1"/>
          </p:nvPr>
        </p:nvSpPr>
        <p:spPr>
          <a:xfrm>
            <a:off x="914162" y="1803400"/>
            <a:ext cx="4977105" cy="4470401"/>
          </a:xfrm>
          <a:prstGeom prst="rect">
            <a:avLst/>
          </a:prstGeom>
        </p:spPr>
        <p:txBody>
          <a:bodyPr/>
          <a:lstStyle/>
          <a:p>
            <a:pPr/>
            <a:r>
              <a:t>To run a demo of white wine quality predication using PyTorch deep learning</a:t>
            </a:r>
          </a:p>
        </p:txBody>
      </p:sp>
      <p:pic>
        <p:nvPicPr>
          <p:cNvPr id="18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05496" y="1803400"/>
            <a:ext cx="4894316" cy="32548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 txBox="1"/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Summary </a:t>
            </a:r>
          </a:p>
        </p:txBody>
      </p:sp>
      <p:sp>
        <p:nvSpPr>
          <p:cNvPr id="189" name="Text Placeholder 2"/>
          <p:cNvSpPr txBox="1"/>
          <p:nvPr>
            <p:ph type="body" sz="half" idx="1"/>
          </p:nvPr>
        </p:nvSpPr>
        <p:spPr>
          <a:xfrm>
            <a:off x="914162" y="1803400"/>
            <a:ext cx="4977105" cy="44704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After experimentation and testing, we found that certain models were more accurate to use than others.</a:t>
            </a:r>
          </a:p>
          <a:p>
            <a:pPr>
              <a:lnSpc>
                <a:spcPct val="81000"/>
              </a:lnSpc>
            </a:pPr>
            <a:r>
              <a:t>We did find that certain models showed they were close in accuracy , but we were also limited in our own data sets.</a:t>
            </a:r>
          </a:p>
          <a:p>
            <a:pPr>
              <a:lnSpc>
                <a:spcPct val="81000"/>
              </a:lnSpc>
            </a:pPr>
            <a:r>
              <a:t>Variables such harvest years, quality of grapes could have impacted our results to provide stronger correlations to quality.</a:t>
            </a:r>
          </a:p>
        </p:txBody>
      </p:sp>
      <p:pic>
        <p:nvPicPr>
          <p:cNvPr id="190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6411" y="2209800"/>
            <a:ext cx="4517529" cy="30116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2"/>
          <p:cNvSpPr txBox="1"/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</p:spPr>
        <p:txBody>
          <a:bodyPr/>
          <a:lstStyle/>
          <a:p>
            <a:pPr/>
            <a:r>
              <a:t>Project Concept	</a:t>
            </a:r>
          </a:p>
        </p:txBody>
      </p:sp>
      <p:sp>
        <p:nvSpPr>
          <p:cNvPr id="116" name="Content Placeholder 3"/>
          <p:cNvSpPr txBox="1"/>
          <p:nvPr>
            <p:ph type="body" sz="half" idx="1"/>
          </p:nvPr>
        </p:nvSpPr>
        <p:spPr>
          <a:xfrm>
            <a:off x="914162" y="1803400"/>
            <a:ext cx="4977105" cy="4470401"/>
          </a:xfrm>
          <a:prstGeom prst="rect">
            <a:avLst/>
          </a:prstGeom>
        </p:spPr>
        <p:txBody>
          <a:bodyPr/>
          <a:lstStyle/>
          <a:p>
            <a:pPr/>
            <a:r>
              <a:t>Conduct an analysis on red and white Vinho Verde from the northern region of Portugal.</a:t>
            </a:r>
          </a:p>
          <a:p>
            <a:pPr/>
            <a:r>
              <a:t>Use machine learning and deep learning techniques to conduct a statistical analysis of the data.</a:t>
            </a:r>
          </a:p>
        </p:txBody>
      </p:sp>
      <p:pic>
        <p:nvPicPr>
          <p:cNvPr id="117" name="Content Placeholder 7" descr="Content Placeholder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04011" y="1701800"/>
            <a:ext cx="4976813" cy="2683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</p:spPr>
        <p:txBody>
          <a:bodyPr/>
          <a:lstStyle/>
          <a:p>
            <a:pPr/>
            <a:r>
              <a:t>Data &amp; Process</a:t>
            </a:r>
          </a:p>
        </p:txBody>
      </p:sp>
      <p:sp>
        <p:nvSpPr>
          <p:cNvPr id="120" name="Text Placeholder 2"/>
          <p:cNvSpPr txBox="1"/>
          <p:nvPr>
            <p:ph type="body" idx="1"/>
          </p:nvPr>
        </p:nvSpPr>
        <p:spPr>
          <a:xfrm>
            <a:off x="914162" y="1803400"/>
            <a:ext cx="10360501" cy="4470401"/>
          </a:xfrm>
          <a:prstGeom prst="rect">
            <a:avLst/>
          </a:prstGeom>
        </p:spPr>
        <p:txBody>
          <a:bodyPr/>
          <a:lstStyle/>
          <a:p>
            <a:pPr/>
            <a:r>
              <a:t>We used data sets from Kaggle (University of California Irvine)</a:t>
            </a:r>
          </a:p>
          <a:p>
            <a:pPr lvl="1" marL="548640" indent="-274320">
              <a:buChar char="•"/>
            </a:pPr>
            <a:r>
              <a:t>Winequality – Red</a:t>
            </a:r>
          </a:p>
          <a:p>
            <a:pPr lvl="1" marL="548640" indent="-274320">
              <a:buChar char="•"/>
            </a:pPr>
            <a:r>
              <a:t>Winequality – White</a:t>
            </a:r>
          </a:p>
          <a:p>
            <a:pPr/>
            <a:r>
              <a:t>We decided to conduct various regression, classification &amp; Neural Network models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2"/>
          <p:cNvSpPr txBox="1"/>
          <p:nvPr>
            <p:ph type="title"/>
          </p:nvPr>
        </p:nvSpPr>
        <p:spPr>
          <a:xfrm>
            <a:off x="7821162" y="482600"/>
            <a:ext cx="3961369" cy="142240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qualities of Red &amp; white wines based on the following</a:t>
            </a:r>
          </a:p>
        </p:txBody>
      </p:sp>
      <p:pic>
        <p:nvPicPr>
          <p:cNvPr id="12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4611" y="2286000"/>
            <a:ext cx="4419600" cy="38608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0" name="Content Placeholder 13"/>
          <p:cNvGrpSpPr/>
          <p:nvPr/>
        </p:nvGrpSpPr>
        <p:grpSpPr>
          <a:xfrm>
            <a:off x="507868" y="602673"/>
            <a:ext cx="6729543" cy="5678052"/>
            <a:chOff x="0" y="0"/>
            <a:chExt cx="6729542" cy="5678051"/>
          </a:xfrm>
        </p:grpSpPr>
        <p:grpSp>
          <p:nvGrpSpPr>
            <p:cNvPr id="126" name="Group"/>
            <p:cNvGrpSpPr/>
            <p:nvPr/>
          </p:nvGrpSpPr>
          <p:grpSpPr>
            <a:xfrm>
              <a:off x="0" y="0"/>
              <a:ext cx="2102982" cy="1261789"/>
              <a:chOff x="0" y="0"/>
              <a:chExt cx="2102981" cy="1261788"/>
            </a:xfrm>
          </p:grpSpPr>
          <p:sp>
            <p:nvSpPr>
              <p:cNvPr id="124" name="Rectangle"/>
              <p:cNvSpPr/>
              <p:nvPr/>
            </p:nvSpPr>
            <p:spPr>
              <a:xfrm>
                <a:off x="0" y="0"/>
                <a:ext cx="2102982" cy="1261789"/>
              </a:xfrm>
              <a:prstGeom prst="rect">
                <a:avLst/>
              </a:prstGeom>
              <a:solidFill>
                <a:schemeClr val="accent1"/>
              </a:solidFill>
              <a:ln w="28575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63500" dist="12700" dir="5400000">
                  <a:srgbClr val="000000">
                    <a:alpha val="32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5" name="Fixed Acidity -  Primary fixed acids  found in wine are tartic, succinic, citric and malic"/>
              <p:cNvSpPr txBox="1"/>
              <p:nvPr/>
            </p:nvSpPr>
            <p:spPr>
              <a:xfrm>
                <a:off x="0" y="14944"/>
                <a:ext cx="2102982" cy="1231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0960" tIns="60960" rIns="60960" bIns="60960" numCol="1" anchor="ctr">
                <a:spAutoFit/>
              </a:bodyPr>
              <a:lstStyle>
                <a:lvl1pPr algn="ctr" defTabSz="7112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Fixed Acidity -  Primary fixed acids  found in wine are tartic, succinic, citric and malic</a:t>
                </a:r>
              </a:p>
            </p:txBody>
          </p:sp>
        </p:grpSp>
        <p:grpSp>
          <p:nvGrpSpPr>
            <p:cNvPr id="129" name="Group"/>
            <p:cNvGrpSpPr/>
            <p:nvPr/>
          </p:nvGrpSpPr>
          <p:grpSpPr>
            <a:xfrm>
              <a:off x="2313279" y="0"/>
              <a:ext cx="2102983" cy="1261789"/>
              <a:chOff x="0" y="0"/>
              <a:chExt cx="2102981" cy="1261788"/>
            </a:xfrm>
          </p:grpSpPr>
          <p:sp>
            <p:nvSpPr>
              <p:cNvPr id="127" name="Rectangle"/>
              <p:cNvSpPr/>
              <p:nvPr/>
            </p:nvSpPr>
            <p:spPr>
              <a:xfrm>
                <a:off x="0" y="0"/>
                <a:ext cx="2102982" cy="1261789"/>
              </a:xfrm>
              <a:prstGeom prst="rect">
                <a:avLst/>
              </a:prstGeom>
              <a:solidFill>
                <a:schemeClr val="accent1"/>
              </a:solidFill>
              <a:ln w="28575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63500" dist="12700" dir="5400000">
                  <a:srgbClr val="000000">
                    <a:alpha val="32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8" name="Volatile Acidity - Volatile acidity is the gaseous acids present in wine"/>
              <p:cNvSpPr txBox="1"/>
              <p:nvPr/>
            </p:nvSpPr>
            <p:spPr>
              <a:xfrm>
                <a:off x="0" y="123529"/>
                <a:ext cx="2102982" cy="10147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0960" tIns="60960" rIns="60960" bIns="60960" numCol="1" anchor="ctr">
                <a:spAutoFit/>
              </a:bodyPr>
              <a:lstStyle>
                <a:lvl1pPr algn="ctr" defTabSz="7112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Volatile Acidity - Volatile acidity is the gaseous acids present in wine</a:t>
                </a:r>
              </a:p>
            </p:txBody>
          </p:sp>
        </p:grpSp>
        <p:grpSp>
          <p:nvGrpSpPr>
            <p:cNvPr id="132" name="Group"/>
            <p:cNvGrpSpPr/>
            <p:nvPr/>
          </p:nvGrpSpPr>
          <p:grpSpPr>
            <a:xfrm>
              <a:off x="4626561" y="0"/>
              <a:ext cx="2102982" cy="1261789"/>
              <a:chOff x="0" y="0"/>
              <a:chExt cx="2102981" cy="1261788"/>
            </a:xfrm>
          </p:grpSpPr>
          <p:sp>
            <p:nvSpPr>
              <p:cNvPr id="130" name="Rectangle"/>
              <p:cNvSpPr/>
              <p:nvPr/>
            </p:nvSpPr>
            <p:spPr>
              <a:xfrm>
                <a:off x="0" y="0"/>
                <a:ext cx="2102982" cy="1261789"/>
              </a:xfrm>
              <a:prstGeom prst="rect">
                <a:avLst/>
              </a:prstGeom>
              <a:solidFill>
                <a:schemeClr val="accent1"/>
              </a:solidFill>
              <a:ln w="28575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63500" dist="12700" dir="5400000">
                  <a:srgbClr val="000000">
                    <a:alpha val="32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1" name="Citric Acid - It is weak organic acid, found in citrus fruits naturally"/>
              <p:cNvSpPr txBox="1"/>
              <p:nvPr/>
            </p:nvSpPr>
            <p:spPr>
              <a:xfrm>
                <a:off x="0" y="232114"/>
                <a:ext cx="2102982" cy="7975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0960" tIns="60960" rIns="60960" bIns="60960" numCol="1" anchor="ctr">
                <a:spAutoFit/>
              </a:bodyPr>
              <a:lstStyle>
                <a:lvl1pPr algn="ctr" defTabSz="7112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Citric Acid - It is weak organic acid, found in citrus fruits naturally</a:t>
                </a:r>
              </a:p>
            </p:txBody>
          </p:sp>
        </p:grpSp>
        <p:grpSp>
          <p:nvGrpSpPr>
            <p:cNvPr id="135" name="Group"/>
            <p:cNvGrpSpPr/>
            <p:nvPr/>
          </p:nvGrpSpPr>
          <p:grpSpPr>
            <a:xfrm>
              <a:off x="0" y="1472087"/>
              <a:ext cx="2102982" cy="1261790"/>
              <a:chOff x="0" y="0"/>
              <a:chExt cx="2102981" cy="1261788"/>
            </a:xfrm>
          </p:grpSpPr>
          <p:sp>
            <p:nvSpPr>
              <p:cNvPr id="133" name="Rectangle"/>
              <p:cNvSpPr/>
              <p:nvPr/>
            </p:nvSpPr>
            <p:spPr>
              <a:xfrm>
                <a:off x="0" y="0"/>
                <a:ext cx="2102982" cy="1261789"/>
              </a:xfrm>
              <a:prstGeom prst="rect">
                <a:avLst/>
              </a:prstGeom>
              <a:solidFill>
                <a:schemeClr val="accent1"/>
              </a:solidFill>
              <a:ln w="28575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63500" dist="12700" dir="5400000">
                  <a:srgbClr val="000000">
                    <a:alpha val="32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4" name="Residual Sugar –Amount of sugar left after fermentation"/>
              <p:cNvSpPr txBox="1"/>
              <p:nvPr/>
            </p:nvSpPr>
            <p:spPr>
              <a:xfrm>
                <a:off x="0" y="232114"/>
                <a:ext cx="2102982" cy="7975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0960" tIns="60960" rIns="60960" bIns="60960" numCol="1" anchor="ctr">
                <a:spAutoFit/>
              </a:bodyPr>
              <a:lstStyle>
                <a:lvl1pPr algn="ctr" defTabSz="7112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Residual Sugar –Amount of sugar left after fermentation</a:t>
                </a:r>
              </a:p>
            </p:txBody>
          </p:sp>
        </p:grpSp>
        <p:grpSp>
          <p:nvGrpSpPr>
            <p:cNvPr id="138" name="Group"/>
            <p:cNvGrpSpPr/>
            <p:nvPr/>
          </p:nvGrpSpPr>
          <p:grpSpPr>
            <a:xfrm>
              <a:off x="2313279" y="1472087"/>
              <a:ext cx="2102983" cy="1261790"/>
              <a:chOff x="0" y="0"/>
              <a:chExt cx="2102981" cy="1261788"/>
            </a:xfrm>
          </p:grpSpPr>
          <p:sp>
            <p:nvSpPr>
              <p:cNvPr id="136" name="Rectangle"/>
              <p:cNvSpPr/>
              <p:nvPr/>
            </p:nvSpPr>
            <p:spPr>
              <a:xfrm>
                <a:off x="0" y="0"/>
                <a:ext cx="2102982" cy="1261789"/>
              </a:xfrm>
              <a:prstGeom prst="rect">
                <a:avLst/>
              </a:prstGeom>
              <a:solidFill>
                <a:schemeClr val="accent1"/>
              </a:solidFill>
              <a:ln w="28575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63500" dist="12700" dir="5400000">
                  <a:srgbClr val="000000">
                    <a:alpha val="32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7" name="Chlorides –  Amount of salt present in wine"/>
              <p:cNvSpPr txBox="1"/>
              <p:nvPr/>
            </p:nvSpPr>
            <p:spPr>
              <a:xfrm>
                <a:off x="0" y="340699"/>
                <a:ext cx="2102982" cy="58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0960" tIns="60960" rIns="60960" bIns="60960" numCol="1" anchor="ctr">
                <a:spAutoFit/>
              </a:bodyPr>
              <a:lstStyle>
                <a:lvl1pPr algn="ctr" defTabSz="7112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Chlorides –  Amount of salt present in wine</a:t>
                </a:r>
              </a:p>
            </p:txBody>
          </p:sp>
        </p:grpSp>
        <p:grpSp>
          <p:nvGrpSpPr>
            <p:cNvPr id="141" name="Group"/>
            <p:cNvGrpSpPr/>
            <p:nvPr/>
          </p:nvGrpSpPr>
          <p:grpSpPr>
            <a:xfrm>
              <a:off x="4626561" y="1472087"/>
              <a:ext cx="2102982" cy="1261790"/>
              <a:chOff x="0" y="0"/>
              <a:chExt cx="2102981" cy="1261788"/>
            </a:xfrm>
          </p:grpSpPr>
          <p:sp>
            <p:nvSpPr>
              <p:cNvPr id="139" name="Rectangle"/>
              <p:cNvSpPr/>
              <p:nvPr/>
            </p:nvSpPr>
            <p:spPr>
              <a:xfrm>
                <a:off x="0" y="0"/>
                <a:ext cx="2102982" cy="1261789"/>
              </a:xfrm>
              <a:prstGeom prst="rect">
                <a:avLst/>
              </a:prstGeom>
              <a:solidFill>
                <a:schemeClr val="accent1"/>
              </a:solidFill>
              <a:ln w="28575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63500" dist="12700" dir="5400000">
                  <a:srgbClr val="000000">
                    <a:alpha val="32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0" name="Free Sulfur Dioxide – So2 is used for prevention of wine by oxidation and microbial spoilage"/>
              <p:cNvSpPr txBox="1"/>
              <p:nvPr/>
            </p:nvSpPr>
            <p:spPr>
              <a:xfrm>
                <a:off x="0" y="14944"/>
                <a:ext cx="2102982" cy="1231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0960" tIns="60960" rIns="60960" bIns="60960" numCol="1" anchor="ctr">
                <a:spAutoFit/>
              </a:bodyPr>
              <a:lstStyle>
                <a:lvl1pPr algn="ctr" defTabSz="7112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Free Sulfur Dioxide – So2 is used for prevention of wine by oxidation and microbial spoilage</a:t>
                </a:r>
              </a:p>
            </p:txBody>
          </p:sp>
        </p:grpSp>
        <p:grpSp>
          <p:nvGrpSpPr>
            <p:cNvPr id="144" name="Group"/>
            <p:cNvGrpSpPr/>
            <p:nvPr/>
          </p:nvGrpSpPr>
          <p:grpSpPr>
            <a:xfrm>
              <a:off x="0" y="2944176"/>
              <a:ext cx="2102982" cy="1261789"/>
              <a:chOff x="0" y="0"/>
              <a:chExt cx="2102981" cy="1261788"/>
            </a:xfrm>
          </p:grpSpPr>
          <p:sp>
            <p:nvSpPr>
              <p:cNvPr id="142" name="Rectangle"/>
              <p:cNvSpPr/>
              <p:nvPr/>
            </p:nvSpPr>
            <p:spPr>
              <a:xfrm>
                <a:off x="0" y="0"/>
                <a:ext cx="2102982" cy="1261789"/>
              </a:xfrm>
              <a:prstGeom prst="rect">
                <a:avLst/>
              </a:prstGeom>
              <a:solidFill>
                <a:schemeClr val="accent1"/>
              </a:solidFill>
              <a:ln w="28575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63500" dist="12700" dir="5400000">
                  <a:srgbClr val="000000">
                    <a:alpha val="32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3" name="Total Sulfur Dioxide – Helps prevent spoilage oxidation"/>
              <p:cNvSpPr txBox="1"/>
              <p:nvPr/>
            </p:nvSpPr>
            <p:spPr>
              <a:xfrm>
                <a:off x="0" y="232114"/>
                <a:ext cx="2102982" cy="7975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0960" tIns="60960" rIns="60960" bIns="60960" numCol="1" anchor="ctr">
                <a:spAutoFit/>
              </a:bodyPr>
              <a:lstStyle>
                <a:lvl1pPr algn="ctr" defTabSz="7112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Total Sulfur Dioxide – Helps prevent spoilage oxidation  </a:t>
                </a:r>
              </a:p>
            </p:txBody>
          </p:sp>
        </p:grpSp>
        <p:grpSp>
          <p:nvGrpSpPr>
            <p:cNvPr id="147" name="Group"/>
            <p:cNvGrpSpPr/>
            <p:nvPr/>
          </p:nvGrpSpPr>
          <p:grpSpPr>
            <a:xfrm>
              <a:off x="2309936" y="2978722"/>
              <a:ext cx="2102983" cy="1261790"/>
              <a:chOff x="0" y="0"/>
              <a:chExt cx="2102981" cy="1261788"/>
            </a:xfrm>
          </p:grpSpPr>
          <p:sp>
            <p:nvSpPr>
              <p:cNvPr id="145" name="Rectangle"/>
              <p:cNvSpPr/>
              <p:nvPr/>
            </p:nvSpPr>
            <p:spPr>
              <a:xfrm>
                <a:off x="0" y="0"/>
                <a:ext cx="2102982" cy="1261789"/>
              </a:xfrm>
              <a:prstGeom prst="rect">
                <a:avLst/>
              </a:prstGeom>
              <a:solidFill>
                <a:schemeClr val="accent1"/>
              </a:solidFill>
              <a:ln w="28575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63500" dist="12700" dir="5400000">
                  <a:srgbClr val="000000">
                    <a:alpha val="32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6" name="Density – Helps decides when to harvest due to sugar"/>
              <p:cNvSpPr txBox="1"/>
              <p:nvPr/>
            </p:nvSpPr>
            <p:spPr>
              <a:xfrm>
                <a:off x="0" y="232114"/>
                <a:ext cx="2102982" cy="7975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0960" tIns="60960" rIns="60960" bIns="60960" numCol="1" anchor="ctr">
                <a:spAutoFit/>
              </a:bodyPr>
              <a:lstStyle>
                <a:lvl1pPr algn="ctr" defTabSz="7112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Density – Helps decides when to harvest due to sugar   </a:t>
                </a:r>
              </a:p>
            </p:txBody>
          </p:sp>
        </p:grpSp>
        <p:grpSp>
          <p:nvGrpSpPr>
            <p:cNvPr id="150" name="Group"/>
            <p:cNvGrpSpPr/>
            <p:nvPr/>
          </p:nvGrpSpPr>
          <p:grpSpPr>
            <a:xfrm>
              <a:off x="4626561" y="2944176"/>
              <a:ext cx="2102982" cy="1261789"/>
              <a:chOff x="0" y="0"/>
              <a:chExt cx="2102981" cy="1261788"/>
            </a:xfrm>
          </p:grpSpPr>
          <p:sp>
            <p:nvSpPr>
              <p:cNvPr id="148" name="Rectangle"/>
              <p:cNvSpPr/>
              <p:nvPr/>
            </p:nvSpPr>
            <p:spPr>
              <a:xfrm>
                <a:off x="0" y="0"/>
                <a:ext cx="2102982" cy="1261789"/>
              </a:xfrm>
              <a:prstGeom prst="rect">
                <a:avLst/>
              </a:prstGeom>
              <a:solidFill>
                <a:schemeClr val="accent1"/>
              </a:solidFill>
              <a:ln w="28575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63500" dist="12700" dir="5400000">
                  <a:srgbClr val="000000">
                    <a:alpha val="32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9" name="pH – In wine pH is used for checking acidity"/>
              <p:cNvSpPr txBox="1"/>
              <p:nvPr/>
            </p:nvSpPr>
            <p:spPr>
              <a:xfrm>
                <a:off x="0" y="232114"/>
                <a:ext cx="2102982" cy="7975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0960" tIns="60960" rIns="60960" bIns="60960" numCol="1" anchor="ctr">
                <a:spAutoFit/>
              </a:bodyPr>
              <a:lstStyle>
                <a:lvl1pPr algn="ctr" defTabSz="7112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pH – In wine pH is used for checking acidity</a:t>
                </a:r>
              </a:p>
            </p:txBody>
          </p:sp>
        </p:grpSp>
        <p:grpSp>
          <p:nvGrpSpPr>
            <p:cNvPr id="153" name="Group"/>
            <p:cNvGrpSpPr/>
            <p:nvPr/>
          </p:nvGrpSpPr>
          <p:grpSpPr>
            <a:xfrm>
              <a:off x="0" y="4416262"/>
              <a:ext cx="2102982" cy="1261790"/>
              <a:chOff x="0" y="0"/>
              <a:chExt cx="2102981" cy="1261788"/>
            </a:xfrm>
          </p:grpSpPr>
          <p:sp>
            <p:nvSpPr>
              <p:cNvPr id="151" name="Rectangle"/>
              <p:cNvSpPr/>
              <p:nvPr/>
            </p:nvSpPr>
            <p:spPr>
              <a:xfrm>
                <a:off x="0" y="0"/>
                <a:ext cx="2102982" cy="1261789"/>
              </a:xfrm>
              <a:prstGeom prst="rect">
                <a:avLst/>
              </a:prstGeom>
              <a:solidFill>
                <a:schemeClr val="accent1"/>
              </a:solidFill>
              <a:ln w="28575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63500" dist="12700" dir="5400000">
                  <a:srgbClr val="000000">
                    <a:alpha val="32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2" name="Sulphates – Added sulfites preserve freshness and protect wine from oxidation, and bacteria"/>
              <p:cNvSpPr txBox="1"/>
              <p:nvPr/>
            </p:nvSpPr>
            <p:spPr>
              <a:xfrm>
                <a:off x="0" y="14944"/>
                <a:ext cx="2102982" cy="1231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0960" tIns="60960" rIns="60960" bIns="60960" numCol="1" anchor="ctr">
                <a:spAutoFit/>
              </a:bodyPr>
              <a:lstStyle>
                <a:lvl1pPr algn="ctr" defTabSz="7112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Sulphates – Added sulfites preserve freshness and protect wine from oxidation, and bacteria</a:t>
                </a:r>
              </a:p>
            </p:txBody>
          </p:sp>
        </p:grpSp>
        <p:grpSp>
          <p:nvGrpSpPr>
            <p:cNvPr id="156" name="Group"/>
            <p:cNvGrpSpPr/>
            <p:nvPr/>
          </p:nvGrpSpPr>
          <p:grpSpPr>
            <a:xfrm>
              <a:off x="2313279" y="4416262"/>
              <a:ext cx="2102983" cy="1261790"/>
              <a:chOff x="0" y="0"/>
              <a:chExt cx="2102981" cy="1261788"/>
            </a:xfrm>
          </p:grpSpPr>
          <p:sp>
            <p:nvSpPr>
              <p:cNvPr id="154" name="Rectangle"/>
              <p:cNvSpPr/>
              <p:nvPr/>
            </p:nvSpPr>
            <p:spPr>
              <a:xfrm>
                <a:off x="0" y="0"/>
                <a:ext cx="2102982" cy="1261789"/>
              </a:xfrm>
              <a:prstGeom prst="rect">
                <a:avLst/>
              </a:prstGeom>
              <a:solidFill>
                <a:schemeClr val="accent1"/>
              </a:solidFill>
              <a:ln w="28575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63500" dist="12700" dir="5400000">
                  <a:srgbClr val="000000">
                    <a:alpha val="32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5" name="Alcohol – Percent of alcohol present in wine"/>
              <p:cNvSpPr txBox="1"/>
              <p:nvPr/>
            </p:nvSpPr>
            <p:spPr>
              <a:xfrm>
                <a:off x="0" y="232114"/>
                <a:ext cx="2102982" cy="7975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0960" tIns="60960" rIns="60960" bIns="60960" numCol="1" anchor="ctr">
                <a:spAutoFit/>
              </a:bodyPr>
              <a:lstStyle>
                <a:lvl1pPr algn="ctr" defTabSz="7112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Alcohol – Percent of alcohol present in wine</a:t>
                </a:r>
              </a:p>
            </p:txBody>
          </p:sp>
        </p:grpSp>
        <p:grpSp>
          <p:nvGrpSpPr>
            <p:cNvPr id="159" name="Group"/>
            <p:cNvGrpSpPr/>
            <p:nvPr/>
          </p:nvGrpSpPr>
          <p:grpSpPr>
            <a:xfrm>
              <a:off x="4626561" y="4416262"/>
              <a:ext cx="2102982" cy="1261790"/>
              <a:chOff x="0" y="0"/>
              <a:chExt cx="2102981" cy="1261788"/>
            </a:xfrm>
          </p:grpSpPr>
          <p:sp>
            <p:nvSpPr>
              <p:cNvPr id="157" name="Rectangle"/>
              <p:cNvSpPr/>
              <p:nvPr/>
            </p:nvSpPr>
            <p:spPr>
              <a:xfrm>
                <a:off x="0" y="0"/>
                <a:ext cx="2102982" cy="1261789"/>
              </a:xfrm>
              <a:prstGeom prst="rect">
                <a:avLst/>
              </a:prstGeom>
              <a:solidFill>
                <a:schemeClr val="accent1"/>
              </a:solidFill>
              <a:ln w="28575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63500" dist="12700" dir="5400000">
                  <a:srgbClr val="000000">
                    <a:alpha val="32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8" name="Quality = Good Wine"/>
              <p:cNvSpPr txBox="1"/>
              <p:nvPr/>
            </p:nvSpPr>
            <p:spPr>
              <a:xfrm>
                <a:off x="0" y="449284"/>
                <a:ext cx="2102982" cy="3632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0960" tIns="60960" rIns="60960" bIns="60960" numCol="1" anchor="ctr">
                <a:spAutoFit/>
              </a:bodyPr>
              <a:lstStyle>
                <a:lvl1pPr algn="ctr" defTabSz="7112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Quality = Good Wine</a:t>
                </a:r>
              </a:p>
            </p:txBody>
          </p:sp>
        </p:grpSp>
      </p:grpSp>
      <p:sp>
        <p:nvSpPr>
          <p:cNvPr id="161" name="TextBox 3"/>
          <p:cNvSpPr txBox="1"/>
          <p:nvPr/>
        </p:nvSpPr>
        <p:spPr>
          <a:xfrm>
            <a:off x="524008" y="6400799"/>
            <a:ext cx="6638104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* Quality - Score between 0 and 10 (median of at least 3 evaluations made by wine experts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/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</p:spPr>
        <p:txBody>
          <a:bodyPr/>
          <a:lstStyle/>
          <a:p>
            <a:pPr/>
            <a:r>
              <a:t>Austin Rodriguez</a:t>
            </a:r>
          </a:p>
        </p:txBody>
      </p:sp>
      <p:sp>
        <p:nvSpPr>
          <p:cNvPr id="164" name="Text Placeholder 2"/>
          <p:cNvSpPr txBox="1"/>
          <p:nvPr>
            <p:ph type="body" sz="half" idx="1"/>
          </p:nvPr>
        </p:nvSpPr>
        <p:spPr>
          <a:xfrm>
            <a:off x="914162" y="1803400"/>
            <a:ext cx="4977105" cy="4470401"/>
          </a:xfrm>
          <a:prstGeom prst="rect">
            <a:avLst/>
          </a:prstGeom>
        </p:spPr>
        <p:txBody>
          <a:bodyPr/>
          <a:lstStyle/>
          <a:p>
            <a:pPr/>
            <a:r>
              <a:t>Models Implemented: </a:t>
            </a:r>
          </a:p>
          <a:p>
            <a:pPr lvl="1" marL="548640" indent="-274320">
              <a:buChar char="•"/>
            </a:pPr>
            <a:r>
              <a:t>Linear Regression</a:t>
            </a:r>
          </a:p>
          <a:p>
            <a:pPr lvl="1" marL="548640" indent="-274320">
              <a:buChar char="•"/>
            </a:pPr>
            <a:r>
              <a:t>Balanced Random Forest </a:t>
            </a:r>
          </a:p>
          <a:p>
            <a:pPr lvl="1" marL="548640" indent="-274320">
              <a:buChar char="•"/>
            </a:pPr>
            <a:r>
              <a:t>Easy Ensemble</a:t>
            </a:r>
          </a:p>
        </p:txBody>
      </p:sp>
      <p:pic>
        <p:nvPicPr>
          <p:cNvPr id="16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7559" y="2377493"/>
            <a:ext cx="4977104" cy="3322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/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</p:spPr>
        <p:txBody>
          <a:bodyPr/>
          <a:lstStyle/>
          <a:p>
            <a:pPr/>
            <a:r>
              <a:t>Rochelle Williams</a:t>
            </a:r>
          </a:p>
        </p:txBody>
      </p:sp>
      <p:sp>
        <p:nvSpPr>
          <p:cNvPr id="168" name="Text Placeholder 2"/>
          <p:cNvSpPr txBox="1"/>
          <p:nvPr>
            <p:ph type="body" sz="half" idx="1"/>
          </p:nvPr>
        </p:nvSpPr>
        <p:spPr>
          <a:xfrm>
            <a:off x="914162" y="1803400"/>
            <a:ext cx="4977105" cy="4470401"/>
          </a:xfrm>
          <a:prstGeom prst="rect">
            <a:avLst/>
          </a:prstGeom>
        </p:spPr>
        <p:txBody>
          <a:bodyPr/>
          <a:lstStyle/>
          <a:p>
            <a:pPr/>
            <a:r>
              <a:t>To discuss the two Classifications </a:t>
            </a:r>
          </a:p>
          <a:p>
            <a:pPr/>
            <a:r>
              <a:t>XGBoost</a:t>
            </a:r>
          </a:p>
          <a:p>
            <a:pPr/>
            <a:r>
              <a:t>KNN (K-Nearest Neighbor)</a:t>
            </a:r>
          </a:p>
        </p:txBody>
      </p:sp>
      <p:pic>
        <p:nvPicPr>
          <p:cNvPr id="16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7559" y="2377493"/>
            <a:ext cx="4977104" cy="3322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/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</p:spPr>
        <p:txBody>
          <a:bodyPr/>
          <a:lstStyle/>
          <a:p>
            <a:pPr/>
            <a:r>
              <a:t>Gregg Saldutti</a:t>
            </a:r>
          </a:p>
        </p:txBody>
      </p:sp>
      <p:sp>
        <p:nvSpPr>
          <p:cNvPr id="172" name="Text Placeholder 2"/>
          <p:cNvSpPr txBox="1"/>
          <p:nvPr>
            <p:ph type="body" sz="half" idx="1"/>
          </p:nvPr>
        </p:nvSpPr>
        <p:spPr>
          <a:xfrm>
            <a:off x="914162" y="1803400"/>
            <a:ext cx="4977105" cy="4470401"/>
          </a:xfrm>
          <a:prstGeom prst="rect">
            <a:avLst/>
          </a:prstGeom>
        </p:spPr>
        <p:txBody>
          <a:bodyPr/>
          <a:lstStyle/>
          <a:p>
            <a:pPr/>
            <a:r>
              <a:t>To discuss the two Classifications </a:t>
            </a:r>
          </a:p>
          <a:p>
            <a:pPr/>
            <a:r>
              <a:t>Naïve Bayes Classifier</a:t>
            </a:r>
          </a:p>
          <a:p>
            <a:pPr/>
            <a:r>
              <a:t>Lasso Regression</a:t>
            </a:r>
          </a:p>
        </p:txBody>
      </p:sp>
      <p:pic>
        <p:nvPicPr>
          <p:cNvPr id="17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16136" t="0" r="16783" b="0"/>
          <a:stretch>
            <a:fillRect/>
          </a:stretch>
        </p:blipFill>
        <p:spPr>
          <a:xfrm>
            <a:off x="6297558" y="1803401"/>
            <a:ext cx="4977106" cy="4470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/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Gregg Saldutti - Continued- 2</a:t>
            </a:r>
          </a:p>
        </p:txBody>
      </p:sp>
      <p:sp>
        <p:nvSpPr>
          <p:cNvPr id="176" name="Text Placeholder 2"/>
          <p:cNvSpPr txBox="1"/>
          <p:nvPr>
            <p:ph type="body" sz="quarter" idx="1"/>
          </p:nvPr>
        </p:nvSpPr>
        <p:spPr>
          <a:xfrm>
            <a:off x="914162" y="1803400"/>
            <a:ext cx="9295050" cy="9144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Naïve Bayes Classifier</a:t>
            </a:r>
          </a:p>
        </p:txBody>
      </p:sp>
      <p:sp>
        <p:nvSpPr>
          <p:cNvPr id="177" name="Content Placeholder 3"/>
          <p:cNvSpPr txBox="1"/>
          <p:nvPr/>
        </p:nvSpPr>
        <p:spPr>
          <a:xfrm>
            <a:off x="975112" y="2717800"/>
            <a:ext cx="4855205" cy="355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48" tIns="60948" rIns="60948" bIns="60948">
            <a:normAutofit fontScale="100000" lnSpcReduction="0"/>
          </a:bodyPr>
          <a:lstStyle/>
          <a:p>
            <a:pPr marL="274320" indent="-274320">
              <a:lnSpc>
                <a:spcPct val="81000"/>
              </a:lnSpc>
              <a:spcBef>
                <a:spcPts val="1600"/>
              </a:spcBef>
              <a:buClr>
                <a:srgbClr val="BCB49E"/>
              </a:buClr>
              <a:buSzPct val="90000"/>
              <a:buFont typeface="Arial"/>
              <a:buChar char="•"/>
              <a:defRPr sz="2200">
                <a:solidFill>
                  <a:srgbClr val="FFFFFF"/>
                </a:solidFill>
              </a:defRPr>
            </a:pPr>
            <a:r>
              <a:t>Naive Bayes classifiers are simple classifiers based on applying Bayes theorem, with strong (naive) independent assumptions between the features . They are the simplest Bayesian models, but they can achieve high accuracy levels.</a:t>
            </a:r>
          </a:p>
          <a:p>
            <a:pPr marL="274320" indent="-274320">
              <a:lnSpc>
                <a:spcPct val="81000"/>
              </a:lnSpc>
              <a:spcBef>
                <a:spcPts val="1600"/>
              </a:spcBef>
              <a:buClr>
                <a:srgbClr val="BCB49E"/>
              </a:buClr>
              <a:buSzPct val="90000"/>
              <a:buFont typeface="Arial"/>
              <a:buChar char="•"/>
              <a:defRPr sz="2200">
                <a:solidFill>
                  <a:srgbClr val="FFFFFF"/>
                </a:solidFill>
              </a:defRPr>
            </a:pPr>
            <a:r>
              <a:t>Bayes Theorem describes the probability of an event, based on prior knowledge of conditions that might be related to the event.</a:t>
            </a:r>
          </a:p>
        </p:txBody>
      </p:sp>
      <p:sp>
        <p:nvSpPr>
          <p:cNvPr id="178" name="Content Placeholder 5"/>
          <p:cNvSpPr txBox="1"/>
          <p:nvPr/>
        </p:nvSpPr>
        <p:spPr>
          <a:xfrm>
            <a:off x="6358509" y="2717800"/>
            <a:ext cx="4855204" cy="355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48" tIns="60948" rIns="60948" bIns="60948">
            <a:normAutofit fontScale="100000" lnSpcReduction="0"/>
          </a:bodyPr>
          <a:lstStyle>
            <a:lvl1pPr marL="274320" indent="-274320">
              <a:lnSpc>
                <a:spcPct val="81000"/>
              </a:lnSpc>
              <a:spcBef>
                <a:spcPts val="1600"/>
              </a:spcBef>
              <a:buClr>
                <a:srgbClr val="BCB49E"/>
              </a:buClr>
              <a:buSzPct val="90000"/>
              <a:buFont typeface="Arial"/>
              <a:buChar char="•"/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Example: If the risk of developing health problems is known to increase with age, Bayes' theorem allows the risk to an individual of a known age to be assessed more accurately (by conditioning it on their age) than simply assuming that the individual is typical of the population as a whole.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/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Gregg Saldutti - Continued- 3</a:t>
            </a:r>
          </a:p>
        </p:txBody>
      </p:sp>
      <p:sp>
        <p:nvSpPr>
          <p:cNvPr id="181" name="Text Placeholder 2"/>
          <p:cNvSpPr txBox="1"/>
          <p:nvPr>
            <p:ph type="body" sz="quarter" idx="1"/>
          </p:nvPr>
        </p:nvSpPr>
        <p:spPr>
          <a:xfrm>
            <a:off x="914161" y="1803400"/>
            <a:ext cx="9828452" cy="9144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Lasso Regression Classifer</a:t>
            </a:r>
          </a:p>
        </p:txBody>
      </p:sp>
      <p:sp>
        <p:nvSpPr>
          <p:cNvPr id="182" name="Content Placeholder 3"/>
          <p:cNvSpPr txBox="1"/>
          <p:nvPr/>
        </p:nvSpPr>
        <p:spPr>
          <a:xfrm>
            <a:off x="3564562" y="2750456"/>
            <a:ext cx="4855205" cy="35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48" tIns="60948" rIns="60948" bIns="60948">
            <a:normAutofit fontScale="100000" lnSpcReduction="0"/>
          </a:bodyPr>
          <a:lstStyle/>
          <a:p>
            <a:pPr marL="274320" indent="-274320">
              <a:lnSpc>
                <a:spcPct val="81000"/>
              </a:lnSpc>
              <a:spcBef>
                <a:spcPts val="1600"/>
              </a:spcBef>
              <a:buClr>
                <a:srgbClr val="BCB49E"/>
              </a:buClr>
              <a:buSzPct val="90000"/>
              <a:buFont typeface="Arial"/>
              <a:buChar char="•"/>
              <a:defRPr sz="2200">
                <a:solidFill>
                  <a:srgbClr val="FFFFFF"/>
                </a:solidFill>
              </a:defRPr>
            </a:pPr>
            <a:r>
              <a:t>Lasso regression allows you to shrink or</a:t>
            </a:r>
          </a:p>
          <a:p>
            <a:pPr marL="274320" indent="-274320">
              <a:lnSpc>
                <a:spcPct val="81000"/>
              </a:lnSpc>
              <a:spcBef>
                <a:spcPts val="1600"/>
              </a:spcBef>
              <a:buClr>
                <a:srgbClr val="BCB49E"/>
              </a:buClr>
              <a:buSzPct val="90000"/>
              <a:buFont typeface="Arial"/>
              <a:buChar char="•"/>
              <a:defRPr sz="2200">
                <a:solidFill>
                  <a:srgbClr val="FFFFFF"/>
                </a:solidFill>
              </a:defRPr>
            </a:pPr>
            <a:r>
              <a:t>regularize coefficients to avoid overfitting and make them</a:t>
            </a:r>
          </a:p>
          <a:p>
            <a:pPr marL="274320" indent="-274320">
              <a:lnSpc>
                <a:spcPct val="81000"/>
              </a:lnSpc>
              <a:spcBef>
                <a:spcPts val="1600"/>
              </a:spcBef>
              <a:buClr>
                <a:srgbClr val="BCB49E"/>
              </a:buClr>
              <a:buSzPct val="90000"/>
              <a:buFont typeface="Arial"/>
              <a:buChar char="•"/>
              <a:defRPr sz="2200">
                <a:solidFill>
                  <a:srgbClr val="FFFFFF"/>
                </a:solidFill>
              </a:defRPr>
            </a:pPr>
            <a:r>
              <a:t>work better on different datasets. This type of regression is</a:t>
            </a:r>
          </a:p>
          <a:p>
            <a:pPr marL="274320" indent="-274320">
              <a:lnSpc>
                <a:spcPct val="81000"/>
              </a:lnSpc>
              <a:spcBef>
                <a:spcPts val="1600"/>
              </a:spcBef>
              <a:buClr>
                <a:srgbClr val="BCB49E"/>
              </a:buClr>
              <a:buSzPct val="90000"/>
              <a:buFont typeface="Arial"/>
              <a:buChar char="•"/>
              <a:defRPr sz="2200">
                <a:solidFill>
                  <a:srgbClr val="FFFFFF"/>
                </a:solidFill>
              </a:defRPr>
            </a:pPr>
            <a:r>
              <a:t>used when the dataset shows high occurrence among two or</a:t>
            </a:r>
          </a:p>
          <a:p>
            <a:pPr marL="274320" indent="-274320">
              <a:lnSpc>
                <a:spcPct val="81000"/>
              </a:lnSpc>
              <a:spcBef>
                <a:spcPts val="1600"/>
              </a:spcBef>
              <a:buClr>
                <a:srgbClr val="BCB49E"/>
              </a:buClr>
              <a:buSzPct val="90000"/>
              <a:buFont typeface="Arial"/>
              <a:buChar char="•"/>
              <a:defRPr sz="2200">
                <a:solidFill>
                  <a:srgbClr val="FFFFFF"/>
                </a:solidFill>
              </a:defRPr>
            </a:pPr>
            <a:r>
              <a:t>more independent variables.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Red Radial 16x9">
  <a:themeElements>
    <a:clrScheme name="Red Radial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0000FF"/>
      </a:hlink>
      <a:folHlink>
        <a:srgbClr val="FF00FF"/>
      </a:folHlink>
    </a:clrScheme>
    <a:fontScheme name="Red Radial 16x9">
      <a:majorFont>
        <a:latin typeface="Cambria"/>
        <a:ea typeface="Cambria"/>
        <a:cs typeface="Cambria"/>
      </a:majorFont>
      <a:minorFont>
        <a:latin typeface="Helvetica"/>
        <a:ea typeface="Helvetica"/>
        <a:cs typeface="Helvetica"/>
      </a:minorFont>
    </a:fontScheme>
    <a:fmtScheme name="Red Radial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63500" dist="12700" dir="5400000">
              <a:srgbClr val="000000">
                <a:alpha val="32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63500" dist="12700" dir="5400000">
            <a:srgbClr val="000000">
              <a:alpha val="3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d Radial 16x9">
  <a:themeElements>
    <a:clrScheme name="Red Radial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0000FF"/>
      </a:hlink>
      <a:folHlink>
        <a:srgbClr val="FF00FF"/>
      </a:folHlink>
    </a:clrScheme>
    <a:fontScheme name="Red Radial 16x9">
      <a:majorFont>
        <a:latin typeface="Cambria"/>
        <a:ea typeface="Cambria"/>
        <a:cs typeface="Cambria"/>
      </a:majorFont>
      <a:minorFont>
        <a:latin typeface="Helvetica"/>
        <a:ea typeface="Helvetica"/>
        <a:cs typeface="Helvetica"/>
      </a:minorFont>
    </a:fontScheme>
    <a:fmtScheme name="Red Radial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63500" dist="12700" dir="5400000">
              <a:srgbClr val="000000">
                <a:alpha val="32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63500" dist="12700" dir="5400000">
            <a:srgbClr val="000000">
              <a:alpha val="3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