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8" r:id="rId5"/>
    <p:sldId id="269" r:id="rId6"/>
    <p:sldId id="273" r:id="rId7"/>
    <p:sldId id="272" r:id="rId8"/>
    <p:sldId id="274" r:id="rId9"/>
    <p:sldId id="275" r:id="rId10"/>
    <p:sldId id="277" r:id="rId11"/>
    <p:sldId id="258" r:id="rId12"/>
    <p:sldId id="260" r:id="rId13"/>
    <p:sldId id="261" r:id="rId14"/>
    <p:sldId id="262" r:id="rId15"/>
    <p:sldId id="263" r:id="rId16"/>
    <p:sldId id="264" r:id="rId17"/>
    <p:sldId id="266" r:id="rId18"/>
    <p:sldId id="265" r:id="rId19"/>
    <p:sldId id="267" r:id="rId20"/>
    <p:sldId id="270" r:id="rId21"/>
    <p:sldId id="27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7D169-011F-4651-81AE-793C2C77EEB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90571B1-91FA-4B26-8447-409DF7AD5BBB}">
      <dgm:prSet custT="1"/>
      <dgm:spPr/>
      <dgm:t>
        <a:bodyPr/>
        <a:lstStyle/>
        <a:p>
          <a:r>
            <a:rPr lang="en-US" sz="20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User-Centric Focus</a:t>
          </a:r>
        </a:p>
        <a:p>
          <a:r>
            <a:rPr lang="en-US" sz="20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Underserved audience for financial tools is ordinary consumers</a:t>
          </a:r>
        </a:p>
      </dgm:t>
    </dgm:pt>
    <dgm:pt modelId="{95DDDA65-0E04-46F0-AE66-CBFB162F12DF}" type="parTrans" cxnId="{8582E135-01D9-442A-A867-BB69FCEA4A73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4FD7541-EF2C-4AE4-B612-D6444B7E2AF4}" type="sibTrans" cxnId="{8582E135-01D9-442A-A867-BB69FCEA4A73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B5E622-8CE2-4608-B4AB-8925360E0E75}">
      <dgm:prSet custT="1"/>
      <dgm:spPr/>
      <dgm:t>
        <a:bodyPr/>
        <a:lstStyle/>
        <a:p>
          <a:r>
            <a:rPr lang="en-US" sz="1800" b="1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Gap in Existing Tools</a:t>
          </a:r>
        </a:p>
        <a:p>
          <a:r>
            <a:rPr lang="en-US" sz="18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Need for simple cashflow tracking and savings planning </a:t>
          </a:r>
          <a:endParaRPr lang="en-US" sz="18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8ADD85D-72DB-43BE-8BA3-1C0302C42908}" type="parTrans" cxnId="{BD1E08DA-B863-4E0A-BDC5-CC8FBCD45D83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6FBE91E-3BE2-4656-A170-89E8C29BFC10}" type="sibTrans" cxnId="{BD1E08DA-B863-4E0A-BDC5-CC8FBCD45D83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A5F75BE-0E80-4FD7-BCDF-726EACCB8992}" type="pres">
      <dgm:prSet presAssocID="{E6D7D169-011F-4651-81AE-793C2C77EEBE}" presName="root" presStyleCnt="0">
        <dgm:presLayoutVars>
          <dgm:dir/>
          <dgm:resizeHandles val="exact"/>
        </dgm:presLayoutVars>
      </dgm:prSet>
      <dgm:spPr/>
    </dgm:pt>
    <dgm:pt modelId="{C3AEEB3E-9812-45DC-95D7-BCA267F74113}" type="pres">
      <dgm:prSet presAssocID="{990571B1-91FA-4B26-8447-409DF7AD5BBB}" presName="compNode" presStyleCnt="0"/>
      <dgm:spPr/>
    </dgm:pt>
    <dgm:pt modelId="{A6FE9EB0-5983-45DA-A956-33E5F6B38527}" type="pres">
      <dgm:prSet presAssocID="{990571B1-91FA-4B26-8447-409DF7AD5B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93A640A8-32D4-4C7D-8D93-985D6E6D16EA}" type="pres">
      <dgm:prSet presAssocID="{990571B1-91FA-4B26-8447-409DF7AD5BBB}" presName="spaceRect" presStyleCnt="0"/>
      <dgm:spPr/>
    </dgm:pt>
    <dgm:pt modelId="{1593170B-064C-4090-ACD6-9B7F7BB91415}" type="pres">
      <dgm:prSet presAssocID="{990571B1-91FA-4B26-8447-409DF7AD5BBB}" presName="textRect" presStyleLbl="revTx" presStyleIdx="0" presStyleCnt="2">
        <dgm:presLayoutVars>
          <dgm:chMax val="1"/>
          <dgm:chPref val="1"/>
        </dgm:presLayoutVars>
      </dgm:prSet>
      <dgm:spPr/>
    </dgm:pt>
    <dgm:pt modelId="{073B37FB-A14F-40AD-A24A-9060E4896AC0}" type="pres">
      <dgm:prSet presAssocID="{E4FD7541-EF2C-4AE4-B612-D6444B7E2AF4}" presName="sibTrans" presStyleCnt="0"/>
      <dgm:spPr/>
    </dgm:pt>
    <dgm:pt modelId="{5768495C-A86B-4D41-B33D-EE2EFE8BE039}" type="pres">
      <dgm:prSet presAssocID="{FAB5E622-8CE2-4608-B4AB-8925360E0E75}" presName="compNode" presStyleCnt="0"/>
      <dgm:spPr/>
    </dgm:pt>
    <dgm:pt modelId="{FA4A69BB-D917-46E7-83FC-06D314A36383}" type="pres">
      <dgm:prSet presAssocID="{FAB5E622-8CE2-4608-B4AB-8925360E0E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77F684C0-1C6E-4E2E-9288-40EF423CF1E8}" type="pres">
      <dgm:prSet presAssocID="{FAB5E622-8CE2-4608-B4AB-8925360E0E75}" presName="spaceRect" presStyleCnt="0"/>
      <dgm:spPr/>
    </dgm:pt>
    <dgm:pt modelId="{F7DA3388-1DF2-4B22-B281-D7AECA0E1339}" type="pres">
      <dgm:prSet presAssocID="{FAB5E622-8CE2-4608-B4AB-8925360E0E7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582E135-01D9-442A-A867-BB69FCEA4A73}" srcId="{E6D7D169-011F-4651-81AE-793C2C77EEBE}" destId="{990571B1-91FA-4B26-8447-409DF7AD5BBB}" srcOrd="0" destOrd="0" parTransId="{95DDDA65-0E04-46F0-AE66-CBFB162F12DF}" sibTransId="{E4FD7541-EF2C-4AE4-B612-D6444B7E2AF4}"/>
    <dgm:cxn modelId="{DC1D8052-F031-4390-8C18-E17488DB1C69}" type="presOf" srcId="{FAB5E622-8CE2-4608-B4AB-8925360E0E75}" destId="{F7DA3388-1DF2-4B22-B281-D7AECA0E1339}" srcOrd="0" destOrd="0" presId="urn:microsoft.com/office/officeart/2018/2/layout/IconLabelList"/>
    <dgm:cxn modelId="{3937F875-3D2E-461D-9977-751563DF53A6}" type="presOf" srcId="{E6D7D169-011F-4651-81AE-793C2C77EEBE}" destId="{0A5F75BE-0E80-4FD7-BCDF-726EACCB8992}" srcOrd="0" destOrd="0" presId="urn:microsoft.com/office/officeart/2018/2/layout/IconLabelList"/>
    <dgm:cxn modelId="{BD1E08DA-B863-4E0A-BDC5-CC8FBCD45D83}" srcId="{E6D7D169-011F-4651-81AE-793C2C77EEBE}" destId="{FAB5E622-8CE2-4608-B4AB-8925360E0E75}" srcOrd="1" destOrd="0" parTransId="{28ADD85D-72DB-43BE-8BA3-1C0302C42908}" sibTransId="{46FBE91E-3BE2-4656-A170-89E8C29BFC10}"/>
    <dgm:cxn modelId="{C557B0F6-1AB0-4327-BF4A-116B85193E24}" type="presOf" srcId="{990571B1-91FA-4B26-8447-409DF7AD5BBB}" destId="{1593170B-064C-4090-ACD6-9B7F7BB91415}" srcOrd="0" destOrd="0" presId="urn:microsoft.com/office/officeart/2018/2/layout/IconLabelList"/>
    <dgm:cxn modelId="{A2821F10-A134-48FB-BACD-5B008654E993}" type="presParOf" srcId="{0A5F75BE-0E80-4FD7-BCDF-726EACCB8992}" destId="{C3AEEB3E-9812-45DC-95D7-BCA267F74113}" srcOrd="0" destOrd="0" presId="urn:microsoft.com/office/officeart/2018/2/layout/IconLabelList"/>
    <dgm:cxn modelId="{ED16BAAE-6AFD-40AD-9FAB-9831A1A8DCC0}" type="presParOf" srcId="{C3AEEB3E-9812-45DC-95D7-BCA267F74113}" destId="{A6FE9EB0-5983-45DA-A956-33E5F6B38527}" srcOrd="0" destOrd="0" presId="urn:microsoft.com/office/officeart/2018/2/layout/IconLabelList"/>
    <dgm:cxn modelId="{367F031F-7C66-4113-A925-78BC7C6FE899}" type="presParOf" srcId="{C3AEEB3E-9812-45DC-95D7-BCA267F74113}" destId="{93A640A8-32D4-4C7D-8D93-985D6E6D16EA}" srcOrd="1" destOrd="0" presId="urn:microsoft.com/office/officeart/2018/2/layout/IconLabelList"/>
    <dgm:cxn modelId="{9D2328DA-C91B-483E-AFCC-296F10FAF11F}" type="presParOf" srcId="{C3AEEB3E-9812-45DC-95D7-BCA267F74113}" destId="{1593170B-064C-4090-ACD6-9B7F7BB91415}" srcOrd="2" destOrd="0" presId="urn:microsoft.com/office/officeart/2018/2/layout/IconLabelList"/>
    <dgm:cxn modelId="{163BB907-AF15-4DF4-A0AF-81F2B8E104B9}" type="presParOf" srcId="{0A5F75BE-0E80-4FD7-BCDF-726EACCB8992}" destId="{073B37FB-A14F-40AD-A24A-9060E4896AC0}" srcOrd="1" destOrd="0" presId="urn:microsoft.com/office/officeart/2018/2/layout/IconLabelList"/>
    <dgm:cxn modelId="{8CB8F34D-778A-4958-8212-9126AA2443E9}" type="presParOf" srcId="{0A5F75BE-0E80-4FD7-BCDF-726EACCB8992}" destId="{5768495C-A86B-4D41-B33D-EE2EFE8BE039}" srcOrd="2" destOrd="0" presId="urn:microsoft.com/office/officeart/2018/2/layout/IconLabelList"/>
    <dgm:cxn modelId="{12C059DA-55F6-4D6A-A58D-154D5CEC7E57}" type="presParOf" srcId="{5768495C-A86B-4D41-B33D-EE2EFE8BE039}" destId="{FA4A69BB-D917-46E7-83FC-06D314A36383}" srcOrd="0" destOrd="0" presId="urn:microsoft.com/office/officeart/2018/2/layout/IconLabelList"/>
    <dgm:cxn modelId="{713D4000-6230-4C4E-B55E-5928D053FD96}" type="presParOf" srcId="{5768495C-A86B-4D41-B33D-EE2EFE8BE039}" destId="{77F684C0-1C6E-4E2E-9288-40EF423CF1E8}" srcOrd="1" destOrd="0" presId="urn:microsoft.com/office/officeart/2018/2/layout/IconLabelList"/>
    <dgm:cxn modelId="{F135E746-A97B-4816-97CF-C6E7300647B2}" type="presParOf" srcId="{5768495C-A86B-4D41-B33D-EE2EFE8BE039}" destId="{F7DA3388-1DF2-4B22-B281-D7AECA0E13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6E5B1-023F-488C-9C17-DF43DF4B99B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4E71D4-CE00-44EB-908C-4D8E3A7E3981}">
      <dgm:prSet/>
      <dgm:spPr/>
      <dgm:t>
        <a:bodyPr/>
        <a:lstStyle/>
        <a:p>
          <a:r>
            <a:rPr lang="en-US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Agent-Based Modular Workflow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DDB5B38-7254-4295-A575-3D2CCD07F914}" type="parTrans" cxnId="{9678A7B3-FDED-4270-BC39-84BE31ED2AE9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4D697AD-A241-47D7-AD97-9BC179B9A5B4}" type="sibTrans" cxnId="{9678A7B3-FDED-4270-BC39-84BE31ED2AE9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9EE0827-6FE0-4E4F-A3A3-A8E8E5B805E5}">
      <dgm:prSet/>
      <dgm:spPr/>
      <dgm:t>
        <a:bodyPr/>
        <a:lstStyle/>
        <a:p>
          <a:r>
            <a:rPr lang="en-U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Design Patterns Implemented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A8C8BE7-DFED-468F-B036-56DC675A9564}" type="parTrans" cxnId="{C7270FCB-BF0F-4E8F-A6D1-5DE9392FAC5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3B8833A-721F-4020-97E9-69D1CF59F4DD}" type="sibTrans" cxnId="{C7270FCB-BF0F-4E8F-A6D1-5DE9392FAC54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1A4B9FD-1561-46E0-A199-E31E252B9AA6}">
      <dgm:prSet/>
      <dgm:spPr/>
      <dgm:t>
        <a:bodyPr/>
        <a:lstStyle/>
        <a:p>
          <a:r>
            <a: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</a:t>
          </a:r>
          <a:r>
            <a:rPr lang="en-U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echnology Choices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CE81951-6341-41C6-A7B9-135643237856}" type="parTrans" cxnId="{D59F90F4-9D35-4F58-8E01-95B5DB2A02C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542EDA8-EEB7-4D9D-AB5C-A483F03873D5}" type="sibTrans" cxnId="{D59F90F4-9D35-4F58-8E01-95B5DB2A02CA}">
      <dgm:prSet/>
      <dgm:spPr/>
      <dgm:t>
        <a:bodyPr/>
        <a:lstStyle/>
        <a:p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13AFB63-930A-4487-B394-5FEE98E699A3}" type="pres">
      <dgm:prSet presAssocID="{C5A6E5B1-023F-488C-9C17-DF43DF4B99B9}" presName="root" presStyleCnt="0">
        <dgm:presLayoutVars>
          <dgm:dir/>
          <dgm:resizeHandles val="exact"/>
        </dgm:presLayoutVars>
      </dgm:prSet>
      <dgm:spPr/>
    </dgm:pt>
    <dgm:pt modelId="{58A935FC-4346-49F0-86FA-EBC80E50AAF5}" type="pres">
      <dgm:prSet presAssocID="{A24E71D4-CE00-44EB-908C-4D8E3A7E3981}" presName="compNode" presStyleCnt="0"/>
      <dgm:spPr/>
    </dgm:pt>
    <dgm:pt modelId="{10358515-5CB3-4E5D-B181-B3A9AF67EF63}" type="pres">
      <dgm:prSet presAssocID="{A24E71D4-CE00-44EB-908C-4D8E3A7E39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A899C0E-11C5-45CD-82F1-6ACFA4C83329}" type="pres">
      <dgm:prSet presAssocID="{A24E71D4-CE00-44EB-908C-4D8E3A7E3981}" presName="spaceRect" presStyleCnt="0"/>
      <dgm:spPr/>
    </dgm:pt>
    <dgm:pt modelId="{C530A55E-3FB0-4DE3-8392-E4AA1CE1EA9C}" type="pres">
      <dgm:prSet presAssocID="{A24E71D4-CE00-44EB-908C-4D8E3A7E3981}" presName="textRect" presStyleLbl="revTx" presStyleIdx="0" presStyleCnt="3">
        <dgm:presLayoutVars>
          <dgm:chMax val="1"/>
          <dgm:chPref val="1"/>
        </dgm:presLayoutVars>
      </dgm:prSet>
      <dgm:spPr/>
    </dgm:pt>
    <dgm:pt modelId="{7DE3C9BB-5BA2-41F2-8BEA-B27CA889F7ED}" type="pres">
      <dgm:prSet presAssocID="{74D697AD-A241-47D7-AD97-9BC179B9A5B4}" presName="sibTrans" presStyleCnt="0"/>
      <dgm:spPr/>
    </dgm:pt>
    <dgm:pt modelId="{ED5FE209-27E1-406B-B219-477A3A7FAED4}" type="pres">
      <dgm:prSet presAssocID="{79EE0827-6FE0-4E4F-A3A3-A8E8E5B805E5}" presName="compNode" presStyleCnt="0"/>
      <dgm:spPr/>
    </dgm:pt>
    <dgm:pt modelId="{06FAB6C0-2442-41B6-BEF4-AFFF1C00098F}" type="pres">
      <dgm:prSet presAssocID="{79EE0827-6FE0-4E4F-A3A3-A8E8E5B805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474FF8F-5706-4FC9-8FFC-1DD7F401CA92}" type="pres">
      <dgm:prSet presAssocID="{79EE0827-6FE0-4E4F-A3A3-A8E8E5B805E5}" presName="spaceRect" presStyleCnt="0"/>
      <dgm:spPr/>
    </dgm:pt>
    <dgm:pt modelId="{99CD7AF6-4623-48BB-873B-094073E896FE}" type="pres">
      <dgm:prSet presAssocID="{79EE0827-6FE0-4E4F-A3A3-A8E8E5B805E5}" presName="textRect" presStyleLbl="revTx" presStyleIdx="1" presStyleCnt="3">
        <dgm:presLayoutVars>
          <dgm:chMax val="1"/>
          <dgm:chPref val="1"/>
        </dgm:presLayoutVars>
      </dgm:prSet>
      <dgm:spPr/>
    </dgm:pt>
    <dgm:pt modelId="{F6785C47-EE56-4E45-893A-0BA53F623746}" type="pres">
      <dgm:prSet presAssocID="{53B8833A-721F-4020-97E9-69D1CF59F4DD}" presName="sibTrans" presStyleCnt="0"/>
      <dgm:spPr/>
    </dgm:pt>
    <dgm:pt modelId="{E5FEBF3D-39B7-43CF-9A25-0A13694C402D}" type="pres">
      <dgm:prSet presAssocID="{91A4B9FD-1561-46E0-A199-E31E252B9AA6}" presName="compNode" presStyleCnt="0"/>
      <dgm:spPr/>
    </dgm:pt>
    <dgm:pt modelId="{2A3E263A-C42E-4757-99C9-D5FE02734457}" type="pres">
      <dgm:prSet presAssocID="{91A4B9FD-1561-46E0-A199-E31E252B9A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CD6A8DC-9996-4C33-8732-61AB152CB560}" type="pres">
      <dgm:prSet presAssocID="{91A4B9FD-1561-46E0-A199-E31E252B9AA6}" presName="spaceRect" presStyleCnt="0"/>
      <dgm:spPr/>
    </dgm:pt>
    <dgm:pt modelId="{5C0E03F6-6155-45BF-A403-DEC7EBC186C6}" type="pres">
      <dgm:prSet presAssocID="{91A4B9FD-1561-46E0-A199-E31E252B9A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977425-903E-4CA7-BF29-DD4BC5249ADB}" type="presOf" srcId="{79EE0827-6FE0-4E4F-A3A3-A8E8E5B805E5}" destId="{99CD7AF6-4623-48BB-873B-094073E896FE}" srcOrd="0" destOrd="0" presId="urn:microsoft.com/office/officeart/2018/2/layout/IconLabelList"/>
    <dgm:cxn modelId="{1A46E157-265A-4369-9CCF-88CC8B4C2948}" type="presOf" srcId="{C5A6E5B1-023F-488C-9C17-DF43DF4B99B9}" destId="{513AFB63-930A-4487-B394-5FEE98E699A3}" srcOrd="0" destOrd="0" presId="urn:microsoft.com/office/officeart/2018/2/layout/IconLabelList"/>
    <dgm:cxn modelId="{AEC9769A-862E-451A-BEE1-5877F312FDED}" type="presOf" srcId="{A24E71D4-CE00-44EB-908C-4D8E3A7E3981}" destId="{C530A55E-3FB0-4DE3-8392-E4AA1CE1EA9C}" srcOrd="0" destOrd="0" presId="urn:microsoft.com/office/officeart/2018/2/layout/IconLabelList"/>
    <dgm:cxn modelId="{9678A7B3-FDED-4270-BC39-84BE31ED2AE9}" srcId="{C5A6E5B1-023F-488C-9C17-DF43DF4B99B9}" destId="{A24E71D4-CE00-44EB-908C-4D8E3A7E3981}" srcOrd="0" destOrd="0" parTransId="{FDDB5B38-7254-4295-A575-3D2CCD07F914}" sibTransId="{74D697AD-A241-47D7-AD97-9BC179B9A5B4}"/>
    <dgm:cxn modelId="{C7270FCB-BF0F-4E8F-A6D1-5DE9392FAC54}" srcId="{C5A6E5B1-023F-488C-9C17-DF43DF4B99B9}" destId="{79EE0827-6FE0-4E4F-A3A3-A8E8E5B805E5}" srcOrd="1" destOrd="0" parTransId="{FA8C8BE7-DFED-468F-B036-56DC675A9564}" sibTransId="{53B8833A-721F-4020-97E9-69D1CF59F4DD}"/>
    <dgm:cxn modelId="{E001DEDA-88B7-4F52-B759-6134DE1CAC83}" type="presOf" srcId="{91A4B9FD-1561-46E0-A199-E31E252B9AA6}" destId="{5C0E03F6-6155-45BF-A403-DEC7EBC186C6}" srcOrd="0" destOrd="0" presId="urn:microsoft.com/office/officeart/2018/2/layout/IconLabelList"/>
    <dgm:cxn modelId="{D59F90F4-9D35-4F58-8E01-95B5DB2A02CA}" srcId="{C5A6E5B1-023F-488C-9C17-DF43DF4B99B9}" destId="{91A4B9FD-1561-46E0-A199-E31E252B9AA6}" srcOrd="2" destOrd="0" parTransId="{CCE81951-6341-41C6-A7B9-135643237856}" sibTransId="{3542EDA8-EEB7-4D9D-AB5C-A483F03873D5}"/>
    <dgm:cxn modelId="{36320F9D-05C9-4DA3-9236-4C2324CCAEF5}" type="presParOf" srcId="{513AFB63-930A-4487-B394-5FEE98E699A3}" destId="{58A935FC-4346-49F0-86FA-EBC80E50AAF5}" srcOrd="0" destOrd="0" presId="urn:microsoft.com/office/officeart/2018/2/layout/IconLabelList"/>
    <dgm:cxn modelId="{DE40D81D-B57A-489B-AA07-E7FF0C3DE98C}" type="presParOf" srcId="{58A935FC-4346-49F0-86FA-EBC80E50AAF5}" destId="{10358515-5CB3-4E5D-B181-B3A9AF67EF63}" srcOrd="0" destOrd="0" presId="urn:microsoft.com/office/officeart/2018/2/layout/IconLabelList"/>
    <dgm:cxn modelId="{9E95B398-F23F-44C9-8703-7AFED732FE9E}" type="presParOf" srcId="{58A935FC-4346-49F0-86FA-EBC80E50AAF5}" destId="{AA899C0E-11C5-45CD-82F1-6ACFA4C83329}" srcOrd="1" destOrd="0" presId="urn:microsoft.com/office/officeart/2018/2/layout/IconLabelList"/>
    <dgm:cxn modelId="{51AED565-CE9C-4400-AE7A-35A0E887B4BA}" type="presParOf" srcId="{58A935FC-4346-49F0-86FA-EBC80E50AAF5}" destId="{C530A55E-3FB0-4DE3-8392-E4AA1CE1EA9C}" srcOrd="2" destOrd="0" presId="urn:microsoft.com/office/officeart/2018/2/layout/IconLabelList"/>
    <dgm:cxn modelId="{035989DD-45EE-4F49-85B8-0574F5ECDE1F}" type="presParOf" srcId="{513AFB63-930A-4487-B394-5FEE98E699A3}" destId="{7DE3C9BB-5BA2-41F2-8BEA-B27CA889F7ED}" srcOrd="1" destOrd="0" presId="urn:microsoft.com/office/officeart/2018/2/layout/IconLabelList"/>
    <dgm:cxn modelId="{A125F856-12A0-45A2-878D-CBC68FA5E9CB}" type="presParOf" srcId="{513AFB63-930A-4487-B394-5FEE98E699A3}" destId="{ED5FE209-27E1-406B-B219-477A3A7FAED4}" srcOrd="2" destOrd="0" presId="urn:microsoft.com/office/officeart/2018/2/layout/IconLabelList"/>
    <dgm:cxn modelId="{BEEF7CD4-F0E6-4BFF-887C-C36CAB6D20E5}" type="presParOf" srcId="{ED5FE209-27E1-406B-B219-477A3A7FAED4}" destId="{06FAB6C0-2442-41B6-BEF4-AFFF1C00098F}" srcOrd="0" destOrd="0" presId="urn:microsoft.com/office/officeart/2018/2/layout/IconLabelList"/>
    <dgm:cxn modelId="{950FBE2E-85EF-4F4A-A67D-DF0E57D7A7BA}" type="presParOf" srcId="{ED5FE209-27E1-406B-B219-477A3A7FAED4}" destId="{2474FF8F-5706-4FC9-8FFC-1DD7F401CA92}" srcOrd="1" destOrd="0" presId="urn:microsoft.com/office/officeart/2018/2/layout/IconLabelList"/>
    <dgm:cxn modelId="{2D6E39B1-9B6E-48ED-9F65-CEE7C7A36FB8}" type="presParOf" srcId="{ED5FE209-27E1-406B-B219-477A3A7FAED4}" destId="{99CD7AF6-4623-48BB-873B-094073E896FE}" srcOrd="2" destOrd="0" presId="urn:microsoft.com/office/officeart/2018/2/layout/IconLabelList"/>
    <dgm:cxn modelId="{773839DC-80D0-412B-AE74-290CF03DFE47}" type="presParOf" srcId="{513AFB63-930A-4487-B394-5FEE98E699A3}" destId="{F6785C47-EE56-4E45-893A-0BA53F623746}" srcOrd="3" destOrd="0" presId="urn:microsoft.com/office/officeart/2018/2/layout/IconLabelList"/>
    <dgm:cxn modelId="{4E558898-40FD-4C12-AB4A-81D1544A0CC2}" type="presParOf" srcId="{513AFB63-930A-4487-B394-5FEE98E699A3}" destId="{E5FEBF3D-39B7-43CF-9A25-0A13694C402D}" srcOrd="4" destOrd="0" presId="urn:microsoft.com/office/officeart/2018/2/layout/IconLabelList"/>
    <dgm:cxn modelId="{C4783DE8-A746-4C6D-AC4A-8E521443CE82}" type="presParOf" srcId="{E5FEBF3D-39B7-43CF-9A25-0A13694C402D}" destId="{2A3E263A-C42E-4757-99C9-D5FE02734457}" srcOrd="0" destOrd="0" presId="urn:microsoft.com/office/officeart/2018/2/layout/IconLabelList"/>
    <dgm:cxn modelId="{204001A4-5CAD-4988-877C-B2033D388491}" type="presParOf" srcId="{E5FEBF3D-39B7-43CF-9A25-0A13694C402D}" destId="{2CD6A8DC-9996-4C33-8732-61AB152CB560}" srcOrd="1" destOrd="0" presId="urn:microsoft.com/office/officeart/2018/2/layout/IconLabelList"/>
    <dgm:cxn modelId="{2892C340-7404-47DD-9832-DA17E37D2EC2}" type="presParOf" srcId="{E5FEBF3D-39B7-43CF-9A25-0A13694C402D}" destId="{5C0E03F6-6155-45BF-A403-DEC7EBC186C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D6B6ED-693E-463B-AD81-EE3EF2A0DE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FE18E4-6F08-40C2-8F9C-D15766EECB76}">
      <dgm:prSet custT="1"/>
      <dgm:spPr/>
      <dgm:t>
        <a:bodyPr/>
        <a:lstStyle/>
        <a:p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Accessible AI Advisory: Advice is clear and actionable, avoiding complex financial jargon.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6D5B456-2B10-4664-B258-2E44A87EBF41}" type="parTrans" cxnId="{56C9880B-F317-4FE8-BED5-ACDDCA67E753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60BB6B7-2481-4A59-AA98-A359E11929F7}" type="sibTrans" cxnId="{56C9880B-F317-4FE8-BED5-ACDDCA67E753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58A44C2-D04C-4896-B8E8-6FE464F6F7E4}">
      <dgm:prSet custT="1"/>
      <dgm:spPr/>
      <dgm:t>
        <a:bodyPr/>
        <a:lstStyle/>
        <a:p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Short-Term and Long-Term Planning: Supports both immediate savings goals and long-term investment strategies.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3A84386-D0A3-4DCE-A168-84E61AB8C2B9}" type="parTrans" cxnId="{BD97A37F-41FD-4C90-8FFB-B877B18CC0EE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BF465BF-2187-4886-ACD6-9A1023D678B0}" type="sibTrans" cxnId="{BD97A37F-41FD-4C90-8FFB-B877B18CC0EE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73FBDAA-D84C-4DCC-BC6A-3E949BB61958}">
      <dgm:prSet custT="1"/>
      <dgm:spPr/>
      <dgm:t>
        <a:bodyPr/>
        <a:lstStyle/>
        <a:p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Dynamic Budgeting: Provides spending and saving advice based on actual user transaction data.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E549095-929B-426C-9A4A-9B4A74FADFE9}" type="parTrans" cxnId="{82E5C826-C935-4F9A-939F-FB84077C2ADB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4796ECF-8BFD-4204-8A56-0F51951A0658}" type="sibTrans" cxnId="{82E5C826-C935-4F9A-939F-FB84077C2ADB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26D9EE1-331D-4C63-A21C-FB705B6734A5}">
      <dgm:prSet custT="1"/>
      <dgm:spPr/>
      <dgm:t>
        <a:bodyPr/>
        <a:lstStyle/>
        <a:p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Automated Multi-Agent Validation: Plans are reviewed and refined by multiple agents to ensure quality and reduce risk of poor recommendations.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FF3D64F-224F-4792-95CB-E39EC0671BD2}" type="parTrans" cxnId="{A4A0DB20-1B90-4934-B761-38CE8F0C03E1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3F6CAC6-2D2B-4550-BF0D-2EB6655CA616}" type="sibTrans" cxnId="{A4A0DB20-1B90-4934-B761-38CE8F0C03E1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DEC4331-C668-40FD-81A8-119D94EBB7FB}">
      <dgm:prSet custT="1"/>
      <dgm:spPr/>
      <dgm:t>
        <a:bodyPr/>
        <a:lstStyle/>
        <a:p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Agency: Offers multiple options (e.g., aggressive vs. conservative portfolios) and explanations, empowering users to make informed decisions.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21AF988-B1FE-4FD8-AF0E-03313B0BAEE6}" type="parTrans" cxnId="{02BAA2B0-878F-43BE-A3B5-D745FC9650BB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FEB0869-F12C-48B1-8AB3-E2F8EC745AD0}" type="sibTrans" cxnId="{02BAA2B0-878F-43BE-A3B5-D745FC9650BB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B210133-07EA-4352-ACAC-D95012D39C1B}">
      <dgm:prSet custT="1"/>
      <dgm:spPr/>
      <dgm:t>
        <a:bodyPr/>
        <a:lstStyle/>
        <a:p>
          <a:r>
            <a:rPr lang="en-US" sz="1600" b="0" i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Ethical Safeguards: Reviewer and refiner agents help mitigate risks of hallucination and poor advice.</a:t>
          </a:r>
          <a:endParaRPr lang="en-US" sz="16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BB6E881-A76A-4701-AD54-1C64CA5AA799}" type="parTrans" cxnId="{3B835892-D0B7-4460-B823-3C59E0EC8992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44FE1DA0-82E5-40F4-BD75-7D131848E843}" type="sibTrans" cxnId="{3B835892-D0B7-4460-B823-3C59E0EC8992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33E7C0C5-404F-41B1-9C89-4B57756D085F}">
      <dgm:prSet custT="1"/>
      <dgm:spPr/>
      <dgm:t>
        <a:bodyPr/>
        <a:lstStyle/>
        <a:p>
          <a:r>
            <a:rPr lang="en-US" sz="16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Human-Centered Design: Emphasizes usability, transparency, and support for real human needs, not just technical correctness.</a:t>
          </a:r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524B4B9-A3CC-40A3-BAD6-ED9DCC90DECF}" type="parTrans" cxnId="{6C7C6CDA-891B-4385-BAC2-A3EAC8FB709D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0EA0016-F664-4361-AED7-13901780D383}" type="sibTrans" cxnId="{6C7C6CDA-891B-4385-BAC2-A3EAC8FB709D}">
      <dgm:prSet/>
      <dgm:spPr/>
      <dgm:t>
        <a:bodyPr/>
        <a:lstStyle/>
        <a:p>
          <a:endParaRPr lang="en-US" sz="16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26A418-740C-4B06-9E47-A272567A8A3A}" type="pres">
      <dgm:prSet presAssocID="{96D6B6ED-693E-463B-AD81-EE3EF2A0DE44}" presName="linear" presStyleCnt="0">
        <dgm:presLayoutVars>
          <dgm:animLvl val="lvl"/>
          <dgm:resizeHandles val="exact"/>
        </dgm:presLayoutVars>
      </dgm:prSet>
      <dgm:spPr/>
    </dgm:pt>
    <dgm:pt modelId="{46B29585-8861-42E5-8EF3-C0EE75F3E61D}" type="pres">
      <dgm:prSet presAssocID="{DBFE18E4-6F08-40C2-8F9C-D15766EECB7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1A4285F-0297-434B-9D98-886CAC47D465}" type="pres">
      <dgm:prSet presAssocID="{F60BB6B7-2481-4A59-AA98-A359E11929F7}" presName="spacer" presStyleCnt="0"/>
      <dgm:spPr/>
    </dgm:pt>
    <dgm:pt modelId="{D57EAB1B-78FE-46B8-B425-EE72288EEBF6}" type="pres">
      <dgm:prSet presAssocID="{658A44C2-D04C-4896-B8E8-6FE464F6F7E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31E559D-E1AB-4A75-9787-0D338F17CE7A}" type="pres">
      <dgm:prSet presAssocID="{1BF465BF-2187-4886-ACD6-9A1023D678B0}" presName="spacer" presStyleCnt="0"/>
      <dgm:spPr/>
    </dgm:pt>
    <dgm:pt modelId="{1DC10149-E3C7-4CB4-B707-1EFE4F4DCBDD}" type="pres">
      <dgm:prSet presAssocID="{A73FBDAA-D84C-4DCC-BC6A-3E949BB6195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078EBA6-022B-4B3B-9C93-395485A64A15}" type="pres">
      <dgm:prSet presAssocID="{44796ECF-8BFD-4204-8A56-0F51951A0658}" presName="spacer" presStyleCnt="0"/>
      <dgm:spPr/>
    </dgm:pt>
    <dgm:pt modelId="{DC58B4BF-91CD-4B5D-82C2-49EB2DD5AE52}" type="pres">
      <dgm:prSet presAssocID="{426D9EE1-331D-4C63-A21C-FB705B6734A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DD0F7A8-CC90-4B58-9C82-3F7A2CF436DD}" type="pres">
      <dgm:prSet presAssocID="{13F6CAC6-2D2B-4550-BF0D-2EB6655CA616}" presName="spacer" presStyleCnt="0"/>
      <dgm:spPr/>
    </dgm:pt>
    <dgm:pt modelId="{56CB9585-4A54-42E7-A4A6-D24660EE430F}" type="pres">
      <dgm:prSet presAssocID="{CDEC4331-C668-40FD-81A8-119D94EBB7F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0931B8B-AA70-4E88-BE35-7A8D6E72431F}" type="pres">
      <dgm:prSet presAssocID="{3FEB0869-F12C-48B1-8AB3-E2F8EC745AD0}" presName="spacer" presStyleCnt="0"/>
      <dgm:spPr/>
    </dgm:pt>
    <dgm:pt modelId="{8C7E1C7A-59C1-44DE-8AB8-EBABA179175D}" type="pres">
      <dgm:prSet presAssocID="{4B210133-07EA-4352-ACAC-D95012D39C1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D738854-01FC-491C-A120-9C73E17556A1}" type="pres">
      <dgm:prSet presAssocID="{44FE1DA0-82E5-40F4-BD75-7D131848E843}" presName="spacer" presStyleCnt="0"/>
      <dgm:spPr/>
    </dgm:pt>
    <dgm:pt modelId="{B39FF590-B492-41CF-81D0-C512072B271D}" type="pres">
      <dgm:prSet presAssocID="{33E7C0C5-404F-41B1-9C89-4B57756D085F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56C9880B-F317-4FE8-BED5-ACDDCA67E753}" srcId="{96D6B6ED-693E-463B-AD81-EE3EF2A0DE44}" destId="{DBFE18E4-6F08-40C2-8F9C-D15766EECB76}" srcOrd="0" destOrd="0" parTransId="{26D5B456-2B10-4664-B258-2E44A87EBF41}" sibTransId="{F60BB6B7-2481-4A59-AA98-A359E11929F7}"/>
    <dgm:cxn modelId="{A4A0DB20-1B90-4934-B761-38CE8F0C03E1}" srcId="{96D6B6ED-693E-463B-AD81-EE3EF2A0DE44}" destId="{426D9EE1-331D-4C63-A21C-FB705B6734A5}" srcOrd="3" destOrd="0" parTransId="{6FF3D64F-224F-4792-95CB-E39EC0671BD2}" sibTransId="{13F6CAC6-2D2B-4550-BF0D-2EB6655CA616}"/>
    <dgm:cxn modelId="{82E5C826-C935-4F9A-939F-FB84077C2ADB}" srcId="{96D6B6ED-693E-463B-AD81-EE3EF2A0DE44}" destId="{A73FBDAA-D84C-4DCC-BC6A-3E949BB61958}" srcOrd="2" destOrd="0" parTransId="{3E549095-929B-426C-9A4A-9B4A74FADFE9}" sibTransId="{44796ECF-8BFD-4204-8A56-0F51951A0658}"/>
    <dgm:cxn modelId="{8EEE3B36-A3AB-4376-BD8D-0DA07234C7E2}" type="presOf" srcId="{DBFE18E4-6F08-40C2-8F9C-D15766EECB76}" destId="{46B29585-8861-42E5-8EF3-C0EE75F3E61D}" srcOrd="0" destOrd="0" presId="urn:microsoft.com/office/officeart/2005/8/layout/vList2"/>
    <dgm:cxn modelId="{99E09046-BE63-41F3-A64F-A75F3D9F0658}" type="presOf" srcId="{33E7C0C5-404F-41B1-9C89-4B57756D085F}" destId="{B39FF590-B492-41CF-81D0-C512072B271D}" srcOrd="0" destOrd="0" presId="urn:microsoft.com/office/officeart/2005/8/layout/vList2"/>
    <dgm:cxn modelId="{DFBE2E4B-B550-4EDE-AC04-6D1D042E27D4}" type="presOf" srcId="{CDEC4331-C668-40FD-81A8-119D94EBB7FB}" destId="{56CB9585-4A54-42E7-A4A6-D24660EE430F}" srcOrd="0" destOrd="0" presId="urn:microsoft.com/office/officeart/2005/8/layout/vList2"/>
    <dgm:cxn modelId="{BD97A37F-41FD-4C90-8FFB-B877B18CC0EE}" srcId="{96D6B6ED-693E-463B-AD81-EE3EF2A0DE44}" destId="{658A44C2-D04C-4896-B8E8-6FE464F6F7E4}" srcOrd="1" destOrd="0" parTransId="{93A84386-D0A3-4DCE-A168-84E61AB8C2B9}" sibTransId="{1BF465BF-2187-4886-ACD6-9A1023D678B0}"/>
    <dgm:cxn modelId="{3B835892-D0B7-4460-B823-3C59E0EC8992}" srcId="{96D6B6ED-693E-463B-AD81-EE3EF2A0DE44}" destId="{4B210133-07EA-4352-ACAC-D95012D39C1B}" srcOrd="5" destOrd="0" parTransId="{ABB6E881-A76A-4701-AD54-1C64CA5AA799}" sibTransId="{44FE1DA0-82E5-40F4-BD75-7D131848E843}"/>
    <dgm:cxn modelId="{960C9AB0-CD46-416D-A531-80F3A057439E}" type="presOf" srcId="{4B210133-07EA-4352-ACAC-D95012D39C1B}" destId="{8C7E1C7A-59C1-44DE-8AB8-EBABA179175D}" srcOrd="0" destOrd="0" presId="urn:microsoft.com/office/officeart/2005/8/layout/vList2"/>
    <dgm:cxn modelId="{02BAA2B0-878F-43BE-A3B5-D745FC9650BB}" srcId="{96D6B6ED-693E-463B-AD81-EE3EF2A0DE44}" destId="{CDEC4331-C668-40FD-81A8-119D94EBB7FB}" srcOrd="4" destOrd="0" parTransId="{321AF988-B1FE-4FD8-AF0E-03313B0BAEE6}" sibTransId="{3FEB0869-F12C-48B1-8AB3-E2F8EC745AD0}"/>
    <dgm:cxn modelId="{6C7C6CDA-891B-4385-BAC2-A3EAC8FB709D}" srcId="{96D6B6ED-693E-463B-AD81-EE3EF2A0DE44}" destId="{33E7C0C5-404F-41B1-9C89-4B57756D085F}" srcOrd="6" destOrd="0" parTransId="{0524B4B9-A3CC-40A3-BAD6-ED9DCC90DECF}" sibTransId="{50EA0016-F664-4361-AED7-13901780D383}"/>
    <dgm:cxn modelId="{06FC20EB-5E26-49CB-ABD7-AB7F45453FF0}" type="presOf" srcId="{426D9EE1-331D-4C63-A21C-FB705B6734A5}" destId="{DC58B4BF-91CD-4B5D-82C2-49EB2DD5AE52}" srcOrd="0" destOrd="0" presId="urn:microsoft.com/office/officeart/2005/8/layout/vList2"/>
    <dgm:cxn modelId="{E27A05EF-102C-4BEC-8C53-A8EAD02904E4}" type="presOf" srcId="{96D6B6ED-693E-463B-AD81-EE3EF2A0DE44}" destId="{8226A418-740C-4B06-9E47-A272567A8A3A}" srcOrd="0" destOrd="0" presId="urn:microsoft.com/office/officeart/2005/8/layout/vList2"/>
    <dgm:cxn modelId="{B77D7AF1-948D-43DA-BEFC-3FB540E2A50C}" type="presOf" srcId="{658A44C2-D04C-4896-B8E8-6FE464F6F7E4}" destId="{D57EAB1B-78FE-46B8-B425-EE72288EEBF6}" srcOrd="0" destOrd="0" presId="urn:microsoft.com/office/officeart/2005/8/layout/vList2"/>
    <dgm:cxn modelId="{4D26DDF6-D1A6-492D-9661-3422AD61FDFB}" type="presOf" srcId="{A73FBDAA-D84C-4DCC-BC6A-3E949BB61958}" destId="{1DC10149-E3C7-4CB4-B707-1EFE4F4DCBDD}" srcOrd="0" destOrd="0" presId="urn:microsoft.com/office/officeart/2005/8/layout/vList2"/>
    <dgm:cxn modelId="{BFD382F0-EAE0-4463-A391-D49AEF055FF5}" type="presParOf" srcId="{8226A418-740C-4B06-9E47-A272567A8A3A}" destId="{46B29585-8861-42E5-8EF3-C0EE75F3E61D}" srcOrd="0" destOrd="0" presId="urn:microsoft.com/office/officeart/2005/8/layout/vList2"/>
    <dgm:cxn modelId="{7012FD0F-7336-4037-9716-F1FB823BE7FB}" type="presParOf" srcId="{8226A418-740C-4B06-9E47-A272567A8A3A}" destId="{B1A4285F-0297-434B-9D98-886CAC47D465}" srcOrd="1" destOrd="0" presId="urn:microsoft.com/office/officeart/2005/8/layout/vList2"/>
    <dgm:cxn modelId="{59D2BB17-5AF6-4297-913F-DEE6A16A073C}" type="presParOf" srcId="{8226A418-740C-4B06-9E47-A272567A8A3A}" destId="{D57EAB1B-78FE-46B8-B425-EE72288EEBF6}" srcOrd="2" destOrd="0" presId="urn:microsoft.com/office/officeart/2005/8/layout/vList2"/>
    <dgm:cxn modelId="{86BDF2BB-7F2C-4A7F-8774-AC1CBD67A0F5}" type="presParOf" srcId="{8226A418-740C-4B06-9E47-A272567A8A3A}" destId="{631E559D-E1AB-4A75-9787-0D338F17CE7A}" srcOrd="3" destOrd="0" presId="urn:microsoft.com/office/officeart/2005/8/layout/vList2"/>
    <dgm:cxn modelId="{A117CD2C-2614-4077-A55A-A744132616DB}" type="presParOf" srcId="{8226A418-740C-4B06-9E47-A272567A8A3A}" destId="{1DC10149-E3C7-4CB4-B707-1EFE4F4DCBDD}" srcOrd="4" destOrd="0" presId="urn:microsoft.com/office/officeart/2005/8/layout/vList2"/>
    <dgm:cxn modelId="{4A669790-25D3-4AD5-8661-472BC40EAABF}" type="presParOf" srcId="{8226A418-740C-4B06-9E47-A272567A8A3A}" destId="{F078EBA6-022B-4B3B-9C93-395485A64A15}" srcOrd="5" destOrd="0" presId="urn:microsoft.com/office/officeart/2005/8/layout/vList2"/>
    <dgm:cxn modelId="{1D88A411-E61D-4218-A714-834DBC25DAB9}" type="presParOf" srcId="{8226A418-740C-4B06-9E47-A272567A8A3A}" destId="{DC58B4BF-91CD-4B5D-82C2-49EB2DD5AE52}" srcOrd="6" destOrd="0" presId="urn:microsoft.com/office/officeart/2005/8/layout/vList2"/>
    <dgm:cxn modelId="{D883FC21-0FF5-4FE9-8BCA-2B8530C865A2}" type="presParOf" srcId="{8226A418-740C-4B06-9E47-A272567A8A3A}" destId="{FDD0F7A8-CC90-4B58-9C82-3F7A2CF436DD}" srcOrd="7" destOrd="0" presId="urn:microsoft.com/office/officeart/2005/8/layout/vList2"/>
    <dgm:cxn modelId="{7726E804-0B06-4137-A619-65DB95921748}" type="presParOf" srcId="{8226A418-740C-4B06-9E47-A272567A8A3A}" destId="{56CB9585-4A54-42E7-A4A6-D24660EE430F}" srcOrd="8" destOrd="0" presId="urn:microsoft.com/office/officeart/2005/8/layout/vList2"/>
    <dgm:cxn modelId="{26231CA1-3574-4897-8585-C80076320B9F}" type="presParOf" srcId="{8226A418-740C-4B06-9E47-A272567A8A3A}" destId="{D0931B8B-AA70-4E88-BE35-7A8D6E72431F}" srcOrd="9" destOrd="0" presId="urn:microsoft.com/office/officeart/2005/8/layout/vList2"/>
    <dgm:cxn modelId="{1053BFF3-5AB2-4047-A8C2-0384098FA325}" type="presParOf" srcId="{8226A418-740C-4B06-9E47-A272567A8A3A}" destId="{8C7E1C7A-59C1-44DE-8AB8-EBABA179175D}" srcOrd="10" destOrd="0" presId="urn:microsoft.com/office/officeart/2005/8/layout/vList2"/>
    <dgm:cxn modelId="{F800223B-CBA8-43AD-916B-3A82D904A189}" type="presParOf" srcId="{8226A418-740C-4B06-9E47-A272567A8A3A}" destId="{6D738854-01FC-491C-A120-9C73E17556A1}" srcOrd="11" destOrd="0" presId="urn:microsoft.com/office/officeart/2005/8/layout/vList2"/>
    <dgm:cxn modelId="{932F6317-1C40-4FE4-ACDC-8E911988172C}" type="presParOf" srcId="{8226A418-740C-4B06-9E47-A272567A8A3A}" destId="{B39FF590-B492-41CF-81D0-C512072B271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FE9EB0-5983-45DA-A956-33E5F6B38527}">
      <dsp:nvSpPr>
        <dsp:cNvPr id="0" name=""/>
        <dsp:cNvSpPr/>
      </dsp:nvSpPr>
      <dsp:spPr>
        <a:xfrm>
          <a:off x="722305" y="804415"/>
          <a:ext cx="1093500" cy="1093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3170B-064C-4090-ACD6-9B7F7BB91415}">
      <dsp:nvSpPr>
        <dsp:cNvPr id="0" name=""/>
        <dsp:cNvSpPr/>
      </dsp:nvSpPr>
      <dsp:spPr>
        <a:xfrm>
          <a:off x="54055" y="2309422"/>
          <a:ext cx="243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User-Centric Focus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Underserved audience for financial tools is ordinary consumers</a:t>
          </a:r>
        </a:p>
      </dsp:txBody>
      <dsp:txXfrm>
        <a:off x="54055" y="2309422"/>
        <a:ext cx="2430000" cy="1237500"/>
      </dsp:txXfrm>
    </dsp:sp>
    <dsp:sp modelId="{FA4A69BB-D917-46E7-83FC-06D314A36383}">
      <dsp:nvSpPr>
        <dsp:cNvPr id="0" name=""/>
        <dsp:cNvSpPr/>
      </dsp:nvSpPr>
      <dsp:spPr>
        <a:xfrm>
          <a:off x="3577555" y="804415"/>
          <a:ext cx="1093500" cy="1093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DA3388-1DF2-4B22-B281-D7AECA0E1339}">
      <dsp:nvSpPr>
        <dsp:cNvPr id="0" name=""/>
        <dsp:cNvSpPr/>
      </dsp:nvSpPr>
      <dsp:spPr>
        <a:xfrm>
          <a:off x="2909305" y="2309422"/>
          <a:ext cx="2430000" cy="123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Gap in Existing Tools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Need for simple cashflow tracking and savings planning </a:t>
          </a:r>
          <a:endParaRPr lang="en-US" sz="18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09305" y="2309422"/>
        <a:ext cx="2430000" cy="1237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58515-5CB3-4E5D-B181-B3A9AF67EF63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0A55E-3FB0-4DE3-8392-E4AA1CE1EA9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Agent-Based Modular Workflow</a:t>
          </a:r>
          <a:endParaRPr lang="en-US" sz="25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9990" y="2654049"/>
        <a:ext cx="3226223" cy="720000"/>
      </dsp:txXfrm>
    </dsp:sp>
    <dsp:sp modelId="{06FAB6C0-2442-41B6-BEF4-AFFF1C00098F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D7AF6-4623-48BB-873B-094073E896F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Design Patterns Implemented</a:t>
          </a:r>
          <a:endParaRPr lang="en-US" sz="2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850802" y="2654049"/>
        <a:ext cx="3226223" cy="720000"/>
      </dsp:txXfrm>
    </dsp:sp>
    <dsp:sp modelId="{2A3E263A-C42E-4757-99C9-D5FE02734457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E03F6-6155-45BF-A403-DEC7EBC186C6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</a:t>
          </a:r>
          <a:r>
            <a:rPr lang="en-US" sz="25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echnology Choices</a:t>
          </a:r>
          <a:endParaRPr lang="en-US" sz="25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29585-8861-42E5-8EF3-C0EE75F3E61D}">
      <dsp:nvSpPr>
        <dsp:cNvPr id="0" name=""/>
        <dsp:cNvSpPr/>
      </dsp:nvSpPr>
      <dsp:spPr>
        <a:xfrm>
          <a:off x="0" y="1234"/>
          <a:ext cx="10515600" cy="6095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Accessible AI Advisory: Advice is clear and actionable, avoiding complex financial jargon.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53" y="30987"/>
        <a:ext cx="10456094" cy="549996"/>
      </dsp:txXfrm>
    </dsp:sp>
    <dsp:sp modelId="{D57EAB1B-78FE-46B8-B425-EE72288EEBF6}">
      <dsp:nvSpPr>
        <dsp:cNvPr id="0" name=""/>
        <dsp:cNvSpPr/>
      </dsp:nvSpPr>
      <dsp:spPr>
        <a:xfrm>
          <a:off x="0" y="624462"/>
          <a:ext cx="10515600" cy="6095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Short-Term and Long-Term Planning: Supports both immediate savings goals and long-term investment strategies.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53" y="654215"/>
        <a:ext cx="10456094" cy="549996"/>
      </dsp:txXfrm>
    </dsp:sp>
    <dsp:sp modelId="{1DC10149-E3C7-4CB4-B707-1EFE4F4DCBDD}">
      <dsp:nvSpPr>
        <dsp:cNvPr id="0" name=""/>
        <dsp:cNvSpPr/>
      </dsp:nvSpPr>
      <dsp:spPr>
        <a:xfrm>
          <a:off x="0" y="1247690"/>
          <a:ext cx="10515600" cy="6095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Dynamic Budgeting: Provides spending and saving advice based on actual user transaction data.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53" y="1277443"/>
        <a:ext cx="10456094" cy="549996"/>
      </dsp:txXfrm>
    </dsp:sp>
    <dsp:sp modelId="{DC58B4BF-91CD-4B5D-82C2-49EB2DD5AE52}">
      <dsp:nvSpPr>
        <dsp:cNvPr id="0" name=""/>
        <dsp:cNvSpPr/>
      </dsp:nvSpPr>
      <dsp:spPr>
        <a:xfrm>
          <a:off x="0" y="1870917"/>
          <a:ext cx="10515600" cy="6095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Automated Multi-Agent Validation: Plans are reviewed and refined by multiple agents to ensure quality and reduce risk of poor recommendations.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53" y="1900670"/>
        <a:ext cx="10456094" cy="549996"/>
      </dsp:txXfrm>
    </dsp:sp>
    <dsp:sp modelId="{56CB9585-4A54-42E7-A4A6-D24660EE430F}">
      <dsp:nvSpPr>
        <dsp:cNvPr id="0" name=""/>
        <dsp:cNvSpPr/>
      </dsp:nvSpPr>
      <dsp:spPr>
        <a:xfrm>
          <a:off x="0" y="2494145"/>
          <a:ext cx="10515600" cy="6095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User Agency: Offers multiple options (e.g., aggressive vs. conservative portfolios) and explanations, empowering users to make informed decisions.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53" y="2523898"/>
        <a:ext cx="10456094" cy="549996"/>
      </dsp:txXfrm>
    </dsp:sp>
    <dsp:sp modelId="{8C7E1C7A-59C1-44DE-8AB8-EBABA179175D}">
      <dsp:nvSpPr>
        <dsp:cNvPr id="0" name=""/>
        <dsp:cNvSpPr/>
      </dsp:nvSpPr>
      <dsp:spPr>
        <a:xfrm>
          <a:off x="0" y="3117372"/>
          <a:ext cx="10515600" cy="6095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Ethical Safeguards: Reviewer and refiner agents help mitigate risks of hallucination and poor advice.</a:t>
          </a:r>
          <a:endParaRPr lang="en-US" sz="16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53" y="3147125"/>
        <a:ext cx="10456094" cy="549996"/>
      </dsp:txXfrm>
    </dsp:sp>
    <dsp:sp modelId="{B39FF590-B492-41CF-81D0-C512072B271D}">
      <dsp:nvSpPr>
        <dsp:cNvPr id="0" name=""/>
        <dsp:cNvSpPr/>
      </dsp:nvSpPr>
      <dsp:spPr>
        <a:xfrm>
          <a:off x="0" y="3740600"/>
          <a:ext cx="10515600" cy="60950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Human-Centered Design: Emphasizes usability, transparency, and support for real human needs, not just technical correctness.</a:t>
          </a:r>
          <a:endParaRPr lang="en-US" sz="16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29753" y="3770353"/>
        <a:ext cx="10456094" cy="5499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9C568-81D4-4CA1-9D62-B0E955677A2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5C3EC-B707-48FC-859A-EA4EDBDE3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78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5C3EC-B707-48FC-859A-EA4EDBDE3F12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48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F36B-AC77-F274-DD24-E1B8D7BC2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F7D6E-6E10-8AF0-7CFF-AA52C3768D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215F4-2C14-C585-C131-1A9EB716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A61C1-4A92-5789-A5DA-D1CBECEC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2475-5D48-73D4-D16C-C8741ADA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205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BE91A-FA58-CD05-BBFE-16F58888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8955A-7C16-F1DC-167B-072E74B6E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63E7E-B9A0-D5B2-C405-5CB19EFA9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09BF-FDA1-463A-69FB-61273F0FD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7EE49-B167-145E-AB2D-8A380BEB4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36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241C6-9294-C79A-3C1F-3B966FF5A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42497-407E-62A0-F119-789F2F8E9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7616F-CD8D-0A56-09DB-8CE3A784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1D27F-EBF4-0D58-A651-2B67FA67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4B6CF-D74D-BD90-9AD5-8F87356C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5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0E9B6-227B-9169-B0BD-F2120967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85E9-6874-1C89-9FF5-5B364566D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3A8A-92CB-3A78-7016-5B30826C5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089D-9CB7-9DEC-5279-608EB430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E7CD7-6F53-37A0-6ED6-5F256AF5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461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903B6-F502-26D3-22E2-39B03D134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56063-D694-6533-3482-6159AEDD5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371B6-F83F-594B-4B6A-7DF439CF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A501C-7999-AB2A-BB01-E7000618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345E1-5A83-EA7C-E16D-D519340A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76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84C1-D8DA-08E7-AD0B-CE131C7E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F4DB-3158-4356-3EE0-459C37C10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CABBD-5381-9D09-8FE3-3D72AF352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67596-5C7F-60DB-BE7B-476CBF15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A7BBA-6A1D-47E6-AAEC-042E122F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683CD-3565-4BC0-EBB0-434457E9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2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7B0A-3C76-53D0-7267-36FE1FCC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61D94-668B-4C97-D832-C6A768703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30166-5969-1342-D972-272885C14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A1191-0828-6A62-3430-E66641499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A2D98-2DA0-2079-C663-C1546CF9F3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C2337-5068-3C9F-FFDB-CD09A3B6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9807EB-EC34-97E9-AAB2-6245DE73E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7A2AF-1BBC-9D04-D44F-F111A713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82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53739-7E36-8977-E398-6872A7578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3509C8-83F5-3772-38FD-D0DDACDD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BC234A-21D1-39EC-ECCD-98B370CB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6C618-6051-60F8-6666-E5BC5D76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08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35699-F3C5-FC70-7238-7028E930E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D652B-2AA1-C5B8-C2E8-678E3BA0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49920-FDD4-1DD1-6090-2E07D09E2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2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61BC-AEEE-7C83-51EB-AF7C89FC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76128-33CD-55DA-3F13-0333B4E43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42D3C-D99D-72C7-4B54-862042424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D3F64-AE6A-49C5-CA8C-967EB633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29BB-C320-40C2-B33F-2A33726F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0E4CA-88E4-D201-D595-9E391AE9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900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D57D-B7DA-BBB3-5F5D-0AD17CC92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7C7BA-08CD-4D7E-110B-6051D64D2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8E394-6627-8A5E-070E-5122051A8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F3A59-6B36-1CB8-A87C-A93EAF49F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8E9F3-5E81-89CB-E143-BA5F19AF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A5CA5-12CD-B024-E455-4D123872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08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D31924-3C44-E270-5E87-AED80FFC0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44F52-33E4-519C-72F3-B63E8AEC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A4F76-4547-8759-667E-39F7C58FA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C7631-B172-494C-8954-BC3BB1D47AF5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3F4EF-0155-AFF6-8092-4176055BB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F3F9-025E-1E35-9F6F-93A94A3BF2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414984-770D-4D37-8390-2C4EA02DD7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279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share/680eeb59-89c8-8007-8311-4333bc39c573" TargetMode="External"/><Relationship Id="rId2" Type="http://schemas.openxmlformats.org/officeDocument/2006/relationships/hyperlink" Target="https://www.perplexity.ai/search/project-abm-BhDvJyo9RnSlZXItll.mo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0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CF28B-26BA-025C-1E60-1907E7CD9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40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Multi-Agent Personal Financial Portal</a:t>
            </a:r>
            <a:endParaRPr lang="en-IN" sz="40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884533-3726-1D15-24D9-DB249B2AD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IN" sz="2000" b="1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 </a:t>
            </a:r>
            <a:r>
              <a:rPr lang="en-IN" sz="2000" b="0" i="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Abdulaziz, Hafsa Nawaz, Grace Sam, Riddhima Singh</a:t>
            </a:r>
            <a:endParaRPr lang="en-IN" sz="20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BEDA9812-0907-AFB6-02FD-F34896E16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445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AB1703-8D77-0648-4B36-D14E7C319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0EB0A9-261B-0D96-A9EB-B5D85E38C25F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Landing Page – </a:t>
            </a:r>
            <a:r>
              <a:rPr lang="en-US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 action="ppaction://hlinksldjump"/>
              </a:rPr>
              <a:t>Investment</a:t>
            </a:r>
            <a:r>
              <a:rPr lang="en-US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Budget</a:t>
            </a:r>
            <a:r>
              <a:rPr lang="en-US" sz="3200" kern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E2C2E-00A0-4AF6-D9F4-197E08A29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056" y="1675227"/>
            <a:ext cx="944988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182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C357-373D-AF66-C4F0-77588AB6A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349112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i="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Process</a:t>
            </a:r>
            <a:endParaRPr lang="en-US" sz="4000" b="1" kern="12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7" name="Subtitle 2">
            <a:extLst>
              <a:ext uri="{FF2B5EF4-FFF2-40B4-BE49-F238E27FC236}">
                <a16:creationId xmlns:a16="http://schemas.microsoft.com/office/drawing/2014/main" id="{CC2D0806-BAC2-65C7-8698-C263126BF5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058706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1678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29ECC-18FE-4955-DCA0-C88BFD401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7C61-601B-9B0F-06E2-35030A60F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Agent-Based Modular Workflow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portal is built as a multi-agent system, with each agent specializing in a specific financial task but collaborating through a streamlined workflow: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Inputs &amp; Sales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 Planner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Planner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Reviewer and Refiner 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Summary Display</a:t>
            </a:r>
          </a:p>
        </p:txBody>
      </p:sp>
    </p:spTree>
    <p:extLst>
      <p:ext uri="{BB962C8B-B14F-4D97-AF65-F5344CB8AC3E}">
        <p14:creationId xmlns:p14="http://schemas.microsoft.com/office/powerpoint/2010/main" val="349270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E738E-F178-78EE-CB20-9EB47DDD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F876E-5CC3-2D83-C066-5749B6089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Patterns Implemented</a:t>
            </a:r>
          </a:p>
          <a:p>
            <a:pPr marL="0" indent="0">
              <a:buNone/>
            </a:pPr>
            <a:endParaRPr lang="en-US" sz="17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Multi-Agent Collaboration Pattern: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pattern facilitates the decomposition of complex tasks into subtasks, each handled by different agents, promoting modularity and scalability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Planning Pattern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pattern enables agents to formulate and execute multi-step plans, allowing for dynamic and goal-oriented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Reflection Pattern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pattern allows agents to assess their own performance, facilitating self-improvement and error correction</a:t>
            </a: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Tool Use Pattern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This pattern enables agents to extend their functionality by integrating external tools, allowing for more informed decision-making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User Proxy Pattern</a:t>
            </a:r>
            <a:r>
              <a:rPr lang="en-US" sz="180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This pattern allows an agent to represent the user within the system, managing tasks and communications to achieve user goals</a:t>
            </a:r>
            <a:endParaRPr lang="en-IN" sz="18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7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279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8CC78-77EA-807A-2D63-27A4D6192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0D3A-478A-BA40-8942-50E84492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echnology Choices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Autogen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 Chosen for its robust multi-agent orchestration, despite higher setup complexity compared to no-code tools.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 Used for the user interface due to its simplicity and Python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Open-source LLMs: Mistral-7B was selected for its balance of cost and capability.</a:t>
            </a:r>
          </a:p>
        </p:txBody>
      </p:sp>
    </p:spTree>
    <p:extLst>
      <p:ext uri="{BB962C8B-B14F-4D97-AF65-F5344CB8AC3E}">
        <p14:creationId xmlns:p14="http://schemas.microsoft.com/office/powerpoint/2010/main" val="387507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1EE638-6212-EA79-1D8D-AF876564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87CDF-740A-E8EF-ABA4-AB01B80A7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86503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6E8FC53-37F3-B752-37E0-5D0C91343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2933A-B832-431C-1315-7897BBC36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444586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246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F272A1-7FF8-12EC-78E8-737BCD04F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5FBF8-DE5E-0273-C6C3-1AD4C37E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2365216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B428B-09C3-C09A-520C-DE1D6D9B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E581-7F76-2A28-95A6-D38AC93A2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Agent Patterns Require Careful Coordination: Implementing patterns like Critiquing and Refinement required thoughtful state management and agent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 Maturity Matters: Open-source LLMs are cost-effective but require careful prompting; fine-tuning is a future need.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 Oversight Remains Important: Even with advanced AI, human review and oversight are essential for trustworthy financial advice.</a:t>
            </a:r>
          </a:p>
        </p:txBody>
      </p:sp>
    </p:spTree>
    <p:extLst>
      <p:ext uri="{BB962C8B-B14F-4D97-AF65-F5344CB8AC3E}">
        <p14:creationId xmlns:p14="http://schemas.microsoft.com/office/powerpoint/2010/main" val="1233365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D1DEB2-6914-FA43-A065-C09ADF849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65F6B-8463-2C27-30CD-EEA29FD0E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19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900" b="0" i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ummary</a:t>
            </a:r>
            <a:br>
              <a:rPr lang="en-US" sz="1900" b="0" i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900" b="0" i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90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b="0" i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delivers a modular, agentic AI-driven financial planning portal that bridges the gap between everyday cash flow management and long-term investment planning. It leverages advanced agent design patterns, prioritizes accessibility and ethics, and demonstrates the real-world challenges and responsibilities of building AI for personal finance.</a:t>
            </a:r>
            <a:endParaRPr lang="en-IN" sz="190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0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ows pointing towards different directions">
            <a:extLst>
              <a:ext uri="{FF2B5EF4-FFF2-40B4-BE49-F238E27FC236}">
                <a16:creationId xmlns:a16="http://schemas.microsoft.com/office/drawing/2014/main" id="{6F3ED42C-447A-7FB1-F90D-91DAB1B6B9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3934" y="1860919"/>
            <a:ext cx="497528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D48912-FD6F-8B54-ADC1-AF5122D3F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0528" y="2299176"/>
            <a:ext cx="4131368" cy="1571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Pathway to Problem Statement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3170" y="403477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41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FF97CA-7CC5-C3B9-11DA-3D05760DE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AF3D3-A4B1-A2B6-F045-755C9A84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Thank you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3844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81BF4-1279-7479-DD20-A12627A6C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B93E08-6A05-335B-D0D6-03FCA9C06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i="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Questions?</a:t>
            </a:r>
            <a:endParaRPr lang="en-US" sz="4800" kern="12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9545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F00AF1-D795-7147-F61E-3A07DF2F3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4214-E229-D103-A6A0-8A32E7C9F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715" y="302585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0" indent="0">
              <a:buNone/>
            </a:pPr>
            <a:endParaRPr lang="en-US" sz="1400" b="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code, report and presentation content was created using GenAI with human oversight.</a:t>
            </a:r>
          </a:p>
          <a:p>
            <a:pPr marL="0" indent="0">
              <a:buNone/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 history – </a:t>
            </a:r>
          </a:p>
          <a:p>
            <a:pPr marL="342900" indent="-342900">
              <a:buAutoNum type="arabicPeriod"/>
            </a:pPr>
            <a:r>
              <a:rPr lang="en-US" sz="14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https://www.perplexity.ai/search/project-abm-BhDvJyo9RnSlZXItll.moQ</a:t>
            </a:r>
            <a:endParaRPr lang="en-US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400" b="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https://chatgpt.com/share/680eeb59-89c8-8007-8311-4333bc39c573</a:t>
            </a:r>
            <a:endParaRPr lang="en-US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62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AD3E55-1D13-83AB-1627-5B96C2CA4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BE2D7-CC0A-37F9-7C6E-A13C56F3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18" r="26533" b="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F8CDB0-FF3A-129E-4E94-DAB916BF5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856861"/>
              </p:ext>
            </p:extLst>
          </p:nvPr>
        </p:nvGraphicFramePr>
        <p:xfrm>
          <a:off x="523983" y="1305906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90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0F9D06-14EB-31D6-C209-02F50A5EA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889600-B8A1-F9BD-6DA5-04385AA00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028" y="2774465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0" i="0" kern="12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endParaRPr lang="en-US" sz="4000" kern="1200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F4E43BDE-6BA2-F93B-9CCD-398EF8127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2742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2B40B-E3FE-AAFB-66A2-1F268E11E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1090-6397-29E6-9BDE-34B3FCEB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portal is designed to help users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Short-term savings (e.g., saving $10,000 in 12 months)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Long-term investment planning (e.g., retirement, wealth accumulation)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monthly budgeting based on real transaction data</a:t>
            </a:r>
          </a:p>
        </p:txBody>
      </p:sp>
      <p:pic>
        <p:nvPicPr>
          <p:cNvPr id="5" name="Picture 4" descr="Office building overlayed with stock market graphs">
            <a:extLst>
              <a:ext uri="{FF2B5EF4-FFF2-40B4-BE49-F238E27FC236}">
                <a16:creationId xmlns:a16="http://schemas.microsoft.com/office/drawing/2014/main" id="{AA925306-42E0-1637-8077-D7441B504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82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7628B5-CB9F-3263-C1CA-76D4CE1762B5}"/>
              </a:ext>
            </a:extLst>
          </p:cNvPr>
          <p:cNvSpPr txBox="1">
            <a:spLocks/>
          </p:cNvSpPr>
          <p:nvPr/>
        </p:nvSpPr>
        <p:spPr>
          <a:xfrm>
            <a:off x="645002" y="59115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Multi-Agent Personal Financial Portal</a:t>
            </a:r>
          </a:p>
        </p:txBody>
      </p:sp>
    </p:spTree>
    <p:extLst>
      <p:ext uri="{BB962C8B-B14F-4D97-AF65-F5344CB8AC3E}">
        <p14:creationId xmlns:p14="http://schemas.microsoft.com/office/powerpoint/2010/main" val="120322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F8785B-1359-46EB-1C94-C938280B7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C82D4-EB3D-AB82-86CF-FC8DB09C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i="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 Demo</a:t>
            </a:r>
          </a:p>
        </p:txBody>
      </p:sp>
    </p:spTree>
    <p:extLst>
      <p:ext uri="{BB962C8B-B14F-4D97-AF65-F5344CB8AC3E}">
        <p14:creationId xmlns:p14="http://schemas.microsoft.com/office/powerpoint/2010/main" val="1179183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0224AC-0A0D-334B-F652-B686F90DCB35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1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page - &gt; User submits profile details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DF828-FC09-8000-41BD-83000A35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99813"/>
            <a:ext cx="5131088" cy="33608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18ED03-BD0A-D31F-DAB6-A1DBD30DD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62177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54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1691A8-0F31-BB09-4B45-0E70BE1B2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EFD5F3-E77D-1E55-F214-0D30C6306033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709130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Investment option: Conservative &amp; Aggressive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9EA3BF-C34E-6AEB-8AC0-063653B73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34" y="2181426"/>
            <a:ext cx="4230302" cy="39976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321D03-9DF5-F470-7346-DAE27CF69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3578058" cy="399783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E31366B-A149-455E-960F-4FBF0A311CA4}"/>
              </a:ext>
            </a:extLst>
          </p:cNvPr>
          <p:cNvSpPr/>
          <p:nvPr/>
        </p:nvSpPr>
        <p:spPr>
          <a:xfrm>
            <a:off x="585002" y="5245240"/>
            <a:ext cx="782367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FEECDC0-2E17-5E17-98F1-DCF5D519C51F}"/>
              </a:ext>
            </a:extLst>
          </p:cNvPr>
          <p:cNvSpPr/>
          <p:nvPr/>
        </p:nvSpPr>
        <p:spPr>
          <a:xfrm rot="10800000">
            <a:off x="9639185" y="5581373"/>
            <a:ext cx="782367" cy="3918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787D9-D7DC-3C8C-54DB-33CEA2B3C614}"/>
              </a:ext>
            </a:extLst>
          </p:cNvPr>
          <p:cNvSpPr txBox="1"/>
          <p:nvPr/>
        </p:nvSpPr>
        <p:spPr>
          <a:xfrm>
            <a:off x="11356257" y="64886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Back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830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C558B-69BC-1A3B-BB83-F03A1E2F1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A10B06-D663-78B4-5E15-3D1D17CDE6C8}"/>
              </a:ext>
            </a:extLst>
          </p:cNvPr>
          <p:cNvSpPr txBox="1">
            <a:spLocks/>
          </p:cNvSpPr>
          <p:nvPr/>
        </p:nvSpPr>
        <p:spPr>
          <a:xfrm>
            <a:off x="761840" y="2551176"/>
            <a:ext cx="4544762" cy="3602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Budget 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C496BD-7461-390B-43AB-C324E1E5B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318" y="972720"/>
            <a:ext cx="4678163" cy="53160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39086B-3C28-FC17-3DA6-2C8C8B10530A}"/>
              </a:ext>
            </a:extLst>
          </p:cNvPr>
          <p:cNvSpPr txBox="1"/>
          <p:nvPr/>
        </p:nvSpPr>
        <p:spPr>
          <a:xfrm>
            <a:off x="11356257" y="648866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Back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7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632</Words>
  <Application>Microsoft Office PowerPoint</Application>
  <PresentationFormat>Widescreen</PresentationFormat>
  <Paragraphs>68</Paragraphs>
  <Slides>22</Slides>
  <Notes>1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Office Theme</vt:lpstr>
      <vt:lpstr>Multi-Agent Personal Financial Portal</vt:lpstr>
      <vt:lpstr>Pathway to Problem Statement</vt:lpstr>
      <vt:lpstr>PowerPoint Presentation</vt:lpstr>
      <vt:lpstr>Solution</vt:lpstr>
      <vt:lpstr>PowerPoint Presentation</vt:lpstr>
      <vt:lpstr>Tool Demo</vt:lpstr>
      <vt:lpstr>PowerPoint Presentation</vt:lpstr>
      <vt:lpstr>PowerPoint Presentation</vt:lpstr>
      <vt:lpstr>PowerPoint Presentation</vt:lpstr>
      <vt:lpstr>PowerPoint Presentation</vt:lpstr>
      <vt:lpstr>Design Process</vt:lpstr>
      <vt:lpstr>PowerPoint Presentation</vt:lpstr>
      <vt:lpstr>PowerPoint Presentation</vt:lpstr>
      <vt:lpstr>PowerPoint Presentation</vt:lpstr>
      <vt:lpstr>Key Features</vt:lpstr>
      <vt:lpstr>PowerPoint Presentation</vt:lpstr>
      <vt:lpstr>Lessons Learned</vt:lpstr>
      <vt:lpstr>PowerPoint Presentation</vt:lpstr>
      <vt:lpstr>Summary   The project delivers a modular, agentic AI-driven financial planning portal that bridges the gap between everyday cash flow management and long-term investment planning. It leverages advanced agent design patterns, prioritizes accessibility and ethics, and demonstrates the real-world challenges and responsibilities of building AI for personal finance.</vt:lpstr>
      <vt:lpstr>Thank you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Grace George Sam</dc:creator>
  <cp:lastModifiedBy>Grace George Sam</cp:lastModifiedBy>
  <cp:revision>19</cp:revision>
  <dcterms:created xsi:type="dcterms:W3CDTF">2025-04-28T01:08:08Z</dcterms:created>
  <dcterms:modified xsi:type="dcterms:W3CDTF">2025-04-28T03:36:46Z</dcterms:modified>
</cp:coreProperties>
</file>