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5"/>
  </p:notesMasterIdLst>
  <p:sldIdLst>
    <p:sldId id="284" r:id="rId2"/>
    <p:sldId id="290" r:id="rId3"/>
    <p:sldId id="318" r:id="rId4"/>
    <p:sldId id="292" r:id="rId5"/>
    <p:sldId id="285" r:id="rId6"/>
    <p:sldId id="315" r:id="rId7"/>
    <p:sldId id="316" r:id="rId8"/>
    <p:sldId id="319" r:id="rId9"/>
    <p:sldId id="320" r:id="rId10"/>
    <p:sldId id="321" r:id="rId11"/>
    <p:sldId id="331" r:id="rId12"/>
    <p:sldId id="323" r:id="rId13"/>
    <p:sldId id="324" r:id="rId14"/>
    <p:sldId id="325" r:id="rId15"/>
    <p:sldId id="327" r:id="rId16"/>
    <p:sldId id="328" r:id="rId17"/>
    <p:sldId id="329" r:id="rId18"/>
    <p:sldId id="301" r:id="rId19"/>
    <p:sldId id="332" r:id="rId20"/>
    <p:sldId id="302" r:id="rId21"/>
    <p:sldId id="303" r:id="rId22"/>
    <p:sldId id="306" r:id="rId23"/>
    <p:sldId id="304" r:id="rId24"/>
    <p:sldId id="305" r:id="rId25"/>
    <p:sldId id="308" r:id="rId26"/>
    <p:sldId id="307" r:id="rId27"/>
    <p:sldId id="309" r:id="rId28"/>
    <p:sldId id="311" r:id="rId29"/>
    <p:sldId id="310" r:id="rId30"/>
    <p:sldId id="293" r:id="rId31"/>
    <p:sldId id="312" r:id="rId32"/>
    <p:sldId id="317" r:id="rId33"/>
    <p:sldId id="313" r:id="rId34"/>
    <p:sldId id="314" r:id="rId35"/>
    <p:sldId id="333" r:id="rId36"/>
    <p:sldId id="286" r:id="rId37"/>
    <p:sldId id="334" r:id="rId38"/>
    <p:sldId id="335" r:id="rId39"/>
    <p:sldId id="336" r:id="rId40"/>
    <p:sldId id="337" r:id="rId41"/>
    <p:sldId id="330" r:id="rId42"/>
    <p:sldId id="326" r:id="rId43"/>
    <p:sldId id="295" r:id="rId44"/>
    <p:sldId id="338" r:id="rId45"/>
    <p:sldId id="296" r:id="rId46"/>
    <p:sldId id="339" r:id="rId47"/>
    <p:sldId id="340" r:id="rId48"/>
    <p:sldId id="341" r:id="rId49"/>
    <p:sldId id="299" r:id="rId50"/>
    <p:sldId id="342" r:id="rId51"/>
    <p:sldId id="343" r:id="rId52"/>
    <p:sldId id="294" r:id="rId53"/>
    <p:sldId id="344" r:id="rId54"/>
  </p:sldIdLst>
  <p:sldSz cx="9144000" cy="5143500" type="screen16x9"/>
  <p:notesSz cx="6858000" cy="9144000"/>
  <p:embeddedFontLst>
    <p:embeddedFont>
      <p:font typeface="Economica" panose="020B0604020202020204" charset="0"/>
      <p:regular r:id="rId56"/>
      <p:bold r:id="rId57"/>
      <p:italic r:id="rId58"/>
      <p:boldItalic r:id="rId59"/>
    </p:embeddedFont>
    <p:embeddedFont>
      <p:font typeface="Trebuchet MS Bold" panose="020B0703020202020204" pitchFamily="34" charset="0"/>
      <p:bold r:id="rId60"/>
    </p:embeddedFont>
    <p:embeddedFont>
      <p:font typeface="TT Rounds Condensed" panose="020B0604020202020204" charset="0"/>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05058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0"/>
            <a:ext cx="9144000" cy="51435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33634" y="247660"/>
            <a:ext cx="963432" cy="47831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10/1/2024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628650" y="4754189"/>
            <a:ext cx="2057400" cy="286917"/>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sz="1050"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988" y="0"/>
            <a:ext cx="1117324" cy="1039978"/>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8199866" y="4758012"/>
            <a:ext cx="349568" cy="32394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33287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10/1/2024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275243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10/1/2024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3866109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10/1/2024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204194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10/1/2024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2381341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10/1/2024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3634" y="247660"/>
            <a:ext cx="963432" cy="47831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88" y="0"/>
            <a:ext cx="1117324" cy="1039978"/>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6457950" y="4767263"/>
            <a:ext cx="2057400" cy="273844"/>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9761395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10/1/2024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9261670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10/1/2024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2972696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10/1/2024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6265781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10/1/2024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846307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10/1/2024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4152958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10/1/2024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8268039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033634" y="247660"/>
            <a:ext cx="963432" cy="47831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628650" y="4754189"/>
            <a:ext cx="2057400" cy="286917"/>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9988" y="0"/>
            <a:ext cx="1117324" cy="1039978"/>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8230642" y="4758012"/>
            <a:ext cx="349568" cy="32394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ctr">
              <a:defRPr sz="1200">
                <a:solidFill>
                  <a:schemeClr val="bg1"/>
                </a:solidFill>
              </a:defRPr>
            </a:lvl1pPr>
          </a:lstStyle>
          <a:p>
            <a:fld id="{02979B47-FAC9-4AEE-B74B-3F584ED26D59}" type="datetime1">
              <a:rPr lang="en-US" smtClean="0"/>
              <a:pPr/>
              <a:t>10/1/2024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2910253" y="4767263"/>
            <a:ext cx="3204797"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36239916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r>
              <a:rPr lang="en-US" kern="1200" dirty="0">
                <a:solidFill>
                  <a:prstClr val="white"/>
                </a:solidFill>
                <a:latin typeface="Calibri" panose="020F0502020204030204"/>
                <a:ea typeface="+mn-ea"/>
                <a:cs typeface="+mn-cs"/>
              </a:rPr>
              <a:t>1</a:t>
            </a:r>
          </a:p>
        </p:txBody>
      </p:sp>
      <p:sp>
        <p:nvSpPr>
          <p:cNvPr id="2" name="TextBox 1"/>
          <p:cNvSpPr txBox="1"/>
          <p:nvPr/>
        </p:nvSpPr>
        <p:spPr>
          <a:xfrm>
            <a:off x="628650" y="2364902"/>
            <a:ext cx="7886700" cy="1012585"/>
          </a:xfrm>
          <a:prstGeom prst="rect">
            <a:avLst/>
          </a:prstGeom>
          <a:noFill/>
        </p:spPr>
        <p:txBody>
          <a:bodyPr wrap="square" rtlCol="0">
            <a:spAutoFit/>
          </a:bodyPr>
          <a:lstStyle/>
          <a:p>
            <a:pPr lvl="0">
              <a:lnSpc>
                <a:spcPct val="115000"/>
              </a:lnSpc>
            </a:pPr>
            <a:r>
              <a:rPr lang="en-US" sz="2000" b="1" dirty="0">
                <a:solidFill>
                  <a:srgbClr val="454545"/>
                </a:solidFill>
                <a:highlight>
                  <a:srgbClr val="FFFFFF"/>
                </a:highlight>
                <a:latin typeface="Economica" panose="020B0604020202020204" charset="0"/>
              </a:rPr>
              <a:t>IBM</a:t>
            </a:r>
          </a:p>
          <a:p>
            <a:pPr lvl="0">
              <a:lnSpc>
                <a:spcPct val="115000"/>
              </a:lnSpc>
            </a:pPr>
            <a:r>
              <a:rPr lang="en-US" sz="3200" b="1" dirty="0">
                <a:solidFill>
                  <a:srgbClr val="454545"/>
                </a:solidFill>
                <a:highlight>
                  <a:srgbClr val="FFFFFF"/>
                </a:highlight>
                <a:latin typeface="Economica" panose="020B0604020202020204" charset="0"/>
              </a:rPr>
              <a:t>Tools for Data Science</a:t>
            </a:r>
            <a:endParaRPr lang="en-US" sz="24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56643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983859" y="3458917"/>
            <a:ext cx="2531491" cy="1241076"/>
          </a:xfrm>
          <a:prstGeom prst="rect">
            <a:avLst/>
          </a:prstGeom>
        </p:spPr>
      </p:pic>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628650" y="1384762"/>
            <a:ext cx="5355209" cy="3219305"/>
          </a:xfrm>
        </p:spPr>
        <p:txBody>
          <a:bodyPr vert="horz" lIns="91440" tIns="45720" rIns="91440" bIns="45720" rtlCol="0">
            <a:normAutofit fontScale="70000" lnSpcReduction="20000"/>
          </a:bodyPr>
          <a:lstStyle/>
          <a:p>
            <a:r>
              <a:rPr lang="en-US" b="1" dirty="0"/>
              <a:t>Model Tools for Building, Deployment, and Monitoring:</a:t>
            </a:r>
          </a:p>
          <a:p>
            <a:pPr>
              <a:buFontTx/>
              <a:buChar char="-"/>
            </a:pPr>
            <a:r>
              <a:rPr lang="en-US" dirty="0"/>
              <a:t>Apache </a:t>
            </a:r>
            <a:r>
              <a:rPr lang="en-US" dirty="0" err="1"/>
              <a:t>PredictionIO</a:t>
            </a:r>
            <a:r>
              <a:rPr lang="en-US" dirty="0"/>
              <a:t>, Seldon</a:t>
            </a:r>
          </a:p>
          <a:p>
            <a:pPr>
              <a:buFontTx/>
              <a:buChar char="-"/>
            </a:pPr>
            <a:r>
              <a:rPr lang="en-US" dirty="0"/>
              <a:t>Kubernetes, </a:t>
            </a:r>
            <a:r>
              <a:rPr lang="en-US" dirty="0" err="1"/>
              <a:t>Redhat</a:t>
            </a:r>
            <a:r>
              <a:rPr lang="en-US" dirty="0"/>
              <a:t> OpenShift, </a:t>
            </a:r>
            <a:r>
              <a:rPr lang="en-US" dirty="0" err="1"/>
              <a:t>Mleap</a:t>
            </a:r>
            <a:endParaRPr lang="en-US" dirty="0"/>
          </a:p>
          <a:p>
            <a:pPr>
              <a:buFontTx/>
              <a:buChar char="-"/>
            </a:pPr>
            <a:r>
              <a:rPr lang="en-US" dirty="0"/>
              <a:t>TensorFlow service, TensorFlow lite, TensorFlow dot JS</a:t>
            </a:r>
            <a:br>
              <a:rPr lang="en-US" dirty="0"/>
            </a:br>
            <a:endParaRPr lang="en-US" dirty="0"/>
          </a:p>
          <a:p>
            <a:r>
              <a:rPr lang="en-US" b="1" dirty="0"/>
              <a:t>Model Monitoring Tools:</a:t>
            </a:r>
          </a:p>
          <a:p>
            <a:pPr>
              <a:buFontTx/>
              <a:buChar char="-"/>
            </a:pPr>
            <a:r>
              <a:rPr lang="en-US" dirty="0" err="1"/>
              <a:t>ModelDB</a:t>
            </a:r>
            <a:r>
              <a:rPr lang="en-US" dirty="0"/>
              <a:t>, Prometheus</a:t>
            </a:r>
          </a:p>
          <a:p>
            <a:pPr>
              <a:buFontTx/>
              <a:buChar char="-"/>
            </a:pPr>
            <a:r>
              <a:rPr lang="en-US" dirty="0"/>
              <a:t>IBM AI Fairness 360, IBM Adversarial Robustness 360 Toolbox</a:t>
            </a:r>
          </a:p>
          <a:p>
            <a:pPr>
              <a:buFontTx/>
              <a:buChar char="-"/>
            </a:pPr>
            <a:r>
              <a:rPr lang="en-US" dirty="0"/>
              <a:t>IBM AI Explainability 360</a:t>
            </a:r>
            <a:br>
              <a:rPr lang="en-US" dirty="0"/>
            </a:br>
            <a:endParaRPr lang="en-US" dirty="0"/>
          </a:p>
          <a:p>
            <a:r>
              <a:rPr lang="en-US" b="1" dirty="0"/>
              <a:t>Code and Data Asset Management Tools:</a:t>
            </a:r>
          </a:p>
          <a:p>
            <a:pPr>
              <a:buFontTx/>
              <a:buChar char="-"/>
            </a:pPr>
            <a:r>
              <a:rPr lang="en-US" dirty="0"/>
              <a:t>Git, GitHub, GitLab, Bitbucket</a:t>
            </a:r>
          </a:p>
          <a:p>
            <a:pPr>
              <a:buFontTx/>
              <a:buChar char="-"/>
            </a:pPr>
            <a:r>
              <a:rPr lang="en-US" dirty="0"/>
              <a:t>Apache Atlas, </a:t>
            </a:r>
            <a:r>
              <a:rPr lang="en-US" dirty="0" err="1"/>
              <a:t>ODPi</a:t>
            </a:r>
            <a:r>
              <a:rPr lang="en-US" dirty="0"/>
              <a:t> Egeria, Kylo</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10</a:t>
            </a:fld>
            <a:endParaRPr lang="en-US" kern="1200">
              <a:solidFill>
                <a:prstClr val="white"/>
              </a:solidFill>
              <a:latin typeface="Calibri" panose="020F0502020204030204"/>
              <a:ea typeface="+mn-ea"/>
              <a:cs typeface="+mn-cs"/>
            </a:endParaRPr>
          </a:p>
        </p:txBody>
      </p:sp>
      <p:sp>
        <p:nvSpPr>
          <p:cNvPr id="2" name="TextBox 1"/>
          <p:cNvSpPr txBox="1"/>
          <p:nvPr/>
        </p:nvSpPr>
        <p:spPr>
          <a:xfrm>
            <a:off x="1673932" y="852235"/>
            <a:ext cx="591350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Model Tools, Deployment, and Monitoring</a:t>
            </a:r>
          </a:p>
        </p:txBody>
      </p:sp>
    </p:spTree>
    <p:extLst>
      <p:ext uri="{BB962C8B-B14F-4D97-AF65-F5344CB8AC3E}">
        <p14:creationId xmlns:p14="http://schemas.microsoft.com/office/powerpoint/2010/main" val="134530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323848" y="1583139"/>
            <a:ext cx="5291655" cy="2897324"/>
          </a:xfrm>
        </p:spPr>
        <p:txBody>
          <a:bodyPr vert="horz" lIns="91440" tIns="45720" rIns="91440" bIns="45720" rtlCol="0">
            <a:normAutofit/>
          </a:bodyPr>
          <a:lstStyle/>
          <a:p>
            <a:r>
              <a:rPr lang="en-US" sz="1600" b="1" dirty="0"/>
              <a:t>Development Environments:</a:t>
            </a:r>
          </a:p>
          <a:p>
            <a:pPr>
              <a:buFontTx/>
              <a:buChar char="-"/>
            </a:pPr>
            <a:r>
              <a:rPr lang="en-US" sz="1600" dirty="0" err="1"/>
              <a:t>Jupyter</a:t>
            </a:r>
            <a:r>
              <a:rPr lang="en-US" sz="1600" dirty="0"/>
              <a:t> Notebook, </a:t>
            </a:r>
            <a:r>
              <a:rPr lang="en-US" sz="1600" dirty="0" err="1"/>
              <a:t>Jupyter</a:t>
            </a:r>
            <a:r>
              <a:rPr lang="en-US" sz="1600" dirty="0"/>
              <a:t> Lab, Apache Zeppelin</a:t>
            </a:r>
          </a:p>
          <a:p>
            <a:pPr>
              <a:buFontTx/>
              <a:buChar char="-"/>
            </a:pPr>
            <a:r>
              <a:rPr lang="en-US" sz="1600" dirty="0"/>
              <a:t>RStudio, Spyder</a:t>
            </a:r>
          </a:p>
          <a:p>
            <a:pPr lvl="1"/>
            <a:endParaRPr lang="en-US" sz="1600" dirty="0"/>
          </a:p>
          <a:p>
            <a:r>
              <a:rPr lang="en-US" sz="1600" b="1" dirty="0"/>
              <a:t>Execution Environments:</a:t>
            </a:r>
          </a:p>
          <a:p>
            <a:pPr>
              <a:buFontTx/>
              <a:buChar char="-"/>
            </a:pPr>
            <a:r>
              <a:rPr lang="en-US" sz="1600" dirty="0"/>
              <a:t>Apache Spark, Apache </a:t>
            </a:r>
            <a:r>
              <a:rPr lang="en-US" sz="1600" dirty="0" err="1"/>
              <a:t>Flink</a:t>
            </a:r>
            <a:r>
              <a:rPr lang="en-US" sz="1600" dirty="0"/>
              <a:t>, Ray</a:t>
            </a:r>
          </a:p>
          <a:p>
            <a:pPr>
              <a:buFontTx/>
              <a:buChar char="-"/>
            </a:pPr>
            <a:r>
              <a:rPr lang="en-US" sz="1600" dirty="0"/>
              <a:t>Fully Integrated Visual Tools: KNIME, Orange</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11</a:t>
            </a:fld>
            <a:endParaRPr lang="en-US" kern="1200">
              <a:solidFill>
                <a:prstClr val="white"/>
              </a:solidFill>
              <a:latin typeface="Calibri" panose="020F0502020204030204"/>
              <a:ea typeface="+mn-ea"/>
              <a:cs typeface="+mn-cs"/>
            </a:endParaRPr>
          </a:p>
        </p:txBody>
      </p:sp>
      <p:sp>
        <p:nvSpPr>
          <p:cNvPr id="2" name="TextBox 1"/>
          <p:cNvSpPr txBox="1"/>
          <p:nvPr/>
        </p:nvSpPr>
        <p:spPr>
          <a:xfrm>
            <a:off x="1386421" y="903248"/>
            <a:ext cx="650485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Development Environments and Execution Environments</a:t>
            </a:r>
          </a:p>
        </p:txBody>
      </p:sp>
      <p:pic>
        <p:nvPicPr>
          <p:cNvPr id="7" name="Picture 6"/>
          <p:cNvPicPr>
            <a:picLocks noChangeAspect="1"/>
          </p:cNvPicPr>
          <p:nvPr/>
        </p:nvPicPr>
        <p:blipFill>
          <a:blip r:embed="rId2"/>
          <a:stretch>
            <a:fillRect/>
          </a:stretch>
        </p:blipFill>
        <p:spPr>
          <a:xfrm>
            <a:off x="5786254" y="2124018"/>
            <a:ext cx="3033898" cy="2186724"/>
          </a:xfrm>
          <a:prstGeom prst="rect">
            <a:avLst/>
          </a:prstGeom>
        </p:spPr>
      </p:pic>
    </p:spTree>
    <p:extLst>
      <p:ext uri="{BB962C8B-B14F-4D97-AF65-F5344CB8AC3E}">
        <p14:creationId xmlns:p14="http://schemas.microsoft.com/office/powerpoint/2010/main" val="42650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12</a:t>
            </a:fld>
            <a:endParaRPr lang="en-US" kern="1200">
              <a:solidFill>
                <a:prstClr val="white"/>
              </a:solidFill>
              <a:latin typeface="Calibri" panose="020F0502020204030204"/>
              <a:ea typeface="+mn-ea"/>
              <a:cs typeface="+mn-cs"/>
            </a:endParaRPr>
          </a:p>
        </p:txBody>
      </p:sp>
      <p:sp>
        <p:nvSpPr>
          <p:cNvPr id="5" name="Title 1"/>
          <p:cNvSpPr>
            <a:spLocks noGrp="1"/>
          </p:cNvSpPr>
          <p:nvPr>
            <p:ph type="title"/>
          </p:nvPr>
        </p:nvSpPr>
        <p:spPr>
          <a:xfrm>
            <a:off x="1133331" y="1197158"/>
            <a:ext cx="6877337" cy="368441"/>
          </a:xfrm>
        </p:spPr>
        <p:txBody>
          <a:bodyPr vert="horz" lIns="91440" tIns="45720" rIns="91440" bIns="45720" rtlCol="0" anchor="ctr">
            <a:normAutofit fontScale="90000"/>
          </a:bodyPr>
          <a:lstStyle/>
          <a:p>
            <a:pPr algn="ctr"/>
            <a:r>
              <a:rPr lang="en-US" sz="2400" i="1" dirty="0">
                <a:solidFill>
                  <a:srgbClr val="002060"/>
                </a:solidFill>
                <a:latin typeface="Arial" panose="020B0604020202020204" pitchFamily="34" charset="0"/>
                <a:cs typeface="Arial" panose="020B0604020202020204" pitchFamily="34" charset="0"/>
              </a:rPr>
              <a:t>Commercial Tools for Data Science</a:t>
            </a:r>
          </a:p>
        </p:txBody>
      </p:sp>
      <p:sp>
        <p:nvSpPr>
          <p:cNvPr id="3" name="TextBox 2">
            <a:extLst>
              <a:ext uri="{FF2B5EF4-FFF2-40B4-BE49-F238E27FC236}">
                <a16:creationId xmlns:a16="http://schemas.microsoft.com/office/drawing/2014/main" id="{99F37ADC-A28F-422F-A52E-90A8981509DE}"/>
              </a:ext>
            </a:extLst>
          </p:cNvPr>
          <p:cNvSpPr txBox="1"/>
          <p:nvPr/>
        </p:nvSpPr>
        <p:spPr>
          <a:xfrm>
            <a:off x="628650" y="688881"/>
            <a:ext cx="7886700" cy="461665"/>
          </a:xfrm>
          <a:prstGeom prst="rect">
            <a:avLst/>
          </a:prstGeom>
          <a:noFill/>
        </p:spPr>
        <p:txBody>
          <a:bodyPr wrap="square" rtlCol="0">
            <a:spAutoFit/>
          </a:bodyPr>
          <a:lstStyle/>
          <a:p>
            <a:pPr algn="ctr" defTabSz="685800">
              <a:buClrTx/>
            </a:pPr>
            <a:r>
              <a:rPr lang="en-US" sz="2400" b="1" dirty="0">
                <a:solidFill>
                  <a:srgbClr val="002060"/>
                </a:solidFill>
              </a:rPr>
              <a:t>Module I: Overview of Data Science Tools</a:t>
            </a:r>
            <a:endParaRPr lang="en-US" sz="2400" b="1" kern="1200" dirty="0">
              <a:solidFill>
                <a:srgbClr val="002060"/>
              </a:solidFill>
              <a:latin typeface="Calibri" panose="020F0502020204030204"/>
              <a:ea typeface="+mn-ea"/>
              <a:cs typeface="+mn-cs"/>
            </a:endParaRPr>
          </a:p>
        </p:txBody>
      </p:sp>
      <p:pic>
        <p:nvPicPr>
          <p:cNvPr id="7" name="Picture 6" descr="A close-up of a computer&#10;&#10;Description automatically generated">
            <a:extLst>
              <a:ext uri="{FF2B5EF4-FFF2-40B4-BE49-F238E27FC236}">
                <a16:creationId xmlns:a16="http://schemas.microsoft.com/office/drawing/2014/main" id="{F9433D90-5DC8-5FAB-3B5B-35FD2E4EF525}"/>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12211"/>
            <a:ext cx="5379323" cy="3353470"/>
          </a:xfrm>
          <a:prstGeom prst="rect">
            <a:avLst/>
          </a:prstGeom>
        </p:spPr>
      </p:pic>
    </p:spTree>
    <p:extLst>
      <p:ext uri="{BB962C8B-B14F-4D97-AF65-F5344CB8AC3E}">
        <p14:creationId xmlns:p14="http://schemas.microsoft.com/office/powerpoint/2010/main" val="347681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826830" y="1301536"/>
            <a:ext cx="6309711" cy="3269392"/>
          </a:xfrm>
        </p:spPr>
        <p:txBody>
          <a:bodyPr vert="horz" lIns="91440" tIns="45720" rIns="91440" bIns="45720" rtlCol="0">
            <a:normAutofit fontScale="92500" lnSpcReduction="20000"/>
          </a:bodyPr>
          <a:lstStyle/>
          <a:p>
            <a:r>
              <a:rPr lang="en-US" sz="1400" b="1" dirty="0"/>
              <a:t>Data Management Tools:</a:t>
            </a:r>
          </a:p>
          <a:p>
            <a:pPr>
              <a:buFontTx/>
              <a:buChar char="-"/>
            </a:pPr>
            <a:r>
              <a:rPr lang="en-US" sz="1400" dirty="0"/>
              <a:t>Oracle Database</a:t>
            </a:r>
          </a:p>
          <a:p>
            <a:pPr>
              <a:buFontTx/>
              <a:buChar char="-"/>
            </a:pPr>
            <a:r>
              <a:rPr lang="en-US" sz="1400" dirty="0"/>
              <a:t>Microsoft SQL Server</a:t>
            </a:r>
          </a:p>
          <a:p>
            <a:pPr>
              <a:buFontTx/>
              <a:buChar char="-"/>
            </a:pPr>
            <a:r>
              <a:rPr lang="en-US" sz="1400" dirty="0"/>
              <a:t>IBM Db2</a:t>
            </a:r>
            <a:br>
              <a:rPr lang="en-US" sz="1400" dirty="0"/>
            </a:br>
            <a:endParaRPr lang="en-US" sz="1400" dirty="0"/>
          </a:p>
          <a:p>
            <a:r>
              <a:rPr lang="en-US" sz="1400" b="1" dirty="0"/>
              <a:t>Data Integration Tools:</a:t>
            </a:r>
          </a:p>
          <a:p>
            <a:pPr>
              <a:buFontTx/>
              <a:buChar char="-"/>
            </a:pPr>
            <a:r>
              <a:rPr lang="en-US" sz="1400" dirty="0"/>
              <a:t>Informatica PowerCenter</a:t>
            </a:r>
          </a:p>
          <a:p>
            <a:pPr>
              <a:buFontTx/>
              <a:buChar char="-"/>
            </a:pPr>
            <a:r>
              <a:rPr lang="en-US" sz="1400" dirty="0"/>
              <a:t>IBM </a:t>
            </a:r>
            <a:r>
              <a:rPr lang="en-US" sz="1400" dirty="0" err="1"/>
              <a:t>InfoSphere</a:t>
            </a:r>
            <a:r>
              <a:rPr lang="en-US" sz="1400" dirty="0"/>
              <a:t> DataStage</a:t>
            </a:r>
          </a:p>
          <a:p>
            <a:pPr>
              <a:buFontTx/>
              <a:buChar char="-"/>
            </a:pPr>
            <a:r>
              <a:rPr lang="en-US" sz="1400" dirty="0"/>
              <a:t>SAP, SAS, Talend, Microsoft</a:t>
            </a:r>
            <a:br>
              <a:rPr lang="en-US" sz="1400" dirty="0"/>
            </a:br>
            <a:endParaRPr lang="en-US" sz="1400" dirty="0"/>
          </a:p>
          <a:p>
            <a:r>
              <a:rPr lang="en-US" sz="1400" b="1" dirty="0"/>
              <a:t>Data Visualization Tools:</a:t>
            </a:r>
          </a:p>
          <a:p>
            <a:pPr>
              <a:buFontTx/>
              <a:buChar char="-"/>
            </a:pPr>
            <a:r>
              <a:rPr lang="en-US" sz="1400" dirty="0"/>
              <a:t>Tableau</a:t>
            </a:r>
          </a:p>
          <a:p>
            <a:pPr>
              <a:buFontTx/>
              <a:buChar char="-"/>
            </a:pPr>
            <a:r>
              <a:rPr lang="en-US" sz="1400" dirty="0"/>
              <a:t>Microsoft Power BI</a:t>
            </a:r>
          </a:p>
          <a:p>
            <a:pPr>
              <a:buFontTx/>
              <a:buChar char="-"/>
            </a:pPr>
            <a:r>
              <a:rPr lang="en-US" sz="1400" dirty="0"/>
              <a:t>IBM Cognos Analytics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13</a:t>
            </a:fld>
            <a:endParaRPr lang="en-US" kern="1200">
              <a:solidFill>
                <a:prstClr val="white"/>
              </a:solidFill>
              <a:latin typeface="Calibri" panose="020F0502020204030204"/>
              <a:ea typeface="+mn-ea"/>
              <a:cs typeface="+mn-cs"/>
            </a:endParaRPr>
          </a:p>
        </p:txBody>
      </p:sp>
      <p:sp>
        <p:nvSpPr>
          <p:cNvPr id="2" name="TextBox 1"/>
          <p:cNvSpPr txBox="1"/>
          <p:nvPr/>
        </p:nvSpPr>
        <p:spPr>
          <a:xfrm>
            <a:off x="776889" y="837737"/>
            <a:ext cx="787087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Commercial Data Management, Integration, and Visualization Tools</a:t>
            </a:r>
          </a:p>
        </p:txBody>
      </p:sp>
      <p:pic>
        <p:nvPicPr>
          <p:cNvPr id="7" name="Picture 6"/>
          <p:cNvPicPr>
            <a:picLocks noChangeAspect="1"/>
          </p:cNvPicPr>
          <p:nvPr/>
        </p:nvPicPr>
        <p:blipFill>
          <a:blip r:embed="rId2"/>
          <a:stretch>
            <a:fillRect/>
          </a:stretch>
        </p:blipFill>
        <p:spPr>
          <a:xfrm>
            <a:off x="6115050" y="1413418"/>
            <a:ext cx="1389351" cy="1035632"/>
          </a:xfrm>
          <a:prstGeom prst="rect">
            <a:avLst/>
          </a:prstGeom>
        </p:spPr>
      </p:pic>
      <p:pic>
        <p:nvPicPr>
          <p:cNvPr id="8" name="Picture 7"/>
          <p:cNvPicPr>
            <a:picLocks noChangeAspect="1"/>
          </p:cNvPicPr>
          <p:nvPr/>
        </p:nvPicPr>
        <p:blipFill>
          <a:blip r:embed="rId3"/>
          <a:stretch>
            <a:fillRect/>
          </a:stretch>
        </p:blipFill>
        <p:spPr>
          <a:xfrm>
            <a:off x="6115050" y="2655399"/>
            <a:ext cx="1653345" cy="859192"/>
          </a:xfrm>
          <a:prstGeom prst="rect">
            <a:avLst/>
          </a:prstGeom>
        </p:spPr>
      </p:pic>
      <p:pic>
        <p:nvPicPr>
          <p:cNvPr id="10" name="Picture 9"/>
          <p:cNvPicPr>
            <a:picLocks noChangeAspect="1"/>
          </p:cNvPicPr>
          <p:nvPr/>
        </p:nvPicPr>
        <p:blipFill>
          <a:blip r:embed="rId4"/>
          <a:stretch>
            <a:fillRect/>
          </a:stretch>
        </p:blipFill>
        <p:spPr>
          <a:xfrm>
            <a:off x="5947896" y="3841964"/>
            <a:ext cx="1987652" cy="622332"/>
          </a:xfrm>
          <a:prstGeom prst="rect">
            <a:avLst/>
          </a:prstGeom>
        </p:spPr>
      </p:pic>
    </p:spTree>
    <p:extLst>
      <p:ext uri="{BB962C8B-B14F-4D97-AF65-F5344CB8AC3E}">
        <p14:creationId xmlns:p14="http://schemas.microsoft.com/office/powerpoint/2010/main" val="68256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586667" y="1410269"/>
            <a:ext cx="7970665" cy="3219305"/>
          </a:xfrm>
        </p:spPr>
        <p:txBody>
          <a:bodyPr vert="horz" lIns="91440" tIns="45720" rIns="91440" bIns="45720" rtlCol="0">
            <a:normAutofit fontScale="70000" lnSpcReduction="20000"/>
          </a:bodyPr>
          <a:lstStyle/>
          <a:p>
            <a:r>
              <a:rPr lang="en-US" sz="2000" b="1" dirty="0"/>
              <a:t>Model Tools for Building and Deployment:</a:t>
            </a:r>
          </a:p>
          <a:p>
            <a:pPr>
              <a:buFontTx/>
              <a:buChar char="-"/>
            </a:pPr>
            <a:r>
              <a:rPr lang="en-US" sz="1700" dirty="0"/>
              <a:t>SPSS Modeler</a:t>
            </a:r>
          </a:p>
          <a:p>
            <a:pPr>
              <a:buFontTx/>
              <a:buChar char="-"/>
            </a:pPr>
            <a:r>
              <a:rPr lang="en-US" sz="1700" dirty="0"/>
              <a:t>SAS Enterprise Miner</a:t>
            </a:r>
            <a:br>
              <a:rPr lang="en-US" dirty="0"/>
            </a:br>
            <a:endParaRPr lang="en-US" dirty="0"/>
          </a:p>
          <a:p>
            <a:r>
              <a:rPr lang="en-US" sz="2000" b="1" dirty="0"/>
              <a:t>Model Deployment and Monitoring:</a:t>
            </a:r>
          </a:p>
          <a:p>
            <a:pPr>
              <a:buFontTx/>
              <a:buChar char="-"/>
            </a:pPr>
            <a:r>
              <a:rPr lang="en-US" sz="1700" dirty="0"/>
              <a:t>SPSS Collaboration and Deployment Services</a:t>
            </a:r>
          </a:p>
          <a:p>
            <a:pPr>
              <a:buFontTx/>
              <a:buChar char="-"/>
            </a:pPr>
            <a:r>
              <a:rPr lang="en-US" sz="1700" dirty="0"/>
              <a:t>PMML format for model export</a:t>
            </a:r>
            <a:br>
              <a:rPr lang="en-US" dirty="0"/>
            </a:br>
            <a:endParaRPr lang="en-US" dirty="0"/>
          </a:p>
          <a:p>
            <a:r>
              <a:rPr lang="en-US" sz="2000" b="1" dirty="0"/>
              <a:t>Code and Data Asset Management Tools:</a:t>
            </a:r>
          </a:p>
          <a:p>
            <a:pPr>
              <a:buFontTx/>
              <a:buChar char="-"/>
            </a:pPr>
            <a:r>
              <a:rPr lang="en-US" sz="1700" dirty="0"/>
              <a:t>Informatica Enterprise Data Governance, IBM tools for data asset management</a:t>
            </a:r>
            <a:br>
              <a:rPr lang="en-US" sz="1700" dirty="0"/>
            </a:br>
            <a:endParaRPr lang="en-US" sz="1700" dirty="0"/>
          </a:p>
          <a:p>
            <a:r>
              <a:rPr lang="en-US" sz="2000" b="1" dirty="0"/>
              <a:t>Development Environment and Fully Integrated Tools:</a:t>
            </a:r>
          </a:p>
          <a:p>
            <a:pPr>
              <a:buFontTx/>
              <a:buChar char="-"/>
            </a:pPr>
            <a:r>
              <a:rPr lang="en-US" sz="1700" dirty="0"/>
              <a:t>Watson Studio Desktop for data science development</a:t>
            </a:r>
          </a:p>
          <a:p>
            <a:pPr>
              <a:buFontTx/>
              <a:buChar char="-"/>
            </a:pPr>
            <a:r>
              <a:rPr lang="en-US" sz="1700" dirty="0"/>
              <a:t>Watson Studio, Watson Open Scale for fully integrated data science lifecycle</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14</a:t>
            </a:fld>
            <a:endParaRPr lang="en-US" kern="1200">
              <a:solidFill>
                <a:prstClr val="white"/>
              </a:solidFill>
              <a:latin typeface="Calibri" panose="020F0502020204030204"/>
              <a:ea typeface="+mn-ea"/>
              <a:cs typeface="+mn-cs"/>
            </a:endParaRPr>
          </a:p>
        </p:txBody>
      </p:sp>
      <p:sp>
        <p:nvSpPr>
          <p:cNvPr id="2" name="TextBox 1"/>
          <p:cNvSpPr txBox="1"/>
          <p:nvPr/>
        </p:nvSpPr>
        <p:spPr>
          <a:xfrm>
            <a:off x="711418" y="903248"/>
            <a:ext cx="8031030"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Model Tools, Deployment, Monitoring, and Fully Integrated Solutions</a:t>
            </a:r>
          </a:p>
        </p:txBody>
      </p:sp>
    </p:spTree>
    <p:extLst>
      <p:ext uri="{BB962C8B-B14F-4D97-AF65-F5344CB8AC3E}">
        <p14:creationId xmlns:p14="http://schemas.microsoft.com/office/powerpoint/2010/main" val="127764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15</a:t>
            </a:fld>
            <a:endParaRPr lang="en-US" kern="1200">
              <a:solidFill>
                <a:prstClr val="white"/>
              </a:solidFill>
              <a:latin typeface="Calibri" panose="020F0502020204030204"/>
              <a:ea typeface="+mn-ea"/>
              <a:cs typeface="+mn-cs"/>
            </a:endParaRPr>
          </a:p>
        </p:txBody>
      </p:sp>
      <p:sp>
        <p:nvSpPr>
          <p:cNvPr id="5" name="Title 1"/>
          <p:cNvSpPr>
            <a:spLocks noGrp="1"/>
          </p:cNvSpPr>
          <p:nvPr>
            <p:ph type="title"/>
          </p:nvPr>
        </p:nvSpPr>
        <p:spPr>
          <a:xfrm>
            <a:off x="1473654" y="1150546"/>
            <a:ext cx="6196692" cy="461665"/>
          </a:xfrm>
        </p:spPr>
        <p:txBody>
          <a:bodyPr vert="horz" lIns="91440" tIns="45720" rIns="91440" bIns="45720" rtlCol="0" anchor="ctr">
            <a:normAutofit/>
          </a:bodyPr>
          <a:lstStyle/>
          <a:p>
            <a:pPr algn="ctr"/>
            <a:r>
              <a:rPr lang="en-US" sz="2400" i="1" dirty="0">
                <a:solidFill>
                  <a:srgbClr val="002060"/>
                </a:solidFill>
                <a:latin typeface="Arial" panose="020B0604020202020204" pitchFamily="34" charset="0"/>
                <a:cs typeface="Arial" panose="020B0604020202020204" pitchFamily="34" charset="0"/>
              </a:rPr>
              <a:t>Cloud Based Tools for Data Science</a:t>
            </a:r>
          </a:p>
        </p:txBody>
      </p:sp>
      <p:sp>
        <p:nvSpPr>
          <p:cNvPr id="3" name="TextBox 2">
            <a:extLst>
              <a:ext uri="{FF2B5EF4-FFF2-40B4-BE49-F238E27FC236}">
                <a16:creationId xmlns:a16="http://schemas.microsoft.com/office/drawing/2014/main" id="{D645CE5B-90B2-1F9C-BDAC-AAC9408B3D8C}"/>
              </a:ext>
            </a:extLst>
          </p:cNvPr>
          <p:cNvSpPr txBox="1"/>
          <p:nvPr/>
        </p:nvSpPr>
        <p:spPr>
          <a:xfrm>
            <a:off x="1313033" y="688881"/>
            <a:ext cx="6517935" cy="461665"/>
          </a:xfrm>
          <a:prstGeom prst="rect">
            <a:avLst/>
          </a:prstGeom>
          <a:noFill/>
        </p:spPr>
        <p:txBody>
          <a:bodyPr wrap="square" rtlCol="0">
            <a:spAutoFit/>
          </a:bodyPr>
          <a:lstStyle/>
          <a:p>
            <a:pPr algn="ctr" defTabSz="685800">
              <a:buClrTx/>
            </a:pPr>
            <a:r>
              <a:rPr lang="en-US" sz="2400" b="1" dirty="0">
                <a:solidFill>
                  <a:srgbClr val="002060"/>
                </a:solidFill>
              </a:rPr>
              <a:t>Module I: Overview of Data Science Tools</a:t>
            </a:r>
            <a:endParaRPr lang="en-US" sz="2400" b="1" kern="1200" dirty="0">
              <a:solidFill>
                <a:srgbClr val="002060"/>
              </a:solidFill>
              <a:latin typeface="Calibri" panose="020F0502020204030204"/>
              <a:ea typeface="+mn-ea"/>
              <a:cs typeface="+mn-cs"/>
            </a:endParaRPr>
          </a:p>
        </p:txBody>
      </p:sp>
      <p:pic>
        <p:nvPicPr>
          <p:cNvPr id="7" name="Picture 6" descr="A close-up of a computer&#10;&#10;Description automatically generated">
            <a:extLst>
              <a:ext uri="{FF2B5EF4-FFF2-40B4-BE49-F238E27FC236}">
                <a16:creationId xmlns:a16="http://schemas.microsoft.com/office/drawing/2014/main" id="{DAD5CF23-E262-0ED0-145D-965B1A488817}"/>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12211"/>
            <a:ext cx="5379323" cy="3353470"/>
          </a:xfrm>
          <a:prstGeom prst="rect">
            <a:avLst/>
          </a:prstGeom>
        </p:spPr>
      </p:pic>
    </p:spTree>
    <p:extLst>
      <p:ext uri="{BB962C8B-B14F-4D97-AF65-F5344CB8AC3E}">
        <p14:creationId xmlns:p14="http://schemas.microsoft.com/office/powerpoint/2010/main" val="224580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571499" y="1470568"/>
            <a:ext cx="7666265" cy="3219305"/>
          </a:xfrm>
        </p:spPr>
        <p:txBody>
          <a:bodyPr>
            <a:normAutofit fontScale="77500" lnSpcReduction="20000"/>
          </a:bodyPr>
          <a:lstStyle/>
          <a:p>
            <a:r>
              <a:rPr lang="en-US" b="1" dirty="0"/>
              <a:t>Fully Integrated Visual Tools:</a:t>
            </a:r>
          </a:p>
          <a:p>
            <a:pPr>
              <a:buFontTx/>
              <a:buChar char="-"/>
            </a:pPr>
            <a:r>
              <a:rPr lang="en-US" dirty="0"/>
              <a:t>Watson Studio &amp; Watson </a:t>
            </a:r>
            <a:r>
              <a:rPr lang="en-US" dirty="0" err="1"/>
              <a:t>OpenScale</a:t>
            </a:r>
            <a:endParaRPr lang="en-US" dirty="0"/>
          </a:p>
          <a:p>
            <a:pPr>
              <a:buFontTx/>
              <a:buChar char="-"/>
            </a:pPr>
            <a:r>
              <a:rPr lang="en-US" dirty="0"/>
              <a:t>Microsoft Azure Machine Learning</a:t>
            </a:r>
          </a:p>
          <a:p>
            <a:pPr>
              <a:buFontTx/>
              <a:buChar char="-"/>
            </a:pPr>
            <a:r>
              <a:rPr lang="en-US" dirty="0"/>
              <a:t>H2O Driverless AI</a:t>
            </a:r>
            <a:br>
              <a:rPr lang="en-US" dirty="0"/>
            </a:br>
            <a:endParaRPr lang="en-US" dirty="0"/>
          </a:p>
          <a:p>
            <a:r>
              <a:rPr lang="en-US" b="1" dirty="0"/>
              <a:t>Data Management in the Cloud:</a:t>
            </a:r>
          </a:p>
          <a:p>
            <a:pPr>
              <a:buFontTx/>
              <a:buChar char="-"/>
            </a:pPr>
            <a:r>
              <a:rPr lang="en-US" dirty="0"/>
              <a:t>SaaS versions of open-source and commercial tools</a:t>
            </a:r>
          </a:p>
          <a:p>
            <a:pPr>
              <a:buFontTx/>
              <a:buChar char="-"/>
            </a:pPr>
            <a:r>
              <a:rPr lang="en-US" dirty="0"/>
              <a:t>Examples: AWS DynamoDB, </a:t>
            </a:r>
            <a:r>
              <a:rPr lang="en-US" dirty="0" err="1"/>
              <a:t>Cloudant</a:t>
            </a:r>
            <a:r>
              <a:rPr lang="en-US" dirty="0"/>
              <a:t>, IBM Db2</a:t>
            </a:r>
            <a:br>
              <a:rPr lang="en-US" dirty="0"/>
            </a:br>
            <a:endParaRPr lang="en-US" dirty="0"/>
          </a:p>
          <a:p>
            <a:r>
              <a:rPr lang="en-US" b="1" dirty="0"/>
              <a:t>Cloud Data Integration Tools:</a:t>
            </a:r>
          </a:p>
          <a:p>
            <a:pPr>
              <a:buFontTx/>
              <a:buChar char="-"/>
            </a:pPr>
            <a:r>
              <a:rPr lang="en-US" dirty="0"/>
              <a:t>Informatica Cloud Data Integration</a:t>
            </a:r>
          </a:p>
          <a:p>
            <a:pPr>
              <a:buFontTx/>
              <a:buChar char="-"/>
            </a:pPr>
            <a:r>
              <a:rPr lang="en-US" dirty="0"/>
              <a:t>IBM Data Refinery (in Watson Studio)</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16</a:t>
            </a:fld>
            <a:endParaRPr lang="en-US" kern="1200">
              <a:solidFill>
                <a:prstClr val="white"/>
              </a:solidFill>
              <a:latin typeface="Calibri" panose="020F0502020204030204"/>
              <a:ea typeface="+mn-ea"/>
              <a:cs typeface="+mn-cs"/>
            </a:endParaRPr>
          </a:p>
        </p:txBody>
      </p:sp>
      <p:sp>
        <p:nvSpPr>
          <p:cNvPr id="2" name="TextBox 1"/>
          <p:cNvSpPr txBox="1"/>
          <p:nvPr/>
        </p:nvSpPr>
        <p:spPr>
          <a:xfrm>
            <a:off x="309867" y="903248"/>
            <a:ext cx="8657963" cy="461665"/>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Cloud-Based Tools for Data Science Overview</a:t>
            </a:r>
          </a:p>
        </p:txBody>
      </p:sp>
    </p:spTree>
    <p:extLst>
      <p:ext uri="{BB962C8B-B14F-4D97-AF65-F5344CB8AC3E}">
        <p14:creationId xmlns:p14="http://schemas.microsoft.com/office/powerpoint/2010/main" val="147433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60059" y="1413418"/>
            <a:ext cx="8707772" cy="3219305"/>
          </a:xfrm>
        </p:spPr>
        <p:txBody>
          <a:bodyPr>
            <a:normAutofit/>
          </a:bodyPr>
          <a:lstStyle/>
          <a:p>
            <a:r>
              <a:rPr lang="en-US" sz="1800" b="1" dirty="0"/>
              <a:t>Cloud Data Visualization Tools:</a:t>
            </a:r>
          </a:p>
          <a:p>
            <a:pPr>
              <a:buFontTx/>
              <a:buChar char="-"/>
            </a:pPr>
            <a:r>
              <a:rPr lang="en-US" sz="1800" dirty="0" err="1"/>
              <a:t>Datameer</a:t>
            </a:r>
            <a:endParaRPr lang="en-US" sz="1800" dirty="0"/>
          </a:p>
          <a:p>
            <a:pPr>
              <a:buFontTx/>
              <a:buChar char="-"/>
            </a:pPr>
            <a:r>
              <a:rPr lang="en-US" sz="1800" dirty="0"/>
              <a:t>IBM Cognos Business Intelligence Suite</a:t>
            </a:r>
          </a:p>
          <a:p>
            <a:pPr>
              <a:buFontTx/>
              <a:buChar char="-"/>
            </a:pPr>
            <a:r>
              <a:rPr lang="en-US" sz="1800" dirty="0"/>
              <a:t>Data exploration and visualization in Watson Studio</a:t>
            </a:r>
            <a:br>
              <a:rPr lang="en-US" sz="1800" dirty="0"/>
            </a:br>
            <a:endParaRPr lang="en-US" sz="1800" dirty="0"/>
          </a:p>
          <a:p>
            <a:r>
              <a:rPr lang="en-US" sz="1800" b="1" dirty="0"/>
              <a:t>Model Building and Deployment:</a:t>
            </a:r>
          </a:p>
          <a:p>
            <a:pPr>
              <a:buFontTx/>
              <a:buChar char="-"/>
            </a:pPr>
            <a:r>
              <a:rPr lang="en-US" sz="1800" dirty="0"/>
              <a:t>Watson Machine Learning</a:t>
            </a:r>
          </a:p>
          <a:p>
            <a:pPr>
              <a:buFontTx/>
              <a:buChar char="-"/>
            </a:pPr>
            <a:r>
              <a:rPr lang="en-US" sz="1800" dirty="0"/>
              <a:t>Amazon </a:t>
            </a:r>
            <a:r>
              <a:rPr lang="en-US" sz="1800" dirty="0" err="1"/>
              <a:t>SageMaker</a:t>
            </a:r>
            <a:r>
              <a:rPr lang="en-US" sz="1800" dirty="0"/>
              <a:t> Model Monitor</a:t>
            </a:r>
          </a:p>
          <a:p>
            <a:pPr>
              <a:buFontTx/>
              <a:buChar char="-"/>
            </a:pPr>
            <a:r>
              <a:rPr lang="en-US" sz="1800" dirty="0"/>
              <a:t>SPSS Collaboration and Deployment Services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17</a:t>
            </a:fld>
            <a:endParaRPr lang="en-US" kern="1200">
              <a:solidFill>
                <a:prstClr val="white"/>
              </a:solidFill>
              <a:latin typeface="Calibri" panose="020F0502020204030204"/>
              <a:ea typeface="+mn-ea"/>
              <a:cs typeface="+mn-cs"/>
            </a:endParaRPr>
          </a:p>
        </p:txBody>
      </p:sp>
      <p:sp>
        <p:nvSpPr>
          <p:cNvPr id="2" name="TextBox 1"/>
          <p:cNvSpPr txBox="1"/>
          <p:nvPr/>
        </p:nvSpPr>
        <p:spPr>
          <a:xfrm>
            <a:off x="309867" y="903248"/>
            <a:ext cx="8657963" cy="461665"/>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 Cloud-Based Data Visualization and Model Tools</a:t>
            </a:r>
          </a:p>
        </p:txBody>
      </p:sp>
    </p:spTree>
    <p:extLst>
      <p:ext uri="{BB962C8B-B14F-4D97-AF65-F5344CB8AC3E}">
        <p14:creationId xmlns:p14="http://schemas.microsoft.com/office/powerpoint/2010/main" val="84479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18</a:t>
            </a:fld>
            <a:endParaRPr lang="en-US" kern="1200">
              <a:solidFill>
                <a:prstClr val="white"/>
              </a:solidFill>
              <a:latin typeface="Calibri" panose="020F0502020204030204"/>
              <a:ea typeface="+mn-ea"/>
              <a:cs typeface="+mn-cs"/>
            </a:endParaRPr>
          </a:p>
        </p:txBody>
      </p:sp>
      <p:sp>
        <p:nvSpPr>
          <p:cNvPr id="2" name="TextBox 1"/>
          <p:cNvSpPr txBox="1"/>
          <p:nvPr/>
        </p:nvSpPr>
        <p:spPr>
          <a:xfrm>
            <a:off x="628654" y="1913525"/>
            <a:ext cx="4940250" cy="1569660"/>
          </a:xfrm>
          <a:prstGeom prst="rect">
            <a:avLst/>
          </a:prstGeom>
          <a:noFill/>
        </p:spPr>
        <p:txBody>
          <a:bodyPr wrap="square" rtlCol="0">
            <a:spAutoFit/>
          </a:bodyPr>
          <a:lstStyle>
            <a:defPPr marR="0" lvl="0" algn="l" rtl="0">
              <a:lnSpc>
                <a:spcPct val="100000"/>
              </a:lnSpc>
              <a:spcBef>
                <a:spcPts val="0"/>
              </a:spcBef>
              <a:spcAft>
                <a:spcPts val="0"/>
              </a:spcAft>
            </a:defPPr>
            <a:lvl1pPr defTabSz="685800">
              <a:buClrTx/>
              <a:defRPr sz="3200" b="1">
                <a:solidFill>
                  <a:srgbClr val="002060"/>
                </a:solidFill>
              </a:defRPr>
            </a:lvl1pPr>
          </a:lstStyle>
          <a:p>
            <a:r>
              <a:rPr lang="en-US" dirty="0"/>
              <a:t>Module II</a:t>
            </a:r>
            <a:br>
              <a:rPr lang="en-US" dirty="0"/>
            </a:br>
            <a:r>
              <a:rPr lang="en-US" dirty="0"/>
              <a:t>Packages, APIs, Datasets and Models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647" y="1375038"/>
            <a:ext cx="2293410" cy="29486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6637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19</a:t>
            </a:fld>
            <a:endParaRPr lang="en-US" kern="1200">
              <a:solidFill>
                <a:prstClr val="white"/>
              </a:solidFill>
              <a:latin typeface="Calibri" panose="020F0502020204030204"/>
              <a:ea typeface="+mn-ea"/>
              <a:cs typeface="+mn-cs"/>
            </a:endParaRPr>
          </a:p>
        </p:txBody>
      </p:sp>
      <p:sp>
        <p:nvSpPr>
          <p:cNvPr id="2" name="TextBox 1"/>
          <p:cNvSpPr txBox="1"/>
          <p:nvPr/>
        </p:nvSpPr>
        <p:spPr>
          <a:xfrm>
            <a:off x="747143" y="662166"/>
            <a:ext cx="7649711" cy="461665"/>
          </a:xfrm>
          <a:prstGeom prst="rect">
            <a:avLst/>
          </a:prstGeom>
          <a:noFill/>
        </p:spPr>
        <p:txBody>
          <a:bodyPr wrap="square" rtlCol="0">
            <a:spAutoFit/>
          </a:bodyPr>
          <a:lstStyle>
            <a:defPPr marR="0" lvl="0" algn="l" rtl="0">
              <a:lnSpc>
                <a:spcPct val="100000"/>
              </a:lnSpc>
              <a:spcBef>
                <a:spcPts val="0"/>
              </a:spcBef>
              <a:spcAft>
                <a:spcPts val="0"/>
              </a:spcAft>
            </a:defPPr>
            <a:lvl1pPr algn="ctr" defTabSz="685800">
              <a:buClrTx/>
              <a:defRPr sz="2400" b="1">
                <a:solidFill>
                  <a:srgbClr val="002060"/>
                </a:solidFill>
              </a:defRPr>
            </a:lvl1pPr>
          </a:lstStyle>
          <a:p>
            <a:r>
              <a:rPr lang="en-US" dirty="0"/>
              <a:t>Module II: Packages, APIs, Datasets and Models</a:t>
            </a:r>
          </a:p>
        </p:txBody>
      </p:sp>
      <p:sp>
        <p:nvSpPr>
          <p:cNvPr id="5" name="Title 1"/>
          <p:cNvSpPr>
            <a:spLocks noGrp="1"/>
          </p:cNvSpPr>
          <p:nvPr>
            <p:ph type="title"/>
          </p:nvPr>
        </p:nvSpPr>
        <p:spPr>
          <a:xfrm>
            <a:off x="2531400" y="1123831"/>
            <a:ext cx="4081198" cy="461665"/>
          </a:xfrm>
        </p:spPr>
        <p:txBody>
          <a:bodyPr vert="horz" lIns="91440" tIns="45720" rIns="91440" bIns="45720" rtlCol="0" anchor="ctr">
            <a:normAutofit/>
          </a:bodyPr>
          <a:lstStyle/>
          <a:p>
            <a:pPr algn="ctr"/>
            <a:r>
              <a:rPr lang="en-US" sz="2400" i="1" dirty="0">
                <a:solidFill>
                  <a:srgbClr val="002060"/>
                </a:solidFill>
                <a:latin typeface="Arial" panose="020B0604020202020204" pitchFamily="34" charset="0"/>
                <a:cs typeface="Arial" panose="020B0604020202020204" pitchFamily="34" charset="0"/>
              </a:rPr>
              <a:t>Libraries for Data Science</a:t>
            </a:r>
          </a:p>
        </p:txBody>
      </p:sp>
      <p:pic>
        <p:nvPicPr>
          <p:cNvPr id="3" name="Picture 2" descr="A close-up of a computer&#10;&#10;Description automatically generated">
            <a:extLst>
              <a:ext uri="{FF2B5EF4-FFF2-40B4-BE49-F238E27FC236}">
                <a16:creationId xmlns:a16="http://schemas.microsoft.com/office/drawing/2014/main" id="{9264C936-1BC8-54C1-EC9F-C244C0B4DC7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12211"/>
            <a:ext cx="5379323" cy="3353470"/>
          </a:xfrm>
          <a:prstGeom prst="rect">
            <a:avLst/>
          </a:prstGeom>
        </p:spPr>
      </p:pic>
    </p:spTree>
    <p:extLst>
      <p:ext uri="{BB962C8B-B14F-4D97-AF65-F5344CB8AC3E}">
        <p14:creationId xmlns:p14="http://schemas.microsoft.com/office/powerpoint/2010/main" val="324906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628650" y="988762"/>
            <a:ext cx="7641771" cy="2077601"/>
          </a:xfrm>
        </p:spPr>
        <p:txBody>
          <a:bodyPr anchor="ctr">
            <a:normAutofit/>
          </a:bodyPr>
          <a:lstStyle/>
          <a:p>
            <a:r>
              <a:rPr lang="en-US" sz="1600" b="1" dirty="0"/>
              <a:t>In this course you will learn how to:</a:t>
            </a:r>
          </a:p>
          <a:p>
            <a:pPr>
              <a:buFontTx/>
              <a:buChar char="-"/>
            </a:pPr>
            <a:r>
              <a:rPr lang="en-US" sz="1400" dirty="0"/>
              <a:t>Describe the Data Scientist’s tool kit which includes Libraries &amp; Packages, Data sets, Machine learning models, and Big Data tools. </a:t>
            </a:r>
          </a:p>
          <a:p>
            <a:pPr>
              <a:buFontTx/>
              <a:buChar char="-"/>
            </a:pPr>
            <a:r>
              <a:rPr lang="en-US" sz="1400" dirty="0"/>
              <a:t>Utilize languages commonly used by data scientists like Python, R, and SQL   </a:t>
            </a:r>
          </a:p>
          <a:p>
            <a:pPr>
              <a:buFontTx/>
              <a:buChar char="-"/>
            </a:pPr>
            <a:r>
              <a:rPr lang="en-US" sz="1400" dirty="0"/>
              <a:t>Demonstrate working knowledge of tools such as Jupiter notebooks and RStudio and utilize their various features.  </a:t>
            </a:r>
          </a:p>
          <a:p>
            <a:pPr>
              <a:buFontTx/>
              <a:buChar char="-"/>
            </a:pPr>
            <a:r>
              <a:rPr lang="en-US" sz="1400" dirty="0"/>
              <a:t>Create and manage source code for data science using Git repositories and GitHub.</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r>
              <a:rPr lang="en-US" kern="1200" dirty="0">
                <a:solidFill>
                  <a:prstClr val="black">
                    <a:tint val="75000"/>
                  </a:prstClr>
                </a:solidFill>
                <a:latin typeface="Calibri" panose="020F0502020204030204"/>
                <a:ea typeface="+mn-ea"/>
                <a:cs typeface="+mn-cs"/>
              </a:rPr>
              <a:t>Course Overview</a:t>
            </a: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a:t>
            </a:fld>
            <a:endParaRPr lang="en-US" kern="1200">
              <a:solidFill>
                <a:prstClr val="white"/>
              </a:solidFill>
              <a:latin typeface="Calibri" panose="020F0502020204030204"/>
              <a:ea typeface="+mn-ea"/>
              <a:cs typeface="+mn-cs"/>
            </a:endParaRPr>
          </a:p>
        </p:txBody>
      </p:sp>
      <p:grpSp>
        <p:nvGrpSpPr>
          <p:cNvPr id="2" name="Group 1">
            <a:extLst>
              <a:ext uri="{FF2B5EF4-FFF2-40B4-BE49-F238E27FC236}">
                <a16:creationId xmlns:a16="http://schemas.microsoft.com/office/drawing/2014/main" id="{D5456D60-BF7A-099F-8FE4-3F92BAB93D2F}"/>
              </a:ext>
            </a:extLst>
          </p:cNvPr>
          <p:cNvGrpSpPr/>
          <p:nvPr/>
        </p:nvGrpSpPr>
        <p:grpSpPr>
          <a:xfrm>
            <a:off x="714375" y="3192538"/>
            <a:ext cx="7715250" cy="1341530"/>
            <a:chOff x="628650" y="2920227"/>
            <a:chExt cx="7715250" cy="1341530"/>
          </a:xfrm>
        </p:grpSpPr>
        <p:sp>
          <p:nvSpPr>
            <p:cNvPr id="7" name="Content Placeholder 2">
              <a:extLst>
                <a:ext uri="{FF2B5EF4-FFF2-40B4-BE49-F238E27FC236}">
                  <a16:creationId xmlns:a16="http://schemas.microsoft.com/office/drawing/2014/main" id="{4F8B6404-AE30-CF90-8B09-126EEB2F8FF9}"/>
                </a:ext>
              </a:extLst>
            </p:cNvPr>
            <p:cNvSpPr txBox="1">
              <a:spLocks/>
            </p:cNvSpPr>
            <p:nvPr/>
          </p:nvSpPr>
          <p:spPr>
            <a:xfrm>
              <a:off x="628650" y="2920227"/>
              <a:ext cx="4036401" cy="134153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r>
                <a:rPr lang="en-US" sz="1600" b="1" dirty="0"/>
                <a:t>Course Modules:</a:t>
              </a:r>
            </a:p>
            <a:p>
              <a:pPr marL="342900" indent="-342900">
                <a:buClrTx/>
                <a:buFont typeface="+mj-lt"/>
                <a:buAutoNum type="arabicPeriod"/>
              </a:pPr>
              <a:r>
                <a:rPr lang="en-US" sz="1400" dirty="0"/>
                <a:t>Overview of Data Science Tools</a:t>
              </a:r>
              <a:endParaRPr lang="en-GB" sz="1400" dirty="0"/>
            </a:p>
            <a:p>
              <a:pPr marL="342900" indent="-342900">
                <a:buClrTx/>
                <a:buFont typeface="+mj-lt"/>
                <a:buAutoNum type="arabicPeriod"/>
              </a:pPr>
              <a:r>
                <a:rPr lang="en-US" sz="1400" dirty="0"/>
                <a:t>Languages of Data Science</a:t>
              </a:r>
              <a:endParaRPr lang="en-GB" sz="1400" dirty="0"/>
            </a:p>
            <a:p>
              <a:pPr marL="342900" indent="-342900">
                <a:buClrTx/>
                <a:buFont typeface="+mj-lt"/>
                <a:buAutoNum type="arabicPeriod"/>
              </a:pPr>
              <a:r>
                <a:rPr lang="en-US" sz="1400" dirty="0"/>
                <a:t>Packages, APIs, Database &amp; Models</a:t>
              </a:r>
              <a:endParaRPr lang="en-GB" sz="1400" dirty="0"/>
            </a:p>
            <a:p>
              <a:pPr marL="342900" lvl="1" indent="0">
                <a:buClrTx/>
                <a:buNone/>
              </a:pPr>
              <a:endParaRPr lang="en-US" sz="1600" b="1" dirty="0"/>
            </a:p>
            <a:p>
              <a:pPr marL="0" indent="0">
                <a:buClrTx/>
                <a:buFont typeface="Arial" panose="020B0604020202020204" pitchFamily="34" charset="0"/>
                <a:buNone/>
              </a:pPr>
              <a:endParaRPr lang="en-US" sz="2000" dirty="0"/>
            </a:p>
          </p:txBody>
        </p:sp>
        <p:sp>
          <p:nvSpPr>
            <p:cNvPr id="8" name="Content Placeholder 2">
              <a:extLst>
                <a:ext uri="{FF2B5EF4-FFF2-40B4-BE49-F238E27FC236}">
                  <a16:creationId xmlns:a16="http://schemas.microsoft.com/office/drawing/2014/main" id="{4F8B6404-AE30-CF90-8B09-126EEB2F8FF9}"/>
                </a:ext>
              </a:extLst>
            </p:cNvPr>
            <p:cNvSpPr txBox="1">
              <a:spLocks/>
            </p:cNvSpPr>
            <p:nvPr/>
          </p:nvSpPr>
          <p:spPr>
            <a:xfrm>
              <a:off x="4665051" y="3053444"/>
              <a:ext cx="3678849" cy="120831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None/>
              </a:pPr>
              <a:r>
                <a:rPr lang="en-US" sz="1400" dirty="0"/>
                <a:t>4. </a:t>
              </a:r>
              <a:r>
                <a:rPr lang="en-US" sz="1400" dirty="0" err="1"/>
                <a:t>Jupyter</a:t>
              </a:r>
              <a:r>
                <a:rPr lang="en-US" sz="1400" dirty="0"/>
                <a:t> Notebooks and </a:t>
              </a:r>
              <a:r>
                <a:rPr lang="en-US" sz="1400" dirty="0" err="1"/>
                <a:t>Jupyter</a:t>
              </a:r>
              <a:r>
                <a:rPr lang="en-US" sz="1400" dirty="0"/>
                <a:t> lab </a:t>
              </a:r>
              <a:endParaRPr lang="en-GB" sz="1400" dirty="0"/>
            </a:p>
            <a:p>
              <a:pPr marL="0" indent="0">
                <a:buClrTx/>
                <a:buNone/>
              </a:pPr>
              <a:r>
                <a:rPr lang="en-GB" sz="1400" dirty="0"/>
                <a:t>5. </a:t>
              </a:r>
              <a:r>
                <a:rPr lang="en-US" sz="1400" dirty="0" err="1"/>
                <a:t>RStudio</a:t>
              </a:r>
              <a:r>
                <a:rPr lang="en-US" sz="1400" dirty="0"/>
                <a:t> &amp; GitHub</a:t>
              </a:r>
              <a:endParaRPr lang="en-GB" sz="1400" dirty="0"/>
            </a:p>
            <a:p>
              <a:pPr marL="0" indent="0">
                <a:buClrTx/>
                <a:buNone/>
              </a:pPr>
              <a:r>
                <a:rPr lang="en-GB" sz="1400" dirty="0"/>
                <a:t>6. </a:t>
              </a:r>
              <a:r>
                <a:rPr lang="en-US" sz="1400" dirty="0"/>
                <a:t>IBM Watson Studio</a:t>
              </a:r>
            </a:p>
          </p:txBody>
        </p:sp>
      </p:grpSp>
    </p:spTree>
    <p:extLst>
      <p:ext uri="{BB962C8B-B14F-4D97-AF65-F5344CB8AC3E}">
        <p14:creationId xmlns:p14="http://schemas.microsoft.com/office/powerpoint/2010/main" val="280318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304261" y="1448084"/>
            <a:ext cx="8416779" cy="2394288"/>
          </a:xfrm>
        </p:spPr>
        <p:txBody>
          <a:bodyPr vert="horz" lIns="91440" tIns="45720" rIns="91440" bIns="45720" rtlCol="0">
            <a:normAutofit/>
          </a:bodyPr>
          <a:lstStyle/>
          <a:p>
            <a:pPr>
              <a:lnSpc>
                <a:spcPct val="100000"/>
              </a:lnSpc>
            </a:pPr>
            <a:r>
              <a:rPr lang="en-US" sz="1400" b="1" dirty="0"/>
              <a:t>Scientific Computing Libraries: </a:t>
            </a:r>
            <a:r>
              <a:rPr lang="en-US" sz="1400" dirty="0"/>
              <a:t>Includes Pandas for data cleaning and manipulation, offering data structures like Data Frames.</a:t>
            </a:r>
          </a:p>
          <a:p>
            <a:pPr>
              <a:lnSpc>
                <a:spcPct val="150000"/>
              </a:lnSpc>
            </a:pPr>
            <a:r>
              <a:rPr lang="en-US" sz="1400" b="1" dirty="0"/>
              <a:t>Visualization Libraries: </a:t>
            </a:r>
            <a:r>
              <a:rPr lang="en-US" sz="1400" dirty="0"/>
              <a:t>Matplotlib for customizable graphs and charts, Seaborn for heat maps and violin plots.</a:t>
            </a:r>
          </a:p>
          <a:p>
            <a:pPr>
              <a:lnSpc>
                <a:spcPct val="150000"/>
              </a:lnSpc>
            </a:pPr>
            <a:r>
              <a:rPr lang="en-US" sz="1400" b="1" dirty="0"/>
              <a:t>High-Level Machine Learning Libraries: </a:t>
            </a:r>
            <a:r>
              <a:rPr lang="en-US" sz="1400" dirty="0"/>
              <a:t>Scikit-learn for regression, classification, and clustering tasks.</a:t>
            </a:r>
          </a:p>
          <a:p>
            <a:pPr>
              <a:lnSpc>
                <a:spcPct val="150000"/>
              </a:lnSpc>
            </a:pPr>
            <a:r>
              <a:rPr lang="en-US" sz="1400" b="1" dirty="0"/>
              <a:t>Deep Learning Libraries: </a:t>
            </a:r>
            <a:r>
              <a:rPr lang="en-US" sz="1400" dirty="0" err="1"/>
              <a:t>Keras</a:t>
            </a:r>
            <a:r>
              <a:rPr lang="en-US" sz="1400" dirty="0"/>
              <a:t> for quick model building, TensorFlow for large-scale deep learning production.</a:t>
            </a:r>
          </a:p>
          <a:p>
            <a:pPr>
              <a:lnSpc>
                <a:spcPct val="150000"/>
              </a:lnSpc>
            </a:pPr>
            <a:r>
              <a:rPr lang="en-US" sz="1400" b="1" dirty="0"/>
              <a:t>Other Languages Libraries: </a:t>
            </a:r>
            <a:r>
              <a:rPr lang="en-US" sz="1400" dirty="0" err="1"/>
              <a:t>LangChain</a:t>
            </a:r>
            <a:r>
              <a:rPr lang="en-US" sz="1400" dirty="0"/>
              <a:t>, Transformers,</a:t>
            </a:r>
            <a:r>
              <a:rPr lang="en-US" sz="1400" b="1" dirty="0"/>
              <a:t> </a:t>
            </a:r>
            <a:r>
              <a:rPr lang="en-US" sz="1400" dirty="0"/>
              <a:t>R and Scala.</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20</a:t>
            </a:fld>
            <a:endParaRPr lang="en-US" kern="1200">
              <a:solidFill>
                <a:prstClr val="white"/>
              </a:solidFill>
              <a:latin typeface="Calibri" panose="020F0502020204030204"/>
              <a:ea typeface="+mn-ea"/>
              <a:cs typeface="+mn-cs"/>
            </a:endParaRPr>
          </a:p>
        </p:txBody>
      </p:sp>
      <p:sp>
        <p:nvSpPr>
          <p:cNvPr id="2" name="TextBox 1"/>
          <p:cNvSpPr txBox="1"/>
          <p:nvPr/>
        </p:nvSpPr>
        <p:spPr>
          <a:xfrm>
            <a:off x="2409583" y="800973"/>
            <a:ext cx="420613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Python Libraries for Data Science</a:t>
            </a:r>
          </a:p>
        </p:txBody>
      </p:sp>
    </p:spTree>
    <p:extLst>
      <p:ext uri="{BB962C8B-B14F-4D97-AF65-F5344CB8AC3E}">
        <p14:creationId xmlns:p14="http://schemas.microsoft.com/office/powerpoint/2010/main" val="57029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64253" y="1495061"/>
            <a:ext cx="8615493" cy="2325824"/>
          </a:xfrm>
        </p:spPr>
        <p:txBody>
          <a:bodyPr vert="horz" lIns="91440" tIns="45720" rIns="91440" bIns="45720" rtlCol="0">
            <a:normAutofit/>
          </a:bodyPr>
          <a:lstStyle/>
          <a:p>
            <a:pPr>
              <a:lnSpc>
                <a:spcPct val="150000"/>
              </a:lnSpc>
            </a:pPr>
            <a:r>
              <a:rPr lang="en-US" sz="1400" b="1" dirty="0"/>
              <a:t>Scala Libraries: </a:t>
            </a:r>
            <a:r>
              <a:rPr lang="en-US" sz="1400" dirty="0"/>
              <a:t>Vegas for statistical data visualizations, complementary to Apache Spark.</a:t>
            </a:r>
          </a:p>
          <a:p>
            <a:pPr>
              <a:lnSpc>
                <a:spcPct val="150000"/>
              </a:lnSpc>
            </a:pPr>
            <a:r>
              <a:rPr lang="en-US" sz="1400" b="1" dirty="0"/>
              <a:t>R Libraries: </a:t>
            </a:r>
            <a:r>
              <a:rPr lang="en-US" sz="1400" dirty="0"/>
              <a:t>ggplot2 for data visualization, interfaces with </a:t>
            </a:r>
            <a:r>
              <a:rPr lang="en-US" sz="1400" dirty="0" err="1"/>
              <a:t>Keras</a:t>
            </a:r>
            <a:r>
              <a:rPr lang="en-US" sz="1400" dirty="0"/>
              <a:t> and TensorFlow for deep learning.</a:t>
            </a:r>
          </a:p>
          <a:p>
            <a:pPr>
              <a:lnSpc>
                <a:spcPct val="150000"/>
              </a:lnSpc>
            </a:pPr>
            <a:r>
              <a:rPr lang="en-US" sz="1400" b="1" dirty="0"/>
              <a:t>Advantages of Python:</a:t>
            </a:r>
            <a:r>
              <a:rPr lang="en-US" sz="1400" dirty="0"/>
              <a:t> Python libraries and frameworks are replacing R in open-source data science.</a:t>
            </a:r>
          </a:p>
          <a:p>
            <a:pPr>
              <a:lnSpc>
                <a:spcPct val="150000"/>
              </a:lnSpc>
            </a:pPr>
            <a:r>
              <a:rPr lang="en-US" sz="1400" b="1" dirty="0"/>
              <a:t>Interfacing with TensorFlow: </a:t>
            </a:r>
            <a:r>
              <a:rPr lang="en-US" sz="1400" dirty="0"/>
              <a:t>Libraries in R that allow seamless integration with TensorFlow.</a:t>
            </a:r>
          </a:p>
          <a:p>
            <a:pPr>
              <a:lnSpc>
                <a:spcPct val="150000"/>
              </a:lnSpc>
            </a:pPr>
            <a:r>
              <a:rPr lang="en-US" sz="1400" b="1" dirty="0"/>
              <a:t>Apache Spark Capabilities: </a:t>
            </a:r>
            <a:r>
              <a:rPr lang="en-US" sz="1400" dirty="0"/>
              <a:t>Supports data processing in parallel using compute clusters in various languages.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21</a:t>
            </a:fld>
            <a:endParaRPr lang="en-US" kern="1200">
              <a:solidFill>
                <a:prstClr val="white"/>
              </a:solidFill>
              <a:latin typeface="Calibri" panose="020F0502020204030204"/>
              <a:ea typeface="+mn-ea"/>
              <a:cs typeface="+mn-cs"/>
            </a:endParaRPr>
          </a:p>
        </p:txBody>
      </p:sp>
      <p:sp>
        <p:nvSpPr>
          <p:cNvPr id="2" name="TextBox 1"/>
          <p:cNvSpPr txBox="1"/>
          <p:nvPr/>
        </p:nvSpPr>
        <p:spPr>
          <a:xfrm>
            <a:off x="2018911" y="903248"/>
            <a:ext cx="4451837"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Complementary Libraries and Tools</a:t>
            </a:r>
          </a:p>
        </p:txBody>
      </p:sp>
    </p:spTree>
    <p:extLst>
      <p:ext uri="{BB962C8B-B14F-4D97-AF65-F5344CB8AC3E}">
        <p14:creationId xmlns:p14="http://schemas.microsoft.com/office/powerpoint/2010/main" val="122365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22</a:t>
            </a:fld>
            <a:endParaRPr lang="en-US" kern="1200">
              <a:solidFill>
                <a:prstClr val="white"/>
              </a:solidFill>
              <a:latin typeface="Calibri" panose="020F0502020204030204"/>
              <a:ea typeface="+mn-ea"/>
              <a:cs typeface="+mn-cs"/>
            </a:endParaRPr>
          </a:p>
        </p:txBody>
      </p:sp>
      <p:sp>
        <p:nvSpPr>
          <p:cNvPr id="5" name="Title 1"/>
          <p:cNvSpPr>
            <a:spLocks noGrp="1"/>
          </p:cNvSpPr>
          <p:nvPr>
            <p:ph type="title"/>
          </p:nvPr>
        </p:nvSpPr>
        <p:spPr>
          <a:xfrm>
            <a:off x="1285593" y="1172816"/>
            <a:ext cx="6572810" cy="516172"/>
          </a:xfrm>
        </p:spPr>
        <p:txBody>
          <a:bodyPr vert="horz" lIns="91440" tIns="45720" rIns="91440" bIns="45720" rtlCol="0" anchor="ctr">
            <a:normAutofit/>
          </a:bodyPr>
          <a:lstStyle/>
          <a:p>
            <a:pPr algn="ctr"/>
            <a:r>
              <a:rPr lang="en-US" sz="2400" i="1" dirty="0">
                <a:solidFill>
                  <a:srgbClr val="002060"/>
                </a:solidFill>
                <a:latin typeface="Arial" panose="020B0604020202020204" pitchFamily="34" charset="0"/>
                <a:cs typeface="Arial" panose="020B0604020202020204" pitchFamily="34" charset="0"/>
              </a:rPr>
              <a:t>Application Programming Interfaces (APIs)</a:t>
            </a:r>
          </a:p>
        </p:txBody>
      </p:sp>
      <p:sp>
        <p:nvSpPr>
          <p:cNvPr id="3" name="TextBox 2">
            <a:extLst>
              <a:ext uri="{FF2B5EF4-FFF2-40B4-BE49-F238E27FC236}">
                <a16:creationId xmlns:a16="http://schemas.microsoft.com/office/drawing/2014/main" id="{A49EC3DA-F557-D6D2-FE9D-204F3CB2C852}"/>
              </a:ext>
            </a:extLst>
          </p:cNvPr>
          <p:cNvSpPr txBox="1"/>
          <p:nvPr/>
        </p:nvSpPr>
        <p:spPr>
          <a:xfrm>
            <a:off x="747143" y="662166"/>
            <a:ext cx="7649711" cy="461665"/>
          </a:xfrm>
          <a:prstGeom prst="rect">
            <a:avLst/>
          </a:prstGeom>
          <a:noFill/>
        </p:spPr>
        <p:txBody>
          <a:bodyPr wrap="square" rtlCol="0">
            <a:spAutoFit/>
          </a:bodyPr>
          <a:lstStyle>
            <a:defPPr marR="0" lvl="0" algn="l" rtl="0">
              <a:lnSpc>
                <a:spcPct val="100000"/>
              </a:lnSpc>
              <a:spcBef>
                <a:spcPts val="0"/>
              </a:spcBef>
              <a:spcAft>
                <a:spcPts val="0"/>
              </a:spcAft>
            </a:defPPr>
            <a:lvl1pPr algn="ctr" defTabSz="685800">
              <a:buClrTx/>
              <a:defRPr sz="2400" b="1">
                <a:solidFill>
                  <a:srgbClr val="002060"/>
                </a:solidFill>
              </a:defRPr>
            </a:lvl1pPr>
          </a:lstStyle>
          <a:p>
            <a:r>
              <a:rPr lang="en-US" dirty="0"/>
              <a:t>Module II: Packages, APIs, Datasets and Models</a:t>
            </a:r>
          </a:p>
        </p:txBody>
      </p:sp>
      <p:pic>
        <p:nvPicPr>
          <p:cNvPr id="7" name="Picture 6" descr="A close-up of a computer&#10;&#10;Description automatically generated">
            <a:extLst>
              <a:ext uri="{FF2B5EF4-FFF2-40B4-BE49-F238E27FC236}">
                <a16:creationId xmlns:a16="http://schemas.microsoft.com/office/drawing/2014/main" id="{EE8550AC-FC36-E946-7DCC-42FD24A8A662}"/>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12211"/>
            <a:ext cx="5379323" cy="3353470"/>
          </a:xfrm>
          <a:prstGeom prst="rect">
            <a:avLst/>
          </a:prstGeom>
        </p:spPr>
      </p:pic>
    </p:spTree>
    <p:extLst>
      <p:ext uri="{BB962C8B-B14F-4D97-AF65-F5344CB8AC3E}">
        <p14:creationId xmlns:p14="http://schemas.microsoft.com/office/powerpoint/2010/main" val="177640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327171" y="1413418"/>
            <a:ext cx="8424943" cy="3027953"/>
          </a:xfrm>
        </p:spPr>
        <p:txBody>
          <a:bodyPr vert="horz" lIns="91440" tIns="45720" rIns="91440" bIns="45720" rtlCol="0">
            <a:normAutofit fontScale="92500" lnSpcReduction="20000"/>
          </a:bodyPr>
          <a:lstStyle/>
          <a:p>
            <a:pPr>
              <a:lnSpc>
                <a:spcPct val="150000"/>
              </a:lnSpc>
            </a:pPr>
            <a:r>
              <a:rPr lang="en-US" sz="1600" b="1" dirty="0"/>
              <a:t>Definition of API: </a:t>
            </a:r>
            <a:r>
              <a:rPr lang="en-US" sz="1600" dirty="0"/>
              <a:t>Facilitates communication between software components.</a:t>
            </a:r>
          </a:p>
          <a:p>
            <a:pPr>
              <a:lnSpc>
                <a:spcPct val="150000"/>
              </a:lnSpc>
            </a:pPr>
            <a:r>
              <a:rPr lang="en-US" sz="1600" b="1" dirty="0"/>
              <a:t>API: </a:t>
            </a:r>
            <a:r>
              <a:rPr lang="en-US" sz="1600" dirty="0"/>
              <a:t>Examples include Pandas and TensorFlow with multilingual support.</a:t>
            </a:r>
          </a:p>
          <a:p>
            <a:pPr>
              <a:lnSpc>
                <a:spcPct val="150000"/>
              </a:lnSpc>
            </a:pPr>
            <a:r>
              <a:rPr lang="en-US" sz="1600" b="1" dirty="0"/>
              <a:t>Backend Communication: </a:t>
            </a:r>
            <a:r>
              <a:rPr lang="en-US" sz="1600" dirty="0"/>
              <a:t>APIs abstract backend complexities for diverse language support.</a:t>
            </a:r>
          </a:p>
          <a:p>
            <a:pPr>
              <a:lnSpc>
                <a:spcPct val="150000"/>
              </a:lnSpc>
            </a:pPr>
            <a:r>
              <a:rPr lang="en-US" sz="1600" b="1" dirty="0"/>
              <a:t>REST API Basics: </a:t>
            </a:r>
            <a:r>
              <a:rPr lang="en-US" sz="1600" dirty="0"/>
              <a:t>(Representational State Transfer) API is an architectural style for designing networked applications. It enables communication between clients and servers over the internet using standard HTTP methods (such as GET, POST, PUT, DELETE) to perform operations on resources.</a:t>
            </a:r>
          </a:p>
          <a:p>
            <a:pPr>
              <a:lnSpc>
                <a:spcPct val="150000"/>
              </a:lnSpc>
            </a:pPr>
            <a:r>
              <a:rPr lang="en-US" sz="1600" b="1" dirty="0"/>
              <a:t>Request-Response Model: </a:t>
            </a:r>
            <a:r>
              <a:rPr lang="en-US" sz="1600" dirty="0"/>
              <a:t>Clients send requests and receive responses via HTTP methods.</a:t>
            </a:r>
          </a:p>
          <a:p>
            <a:pPr>
              <a:lnSpc>
                <a:spcPct val="150000"/>
              </a:lnSpc>
            </a:pPr>
            <a:r>
              <a:rPr lang="en-US" sz="1600" b="1" dirty="0"/>
              <a:t>Data Transmission: </a:t>
            </a:r>
            <a:r>
              <a:rPr lang="en-US" sz="1600" dirty="0"/>
              <a:t>JSON files transmit instructions and information between client and server.</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23</a:t>
            </a:fld>
            <a:endParaRPr lang="en-US" kern="1200">
              <a:solidFill>
                <a:prstClr val="white"/>
              </a:solidFill>
              <a:latin typeface="Calibri" panose="020F0502020204030204"/>
              <a:ea typeface="+mn-ea"/>
              <a:cs typeface="+mn-cs"/>
            </a:endParaRPr>
          </a:p>
        </p:txBody>
      </p:sp>
      <p:sp>
        <p:nvSpPr>
          <p:cNvPr id="2" name="TextBox 1"/>
          <p:cNvSpPr txBox="1"/>
          <p:nvPr/>
        </p:nvSpPr>
        <p:spPr>
          <a:xfrm>
            <a:off x="2462444" y="903248"/>
            <a:ext cx="4227276"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Understanding APIs</a:t>
            </a:r>
          </a:p>
        </p:txBody>
      </p:sp>
    </p:spTree>
    <p:extLst>
      <p:ext uri="{BB962C8B-B14F-4D97-AF65-F5344CB8AC3E}">
        <p14:creationId xmlns:p14="http://schemas.microsoft.com/office/powerpoint/2010/main" val="391640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408214" y="1380761"/>
            <a:ext cx="8507186" cy="3219305"/>
          </a:xfrm>
        </p:spPr>
        <p:txBody>
          <a:bodyPr vert="horz" lIns="91440" tIns="45720" rIns="91440" bIns="45720" rtlCol="0">
            <a:normAutofit/>
          </a:bodyPr>
          <a:lstStyle/>
          <a:p>
            <a:pPr>
              <a:lnSpc>
                <a:spcPct val="150000"/>
              </a:lnSpc>
            </a:pPr>
            <a:r>
              <a:rPr lang="en-US" sz="1600" b="1" dirty="0"/>
              <a:t>REST API Advantages: </a:t>
            </a:r>
            <a:r>
              <a:rPr lang="en-US" sz="1600" dirty="0"/>
              <a:t>Facilitates internet-based communication for resource utilization.</a:t>
            </a:r>
          </a:p>
          <a:p>
            <a:pPr>
              <a:lnSpc>
                <a:spcPct val="150000"/>
              </a:lnSpc>
            </a:pPr>
            <a:r>
              <a:rPr lang="en-US" sz="1600" b="1" dirty="0"/>
              <a:t>Client-Server Interaction: </a:t>
            </a:r>
            <a:r>
              <a:rPr lang="en-US" sz="1600" dirty="0"/>
              <a:t>Clients access services via endpoints for data transmission.</a:t>
            </a:r>
          </a:p>
          <a:p>
            <a:pPr>
              <a:lnSpc>
                <a:spcPct val="150000"/>
              </a:lnSpc>
            </a:pPr>
            <a:r>
              <a:rPr lang="en-US" sz="1600" b="1" dirty="0"/>
              <a:t>Common API Terms: </a:t>
            </a:r>
            <a:r>
              <a:rPr lang="en-US" sz="1600" dirty="0"/>
              <a:t>Client, web service, endpoint, HTTP methods, and JSON format.</a:t>
            </a:r>
          </a:p>
          <a:p>
            <a:pPr>
              <a:lnSpc>
                <a:spcPct val="150000"/>
              </a:lnSpc>
            </a:pPr>
            <a:r>
              <a:rPr lang="en-US" sz="1600" b="1" dirty="0"/>
              <a:t>Example APIs: </a:t>
            </a:r>
            <a:r>
              <a:rPr lang="en-US" sz="1600" dirty="0"/>
              <a:t>Watson Text to Speech for audio-to-text conversion, Watson Language Translator for translation tasks.</a:t>
            </a:r>
          </a:p>
          <a:p>
            <a:pPr>
              <a:lnSpc>
                <a:spcPct val="150000"/>
              </a:lnSpc>
            </a:pPr>
            <a:r>
              <a:rPr lang="en-US" sz="1600" b="1" dirty="0"/>
              <a:t>API Communication: </a:t>
            </a:r>
            <a:r>
              <a:rPr lang="en-US" sz="1600" dirty="0"/>
              <a:t>POST and GET requests for data transmission and retrieval.</a:t>
            </a:r>
          </a:p>
          <a:p>
            <a:pPr>
              <a:lnSpc>
                <a:spcPct val="150000"/>
              </a:lnSpc>
            </a:pPr>
            <a:r>
              <a:rPr lang="en-US" sz="1600" b="1" dirty="0"/>
              <a:t>API Applications: </a:t>
            </a:r>
            <a:r>
              <a:rPr lang="en-US" sz="1600" dirty="0"/>
              <a:t>Transcription, translation, and other functionalities for software integration.</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24</a:t>
            </a:fld>
            <a:endParaRPr lang="en-US" kern="1200">
              <a:solidFill>
                <a:prstClr val="white"/>
              </a:solidFill>
              <a:latin typeface="Calibri" panose="020F0502020204030204"/>
              <a:ea typeface="+mn-ea"/>
              <a:cs typeface="+mn-cs"/>
            </a:endParaRPr>
          </a:p>
        </p:txBody>
      </p:sp>
      <p:sp>
        <p:nvSpPr>
          <p:cNvPr id="2" name="TextBox 1"/>
          <p:cNvSpPr txBox="1"/>
          <p:nvPr/>
        </p:nvSpPr>
        <p:spPr>
          <a:xfrm>
            <a:off x="2182648" y="870591"/>
            <a:ext cx="4920342"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API Functionality and Usage</a:t>
            </a:r>
          </a:p>
        </p:txBody>
      </p:sp>
    </p:spTree>
    <p:extLst>
      <p:ext uri="{BB962C8B-B14F-4D97-AF65-F5344CB8AC3E}">
        <p14:creationId xmlns:p14="http://schemas.microsoft.com/office/powerpoint/2010/main" val="3263854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25</a:t>
            </a:fld>
            <a:endParaRPr lang="en-US" kern="1200">
              <a:solidFill>
                <a:prstClr val="white"/>
              </a:solidFill>
              <a:latin typeface="Calibri" panose="020F0502020204030204"/>
              <a:ea typeface="+mn-ea"/>
              <a:cs typeface="+mn-cs"/>
            </a:endParaRPr>
          </a:p>
        </p:txBody>
      </p:sp>
      <p:sp>
        <p:nvSpPr>
          <p:cNvPr id="5" name="Title 1"/>
          <p:cNvSpPr>
            <a:spLocks noGrp="1"/>
          </p:cNvSpPr>
          <p:nvPr>
            <p:ph type="title"/>
          </p:nvPr>
        </p:nvSpPr>
        <p:spPr>
          <a:xfrm>
            <a:off x="2102873" y="1123831"/>
            <a:ext cx="4938250" cy="567789"/>
          </a:xfrm>
        </p:spPr>
        <p:txBody>
          <a:bodyPr vert="horz" lIns="91440" tIns="45720" rIns="91440" bIns="45720" rtlCol="0" anchor="ctr">
            <a:normAutofit fontScale="90000"/>
          </a:bodyPr>
          <a:lstStyle/>
          <a:p>
            <a:pPr algn="ctr"/>
            <a:r>
              <a:rPr lang="en-US" sz="2400" i="1" dirty="0">
                <a:solidFill>
                  <a:srgbClr val="002060"/>
                </a:solidFill>
                <a:latin typeface="Arial" panose="020B0604020202020204" pitchFamily="34" charset="0"/>
                <a:cs typeface="Arial" panose="020B0604020202020204" pitchFamily="34" charset="0"/>
              </a:rPr>
              <a:t>Data Sets - Powering Data Science</a:t>
            </a:r>
          </a:p>
        </p:txBody>
      </p:sp>
      <p:sp>
        <p:nvSpPr>
          <p:cNvPr id="3" name="TextBox 2">
            <a:extLst>
              <a:ext uri="{FF2B5EF4-FFF2-40B4-BE49-F238E27FC236}">
                <a16:creationId xmlns:a16="http://schemas.microsoft.com/office/drawing/2014/main" id="{0BDD2D4E-768C-835B-FFC6-8C5E4A4E4BCB}"/>
              </a:ext>
            </a:extLst>
          </p:cNvPr>
          <p:cNvSpPr txBox="1"/>
          <p:nvPr/>
        </p:nvSpPr>
        <p:spPr>
          <a:xfrm>
            <a:off x="747143" y="662166"/>
            <a:ext cx="7649711" cy="461665"/>
          </a:xfrm>
          <a:prstGeom prst="rect">
            <a:avLst/>
          </a:prstGeom>
          <a:noFill/>
        </p:spPr>
        <p:txBody>
          <a:bodyPr wrap="square" rtlCol="0">
            <a:spAutoFit/>
          </a:bodyPr>
          <a:lstStyle>
            <a:defPPr marR="0" lvl="0" algn="l" rtl="0">
              <a:lnSpc>
                <a:spcPct val="100000"/>
              </a:lnSpc>
              <a:spcBef>
                <a:spcPts val="0"/>
              </a:spcBef>
              <a:spcAft>
                <a:spcPts val="0"/>
              </a:spcAft>
            </a:defPPr>
            <a:lvl1pPr algn="ctr" defTabSz="685800">
              <a:buClrTx/>
              <a:defRPr sz="2400" b="1">
                <a:solidFill>
                  <a:srgbClr val="002060"/>
                </a:solidFill>
              </a:defRPr>
            </a:lvl1pPr>
          </a:lstStyle>
          <a:p>
            <a:r>
              <a:rPr lang="en-US" dirty="0"/>
              <a:t>Module II: Packages, APIs, Datasets and Models</a:t>
            </a:r>
          </a:p>
        </p:txBody>
      </p:sp>
      <p:pic>
        <p:nvPicPr>
          <p:cNvPr id="7" name="Picture 6" descr="A close-up of a computer&#10;&#10;Description automatically generated">
            <a:extLst>
              <a:ext uri="{FF2B5EF4-FFF2-40B4-BE49-F238E27FC236}">
                <a16:creationId xmlns:a16="http://schemas.microsoft.com/office/drawing/2014/main" id="{7F5654E3-7284-026F-8373-566ADA56E1B8}"/>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12211"/>
            <a:ext cx="5379323" cy="3353470"/>
          </a:xfrm>
          <a:prstGeom prst="rect">
            <a:avLst/>
          </a:prstGeom>
        </p:spPr>
      </p:pic>
    </p:spTree>
    <p:extLst>
      <p:ext uri="{BB962C8B-B14F-4D97-AF65-F5344CB8AC3E}">
        <p14:creationId xmlns:p14="http://schemas.microsoft.com/office/powerpoint/2010/main" val="3303457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60059" y="1413419"/>
            <a:ext cx="8707772" cy="2937932"/>
          </a:xfrm>
        </p:spPr>
        <p:txBody>
          <a:bodyPr>
            <a:normAutofit/>
          </a:bodyPr>
          <a:lstStyle/>
          <a:p>
            <a:pPr>
              <a:lnSpc>
                <a:spcPct val="150000"/>
              </a:lnSpc>
            </a:pPr>
            <a:r>
              <a:rPr lang="en-US" sz="1600" b="1" dirty="0"/>
              <a:t>Definition of Data Set: </a:t>
            </a:r>
            <a:r>
              <a:rPr lang="en-US" sz="1600" dirty="0"/>
              <a:t>Structured collection of information, including text, numbers, and media.</a:t>
            </a:r>
          </a:p>
          <a:p>
            <a:pPr>
              <a:lnSpc>
                <a:spcPct val="150000"/>
              </a:lnSpc>
            </a:pPr>
            <a:r>
              <a:rPr lang="en-US" sz="1600" b="1" dirty="0"/>
              <a:t>Tabular Data Sets: </a:t>
            </a:r>
            <a:r>
              <a:rPr lang="en-US" sz="1600" dirty="0"/>
              <a:t>Comprise rows and columns, often in CSV format.</a:t>
            </a:r>
          </a:p>
          <a:p>
            <a:pPr>
              <a:lnSpc>
                <a:spcPct val="150000"/>
              </a:lnSpc>
            </a:pPr>
            <a:r>
              <a:rPr lang="en-US" sz="1600" b="1" dirty="0"/>
              <a:t>Hierarchical and Network Data: </a:t>
            </a:r>
            <a:r>
              <a:rPr lang="en-US" sz="1600" dirty="0"/>
              <a:t>Represent relationships in tree or graph formats.</a:t>
            </a:r>
          </a:p>
          <a:p>
            <a:pPr>
              <a:lnSpc>
                <a:spcPct val="150000"/>
              </a:lnSpc>
            </a:pPr>
            <a:r>
              <a:rPr lang="en-US" sz="1600" b="1" dirty="0"/>
              <a:t>Raw Data Files: </a:t>
            </a:r>
            <a:r>
              <a:rPr lang="en-US" sz="1600" dirty="0"/>
              <a:t>Include images or audio, such as the MNIST dataset for image processing.</a:t>
            </a:r>
          </a:p>
          <a:p>
            <a:pPr>
              <a:lnSpc>
                <a:spcPct val="150000"/>
              </a:lnSpc>
            </a:pPr>
            <a:r>
              <a:rPr lang="en-US" sz="1600" b="1" dirty="0"/>
              <a:t>Data Ownership: </a:t>
            </a:r>
            <a:r>
              <a:rPr lang="en-US" sz="1600" dirty="0"/>
              <a:t>Traditionally private but now available as open data for public use.</a:t>
            </a:r>
          </a:p>
          <a:p>
            <a:pPr>
              <a:lnSpc>
                <a:spcPct val="150000"/>
              </a:lnSpc>
            </a:pPr>
            <a:r>
              <a:rPr lang="en-US" sz="1600" b="1" dirty="0"/>
              <a:t>Open Data Impact: </a:t>
            </a:r>
            <a:r>
              <a:rPr lang="en-US" sz="1600" dirty="0"/>
              <a:t>Enables insights, applications, research, and supports data science growth.</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26</a:t>
            </a:fld>
            <a:endParaRPr lang="en-US" kern="1200">
              <a:solidFill>
                <a:prstClr val="white"/>
              </a:solidFill>
              <a:latin typeface="Calibri" panose="020F0502020204030204"/>
              <a:ea typeface="+mn-ea"/>
              <a:cs typeface="+mn-cs"/>
            </a:endParaRPr>
          </a:p>
        </p:txBody>
      </p:sp>
      <p:sp>
        <p:nvSpPr>
          <p:cNvPr id="2" name="TextBox 1"/>
          <p:cNvSpPr txBox="1"/>
          <p:nvPr/>
        </p:nvSpPr>
        <p:spPr>
          <a:xfrm>
            <a:off x="2417397" y="792150"/>
            <a:ext cx="444290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Understanding Data Sets</a:t>
            </a:r>
          </a:p>
        </p:txBody>
      </p:sp>
    </p:spTree>
    <p:extLst>
      <p:ext uri="{BB962C8B-B14F-4D97-AF65-F5344CB8AC3E}">
        <p14:creationId xmlns:p14="http://schemas.microsoft.com/office/powerpoint/2010/main" val="3526657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84962" y="1399952"/>
            <a:ext cx="8707772" cy="3219305"/>
          </a:xfrm>
        </p:spPr>
        <p:txBody>
          <a:bodyPr>
            <a:normAutofit/>
          </a:bodyPr>
          <a:lstStyle/>
          <a:p>
            <a:pPr>
              <a:lnSpc>
                <a:spcPct val="150000"/>
              </a:lnSpc>
            </a:pPr>
            <a:r>
              <a:rPr lang="en-US" sz="1600" b="1" dirty="0"/>
              <a:t>Data Sources: </a:t>
            </a:r>
            <a:r>
              <a:rPr lang="en-US" sz="1600" dirty="0"/>
              <a:t>From public entities, organizations, companies, and online communities like </a:t>
            </a:r>
            <a:r>
              <a:rPr lang="en-US" sz="1600" dirty="0" err="1"/>
              <a:t>Kaggle</a:t>
            </a:r>
            <a:r>
              <a:rPr lang="en-US" sz="1600" dirty="0"/>
              <a:t>.</a:t>
            </a:r>
          </a:p>
          <a:p>
            <a:pPr>
              <a:lnSpc>
                <a:spcPct val="150000"/>
              </a:lnSpc>
            </a:pPr>
            <a:r>
              <a:rPr lang="en-US" sz="1600" b="1" dirty="0"/>
              <a:t>Open Data Access: </a:t>
            </a:r>
            <a:r>
              <a:rPr lang="en-US" sz="1600" dirty="0"/>
              <a:t>Facilitated by websites and portals offering a wide range of information.</a:t>
            </a:r>
          </a:p>
          <a:p>
            <a:pPr>
              <a:lnSpc>
                <a:spcPct val="150000"/>
              </a:lnSpc>
            </a:pPr>
            <a:r>
              <a:rPr lang="en-US" sz="1600" b="1" dirty="0"/>
              <a:t>Community Data License Agreement (CDLA): </a:t>
            </a:r>
            <a:r>
              <a:rPr lang="en-US" sz="1600" dirty="0"/>
              <a:t>Addresses licensing terms for open data distribution.</a:t>
            </a:r>
          </a:p>
          <a:p>
            <a:pPr>
              <a:lnSpc>
                <a:spcPct val="150000"/>
              </a:lnSpc>
            </a:pPr>
            <a:r>
              <a:rPr lang="en-US" sz="1600" b="1" dirty="0"/>
              <a:t>CDLA-Sharing License: </a:t>
            </a:r>
            <a:r>
              <a:rPr lang="en-US" sz="1600" dirty="0"/>
              <a:t>Grants permission to use and modify data with sharing conditions.</a:t>
            </a:r>
          </a:p>
          <a:p>
            <a:pPr>
              <a:lnSpc>
                <a:spcPct val="150000"/>
              </a:lnSpc>
            </a:pPr>
            <a:r>
              <a:rPr lang="en-US" sz="1600" b="1" dirty="0"/>
              <a:t>CDLA-Permissive License: </a:t>
            </a:r>
            <a:r>
              <a:rPr lang="en-US" sz="1600" dirty="0"/>
              <a:t>Allows data use and modification without sharing changes.</a:t>
            </a:r>
          </a:p>
          <a:p>
            <a:pPr>
              <a:lnSpc>
                <a:spcPct val="150000"/>
              </a:lnSpc>
            </a:pPr>
            <a:r>
              <a:rPr lang="en-US" sz="1600" b="1" dirty="0"/>
              <a:t>Impact on Data Science: </a:t>
            </a:r>
            <a:r>
              <a:rPr lang="en-US" sz="1600" dirty="0"/>
              <a:t>CDLA supports open data sharing without imposing restrictions on derived results.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27</a:t>
            </a:fld>
            <a:endParaRPr lang="en-US" kern="1200">
              <a:solidFill>
                <a:prstClr val="white"/>
              </a:solidFill>
              <a:latin typeface="Calibri" panose="020F0502020204030204"/>
              <a:ea typeface="+mn-ea"/>
              <a:cs typeface="+mn-cs"/>
            </a:endParaRPr>
          </a:p>
        </p:txBody>
      </p:sp>
      <p:sp>
        <p:nvSpPr>
          <p:cNvPr id="2" name="TextBox 1"/>
          <p:cNvSpPr txBox="1"/>
          <p:nvPr/>
        </p:nvSpPr>
        <p:spPr>
          <a:xfrm>
            <a:off x="2195251" y="903248"/>
            <a:ext cx="488719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Data Sources and Licensing</a:t>
            </a:r>
          </a:p>
        </p:txBody>
      </p:sp>
    </p:spTree>
    <p:extLst>
      <p:ext uri="{BB962C8B-B14F-4D97-AF65-F5344CB8AC3E}">
        <p14:creationId xmlns:p14="http://schemas.microsoft.com/office/powerpoint/2010/main" val="3436660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28</a:t>
            </a:fld>
            <a:endParaRPr lang="en-US" kern="1200">
              <a:solidFill>
                <a:prstClr val="white"/>
              </a:solidFill>
              <a:latin typeface="Calibri" panose="020F0502020204030204"/>
              <a:ea typeface="+mn-ea"/>
              <a:cs typeface="+mn-cs"/>
            </a:endParaRPr>
          </a:p>
        </p:txBody>
      </p:sp>
      <p:sp>
        <p:nvSpPr>
          <p:cNvPr id="5" name="Title 1"/>
          <p:cNvSpPr>
            <a:spLocks noGrp="1"/>
          </p:cNvSpPr>
          <p:nvPr>
            <p:ph type="title"/>
          </p:nvPr>
        </p:nvSpPr>
        <p:spPr>
          <a:xfrm>
            <a:off x="1285593" y="1127678"/>
            <a:ext cx="6572810" cy="516172"/>
          </a:xfrm>
        </p:spPr>
        <p:txBody>
          <a:bodyPr vert="horz" lIns="91440" tIns="45720" rIns="91440" bIns="45720" rtlCol="0" anchor="ctr">
            <a:normAutofit fontScale="90000"/>
          </a:bodyPr>
          <a:lstStyle/>
          <a:p>
            <a:pPr algn="ctr"/>
            <a:r>
              <a:rPr lang="en-US" sz="2400" i="1" dirty="0">
                <a:solidFill>
                  <a:srgbClr val="002060"/>
                </a:solidFill>
                <a:latin typeface="Arial" panose="020B0604020202020204" pitchFamily="34" charset="0"/>
                <a:cs typeface="Arial" panose="020B0604020202020204" pitchFamily="34" charset="0"/>
              </a:rPr>
              <a:t>Sharing Enterprise Data - Data Asset </a:t>
            </a:r>
            <a:r>
              <a:rPr lang="en-US" sz="2400" i="1" dirty="0" err="1">
                <a:solidFill>
                  <a:srgbClr val="002060"/>
                </a:solidFill>
                <a:latin typeface="Arial" panose="020B0604020202020204" pitchFamily="34" charset="0"/>
                <a:cs typeface="Arial" panose="020B0604020202020204" pitchFamily="34" charset="0"/>
              </a:rPr>
              <a:t>eXchange</a:t>
            </a:r>
            <a:endParaRPr lang="en-US" sz="2400" i="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0E03A65-E47A-965F-E9A8-91DBF48E9A32}"/>
              </a:ext>
            </a:extLst>
          </p:cNvPr>
          <p:cNvSpPr txBox="1"/>
          <p:nvPr/>
        </p:nvSpPr>
        <p:spPr>
          <a:xfrm>
            <a:off x="747143" y="662166"/>
            <a:ext cx="7649711" cy="461665"/>
          </a:xfrm>
          <a:prstGeom prst="rect">
            <a:avLst/>
          </a:prstGeom>
          <a:noFill/>
        </p:spPr>
        <p:txBody>
          <a:bodyPr wrap="square" rtlCol="0">
            <a:spAutoFit/>
          </a:bodyPr>
          <a:lstStyle>
            <a:defPPr marR="0" lvl="0" algn="l" rtl="0">
              <a:lnSpc>
                <a:spcPct val="100000"/>
              </a:lnSpc>
              <a:spcBef>
                <a:spcPts val="0"/>
              </a:spcBef>
              <a:spcAft>
                <a:spcPts val="0"/>
              </a:spcAft>
            </a:defPPr>
            <a:lvl1pPr algn="ctr" defTabSz="685800">
              <a:buClrTx/>
              <a:defRPr sz="2400" b="1">
                <a:solidFill>
                  <a:srgbClr val="002060"/>
                </a:solidFill>
              </a:defRPr>
            </a:lvl1pPr>
          </a:lstStyle>
          <a:p>
            <a:r>
              <a:rPr lang="en-US" dirty="0"/>
              <a:t>Module II: Packages, APIs, Datasets and Models</a:t>
            </a:r>
          </a:p>
        </p:txBody>
      </p:sp>
      <p:pic>
        <p:nvPicPr>
          <p:cNvPr id="7" name="Picture 6" descr="A close-up of a computer&#10;&#10;Description automatically generated">
            <a:extLst>
              <a:ext uri="{FF2B5EF4-FFF2-40B4-BE49-F238E27FC236}">
                <a16:creationId xmlns:a16="http://schemas.microsoft.com/office/drawing/2014/main" id="{CC21CBC3-58C7-032D-2FD1-C295BDA56208}"/>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12211"/>
            <a:ext cx="5379323" cy="3353470"/>
          </a:xfrm>
          <a:prstGeom prst="rect">
            <a:avLst/>
          </a:prstGeom>
        </p:spPr>
      </p:pic>
    </p:spTree>
    <p:extLst>
      <p:ext uri="{BB962C8B-B14F-4D97-AF65-F5344CB8AC3E}">
        <p14:creationId xmlns:p14="http://schemas.microsoft.com/office/powerpoint/2010/main" val="337529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60059" y="1413418"/>
            <a:ext cx="8707772" cy="3219305"/>
          </a:xfrm>
        </p:spPr>
        <p:txBody>
          <a:bodyPr>
            <a:normAutofit/>
          </a:bodyPr>
          <a:lstStyle/>
          <a:p>
            <a:pPr>
              <a:lnSpc>
                <a:spcPct val="150000"/>
              </a:lnSpc>
            </a:pPr>
            <a:r>
              <a:rPr lang="en-US" sz="1600" b="1" dirty="0"/>
              <a:t>Overview of DAX: </a:t>
            </a:r>
            <a:r>
              <a:rPr lang="en-US" sz="1600" dirty="0"/>
              <a:t>IBM's open data repository for high-quality data sets.</a:t>
            </a:r>
          </a:p>
          <a:p>
            <a:pPr>
              <a:lnSpc>
                <a:spcPct val="150000"/>
              </a:lnSpc>
            </a:pPr>
            <a:r>
              <a:rPr lang="en-US" sz="1600" b="1" dirty="0"/>
              <a:t>Purpose of DAX: </a:t>
            </a:r>
            <a:r>
              <a:rPr lang="en-US" sz="1600" dirty="0"/>
              <a:t>Curates open data sets with clear license and usage terms.</a:t>
            </a:r>
          </a:p>
          <a:p>
            <a:pPr>
              <a:lnSpc>
                <a:spcPct val="150000"/>
              </a:lnSpc>
            </a:pPr>
            <a:r>
              <a:rPr lang="en-US" sz="1600" b="1" dirty="0"/>
              <a:t>Data Variety: </a:t>
            </a:r>
            <a:r>
              <a:rPr lang="en-US" sz="1600" dirty="0"/>
              <a:t>Includes images, video, text, and audio data for enterprise applications.</a:t>
            </a:r>
          </a:p>
          <a:p>
            <a:pPr>
              <a:lnSpc>
                <a:spcPct val="150000"/>
              </a:lnSpc>
            </a:pPr>
            <a:r>
              <a:rPr lang="en-US" sz="1600" b="1" dirty="0"/>
              <a:t>Community Data License Agreement (CDLA): </a:t>
            </a:r>
            <a:r>
              <a:rPr lang="en-US" sz="1600" dirty="0"/>
              <a:t>Ensures data sets are available for collaboration.</a:t>
            </a:r>
          </a:p>
          <a:p>
            <a:pPr>
              <a:lnSpc>
                <a:spcPct val="150000"/>
              </a:lnSpc>
            </a:pPr>
            <a:r>
              <a:rPr lang="en-US" sz="1600" b="1" dirty="0"/>
              <a:t>Tutorial Notebooks: </a:t>
            </a:r>
            <a:r>
              <a:rPr lang="en-US" sz="1600" dirty="0"/>
              <a:t>Provide guidance on data cleaning, preprocessing, and analysis.</a:t>
            </a:r>
          </a:p>
          <a:p>
            <a:pPr>
              <a:lnSpc>
                <a:spcPct val="150000"/>
              </a:lnSpc>
            </a:pPr>
            <a:r>
              <a:rPr lang="en-US" sz="1600" b="1" dirty="0"/>
              <a:t>Advanced Notebooks: </a:t>
            </a:r>
            <a:r>
              <a:rPr lang="en-US" sz="1600" dirty="0"/>
              <a:t>Cover complex tasks like machine learning and statistical analysis.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29</a:t>
            </a:fld>
            <a:endParaRPr lang="en-US" kern="1200">
              <a:solidFill>
                <a:prstClr val="white"/>
              </a:solidFill>
              <a:latin typeface="Calibri" panose="020F0502020204030204"/>
              <a:ea typeface="+mn-ea"/>
              <a:cs typeface="+mn-cs"/>
            </a:endParaRPr>
          </a:p>
        </p:txBody>
      </p:sp>
      <p:sp>
        <p:nvSpPr>
          <p:cNvPr id="2" name="TextBox 1"/>
          <p:cNvSpPr txBox="1"/>
          <p:nvPr/>
        </p:nvSpPr>
        <p:spPr>
          <a:xfrm>
            <a:off x="1950891" y="903248"/>
            <a:ext cx="5375914"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Introduction to Data Asset </a:t>
            </a:r>
            <a:r>
              <a:rPr lang="en-US" dirty="0" err="1"/>
              <a:t>eXchange</a:t>
            </a:r>
            <a:r>
              <a:rPr lang="en-US" dirty="0"/>
              <a:t> (DAX)</a:t>
            </a:r>
          </a:p>
        </p:txBody>
      </p:sp>
    </p:spTree>
    <p:extLst>
      <p:ext uri="{BB962C8B-B14F-4D97-AF65-F5344CB8AC3E}">
        <p14:creationId xmlns:p14="http://schemas.microsoft.com/office/powerpoint/2010/main" val="405345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a:t>
            </a:fld>
            <a:endParaRPr lang="en-US" kern="1200">
              <a:solidFill>
                <a:prstClr val="white"/>
              </a:solidFill>
              <a:latin typeface="Calibri" panose="020F0502020204030204"/>
              <a:ea typeface="+mn-ea"/>
              <a:cs typeface="+mn-cs"/>
            </a:endParaRPr>
          </a:p>
        </p:txBody>
      </p:sp>
      <p:sp>
        <p:nvSpPr>
          <p:cNvPr id="2" name="TextBox 1"/>
          <p:cNvSpPr txBox="1"/>
          <p:nvPr/>
        </p:nvSpPr>
        <p:spPr>
          <a:xfrm>
            <a:off x="522514" y="1829268"/>
            <a:ext cx="4155621" cy="1323439"/>
          </a:xfrm>
          <a:prstGeom prst="rect">
            <a:avLst/>
          </a:prstGeom>
          <a:noFill/>
        </p:spPr>
        <p:txBody>
          <a:bodyPr wrap="square" rtlCol="0">
            <a:spAutoFit/>
          </a:bodyPr>
          <a:lstStyle/>
          <a:p>
            <a:pPr defTabSz="685800">
              <a:buClrTx/>
            </a:pPr>
            <a:r>
              <a:rPr lang="en-US" sz="3200" b="1" dirty="0">
                <a:solidFill>
                  <a:srgbClr val="002060"/>
                </a:solidFill>
              </a:rPr>
              <a:t>Module I</a:t>
            </a:r>
            <a:br>
              <a:rPr lang="en-US" sz="2000" b="1" kern="1200" dirty="0">
                <a:solidFill>
                  <a:srgbClr val="002060"/>
                </a:solidFill>
                <a:latin typeface="Calibri" panose="020F0502020204030204"/>
                <a:ea typeface="+mn-ea"/>
                <a:cs typeface="+mn-cs"/>
              </a:rPr>
            </a:br>
            <a:r>
              <a:rPr lang="en-US" sz="2400" b="1" dirty="0">
                <a:solidFill>
                  <a:srgbClr val="002060"/>
                </a:solidFill>
              </a:rPr>
              <a:t>Overview of Data Science Tools</a:t>
            </a:r>
            <a:endParaRPr lang="en-US" sz="2000" b="1" kern="1200" dirty="0">
              <a:solidFill>
                <a:srgbClr val="002060"/>
              </a:solidFill>
              <a:latin typeface="Calibri" panose="020F0502020204030204"/>
              <a:ea typeface="+mn-ea"/>
              <a:cs typeface="+mn-cs"/>
            </a:endParaRPr>
          </a:p>
        </p:txBody>
      </p:sp>
      <p:pic>
        <p:nvPicPr>
          <p:cNvPr id="1026" name="Picture 2" descr="Relative picture for a slide about &quot;Overview of Data Science Tool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98" y="1180815"/>
            <a:ext cx="2978303" cy="29783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248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30</a:t>
            </a:fld>
            <a:endParaRPr lang="en-US" kern="1200">
              <a:solidFill>
                <a:prstClr val="white"/>
              </a:solidFill>
              <a:latin typeface="Calibri" panose="020F0502020204030204"/>
              <a:ea typeface="+mn-ea"/>
              <a:cs typeface="+mn-cs"/>
            </a:endParaRPr>
          </a:p>
        </p:txBody>
      </p:sp>
      <p:pic>
        <p:nvPicPr>
          <p:cNvPr id="2" name="Picture 1"/>
          <p:cNvPicPr>
            <a:picLocks noChangeAspect="1"/>
          </p:cNvPicPr>
          <p:nvPr/>
        </p:nvPicPr>
        <p:blipFill>
          <a:blip r:embed="rId2"/>
          <a:stretch>
            <a:fillRect/>
          </a:stretch>
        </p:blipFill>
        <p:spPr>
          <a:xfrm>
            <a:off x="1311107" y="968292"/>
            <a:ext cx="6521785" cy="3206915"/>
          </a:xfrm>
          <a:prstGeom prst="rect">
            <a:avLst/>
          </a:prstGeom>
        </p:spPr>
      </p:pic>
    </p:spTree>
    <p:extLst>
      <p:ext uri="{BB962C8B-B14F-4D97-AF65-F5344CB8AC3E}">
        <p14:creationId xmlns:p14="http://schemas.microsoft.com/office/powerpoint/2010/main" val="2929503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60059" y="1413418"/>
            <a:ext cx="8707772" cy="3219305"/>
          </a:xfrm>
        </p:spPr>
        <p:txBody>
          <a:bodyPr vert="horz" lIns="91440" tIns="45720" rIns="91440" bIns="45720" rtlCol="0">
            <a:normAutofit/>
          </a:bodyPr>
          <a:lstStyle/>
          <a:p>
            <a:pPr>
              <a:lnSpc>
                <a:spcPct val="150000"/>
              </a:lnSpc>
            </a:pPr>
            <a:r>
              <a:rPr lang="en-US" sz="1600" b="1" dirty="0"/>
              <a:t>Accessing DAX: </a:t>
            </a:r>
            <a:r>
              <a:rPr lang="en-US" sz="1600" dirty="0"/>
              <a:t>Visit IBM Developer website and select Data Asset </a:t>
            </a:r>
            <a:r>
              <a:rPr lang="en-US" sz="1600" dirty="0" err="1"/>
              <a:t>eXchange</a:t>
            </a:r>
            <a:r>
              <a:rPr lang="en-US" sz="1600" dirty="0"/>
              <a:t>.</a:t>
            </a:r>
          </a:p>
          <a:p>
            <a:pPr>
              <a:lnSpc>
                <a:spcPct val="150000"/>
              </a:lnSpc>
            </a:pPr>
            <a:r>
              <a:rPr lang="en-US" sz="1600" b="1" dirty="0"/>
              <a:t>Data Exploration: </a:t>
            </a:r>
            <a:r>
              <a:rPr lang="en-US" sz="1600" dirty="0"/>
              <a:t>Explore multiple open data sets on DAX for various purposes.</a:t>
            </a:r>
          </a:p>
          <a:p>
            <a:pPr>
              <a:lnSpc>
                <a:spcPct val="150000"/>
              </a:lnSpc>
            </a:pPr>
            <a:r>
              <a:rPr lang="en-US" sz="1600" b="1" dirty="0"/>
              <a:t>Downloading Data: </a:t>
            </a:r>
            <a:r>
              <a:rPr lang="en-US" sz="1600" dirty="0"/>
              <a:t>Easily download data sets like "NOAA Weather Data - JFK Airport."</a:t>
            </a:r>
          </a:p>
          <a:p>
            <a:pPr>
              <a:lnSpc>
                <a:spcPct val="150000"/>
              </a:lnSpc>
            </a:pPr>
            <a:r>
              <a:rPr lang="en-US" sz="1600" b="1" dirty="0"/>
              <a:t>Notebook Integration: </a:t>
            </a:r>
            <a:r>
              <a:rPr lang="en-US" sz="1600" dirty="0"/>
              <a:t>Use notebooks in Watson Studio for data analysis and processing.</a:t>
            </a:r>
          </a:p>
          <a:p>
            <a:pPr>
              <a:lnSpc>
                <a:spcPct val="150000"/>
              </a:lnSpc>
            </a:pPr>
            <a:r>
              <a:rPr lang="en-US" sz="1600" b="1" dirty="0"/>
              <a:t>Data Files: </a:t>
            </a:r>
            <a:r>
              <a:rPr lang="en-US" sz="1600" dirty="0"/>
              <a:t>Access data files associated with data sets for further analysis.</a:t>
            </a:r>
          </a:p>
          <a:p>
            <a:pPr>
              <a:lnSpc>
                <a:spcPct val="150000"/>
              </a:lnSpc>
            </a:pPr>
            <a:r>
              <a:rPr lang="en-US" sz="1600" b="1" dirty="0"/>
              <a:t>IBM Developer Resources: </a:t>
            </a:r>
            <a:r>
              <a:rPr lang="en-US" sz="1600" dirty="0"/>
              <a:t>DAX and Model Asset </a:t>
            </a:r>
            <a:r>
              <a:rPr lang="en-US" sz="1600" dirty="0" err="1"/>
              <a:t>eXchange</a:t>
            </a:r>
            <a:r>
              <a:rPr lang="en-US" sz="1600" dirty="0"/>
              <a:t> (MAX) available for developers.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31</a:t>
            </a:fld>
            <a:endParaRPr lang="en-US" kern="1200">
              <a:solidFill>
                <a:prstClr val="white"/>
              </a:solidFill>
              <a:latin typeface="Calibri" panose="020F0502020204030204"/>
              <a:ea typeface="+mn-ea"/>
              <a:cs typeface="+mn-cs"/>
            </a:endParaRPr>
          </a:p>
        </p:txBody>
      </p:sp>
      <p:sp>
        <p:nvSpPr>
          <p:cNvPr id="2" name="TextBox 1"/>
          <p:cNvSpPr txBox="1"/>
          <p:nvPr/>
        </p:nvSpPr>
        <p:spPr>
          <a:xfrm>
            <a:off x="1950891" y="903248"/>
            <a:ext cx="537591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Navigating Data Asset </a:t>
            </a:r>
            <a:r>
              <a:rPr lang="en-US" dirty="0" err="1"/>
              <a:t>eXchange</a:t>
            </a:r>
            <a:r>
              <a:rPr lang="en-US" dirty="0"/>
              <a:t> (DAX)</a:t>
            </a:r>
          </a:p>
        </p:txBody>
      </p:sp>
    </p:spTree>
    <p:extLst>
      <p:ext uri="{BB962C8B-B14F-4D97-AF65-F5344CB8AC3E}">
        <p14:creationId xmlns:p14="http://schemas.microsoft.com/office/powerpoint/2010/main" val="3751707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32</a:t>
            </a:fld>
            <a:endParaRPr lang="en-US" kern="1200">
              <a:solidFill>
                <a:prstClr val="white"/>
              </a:solidFill>
              <a:latin typeface="Calibri" panose="020F0502020204030204"/>
              <a:ea typeface="+mn-ea"/>
              <a:cs typeface="+mn-cs"/>
            </a:endParaRPr>
          </a:p>
        </p:txBody>
      </p:sp>
      <p:sp>
        <p:nvSpPr>
          <p:cNvPr id="5" name="Title 1"/>
          <p:cNvSpPr>
            <a:spLocks noGrp="1"/>
          </p:cNvSpPr>
          <p:nvPr>
            <p:ph type="title"/>
          </p:nvPr>
        </p:nvSpPr>
        <p:spPr>
          <a:xfrm>
            <a:off x="1855960" y="1091174"/>
            <a:ext cx="5432075" cy="755727"/>
          </a:xfrm>
        </p:spPr>
        <p:txBody>
          <a:bodyPr vert="horz" lIns="91440" tIns="45720" rIns="91440" bIns="45720" rtlCol="0" anchor="ctr">
            <a:normAutofit/>
          </a:bodyPr>
          <a:lstStyle/>
          <a:p>
            <a:pPr algn="ctr"/>
            <a:r>
              <a:rPr lang="en-US" sz="2000" i="1" dirty="0">
                <a:solidFill>
                  <a:srgbClr val="002060"/>
                </a:solidFill>
                <a:latin typeface="Arial" panose="020B0604020202020204" pitchFamily="34" charset="0"/>
                <a:cs typeface="Arial" panose="020B0604020202020204" pitchFamily="34" charset="0"/>
              </a:rPr>
              <a:t>Machine Learning Models</a:t>
            </a:r>
            <a:br>
              <a:rPr lang="en-US" sz="2000" i="1" dirty="0">
                <a:solidFill>
                  <a:srgbClr val="002060"/>
                </a:solidFill>
                <a:latin typeface="Arial" panose="020B0604020202020204" pitchFamily="34" charset="0"/>
                <a:cs typeface="Arial" panose="020B0604020202020204" pitchFamily="34" charset="0"/>
              </a:rPr>
            </a:br>
            <a:r>
              <a:rPr lang="en-US" sz="2000" i="1" dirty="0">
                <a:solidFill>
                  <a:srgbClr val="002060"/>
                </a:solidFill>
                <a:latin typeface="Arial" panose="020B0604020202020204" pitchFamily="34" charset="0"/>
                <a:cs typeface="Arial" panose="020B0604020202020204" pitchFamily="34" charset="0"/>
              </a:rPr>
              <a:t>Learning from Models to Make Predictions</a:t>
            </a:r>
          </a:p>
        </p:txBody>
      </p:sp>
      <p:sp>
        <p:nvSpPr>
          <p:cNvPr id="3" name="TextBox 2">
            <a:extLst>
              <a:ext uri="{FF2B5EF4-FFF2-40B4-BE49-F238E27FC236}">
                <a16:creationId xmlns:a16="http://schemas.microsoft.com/office/drawing/2014/main" id="{390E96E1-46AB-FF6B-C51E-52C4315058C1}"/>
              </a:ext>
            </a:extLst>
          </p:cNvPr>
          <p:cNvSpPr txBox="1"/>
          <p:nvPr/>
        </p:nvSpPr>
        <p:spPr>
          <a:xfrm>
            <a:off x="747143" y="662166"/>
            <a:ext cx="7649711" cy="461665"/>
          </a:xfrm>
          <a:prstGeom prst="rect">
            <a:avLst/>
          </a:prstGeom>
          <a:noFill/>
        </p:spPr>
        <p:txBody>
          <a:bodyPr wrap="square" rtlCol="0">
            <a:spAutoFit/>
          </a:bodyPr>
          <a:lstStyle>
            <a:defPPr marR="0" lvl="0" algn="l" rtl="0">
              <a:lnSpc>
                <a:spcPct val="100000"/>
              </a:lnSpc>
              <a:spcBef>
                <a:spcPts val="0"/>
              </a:spcBef>
              <a:spcAft>
                <a:spcPts val="0"/>
              </a:spcAft>
            </a:defPPr>
            <a:lvl1pPr algn="ctr" defTabSz="685800">
              <a:buClrTx/>
              <a:defRPr sz="2400" b="1">
                <a:solidFill>
                  <a:srgbClr val="002060"/>
                </a:solidFill>
              </a:defRPr>
            </a:lvl1pPr>
          </a:lstStyle>
          <a:p>
            <a:r>
              <a:rPr lang="en-US" dirty="0"/>
              <a:t>Module II: Packages, APIs, Datasets and Models</a:t>
            </a:r>
          </a:p>
        </p:txBody>
      </p:sp>
      <p:pic>
        <p:nvPicPr>
          <p:cNvPr id="7" name="Picture 6" descr="A close-up of a computer&#10;&#10;Description automatically generated">
            <a:extLst>
              <a:ext uri="{FF2B5EF4-FFF2-40B4-BE49-F238E27FC236}">
                <a16:creationId xmlns:a16="http://schemas.microsoft.com/office/drawing/2014/main" id="{75900C53-6840-0CE4-7264-D49CB21EA52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87637"/>
            <a:ext cx="5379323" cy="3353470"/>
          </a:xfrm>
          <a:prstGeom prst="rect">
            <a:avLst/>
          </a:prstGeom>
        </p:spPr>
      </p:pic>
    </p:spTree>
    <p:extLst>
      <p:ext uri="{BB962C8B-B14F-4D97-AF65-F5344CB8AC3E}">
        <p14:creationId xmlns:p14="http://schemas.microsoft.com/office/powerpoint/2010/main" val="1258223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570299" y="1413418"/>
            <a:ext cx="8516552" cy="3219305"/>
          </a:xfrm>
        </p:spPr>
        <p:txBody>
          <a:bodyPr vert="horz" lIns="91440" tIns="45720" rIns="91440" bIns="45720" rtlCol="0">
            <a:normAutofit fontScale="92500" lnSpcReduction="20000"/>
          </a:bodyPr>
          <a:lstStyle/>
          <a:p>
            <a:pPr marL="0" indent="0">
              <a:lnSpc>
                <a:spcPct val="150000"/>
              </a:lnSpc>
              <a:buNone/>
            </a:pPr>
            <a:r>
              <a:rPr lang="en-US" sz="1600" b="1" dirty="0"/>
              <a:t>Definition of Machine Learning Models: </a:t>
            </a:r>
            <a:r>
              <a:rPr lang="en-US" sz="1600" dirty="0"/>
              <a:t>Algorithms that identify data patterns.</a:t>
            </a:r>
          </a:p>
          <a:p>
            <a:pPr marL="0" indent="0">
              <a:lnSpc>
                <a:spcPct val="150000"/>
              </a:lnSpc>
              <a:buNone/>
            </a:pPr>
            <a:r>
              <a:rPr lang="en-US" sz="1600" b="1" dirty="0"/>
              <a:t>Model Training Process: </a:t>
            </a:r>
            <a:r>
              <a:rPr lang="en-US" sz="1600" dirty="0"/>
              <a:t>Learning patterns from data through algorithms.</a:t>
            </a:r>
          </a:p>
          <a:p>
            <a:pPr marL="0" indent="0">
              <a:lnSpc>
                <a:spcPct val="150000"/>
              </a:lnSpc>
              <a:buNone/>
            </a:pPr>
            <a:endParaRPr lang="en-US" sz="1600" b="1" dirty="0"/>
          </a:p>
          <a:p>
            <a:pPr marL="0" indent="0">
              <a:lnSpc>
                <a:spcPct val="150000"/>
              </a:lnSpc>
              <a:buNone/>
            </a:pPr>
            <a:r>
              <a:rPr lang="en-US" sz="1600" b="1" dirty="0"/>
              <a:t>Types of Machine Learning: </a:t>
            </a:r>
            <a:r>
              <a:rPr lang="en-US" sz="1600" dirty="0"/>
              <a:t>Supervised, Unsupervised, and Reinforcement Learning.</a:t>
            </a:r>
          </a:p>
          <a:p>
            <a:pPr>
              <a:lnSpc>
                <a:spcPct val="150000"/>
              </a:lnSpc>
              <a:buFont typeface="Wingdings" panose="05000000000000000000" pitchFamily="2" charset="2"/>
              <a:buChar char="Ø"/>
            </a:pPr>
            <a:r>
              <a:rPr lang="en-US" sz="1600" b="1" dirty="0"/>
              <a:t>Supervised Learning Models: </a:t>
            </a:r>
            <a:r>
              <a:rPr lang="en-US" sz="1600" dirty="0"/>
              <a:t>Regression (predict numeric values) and Classification (predict categories).</a:t>
            </a:r>
          </a:p>
          <a:p>
            <a:pPr>
              <a:lnSpc>
                <a:spcPct val="150000"/>
              </a:lnSpc>
              <a:buFont typeface="Wingdings" panose="05000000000000000000" pitchFamily="2" charset="2"/>
              <a:buChar char="Ø"/>
            </a:pPr>
            <a:r>
              <a:rPr lang="en-US" sz="1600" b="1" dirty="0"/>
              <a:t>Unsupervised Learning Models: </a:t>
            </a:r>
            <a:r>
              <a:rPr lang="en-US" sz="1600" dirty="0"/>
              <a:t>Clustering (grouping similar data) and Anomaly Detection (identifying outliers).</a:t>
            </a:r>
          </a:p>
          <a:p>
            <a:pPr>
              <a:lnSpc>
                <a:spcPct val="150000"/>
              </a:lnSpc>
              <a:buFont typeface="Wingdings" panose="05000000000000000000" pitchFamily="2" charset="2"/>
              <a:buChar char="Ø"/>
            </a:pPr>
            <a:r>
              <a:rPr lang="en-US" sz="1600" b="1" dirty="0"/>
              <a:t>Reinforcement Learning: </a:t>
            </a:r>
            <a:r>
              <a:rPr lang="en-US" sz="1600" dirty="0"/>
              <a:t>Learning through trial and error, based on rewards.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33</a:t>
            </a:fld>
            <a:endParaRPr lang="en-US" kern="1200">
              <a:solidFill>
                <a:prstClr val="white"/>
              </a:solidFill>
              <a:latin typeface="Calibri" panose="020F0502020204030204"/>
              <a:ea typeface="+mn-ea"/>
              <a:cs typeface="+mn-cs"/>
            </a:endParaRPr>
          </a:p>
        </p:txBody>
      </p:sp>
      <p:sp>
        <p:nvSpPr>
          <p:cNvPr id="2" name="TextBox 1"/>
          <p:cNvSpPr txBox="1"/>
          <p:nvPr/>
        </p:nvSpPr>
        <p:spPr>
          <a:xfrm>
            <a:off x="1682096" y="903248"/>
            <a:ext cx="591350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Introduction to Machine Learning Models</a:t>
            </a:r>
          </a:p>
        </p:txBody>
      </p:sp>
    </p:spTree>
    <p:extLst>
      <p:ext uri="{BB962C8B-B14F-4D97-AF65-F5344CB8AC3E}">
        <p14:creationId xmlns:p14="http://schemas.microsoft.com/office/powerpoint/2010/main" val="1088617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60059" y="1413418"/>
            <a:ext cx="8736984" cy="3219305"/>
          </a:xfrm>
        </p:spPr>
        <p:txBody>
          <a:bodyPr vert="horz" lIns="91440" tIns="45720" rIns="91440" bIns="45720" rtlCol="0">
            <a:normAutofit/>
          </a:bodyPr>
          <a:lstStyle/>
          <a:p>
            <a:pPr>
              <a:lnSpc>
                <a:spcPct val="150000"/>
              </a:lnSpc>
            </a:pPr>
            <a:r>
              <a:rPr lang="en-US" sz="1600" b="1" dirty="0"/>
              <a:t>Deep Learning Overview: </a:t>
            </a:r>
            <a:r>
              <a:rPr lang="en-US" sz="1600" dirty="0"/>
              <a:t>Emulates human brain for solving complex problems.</a:t>
            </a:r>
          </a:p>
          <a:p>
            <a:pPr>
              <a:lnSpc>
                <a:spcPct val="150000"/>
              </a:lnSpc>
            </a:pPr>
            <a:r>
              <a:rPr lang="en-US" sz="1600" b="1" dirty="0"/>
              <a:t>Deep Learning Applications: </a:t>
            </a:r>
            <a:r>
              <a:rPr lang="en-US" sz="1600" dirty="0"/>
              <a:t>Natural language processing, image analysis, time series forecasting.</a:t>
            </a:r>
          </a:p>
          <a:p>
            <a:pPr>
              <a:lnSpc>
                <a:spcPct val="150000"/>
              </a:lnSpc>
            </a:pPr>
            <a:r>
              <a:rPr lang="en-US" sz="1600" b="1" dirty="0"/>
              <a:t>Training Deep Learning Models: </a:t>
            </a:r>
            <a:r>
              <a:rPr lang="en-US" sz="1600" dirty="0"/>
              <a:t>Requires large labeled datasets and specialized hardware.</a:t>
            </a:r>
          </a:p>
          <a:p>
            <a:pPr>
              <a:lnSpc>
                <a:spcPct val="150000"/>
              </a:lnSpc>
            </a:pPr>
            <a:r>
              <a:rPr lang="en-US" sz="1600" b="1" dirty="0"/>
              <a:t>Implementation Frameworks: </a:t>
            </a:r>
            <a:r>
              <a:rPr lang="en-US" sz="1600" dirty="0"/>
              <a:t>TensorFlow, </a:t>
            </a:r>
            <a:r>
              <a:rPr lang="en-US" sz="1600" dirty="0" err="1"/>
              <a:t>PyTorch</a:t>
            </a:r>
            <a:r>
              <a:rPr lang="en-US" sz="1600" dirty="0"/>
              <a:t>, </a:t>
            </a:r>
            <a:r>
              <a:rPr lang="en-US" sz="1600" dirty="0" err="1"/>
              <a:t>Keras</a:t>
            </a:r>
            <a:r>
              <a:rPr lang="en-US" sz="1600" dirty="0"/>
              <a:t> for building and training models.</a:t>
            </a:r>
          </a:p>
          <a:p>
            <a:pPr>
              <a:lnSpc>
                <a:spcPct val="150000"/>
              </a:lnSpc>
            </a:pPr>
            <a:r>
              <a:rPr lang="en-US" sz="1600" b="1" dirty="0"/>
              <a:t>Model Repositories: </a:t>
            </a:r>
            <a:r>
              <a:rPr lang="en-US" sz="1600" dirty="0"/>
              <a:t>Access pre-trained models from TensorFlow, </a:t>
            </a:r>
            <a:r>
              <a:rPr lang="en-US" sz="1600" dirty="0" err="1"/>
              <a:t>PyTorch</a:t>
            </a:r>
            <a:r>
              <a:rPr lang="en-US" sz="1600" dirty="0"/>
              <a:t>, </a:t>
            </a:r>
            <a:r>
              <a:rPr lang="en-US" sz="1600" dirty="0" err="1"/>
              <a:t>Keras</a:t>
            </a:r>
            <a:r>
              <a:rPr lang="en-US" sz="1600" dirty="0"/>
              <a:t>, ONNX.</a:t>
            </a:r>
          </a:p>
          <a:p>
            <a:pPr>
              <a:lnSpc>
                <a:spcPct val="150000"/>
              </a:lnSpc>
            </a:pPr>
            <a:r>
              <a:rPr lang="en-US" sz="1600" b="1" dirty="0"/>
              <a:t>Building a Custom Model: </a:t>
            </a:r>
            <a:r>
              <a:rPr lang="en-US" sz="1600" dirty="0"/>
              <a:t>Collect, prepare data, label, select or build a model, train, analyze, and deploy.</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34</a:t>
            </a:fld>
            <a:endParaRPr lang="en-US" kern="1200">
              <a:solidFill>
                <a:prstClr val="white"/>
              </a:solidFill>
              <a:latin typeface="Calibri" panose="020F0502020204030204"/>
              <a:ea typeface="+mn-ea"/>
              <a:cs typeface="+mn-cs"/>
            </a:endParaRPr>
          </a:p>
        </p:txBody>
      </p:sp>
      <p:sp>
        <p:nvSpPr>
          <p:cNvPr id="2" name="TextBox 1"/>
          <p:cNvSpPr txBox="1"/>
          <p:nvPr/>
        </p:nvSpPr>
        <p:spPr>
          <a:xfrm>
            <a:off x="1410459" y="903248"/>
            <a:ext cx="6440450"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Deep Learning and Model Implementation</a:t>
            </a:r>
          </a:p>
        </p:txBody>
      </p:sp>
    </p:spTree>
    <p:extLst>
      <p:ext uri="{BB962C8B-B14F-4D97-AF65-F5344CB8AC3E}">
        <p14:creationId xmlns:p14="http://schemas.microsoft.com/office/powerpoint/2010/main" val="950774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35</a:t>
            </a:fld>
            <a:endParaRPr lang="en-US" kern="1200">
              <a:solidFill>
                <a:prstClr val="white"/>
              </a:solidFill>
              <a:latin typeface="Calibri" panose="020F0502020204030204"/>
              <a:ea typeface="+mn-ea"/>
              <a:cs typeface="+mn-cs"/>
            </a:endParaRPr>
          </a:p>
        </p:txBody>
      </p:sp>
      <p:sp>
        <p:nvSpPr>
          <p:cNvPr id="2" name="TextBox 1"/>
          <p:cNvSpPr txBox="1"/>
          <p:nvPr/>
        </p:nvSpPr>
        <p:spPr>
          <a:xfrm>
            <a:off x="628650" y="2044152"/>
            <a:ext cx="4131129" cy="1384995"/>
          </a:xfrm>
          <a:prstGeom prst="rect">
            <a:avLst/>
          </a:prstGeom>
          <a:noFill/>
        </p:spPr>
        <p:txBody>
          <a:bodyPr wrap="square" rtlCol="0">
            <a:spAutoFit/>
          </a:bodyPr>
          <a:lstStyle>
            <a:defPPr marR="0" lvl="0" algn="l" rtl="0">
              <a:lnSpc>
                <a:spcPct val="100000"/>
              </a:lnSpc>
              <a:spcBef>
                <a:spcPts val="0"/>
              </a:spcBef>
              <a:spcAft>
                <a:spcPts val="0"/>
              </a:spcAft>
              <a:defRPr/>
            </a:defPPr>
            <a:lvl1pPr defTabSz="685800">
              <a:buClrTx/>
              <a:defRPr sz="3200" b="1">
                <a:solidFill>
                  <a:srgbClr val="002060"/>
                </a:solidFill>
              </a:defRPr>
            </a:lvl1pPr>
          </a:lstStyle>
          <a:p>
            <a:r>
              <a:rPr lang="en-US" sz="2800" dirty="0"/>
              <a:t>Module</a:t>
            </a:r>
            <a:r>
              <a:rPr lang="ar-EG" sz="2800" dirty="0"/>
              <a:t> </a:t>
            </a:r>
            <a:r>
              <a:rPr lang="en-US" sz="2800" dirty="0"/>
              <a:t>III</a:t>
            </a:r>
            <a:br>
              <a:rPr lang="en-US" sz="2800" dirty="0"/>
            </a:br>
            <a:r>
              <a:rPr lang="en-US" sz="2800" dirty="0" err="1">
                <a:sym typeface="Economica"/>
              </a:rPr>
              <a:t>Jupyter</a:t>
            </a:r>
            <a:r>
              <a:rPr lang="en-US" sz="2800" dirty="0">
                <a:sym typeface="Economica"/>
              </a:rPr>
              <a:t> Notebooks and </a:t>
            </a:r>
            <a:r>
              <a:rPr lang="en-US" sz="2800" dirty="0" err="1">
                <a:sym typeface="Economica"/>
              </a:rPr>
              <a:t>Jupyter</a:t>
            </a:r>
            <a:r>
              <a:rPr lang="en-US" sz="2800" dirty="0">
                <a:sym typeface="Economica"/>
              </a:rPr>
              <a:t> lab</a:t>
            </a:r>
            <a:endParaRPr lang="en-US" sz="2800" dirty="0"/>
          </a:p>
        </p:txBody>
      </p:sp>
      <p:pic>
        <p:nvPicPr>
          <p:cNvPr id="1030" name="Picture 6" descr="How To Insert An Image Into A Jupyter Notebook Markdown Cell What I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907" y="1191986"/>
            <a:ext cx="3364086" cy="30342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69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397473" y="1446075"/>
            <a:ext cx="8600860" cy="2513603"/>
          </a:xfrm>
        </p:spPr>
        <p:txBody>
          <a:bodyPr vert="horz" lIns="91440" tIns="45720" rIns="91440" bIns="45720" rtlCol="0">
            <a:normAutofit/>
          </a:bodyPr>
          <a:lstStyle/>
          <a:p>
            <a:pPr>
              <a:lnSpc>
                <a:spcPct val="150000"/>
              </a:lnSpc>
            </a:pPr>
            <a:r>
              <a:rPr lang="en-US" sz="1600" b="1" dirty="0"/>
              <a:t>Interactive notebooks: </a:t>
            </a:r>
            <a:r>
              <a:rPr lang="en-US" sz="1600" dirty="0"/>
              <a:t>Combine code, explanations, visualizations in one document.</a:t>
            </a:r>
          </a:p>
          <a:p>
            <a:pPr>
              <a:lnSpc>
                <a:spcPct val="150000"/>
              </a:lnSpc>
            </a:pPr>
            <a:r>
              <a:rPr lang="en-US" sz="1600" b="1" dirty="0"/>
              <a:t>Rapid prototyping &amp; exploration: </a:t>
            </a:r>
            <a:r>
              <a:rPr lang="en-US" sz="1600" dirty="0"/>
              <a:t>Prototype ideas, explore data interactively.</a:t>
            </a:r>
          </a:p>
          <a:p>
            <a:pPr>
              <a:lnSpc>
                <a:spcPct val="150000"/>
              </a:lnSpc>
            </a:pPr>
            <a:r>
              <a:rPr lang="en-US" sz="1600" b="1" dirty="0"/>
              <a:t>Share &amp; collaborate: </a:t>
            </a:r>
            <a:r>
              <a:rPr lang="en-US" sz="1600" dirty="0"/>
              <a:t>Share notebooks for easy explanation and collaboration.</a:t>
            </a:r>
          </a:p>
          <a:p>
            <a:pPr>
              <a:lnSpc>
                <a:spcPct val="150000"/>
              </a:lnSpc>
            </a:pPr>
            <a:r>
              <a:rPr lang="en-US" sz="1600" b="1" dirty="0"/>
              <a:t>Teaching and learning: </a:t>
            </a:r>
            <a:r>
              <a:rPr lang="en-US" sz="1600" dirty="0"/>
              <a:t>Effective tool for teaching and learning data science concepts.</a:t>
            </a:r>
          </a:p>
          <a:p>
            <a:pPr>
              <a:lnSpc>
                <a:spcPct val="150000"/>
              </a:lnSpc>
            </a:pPr>
            <a:r>
              <a:rPr lang="en-US" sz="1600" b="1" dirty="0"/>
              <a:t>Open-source and language-agnostic: </a:t>
            </a:r>
            <a:r>
              <a:rPr lang="en-US" sz="1600" dirty="0"/>
              <a:t>Free to use, supports various programming languages.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36</a:t>
            </a:fld>
            <a:endParaRPr lang="en-US" kern="1200">
              <a:solidFill>
                <a:prstClr val="white"/>
              </a:solidFill>
              <a:latin typeface="Calibri" panose="020F0502020204030204"/>
              <a:ea typeface="+mn-ea"/>
              <a:cs typeface="+mn-cs"/>
            </a:endParaRPr>
          </a:p>
        </p:txBody>
      </p:sp>
      <p:sp>
        <p:nvSpPr>
          <p:cNvPr id="2" name="TextBox 1"/>
          <p:cNvSpPr txBox="1"/>
          <p:nvPr/>
        </p:nvSpPr>
        <p:spPr>
          <a:xfrm>
            <a:off x="2246270" y="792150"/>
            <a:ext cx="4651459"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Introduction to </a:t>
            </a:r>
            <a:r>
              <a:rPr lang="en-US" dirty="0" err="1"/>
              <a:t>Jupyter</a:t>
            </a:r>
            <a:r>
              <a:rPr lang="en-US" dirty="0"/>
              <a:t> Notebooks</a:t>
            </a:r>
          </a:p>
        </p:txBody>
      </p:sp>
    </p:spTree>
    <p:extLst>
      <p:ext uri="{BB962C8B-B14F-4D97-AF65-F5344CB8AC3E}">
        <p14:creationId xmlns:p14="http://schemas.microsoft.com/office/powerpoint/2010/main" val="3699296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600075" y="1584868"/>
            <a:ext cx="7943850" cy="2374811"/>
          </a:xfrm>
        </p:spPr>
        <p:txBody>
          <a:bodyPr vert="horz" lIns="91440" tIns="45720" rIns="91440" bIns="45720" rtlCol="0">
            <a:normAutofit/>
          </a:bodyPr>
          <a:lstStyle/>
          <a:p>
            <a:pPr>
              <a:lnSpc>
                <a:spcPct val="150000"/>
              </a:lnSpc>
            </a:pPr>
            <a:r>
              <a:rPr lang="en-US" sz="1600" b="1" dirty="0"/>
              <a:t>Easy installation: </a:t>
            </a:r>
            <a:r>
              <a:rPr lang="en-US" sz="1600" dirty="0"/>
              <a:t>Use </a:t>
            </a:r>
            <a:r>
              <a:rPr lang="en-US" sz="1600" dirty="0" err="1"/>
              <a:t>conda</a:t>
            </a:r>
            <a:r>
              <a:rPr lang="en-US" sz="1600" dirty="0"/>
              <a:t> package manager for straightforward installation.</a:t>
            </a:r>
          </a:p>
          <a:p>
            <a:pPr>
              <a:lnSpc>
                <a:spcPct val="150000"/>
              </a:lnSpc>
            </a:pPr>
            <a:r>
              <a:rPr lang="en-US" sz="1600" b="1" dirty="0"/>
              <a:t>Create notebooks: </a:t>
            </a:r>
            <a:r>
              <a:rPr lang="en-US" sz="1600" dirty="0"/>
              <a:t>Create new </a:t>
            </a:r>
            <a:r>
              <a:rPr lang="en-US" sz="1600" dirty="0" err="1"/>
              <a:t>Jupyter</a:t>
            </a:r>
            <a:r>
              <a:rPr lang="en-US" sz="1600" dirty="0"/>
              <a:t> notebooks for your specific projects.</a:t>
            </a:r>
          </a:p>
          <a:p>
            <a:pPr>
              <a:lnSpc>
                <a:spcPct val="150000"/>
              </a:lnSpc>
            </a:pPr>
            <a:r>
              <a:rPr lang="en-US" sz="1600" b="1" dirty="0"/>
              <a:t>Run code interactively: </a:t>
            </a:r>
            <a:r>
              <a:rPr lang="en-US" sz="1600" dirty="0"/>
              <a:t>Execute code cells and see results displayed directly below.</a:t>
            </a:r>
          </a:p>
          <a:p>
            <a:pPr>
              <a:lnSpc>
                <a:spcPct val="150000"/>
              </a:lnSpc>
            </a:pPr>
            <a:r>
              <a:rPr lang="en-US" sz="1600" b="1" dirty="0"/>
              <a:t>Rich outputs: </a:t>
            </a:r>
            <a:r>
              <a:rPr lang="en-US" sz="1600" dirty="0"/>
              <a:t>Visualize data and get textual output within the notebook.</a:t>
            </a:r>
          </a:p>
          <a:p>
            <a:pPr>
              <a:lnSpc>
                <a:spcPct val="150000"/>
              </a:lnSpc>
            </a:pPr>
            <a:r>
              <a:rPr lang="en-US" sz="1600" b="1" dirty="0"/>
              <a:t>Web-based interface:</a:t>
            </a:r>
            <a:r>
              <a:rPr lang="en-US" sz="1600" dirty="0"/>
              <a:t> Access notebooks from any device with a web browser.</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37</a:t>
            </a:fld>
            <a:endParaRPr lang="en-US" kern="1200">
              <a:solidFill>
                <a:prstClr val="white"/>
              </a:solidFill>
              <a:latin typeface="Calibri" panose="020F0502020204030204"/>
              <a:ea typeface="+mn-ea"/>
              <a:cs typeface="+mn-cs"/>
            </a:endParaRPr>
          </a:p>
        </p:txBody>
      </p:sp>
      <p:sp>
        <p:nvSpPr>
          <p:cNvPr id="2" name="TextBox 1"/>
          <p:cNvSpPr txBox="1"/>
          <p:nvPr/>
        </p:nvSpPr>
        <p:spPr>
          <a:xfrm>
            <a:off x="2280880" y="903248"/>
            <a:ext cx="4228599"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Getting Started with </a:t>
            </a:r>
            <a:r>
              <a:rPr lang="en-US" dirty="0" err="1"/>
              <a:t>Jupyter</a:t>
            </a:r>
            <a:endParaRPr lang="en-US" dirty="0"/>
          </a:p>
        </p:txBody>
      </p:sp>
    </p:spTree>
    <p:extLst>
      <p:ext uri="{BB962C8B-B14F-4D97-AF65-F5344CB8AC3E}">
        <p14:creationId xmlns:p14="http://schemas.microsoft.com/office/powerpoint/2010/main" val="534206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662518" y="1593278"/>
            <a:ext cx="7818964" cy="2418712"/>
          </a:xfrm>
        </p:spPr>
        <p:txBody>
          <a:bodyPr vert="horz" lIns="91440" tIns="45720" rIns="91440" bIns="45720" rtlCol="0">
            <a:normAutofit/>
          </a:bodyPr>
          <a:lstStyle/>
          <a:p>
            <a:pPr>
              <a:lnSpc>
                <a:spcPct val="150000"/>
              </a:lnSpc>
            </a:pPr>
            <a:r>
              <a:rPr lang="en-US" sz="1600" b="1" dirty="0"/>
              <a:t>Execution engines for code: </a:t>
            </a:r>
            <a:r>
              <a:rPr lang="en-US" sz="1600" dirty="0"/>
              <a:t>Kernels interpret and run code for specific languages.</a:t>
            </a:r>
          </a:p>
          <a:p>
            <a:pPr>
              <a:lnSpc>
                <a:spcPct val="150000"/>
              </a:lnSpc>
            </a:pPr>
            <a:r>
              <a:rPr lang="en-US" sz="1600" b="1" dirty="0"/>
              <a:t>Selecting the right kernel: </a:t>
            </a:r>
            <a:r>
              <a:rPr lang="en-US" sz="1600" dirty="0"/>
              <a:t>Choose the kernel that matches your programming language.</a:t>
            </a:r>
          </a:p>
          <a:p>
            <a:pPr>
              <a:lnSpc>
                <a:spcPct val="150000"/>
              </a:lnSpc>
            </a:pPr>
            <a:r>
              <a:rPr lang="en-US" sz="1600" b="1" dirty="0"/>
              <a:t>Support for various languages: </a:t>
            </a:r>
            <a:r>
              <a:rPr lang="en-US" sz="1600" dirty="0"/>
              <a:t>Run Python, R, Julia, and other languages in </a:t>
            </a:r>
            <a:r>
              <a:rPr lang="en-US" sz="1600" dirty="0" err="1"/>
              <a:t>Jupyter</a:t>
            </a:r>
            <a:r>
              <a:rPr lang="en-US" sz="1600" dirty="0"/>
              <a:t>.</a:t>
            </a:r>
          </a:p>
          <a:p>
            <a:pPr>
              <a:lnSpc>
                <a:spcPct val="150000"/>
              </a:lnSpc>
            </a:pPr>
            <a:r>
              <a:rPr lang="en-US" sz="1600" b="1" dirty="0"/>
              <a:t>Language specific functionalities: </a:t>
            </a:r>
            <a:r>
              <a:rPr lang="en-US" sz="1600" dirty="0"/>
              <a:t>Leverage functionalities specific to each language.</a:t>
            </a:r>
          </a:p>
          <a:p>
            <a:pPr>
              <a:lnSpc>
                <a:spcPct val="150000"/>
              </a:lnSpc>
            </a:pPr>
            <a:r>
              <a:rPr lang="en-US" sz="1600" b="1" dirty="0"/>
              <a:t>Kernel connection: </a:t>
            </a:r>
            <a:r>
              <a:rPr lang="en-US" sz="1600" dirty="0" err="1"/>
              <a:t>Jupyter</a:t>
            </a:r>
            <a:r>
              <a:rPr lang="en-US" sz="1600" dirty="0"/>
              <a:t> communicates with the kernel to execute code.</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38</a:t>
            </a:fld>
            <a:endParaRPr lang="en-US" kern="1200">
              <a:solidFill>
                <a:prstClr val="white"/>
              </a:solidFill>
              <a:latin typeface="Calibri" panose="020F0502020204030204"/>
              <a:ea typeface="+mn-ea"/>
              <a:cs typeface="+mn-cs"/>
            </a:endParaRPr>
          </a:p>
        </p:txBody>
      </p:sp>
      <p:sp>
        <p:nvSpPr>
          <p:cNvPr id="2" name="TextBox 1"/>
          <p:cNvSpPr txBox="1"/>
          <p:nvPr/>
        </p:nvSpPr>
        <p:spPr>
          <a:xfrm>
            <a:off x="2069450" y="903248"/>
            <a:ext cx="4651459"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err="1"/>
              <a:t>Jupyter</a:t>
            </a:r>
            <a:r>
              <a:rPr lang="en-US" dirty="0"/>
              <a:t> Kernels</a:t>
            </a:r>
          </a:p>
        </p:txBody>
      </p:sp>
    </p:spTree>
    <p:extLst>
      <p:ext uri="{BB962C8B-B14F-4D97-AF65-F5344CB8AC3E}">
        <p14:creationId xmlns:p14="http://schemas.microsoft.com/office/powerpoint/2010/main" val="264313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628650" y="1445450"/>
            <a:ext cx="7818964" cy="2926641"/>
          </a:xfrm>
        </p:spPr>
        <p:txBody>
          <a:bodyPr vert="horz" lIns="91440" tIns="45720" rIns="91440" bIns="45720" rtlCol="0">
            <a:normAutofit/>
          </a:bodyPr>
          <a:lstStyle/>
          <a:p>
            <a:pPr>
              <a:lnSpc>
                <a:spcPct val="150000"/>
              </a:lnSpc>
            </a:pPr>
            <a:r>
              <a:rPr lang="en-US" sz="1600" b="1" dirty="0"/>
              <a:t>Three core components: </a:t>
            </a:r>
            <a:r>
              <a:rPr lang="en-US" sz="1600" dirty="0"/>
              <a:t>Notebook interface, execution kernel, and user interface.</a:t>
            </a:r>
          </a:p>
          <a:p>
            <a:pPr>
              <a:lnSpc>
                <a:spcPct val="150000"/>
              </a:lnSpc>
            </a:pPr>
            <a:r>
              <a:rPr lang="en-US" sz="1600" b="1" dirty="0"/>
              <a:t>Collaborative workflow: </a:t>
            </a:r>
            <a:r>
              <a:rPr lang="en-US" sz="1600" dirty="0"/>
              <a:t>Code goes from notebook to kernel for execution, then results back to notebook.</a:t>
            </a:r>
          </a:p>
          <a:p>
            <a:pPr>
              <a:lnSpc>
                <a:spcPct val="150000"/>
              </a:lnSpc>
            </a:pPr>
            <a:r>
              <a:rPr lang="en-US" sz="1600" b="1" dirty="0"/>
              <a:t>Interactive environment: </a:t>
            </a:r>
            <a:r>
              <a:rPr lang="en-US" sz="1600" dirty="0"/>
              <a:t>Enables interactive development and analysis.</a:t>
            </a:r>
          </a:p>
          <a:p>
            <a:pPr>
              <a:lnSpc>
                <a:spcPct val="150000"/>
              </a:lnSpc>
            </a:pPr>
            <a:r>
              <a:rPr lang="en-US" sz="1600" b="1" dirty="0"/>
              <a:t>Open architecture: </a:t>
            </a:r>
            <a:r>
              <a:rPr lang="en-US" sz="1600" dirty="0"/>
              <a:t>Allows for customization and extension of functionalities.</a:t>
            </a:r>
          </a:p>
          <a:p>
            <a:pPr>
              <a:lnSpc>
                <a:spcPct val="150000"/>
              </a:lnSpc>
            </a:pPr>
            <a:r>
              <a:rPr lang="en-US" sz="1600" b="1" dirty="0"/>
              <a:t>Web technology foundation: </a:t>
            </a:r>
            <a:r>
              <a:rPr lang="en-US" sz="1600" dirty="0"/>
              <a:t>Built on web technologies for broad browser compatibility.</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39</a:t>
            </a:fld>
            <a:endParaRPr lang="en-US" kern="1200">
              <a:solidFill>
                <a:prstClr val="white"/>
              </a:solidFill>
              <a:latin typeface="Calibri" panose="020F0502020204030204"/>
              <a:ea typeface="+mn-ea"/>
              <a:cs typeface="+mn-cs"/>
            </a:endParaRPr>
          </a:p>
        </p:txBody>
      </p:sp>
      <p:sp>
        <p:nvSpPr>
          <p:cNvPr id="2" name="TextBox 1"/>
          <p:cNvSpPr txBox="1"/>
          <p:nvPr/>
        </p:nvSpPr>
        <p:spPr>
          <a:xfrm>
            <a:off x="2647824" y="903248"/>
            <a:ext cx="3494710"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err="1"/>
              <a:t>Jupyter</a:t>
            </a:r>
            <a:r>
              <a:rPr lang="en-US" dirty="0"/>
              <a:t> Architecture</a:t>
            </a:r>
          </a:p>
        </p:txBody>
      </p:sp>
    </p:spTree>
    <p:extLst>
      <p:ext uri="{BB962C8B-B14F-4D97-AF65-F5344CB8AC3E}">
        <p14:creationId xmlns:p14="http://schemas.microsoft.com/office/powerpoint/2010/main" val="92812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a:t>
            </a:fld>
            <a:endParaRPr lang="en-US" kern="1200">
              <a:solidFill>
                <a:prstClr val="white"/>
              </a:solidFill>
              <a:latin typeface="Calibri" panose="020F0502020204030204"/>
              <a:ea typeface="+mn-ea"/>
              <a:cs typeface="+mn-cs"/>
            </a:endParaRPr>
          </a:p>
        </p:txBody>
      </p:sp>
      <p:sp>
        <p:nvSpPr>
          <p:cNvPr id="2" name="TextBox 1"/>
          <p:cNvSpPr txBox="1"/>
          <p:nvPr/>
        </p:nvSpPr>
        <p:spPr>
          <a:xfrm>
            <a:off x="628650" y="688881"/>
            <a:ext cx="7886700" cy="461665"/>
          </a:xfrm>
          <a:prstGeom prst="rect">
            <a:avLst/>
          </a:prstGeom>
          <a:noFill/>
        </p:spPr>
        <p:txBody>
          <a:bodyPr wrap="square" rtlCol="0">
            <a:spAutoFit/>
          </a:bodyPr>
          <a:lstStyle/>
          <a:p>
            <a:pPr algn="ctr" defTabSz="685800">
              <a:buClrTx/>
            </a:pPr>
            <a:r>
              <a:rPr lang="en-US" sz="2400" b="1" dirty="0">
                <a:solidFill>
                  <a:srgbClr val="002060"/>
                </a:solidFill>
              </a:rPr>
              <a:t>Module I: Overview of Data Science Tools</a:t>
            </a:r>
            <a:endParaRPr lang="en-US" sz="2400" b="1" kern="1200" dirty="0">
              <a:solidFill>
                <a:srgbClr val="002060"/>
              </a:solidFill>
              <a:latin typeface="Calibri" panose="020F0502020204030204"/>
              <a:ea typeface="+mn-ea"/>
              <a:cs typeface="+mn-cs"/>
            </a:endParaRPr>
          </a:p>
        </p:txBody>
      </p:sp>
      <p:sp>
        <p:nvSpPr>
          <p:cNvPr id="5" name="Title 1"/>
          <p:cNvSpPr>
            <a:spLocks noGrp="1"/>
          </p:cNvSpPr>
          <p:nvPr>
            <p:ph type="title"/>
          </p:nvPr>
        </p:nvSpPr>
        <p:spPr>
          <a:xfrm>
            <a:off x="1065439" y="1150546"/>
            <a:ext cx="7013121" cy="461665"/>
          </a:xfrm>
          <a:noFill/>
        </p:spPr>
        <p:txBody>
          <a:bodyPr wrap="square" rtlCol="0">
            <a:spAutoFit/>
          </a:bodyPr>
          <a:lstStyle/>
          <a:p>
            <a:pPr algn="ctr">
              <a:lnSpc>
                <a:spcPct val="100000"/>
              </a:lnSpc>
              <a:spcBef>
                <a:spcPts val="0"/>
              </a:spcBef>
              <a:buFont typeface="Arial"/>
            </a:pPr>
            <a:r>
              <a:rPr lang="en-US" sz="2400" i="1" dirty="0">
                <a:solidFill>
                  <a:srgbClr val="002060"/>
                </a:solidFill>
                <a:latin typeface="Arial"/>
                <a:cs typeface="Arial"/>
                <a:sym typeface="Arial"/>
              </a:rPr>
              <a:t>Categories of Data Science Tools</a:t>
            </a:r>
          </a:p>
        </p:txBody>
      </p:sp>
      <p:pic>
        <p:nvPicPr>
          <p:cNvPr id="3" name="Picture 2" descr="A close-up of a computer&#10;&#10;Description automatically generated">
            <a:extLst>
              <a:ext uri="{FF2B5EF4-FFF2-40B4-BE49-F238E27FC236}">
                <a16:creationId xmlns:a16="http://schemas.microsoft.com/office/drawing/2014/main" id="{C759F4CF-D17E-F826-A95A-E2002EEED5B2}"/>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12211"/>
            <a:ext cx="5379323" cy="3353470"/>
          </a:xfrm>
          <a:prstGeom prst="rect">
            <a:avLst/>
          </a:prstGeom>
        </p:spPr>
      </p:pic>
    </p:spTree>
    <p:extLst>
      <p:ext uri="{BB962C8B-B14F-4D97-AF65-F5344CB8AC3E}">
        <p14:creationId xmlns:p14="http://schemas.microsoft.com/office/powerpoint/2010/main" val="1509679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75008" y="1551586"/>
            <a:ext cx="8754692" cy="2926641"/>
          </a:xfrm>
        </p:spPr>
        <p:txBody>
          <a:bodyPr vert="horz" lIns="91440" tIns="45720" rIns="91440" bIns="45720" rtlCol="0">
            <a:normAutofit/>
          </a:bodyPr>
          <a:lstStyle/>
          <a:p>
            <a:pPr>
              <a:lnSpc>
                <a:spcPct val="150000"/>
              </a:lnSpc>
            </a:pPr>
            <a:r>
              <a:rPr lang="en-US" sz="1600" b="1" dirty="0"/>
              <a:t>Isolate project dependencies: </a:t>
            </a:r>
            <a:r>
              <a:rPr lang="en-US" sz="1600" dirty="0"/>
              <a:t>Use </a:t>
            </a:r>
            <a:r>
              <a:rPr lang="en-US" sz="1600" dirty="0" err="1"/>
              <a:t>conda</a:t>
            </a:r>
            <a:r>
              <a:rPr lang="en-US" sz="1600" dirty="0"/>
              <a:t> environments to manage dependencies for each project.</a:t>
            </a:r>
          </a:p>
          <a:p>
            <a:pPr>
              <a:lnSpc>
                <a:spcPct val="150000"/>
              </a:lnSpc>
            </a:pPr>
            <a:r>
              <a:rPr lang="en-US" sz="1600" b="1" dirty="0"/>
              <a:t>Version control: </a:t>
            </a:r>
            <a:r>
              <a:rPr lang="en-US" sz="1600" dirty="0"/>
              <a:t>Manage different versions of libraries for specific projects.</a:t>
            </a:r>
          </a:p>
          <a:p>
            <a:pPr>
              <a:lnSpc>
                <a:spcPct val="150000"/>
              </a:lnSpc>
            </a:pPr>
            <a:r>
              <a:rPr lang="en-US" sz="1600" b="1" dirty="0"/>
              <a:t>Reproducible research: </a:t>
            </a:r>
            <a:r>
              <a:rPr lang="en-US" sz="1600" dirty="0"/>
              <a:t>Ensure consistent environments for replicating research results.</a:t>
            </a:r>
          </a:p>
          <a:p>
            <a:pPr>
              <a:lnSpc>
                <a:spcPct val="150000"/>
              </a:lnSpc>
            </a:pPr>
            <a:r>
              <a:rPr lang="en-US" sz="1600" b="1" dirty="0"/>
              <a:t>Switching between environments: </a:t>
            </a:r>
            <a:r>
              <a:rPr lang="en-US" sz="1600" dirty="0"/>
              <a:t>Easily switch between </a:t>
            </a:r>
            <a:r>
              <a:rPr lang="en-US" sz="1600" dirty="0" err="1"/>
              <a:t>conda</a:t>
            </a:r>
            <a:r>
              <a:rPr lang="en-US" sz="1600" dirty="0"/>
              <a:t> environments for different projects.</a:t>
            </a:r>
          </a:p>
          <a:p>
            <a:pPr>
              <a:lnSpc>
                <a:spcPct val="150000"/>
              </a:lnSpc>
            </a:pPr>
            <a:r>
              <a:rPr lang="en-US" sz="1600" b="1" dirty="0"/>
              <a:t>Environment sharing: </a:t>
            </a:r>
            <a:r>
              <a:rPr lang="en-US" sz="1600" dirty="0"/>
              <a:t>Share </a:t>
            </a:r>
            <a:r>
              <a:rPr lang="en-US" sz="1600" dirty="0" err="1"/>
              <a:t>conda</a:t>
            </a:r>
            <a:r>
              <a:rPr lang="en-US" sz="1600" dirty="0"/>
              <a:t> environments for collaboration with specific setups.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40</a:t>
            </a:fld>
            <a:endParaRPr lang="en-US" kern="1200">
              <a:solidFill>
                <a:prstClr val="white"/>
              </a:solidFill>
              <a:latin typeface="Calibri" panose="020F0502020204030204"/>
              <a:ea typeface="+mn-ea"/>
              <a:cs typeface="+mn-cs"/>
            </a:endParaRPr>
          </a:p>
        </p:txBody>
      </p:sp>
      <p:sp>
        <p:nvSpPr>
          <p:cNvPr id="2" name="TextBox 1"/>
          <p:cNvSpPr txBox="1"/>
          <p:nvPr/>
        </p:nvSpPr>
        <p:spPr>
          <a:xfrm>
            <a:off x="1581046" y="903248"/>
            <a:ext cx="5628266"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Additional Anaconda </a:t>
            </a:r>
            <a:r>
              <a:rPr lang="en-US" dirty="0" err="1"/>
              <a:t>Jupyter</a:t>
            </a:r>
            <a:r>
              <a:rPr lang="en-US" dirty="0"/>
              <a:t> Environments</a:t>
            </a:r>
          </a:p>
        </p:txBody>
      </p:sp>
    </p:spTree>
    <p:extLst>
      <p:ext uri="{BB962C8B-B14F-4D97-AF65-F5344CB8AC3E}">
        <p14:creationId xmlns:p14="http://schemas.microsoft.com/office/powerpoint/2010/main" val="3791648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75008" y="1413418"/>
            <a:ext cx="8600860" cy="3219305"/>
          </a:xfrm>
        </p:spPr>
        <p:txBody>
          <a:bodyPr vert="horz" lIns="91440" tIns="45720" rIns="91440" bIns="45720" rtlCol="0">
            <a:normAutofit/>
          </a:bodyPr>
          <a:lstStyle/>
          <a:p>
            <a:pPr>
              <a:lnSpc>
                <a:spcPct val="150000"/>
              </a:lnSpc>
            </a:pPr>
            <a:r>
              <a:rPr lang="en-US" sz="1600" b="1" dirty="0"/>
              <a:t>Run notebooks on the cloud: </a:t>
            </a:r>
            <a:r>
              <a:rPr lang="en-US" sz="1600" dirty="0"/>
              <a:t>Launch </a:t>
            </a:r>
            <a:r>
              <a:rPr lang="en-US" sz="1600" dirty="0" err="1"/>
              <a:t>Jupyter</a:t>
            </a:r>
            <a:r>
              <a:rPr lang="en-US" sz="1600" dirty="0"/>
              <a:t> notebooks on cloud platforms for easy access.</a:t>
            </a:r>
          </a:p>
          <a:p>
            <a:pPr>
              <a:lnSpc>
                <a:spcPct val="150000"/>
              </a:lnSpc>
            </a:pPr>
            <a:r>
              <a:rPr lang="en-US" sz="1600" b="1" dirty="0"/>
              <a:t>Scalable resources: </a:t>
            </a:r>
            <a:r>
              <a:rPr lang="en-US" sz="1600" dirty="0"/>
              <a:t>Access powerful computing resources on the cloud for large datasets.</a:t>
            </a:r>
          </a:p>
          <a:p>
            <a:pPr>
              <a:lnSpc>
                <a:spcPct val="150000"/>
              </a:lnSpc>
            </a:pPr>
            <a:r>
              <a:rPr lang="en-US" sz="1600" b="1" dirty="0"/>
              <a:t>Collaboration from anywhere: </a:t>
            </a:r>
            <a:r>
              <a:rPr lang="en-US" sz="1600" dirty="0"/>
              <a:t>Collaborate on notebooks from any device with an internet connection.</a:t>
            </a:r>
          </a:p>
          <a:p>
            <a:pPr>
              <a:lnSpc>
                <a:spcPct val="150000"/>
              </a:lnSpc>
            </a:pPr>
            <a:r>
              <a:rPr lang="en-US" sz="1600" b="1" dirty="0"/>
              <a:t>Cost-effective option: </a:t>
            </a:r>
            <a:r>
              <a:rPr lang="en-US" sz="1600" dirty="0"/>
              <a:t>Pay only for the resources you use on cloud platforms.</a:t>
            </a:r>
          </a:p>
          <a:p>
            <a:pPr>
              <a:lnSpc>
                <a:spcPct val="150000"/>
              </a:lnSpc>
            </a:pPr>
            <a:r>
              <a:rPr lang="en-US" sz="1600" b="1" dirty="0"/>
              <a:t>Variety of cloud providers:</a:t>
            </a:r>
            <a:r>
              <a:rPr lang="en-US" sz="1600" dirty="0"/>
              <a:t> Choose a cloud provider that best suits your needs.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41</a:t>
            </a:fld>
            <a:endParaRPr lang="en-US" kern="1200">
              <a:solidFill>
                <a:prstClr val="white"/>
              </a:solidFill>
              <a:latin typeface="Calibri" panose="020F0502020204030204"/>
              <a:ea typeface="+mn-ea"/>
              <a:cs typeface="+mn-cs"/>
            </a:endParaRPr>
          </a:p>
        </p:txBody>
      </p:sp>
      <p:sp>
        <p:nvSpPr>
          <p:cNvPr id="2" name="TextBox 1"/>
          <p:cNvSpPr txBox="1"/>
          <p:nvPr/>
        </p:nvSpPr>
        <p:spPr>
          <a:xfrm>
            <a:off x="1581047" y="903248"/>
            <a:ext cx="562826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Additional Cloud Based </a:t>
            </a:r>
            <a:r>
              <a:rPr lang="en-US" dirty="0" err="1"/>
              <a:t>Jupyter</a:t>
            </a:r>
            <a:r>
              <a:rPr lang="en-US" dirty="0"/>
              <a:t> Environments</a:t>
            </a:r>
          </a:p>
        </p:txBody>
      </p:sp>
    </p:spTree>
    <p:extLst>
      <p:ext uri="{BB962C8B-B14F-4D97-AF65-F5344CB8AC3E}">
        <p14:creationId xmlns:p14="http://schemas.microsoft.com/office/powerpoint/2010/main" val="679717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42</a:t>
            </a:fld>
            <a:endParaRPr lang="en-US" kern="1200">
              <a:solidFill>
                <a:prstClr val="white"/>
              </a:solidFill>
              <a:latin typeface="Calibri" panose="020F0502020204030204"/>
              <a:ea typeface="+mn-ea"/>
              <a:cs typeface="+mn-cs"/>
            </a:endParaRPr>
          </a:p>
        </p:txBody>
      </p:sp>
      <p:sp>
        <p:nvSpPr>
          <p:cNvPr id="2" name="TextBox 1"/>
          <p:cNvSpPr txBox="1"/>
          <p:nvPr/>
        </p:nvSpPr>
        <p:spPr>
          <a:xfrm>
            <a:off x="628650" y="2084974"/>
            <a:ext cx="3510643" cy="954107"/>
          </a:xfrm>
          <a:prstGeom prst="rect">
            <a:avLst/>
          </a:prstGeom>
          <a:noFill/>
        </p:spPr>
        <p:txBody>
          <a:bodyPr wrap="square" rtlCol="0">
            <a:spAutoFit/>
          </a:bodyPr>
          <a:lstStyle>
            <a:defPPr marR="0" lvl="0" algn="l" rtl="0">
              <a:lnSpc>
                <a:spcPct val="100000"/>
              </a:lnSpc>
              <a:spcBef>
                <a:spcPts val="0"/>
              </a:spcBef>
              <a:spcAft>
                <a:spcPts val="0"/>
              </a:spcAft>
              <a:defRPr/>
            </a:defPPr>
            <a:lvl1pPr defTabSz="685800">
              <a:buClrTx/>
              <a:defRPr sz="2800" b="1">
                <a:solidFill>
                  <a:srgbClr val="002060"/>
                </a:solidFill>
              </a:defRPr>
            </a:lvl1pPr>
          </a:lstStyle>
          <a:p>
            <a:r>
              <a:rPr lang="en-US" dirty="0"/>
              <a:t>Module IIII</a:t>
            </a:r>
            <a:br>
              <a:rPr lang="en-US" dirty="0"/>
            </a:br>
            <a:r>
              <a:rPr lang="en-US" dirty="0">
                <a:sym typeface="Economica"/>
              </a:rPr>
              <a:t>RStudio &amp; GitHub</a:t>
            </a:r>
            <a:endParaRPr lang="en-US" dirty="0"/>
          </a:p>
        </p:txBody>
      </p:sp>
      <p:pic>
        <p:nvPicPr>
          <p:cNvPr id="3074" name="Picture 2" descr="Top 6 reasons you need to be using RStudio | R-blogg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59" y="1562793"/>
            <a:ext cx="3115536" cy="24201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041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71570" y="1552456"/>
            <a:ext cx="8600860" cy="2418712"/>
          </a:xfrm>
        </p:spPr>
        <p:txBody>
          <a:bodyPr vert="horz" lIns="91440" tIns="45720" rIns="91440" bIns="45720" rtlCol="0">
            <a:normAutofit/>
          </a:bodyPr>
          <a:lstStyle/>
          <a:p>
            <a:pPr>
              <a:lnSpc>
                <a:spcPct val="150000"/>
              </a:lnSpc>
            </a:pPr>
            <a:r>
              <a:rPr lang="en-US" sz="1600" b="1" dirty="0"/>
              <a:t>R Programming Language:</a:t>
            </a:r>
            <a:r>
              <a:rPr lang="en-US" sz="1600" dirty="0"/>
              <a:t> Open-source language for statistical computing and graphics.</a:t>
            </a:r>
          </a:p>
          <a:p>
            <a:pPr>
              <a:lnSpc>
                <a:spcPct val="150000"/>
              </a:lnSpc>
            </a:pPr>
            <a:r>
              <a:rPr lang="en-US" sz="1600" b="1" dirty="0"/>
              <a:t>RStudio IDE: </a:t>
            </a:r>
            <a:r>
              <a:rPr lang="en-US" sz="1600" dirty="0"/>
              <a:t>Integrated development environment for working with R.</a:t>
            </a:r>
          </a:p>
          <a:p>
            <a:pPr>
              <a:lnSpc>
                <a:spcPct val="150000"/>
              </a:lnSpc>
            </a:pPr>
            <a:r>
              <a:rPr lang="en-US" sz="1600" b="1" dirty="0"/>
              <a:t>RStudio functionalities: </a:t>
            </a:r>
            <a:r>
              <a:rPr lang="en-US" sz="1600" dirty="0"/>
              <a:t>Code editing, data visualization, debugging, and more.</a:t>
            </a:r>
          </a:p>
          <a:p>
            <a:pPr>
              <a:lnSpc>
                <a:spcPct val="150000"/>
              </a:lnSpc>
            </a:pPr>
            <a:r>
              <a:rPr lang="en-US" sz="1600" b="1" dirty="0"/>
              <a:t>Benefits of using RStudio: </a:t>
            </a:r>
            <a:r>
              <a:rPr lang="en-US" sz="1600" dirty="0"/>
              <a:t>User-friendly interface for efficient R development.</a:t>
            </a:r>
          </a:p>
          <a:p>
            <a:pPr>
              <a:lnSpc>
                <a:spcPct val="150000"/>
              </a:lnSpc>
            </a:pPr>
            <a:r>
              <a:rPr lang="en-US" sz="1600" b="1" dirty="0"/>
              <a:t>Focus on data science tasks: </a:t>
            </a:r>
            <a:r>
              <a:rPr lang="en-US" sz="1600" dirty="0"/>
              <a:t>Streamline data analysis and visualization workflows.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43</a:t>
            </a:fld>
            <a:endParaRPr lang="en-US" kern="1200">
              <a:solidFill>
                <a:prstClr val="white"/>
              </a:solidFill>
              <a:latin typeface="Calibri" panose="020F0502020204030204"/>
              <a:ea typeface="+mn-ea"/>
              <a:cs typeface="+mn-cs"/>
            </a:endParaRPr>
          </a:p>
        </p:txBody>
      </p:sp>
      <p:sp>
        <p:nvSpPr>
          <p:cNvPr id="2" name="TextBox 1"/>
          <p:cNvSpPr txBox="1"/>
          <p:nvPr/>
        </p:nvSpPr>
        <p:spPr>
          <a:xfrm>
            <a:off x="2069450" y="903248"/>
            <a:ext cx="4651459"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Introduction to R and RStudio</a:t>
            </a:r>
          </a:p>
        </p:txBody>
      </p:sp>
    </p:spTree>
    <p:extLst>
      <p:ext uri="{BB962C8B-B14F-4D97-AF65-F5344CB8AC3E}">
        <p14:creationId xmlns:p14="http://schemas.microsoft.com/office/powerpoint/2010/main" val="1065892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485697" y="1609607"/>
            <a:ext cx="7818964" cy="2418712"/>
          </a:xfrm>
        </p:spPr>
        <p:txBody>
          <a:bodyPr vert="horz" lIns="91440" tIns="45720" rIns="91440" bIns="45720" rtlCol="0">
            <a:normAutofit/>
          </a:bodyPr>
          <a:lstStyle/>
          <a:p>
            <a:pPr>
              <a:lnSpc>
                <a:spcPct val="150000"/>
              </a:lnSpc>
            </a:pPr>
            <a:r>
              <a:rPr lang="en-US" sz="1600" b="1" dirty="0"/>
              <a:t>R's rich graphics capabilities: </a:t>
            </a:r>
            <a:r>
              <a:rPr lang="en-US" sz="1600" dirty="0"/>
              <a:t>Create various plots for data exploration and presentation.</a:t>
            </a:r>
          </a:p>
          <a:p>
            <a:pPr>
              <a:lnSpc>
                <a:spcPct val="150000"/>
              </a:lnSpc>
            </a:pPr>
            <a:r>
              <a:rPr lang="en-US" sz="1600" b="1" dirty="0"/>
              <a:t>Customization options: </a:t>
            </a:r>
            <a:r>
              <a:rPr lang="en-US" sz="1600" dirty="0"/>
              <a:t>Extensive control over plot appearance and elements.</a:t>
            </a:r>
          </a:p>
          <a:p>
            <a:pPr>
              <a:lnSpc>
                <a:spcPct val="150000"/>
              </a:lnSpc>
            </a:pPr>
            <a:r>
              <a:rPr lang="en-US" sz="1600" b="1" dirty="0"/>
              <a:t>Interactive graphics: </a:t>
            </a:r>
            <a:r>
              <a:rPr lang="en-US" sz="1600" dirty="0"/>
              <a:t>Create dynamic plots that respond to user interaction.</a:t>
            </a:r>
          </a:p>
          <a:p>
            <a:pPr>
              <a:lnSpc>
                <a:spcPct val="150000"/>
              </a:lnSpc>
            </a:pPr>
            <a:r>
              <a:rPr lang="en-US" sz="1600" b="1" dirty="0"/>
              <a:t>Integration with RStudio: </a:t>
            </a:r>
            <a:r>
              <a:rPr lang="en-US" sz="1600" dirty="0"/>
              <a:t>Utilize RStudio's features for creating and managing plots.</a:t>
            </a:r>
          </a:p>
          <a:p>
            <a:pPr>
              <a:lnSpc>
                <a:spcPct val="150000"/>
              </a:lnSpc>
            </a:pPr>
            <a:r>
              <a:rPr lang="en-US" sz="1600" b="1" dirty="0"/>
              <a:t>Exporting plots: </a:t>
            </a:r>
            <a:r>
              <a:rPr lang="en-US" sz="1600" dirty="0"/>
              <a:t>Save plots as images or other formats for sharing or reports.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44</a:t>
            </a:fld>
            <a:endParaRPr lang="en-US" kern="1200">
              <a:solidFill>
                <a:prstClr val="white"/>
              </a:solidFill>
              <a:latin typeface="Calibri" panose="020F0502020204030204"/>
              <a:ea typeface="+mn-ea"/>
              <a:cs typeface="+mn-cs"/>
            </a:endParaRPr>
          </a:p>
        </p:txBody>
      </p:sp>
      <p:sp>
        <p:nvSpPr>
          <p:cNvPr id="2" name="TextBox 1"/>
          <p:cNvSpPr txBox="1"/>
          <p:nvPr/>
        </p:nvSpPr>
        <p:spPr>
          <a:xfrm>
            <a:off x="2647824" y="903248"/>
            <a:ext cx="3494710"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Plotting in RStudio</a:t>
            </a:r>
          </a:p>
        </p:txBody>
      </p:sp>
    </p:spTree>
    <p:extLst>
      <p:ext uri="{BB962C8B-B14F-4D97-AF65-F5344CB8AC3E}">
        <p14:creationId xmlns:p14="http://schemas.microsoft.com/office/powerpoint/2010/main" val="1981597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set up an efficient development workflow with Git and CI/CD | b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464" y="2571750"/>
            <a:ext cx="3000261" cy="16876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461790" y="1470568"/>
            <a:ext cx="6396211" cy="3219305"/>
          </a:xfrm>
        </p:spPr>
        <p:txBody>
          <a:bodyPr vert="horz" lIns="91440" tIns="45720" rIns="91440" bIns="45720" rtlCol="0">
            <a:normAutofit/>
          </a:bodyPr>
          <a:lstStyle/>
          <a:p>
            <a:pPr>
              <a:lnSpc>
                <a:spcPct val="120000"/>
              </a:lnSpc>
            </a:pPr>
            <a:r>
              <a:rPr lang="en-US" sz="1600" b="1" dirty="0"/>
              <a:t>Version control system (Git): </a:t>
            </a:r>
            <a:r>
              <a:rPr lang="en-US" sz="1600" dirty="0"/>
              <a:t>Track changes in code and data over time.</a:t>
            </a:r>
          </a:p>
          <a:p>
            <a:pPr>
              <a:lnSpc>
                <a:spcPct val="120000"/>
              </a:lnSpc>
            </a:pPr>
            <a:r>
              <a:rPr lang="en-US" sz="1600" b="1" dirty="0"/>
              <a:t>Collaboration platform (GitHub):</a:t>
            </a:r>
            <a:r>
              <a:rPr lang="en-US" sz="1600" dirty="0"/>
              <a:t> Host code repositories and collaborate with others.</a:t>
            </a:r>
          </a:p>
          <a:p>
            <a:pPr>
              <a:lnSpc>
                <a:spcPct val="120000"/>
              </a:lnSpc>
            </a:pPr>
            <a:r>
              <a:rPr lang="en-US" sz="1600" b="1" dirty="0"/>
              <a:t>Benefits of using Git/GitHub: </a:t>
            </a:r>
            <a:r>
              <a:rPr lang="en-US" sz="1600" dirty="0"/>
              <a:t>Version control, collaboration, and code sharing.</a:t>
            </a:r>
          </a:p>
          <a:p>
            <a:pPr>
              <a:lnSpc>
                <a:spcPct val="120000"/>
              </a:lnSpc>
            </a:pPr>
            <a:r>
              <a:rPr lang="en-US" sz="1600" b="1" dirty="0"/>
              <a:t>Open-source development: </a:t>
            </a:r>
            <a:r>
              <a:rPr lang="en-US" sz="1600" dirty="0"/>
              <a:t>Facilitate open-source software development workflows.</a:t>
            </a:r>
          </a:p>
          <a:p>
            <a:pPr>
              <a:lnSpc>
                <a:spcPct val="120000"/>
              </a:lnSpc>
            </a:pPr>
            <a:r>
              <a:rPr lang="en-US" sz="1600" b="1" dirty="0"/>
              <a:t>Improved project management: </a:t>
            </a:r>
            <a:r>
              <a:rPr lang="en-US" sz="1600" dirty="0"/>
              <a:t>Track project progress and manage different versions.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45</a:t>
            </a:fld>
            <a:endParaRPr lang="en-US" kern="1200">
              <a:solidFill>
                <a:prstClr val="white"/>
              </a:solidFill>
              <a:latin typeface="Calibri" panose="020F0502020204030204"/>
              <a:ea typeface="+mn-ea"/>
              <a:cs typeface="+mn-cs"/>
            </a:endParaRPr>
          </a:p>
        </p:txBody>
      </p:sp>
      <p:sp>
        <p:nvSpPr>
          <p:cNvPr id="2" name="TextBox 1"/>
          <p:cNvSpPr txBox="1"/>
          <p:nvPr/>
        </p:nvSpPr>
        <p:spPr>
          <a:xfrm>
            <a:off x="1299634" y="903248"/>
            <a:ext cx="6191091"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Overview of Git/GitHub</a:t>
            </a:r>
          </a:p>
        </p:txBody>
      </p:sp>
    </p:spTree>
    <p:extLst>
      <p:ext uri="{BB962C8B-B14F-4D97-AF65-F5344CB8AC3E}">
        <p14:creationId xmlns:p14="http://schemas.microsoft.com/office/powerpoint/2010/main" val="1041557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559203" y="1478979"/>
            <a:ext cx="7906896" cy="2418712"/>
          </a:xfrm>
        </p:spPr>
        <p:txBody>
          <a:bodyPr vert="horz" lIns="91440" tIns="45720" rIns="91440" bIns="45720" rtlCol="0">
            <a:normAutofit/>
          </a:bodyPr>
          <a:lstStyle/>
          <a:p>
            <a:pPr>
              <a:lnSpc>
                <a:spcPct val="150000"/>
              </a:lnSpc>
            </a:pPr>
            <a:r>
              <a:rPr lang="en-US" sz="1600" b="1" dirty="0"/>
              <a:t>Online platform for hosting code: </a:t>
            </a:r>
            <a:r>
              <a:rPr lang="en-US" sz="1600" dirty="0"/>
              <a:t>Create repositories to store and manage your code.</a:t>
            </a:r>
          </a:p>
          <a:p>
            <a:pPr>
              <a:lnSpc>
                <a:spcPct val="150000"/>
              </a:lnSpc>
            </a:pPr>
            <a:r>
              <a:rPr lang="en-US" sz="1600" b="1" dirty="0"/>
              <a:t>Version control with Git: </a:t>
            </a:r>
            <a:r>
              <a:rPr lang="en-US" sz="1600" dirty="0"/>
              <a:t>Track changes and revert to previous versions if needed.</a:t>
            </a:r>
          </a:p>
          <a:p>
            <a:pPr>
              <a:lnSpc>
                <a:spcPct val="150000"/>
              </a:lnSpc>
            </a:pPr>
            <a:r>
              <a:rPr lang="en-US" sz="1600" b="1" dirty="0"/>
              <a:t>Collaboration features: </a:t>
            </a:r>
            <a:r>
              <a:rPr lang="en-US" sz="1600" dirty="0"/>
              <a:t>Share code with others, discuss changes, and work together.</a:t>
            </a:r>
          </a:p>
          <a:p>
            <a:pPr>
              <a:lnSpc>
                <a:spcPct val="150000"/>
              </a:lnSpc>
            </a:pPr>
            <a:r>
              <a:rPr lang="en-US" sz="1600" b="1" dirty="0"/>
              <a:t>Public or private repositories: </a:t>
            </a:r>
            <a:r>
              <a:rPr lang="en-US" sz="1600" dirty="0"/>
              <a:t>Choose to make your code publicly accessible or private.</a:t>
            </a:r>
          </a:p>
          <a:p>
            <a:pPr>
              <a:lnSpc>
                <a:spcPct val="150000"/>
              </a:lnSpc>
            </a:pPr>
            <a:r>
              <a:rPr lang="en-US" sz="1600" b="1" dirty="0"/>
              <a:t>Integrates with various tools:</a:t>
            </a:r>
            <a:r>
              <a:rPr lang="en-US" sz="1600" dirty="0"/>
              <a:t> Works with Git and other developer tools.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46</a:t>
            </a:fld>
            <a:endParaRPr lang="en-US" kern="1200">
              <a:solidFill>
                <a:prstClr val="white"/>
              </a:solidFill>
              <a:latin typeface="Calibri" panose="020F0502020204030204"/>
              <a:ea typeface="+mn-ea"/>
              <a:cs typeface="+mn-cs"/>
            </a:endParaRPr>
          </a:p>
        </p:txBody>
      </p:sp>
      <p:sp>
        <p:nvSpPr>
          <p:cNvPr id="2" name="TextBox 1"/>
          <p:cNvSpPr txBox="1"/>
          <p:nvPr/>
        </p:nvSpPr>
        <p:spPr>
          <a:xfrm>
            <a:off x="1581047" y="903248"/>
            <a:ext cx="562826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Introduction to GitHub</a:t>
            </a:r>
          </a:p>
        </p:txBody>
      </p:sp>
    </p:spTree>
    <p:extLst>
      <p:ext uri="{BB962C8B-B14F-4D97-AF65-F5344CB8AC3E}">
        <p14:creationId xmlns:p14="http://schemas.microsoft.com/office/powerpoint/2010/main" val="2299051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574937" y="1579669"/>
            <a:ext cx="7994125" cy="2660583"/>
          </a:xfrm>
        </p:spPr>
        <p:txBody>
          <a:bodyPr vert="horz" lIns="91440" tIns="45720" rIns="91440" bIns="45720" rtlCol="0">
            <a:normAutofit/>
          </a:bodyPr>
          <a:lstStyle/>
          <a:p>
            <a:pPr>
              <a:lnSpc>
                <a:spcPct val="150000"/>
              </a:lnSpc>
            </a:pPr>
            <a:r>
              <a:rPr lang="en-US" sz="1600" b="1" dirty="0"/>
              <a:t>Fundamental unit of code storage: </a:t>
            </a:r>
            <a:r>
              <a:rPr lang="en-US" sz="1600" dirty="0"/>
              <a:t>Organize your code projects in repositories.</a:t>
            </a:r>
          </a:p>
          <a:p>
            <a:pPr>
              <a:lnSpc>
                <a:spcPct val="150000"/>
              </a:lnSpc>
            </a:pPr>
            <a:r>
              <a:rPr lang="en-US" sz="1600" b="1" dirty="0"/>
              <a:t>Storing code and data: </a:t>
            </a:r>
            <a:r>
              <a:rPr lang="en-US" sz="1600" dirty="0"/>
              <a:t>Store code files, data files, and other project assets.</a:t>
            </a:r>
          </a:p>
          <a:p>
            <a:pPr>
              <a:lnSpc>
                <a:spcPct val="150000"/>
              </a:lnSpc>
            </a:pPr>
            <a:r>
              <a:rPr lang="en-US" sz="1600" b="1" dirty="0"/>
              <a:t>Version history:</a:t>
            </a:r>
            <a:r>
              <a:rPr lang="en-US" sz="1600" dirty="0"/>
              <a:t> Track changes made to files over time.</a:t>
            </a:r>
          </a:p>
          <a:p>
            <a:pPr>
              <a:lnSpc>
                <a:spcPct val="150000"/>
              </a:lnSpc>
            </a:pPr>
            <a:r>
              <a:rPr lang="en-US" sz="1600" b="1" dirty="0"/>
              <a:t>Branching and merging: </a:t>
            </a:r>
            <a:r>
              <a:rPr lang="en-US" sz="1600" dirty="0"/>
              <a:t>Create separate development branches and merge them back.</a:t>
            </a:r>
          </a:p>
          <a:p>
            <a:pPr>
              <a:lnSpc>
                <a:spcPct val="150000"/>
              </a:lnSpc>
            </a:pPr>
            <a:r>
              <a:rPr lang="en-US" sz="1600" b="1" dirty="0"/>
              <a:t>Collaboration features: </a:t>
            </a:r>
            <a:r>
              <a:rPr lang="en-US" sz="1600" dirty="0"/>
              <a:t>Manage access control, track issues, and collaborate on code.</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47</a:t>
            </a:fld>
            <a:endParaRPr lang="en-US" kern="1200">
              <a:solidFill>
                <a:prstClr val="white"/>
              </a:solidFill>
              <a:latin typeface="Calibri" panose="020F0502020204030204"/>
              <a:ea typeface="+mn-ea"/>
              <a:cs typeface="+mn-cs"/>
            </a:endParaRPr>
          </a:p>
        </p:txBody>
      </p:sp>
      <p:sp>
        <p:nvSpPr>
          <p:cNvPr id="2" name="TextBox 1"/>
          <p:cNvSpPr txBox="1"/>
          <p:nvPr/>
        </p:nvSpPr>
        <p:spPr>
          <a:xfrm>
            <a:off x="2280880" y="903248"/>
            <a:ext cx="4228599"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GitHub Repositories</a:t>
            </a:r>
          </a:p>
        </p:txBody>
      </p:sp>
    </p:spTree>
    <p:extLst>
      <p:ext uri="{BB962C8B-B14F-4D97-AF65-F5344CB8AC3E}">
        <p14:creationId xmlns:p14="http://schemas.microsoft.com/office/powerpoint/2010/main" val="3237339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48</a:t>
            </a:fld>
            <a:endParaRPr lang="en-US" kern="1200">
              <a:solidFill>
                <a:prstClr val="white"/>
              </a:solidFill>
              <a:latin typeface="Calibri" panose="020F0502020204030204"/>
              <a:ea typeface="+mn-ea"/>
              <a:cs typeface="+mn-cs"/>
            </a:endParaRPr>
          </a:p>
        </p:txBody>
      </p:sp>
      <p:sp>
        <p:nvSpPr>
          <p:cNvPr id="2" name="TextBox 1"/>
          <p:cNvSpPr txBox="1"/>
          <p:nvPr/>
        </p:nvSpPr>
        <p:spPr>
          <a:xfrm>
            <a:off x="628650" y="2044152"/>
            <a:ext cx="3876848" cy="1015663"/>
          </a:xfrm>
          <a:prstGeom prst="rect">
            <a:avLst/>
          </a:prstGeom>
          <a:noFill/>
        </p:spPr>
        <p:txBody>
          <a:bodyPr wrap="square" rtlCol="0">
            <a:spAutoFit/>
          </a:bodyPr>
          <a:lstStyle>
            <a:defPPr marR="0" lvl="0" algn="l" rtl="0">
              <a:lnSpc>
                <a:spcPct val="100000"/>
              </a:lnSpc>
              <a:spcBef>
                <a:spcPts val="0"/>
              </a:spcBef>
              <a:spcAft>
                <a:spcPts val="0"/>
              </a:spcAft>
              <a:defRPr/>
            </a:defPPr>
            <a:lvl1pPr defTabSz="685800">
              <a:buClrTx/>
              <a:defRPr sz="2800" b="1">
                <a:solidFill>
                  <a:srgbClr val="002060"/>
                </a:solidFill>
              </a:defRPr>
            </a:lvl1pPr>
          </a:lstStyle>
          <a:p>
            <a:r>
              <a:rPr lang="en-US" dirty="0"/>
              <a:t>Module IIIII</a:t>
            </a:r>
            <a:br>
              <a:rPr lang="en-US" dirty="0"/>
            </a:br>
            <a:r>
              <a:rPr lang="en-US" dirty="0">
                <a:sym typeface="Economica"/>
              </a:rPr>
              <a:t>IBM Watson Studio</a:t>
            </a:r>
            <a:endParaRPr lang="en-US" dirty="0"/>
          </a:p>
        </p:txBody>
      </p:sp>
      <p:pic>
        <p:nvPicPr>
          <p:cNvPr id="4098" name="Picture 2" descr="Using IBM Watson to Answer Two Important Questions about your Custo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825" y="898625"/>
            <a:ext cx="3346249" cy="33462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948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485697" y="1609607"/>
            <a:ext cx="7818964" cy="2418712"/>
          </a:xfrm>
        </p:spPr>
        <p:txBody>
          <a:bodyPr vert="horz" lIns="91440" tIns="45720" rIns="91440" bIns="45720" rtlCol="0">
            <a:normAutofit fontScale="92500"/>
          </a:bodyPr>
          <a:lstStyle/>
          <a:p>
            <a:pPr>
              <a:lnSpc>
                <a:spcPct val="150000"/>
              </a:lnSpc>
            </a:pPr>
            <a:r>
              <a:rPr lang="en-US" sz="1600" b="1" dirty="0"/>
              <a:t>Collaborative data science platform: </a:t>
            </a:r>
            <a:r>
              <a:rPr lang="en-US" sz="1600" dirty="0"/>
              <a:t>Unites data scientists, developers, and analysts.</a:t>
            </a:r>
          </a:p>
          <a:p>
            <a:pPr>
              <a:lnSpc>
                <a:spcPct val="150000"/>
              </a:lnSpc>
            </a:pPr>
            <a:r>
              <a:rPr lang="en-US" sz="1600" b="1" dirty="0"/>
              <a:t>Build, run, and manage AI models: </a:t>
            </a:r>
            <a:r>
              <a:rPr lang="en-US" sz="1600" dirty="0"/>
              <a:t>Develop and deploy machine learning models.</a:t>
            </a:r>
          </a:p>
          <a:p>
            <a:pPr>
              <a:lnSpc>
                <a:spcPct val="150000"/>
              </a:lnSpc>
            </a:pPr>
            <a:r>
              <a:rPr lang="en-US" sz="1600" b="1" dirty="0"/>
              <a:t>Open-source tools and languages: </a:t>
            </a:r>
            <a:r>
              <a:rPr lang="en-US" sz="1600" dirty="0"/>
              <a:t>Integrates with popular open-source tools and languages.</a:t>
            </a:r>
          </a:p>
          <a:p>
            <a:pPr>
              <a:lnSpc>
                <a:spcPct val="150000"/>
              </a:lnSpc>
            </a:pPr>
            <a:r>
              <a:rPr lang="en-US" sz="1600" b="1" dirty="0"/>
              <a:t>Scalable on cloud or on-premises: </a:t>
            </a:r>
            <a:r>
              <a:rPr lang="en-US" sz="1600" dirty="0"/>
              <a:t>Available on cloud or deployed on your own infrastructure.</a:t>
            </a:r>
          </a:p>
          <a:p>
            <a:pPr>
              <a:lnSpc>
                <a:spcPct val="150000"/>
              </a:lnSpc>
            </a:pPr>
            <a:r>
              <a:rPr lang="en-US" sz="1600" b="1" dirty="0"/>
              <a:t>Automate AI lifecycles: </a:t>
            </a:r>
            <a:r>
              <a:rPr lang="en-US" sz="1600" dirty="0"/>
              <a:t>Streamline the development and deployment of AI models.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49</a:t>
            </a:fld>
            <a:endParaRPr lang="en-US" kern="1200">
              <a:solidFill>
                <a:prstClr val="white"/>
              </a:solidFill>
              <a:latin typeface="Calibri" panose="020F0502020204030204"/>
              <a:ea typeface="+mn-ea"/>
              <a:cs typeface="+mn-cs"/>
            </a:endParaRPr>
          </a:p>
        </p:txBody>
      </p:sp>
      <p:sp>
        <p:nvSpPr>
          <p:cNvPr id="2" name="TextBox 1"/>
          <p:cNvSpPr txBox="1"/>
          <p:nvPr/>
        </p:nvSpPr>
        <p:spPr>
          <a:xfrm>
            <a:off x="2069450" y="903248"/>
            <a:ext cx="4651459"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Introduction to Watson Studio</a:t>
            </a:r>
          </a:p>
        </p:txBody>
      </p:sp>
    </p:spTree>
    <p:extLst>
      <p:ext uri="{BB962C8B-B14F-4D97-AF65-F5344CB8AC3E}">
        <p14:creationId xmlns:p14="http://schemas.microsoft.com/office/powerpoint/2010/main" val="398494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5</a:t>
            </a:fld>
            <a:endParaRPr lang="en-US" kern="1200">
              <a:solidFill>
                <a:prstClr val="white"/>
              </a:solidFill>
              <a:latin typeface="Calibri" panose="020F0502020204030204"/>
              <a:ea typeface="+mn-ea"/>
              <a:cs typeface="+mn-cs"/>
            </a:endParaRPr>
          </a:p>
        </p:txBody>
      </p:sp>
      <p:pic>
        <p:nvPicPr>
          <p:cNvPr id="2" name="Picture 1"/>
          <p:cNvPicPr>
            <a:picLocks noChangeAspect="1"/>
          </p:cNvPicPr>
          <p:nvPr/>
        </p:nvPicPr>
        <p:blipFill>
          <a:blip r:embed="rId2"/>
          <a:stretch>
            <a:fillRect/>
          </a:stretch>
        </p:blipFill>
        <p:spPr>
          <a:xfrm>
            <a:off x="914212" y="860337"/>
            <a:ext cx="7315576" cy="3422826"/>
          </a:xfrm>
          <a:prstGeom prst="rect">
            <a:avLst/>
          </a:prstGeom>
        </p:spPr>
      </p:pic>
    </p:spTree>
    <p:extLst>
      <p:ext uri="{BB962C8B-B14F-4D97-AF65-F5344CB8AC3E}">
        <p14:creationId xmlns:p14="http://schemas.microsoft.com/office/powerpoint/2010/main" val="2263047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662518" y="1585114"/>
            <a:ext cx="7818964" cy="2418712"/>
          </a:xfrm>
        </p:spPr>
        <p:txBody>
          <a:bodyPr vert="horz" lIns="91440" tIns="45720" rIns="91440" bIns="45720" rtlCol="0">
            <a:normAutofit fontScale="92500"/>
          </a:bodyPr>
          <a:lstStyle/>
          <a:p>
            <a:pPr>
              <a:lnSpc>
                <a:spcPct val="150000"/>
              </a:lnSpc>
            </a:pPr>
            <a:r>
              <a:rPr lang="en-US" sz="1600" b="1" dirty="0"/>
              <a:t>Use familiar notebooks for data science: </a:t>
            </a:r>
            <a:r>
              <a:rPr lang="en-US" sz="1600" dirty="0"/>
              <a:t>Leverage </a:t>
            </a:r>
            <a:r>
              <a:rPr lang="en-US" sz="1600" dirty="0" err="1"/>
              <a:t>Jupyter</a:t>
            </a:r>
            <a:r>
              <a:rPr lang="en-US" sz="1600" dirty="0"/>
              <a:t> Notebooks within Watson Studio.</a:t>
            </a:r>
          </a:p>
          <a:p>
            <a:pPr>
              <a:lnSpc>
                <a:spcPct val="150000"/>
              </a:lnSpc>
            </a:pPr>
            <a:r>
              <a:rPr lang="en-US" sz="1600" b="1" dirty="0"/>
              <a:t>Run code, visualize data, and document: </a:t>
            </a:r>
            <a:r>
              <a:rPr lang="en-US" sz="1600" dirty="0"/>
              <a:t>Combine code, results, and explanations in notebooks.</a:t>
            </a:r>
          </a:p>
          <a:p>
            <a:pPr>
              <a:lnSpc>
                <a:spcPct val="150000"/>
              </a:lnSpc>
            </a:pPr>
            <a:r>
              <a:rPr lang="en-US" sz="1600" b="1" dirty="0"/>
              <a:t>Integrate with Watson Studio features: </a:t>
            </a:r>
            <a:r>
              <a:rPr lang="en-US" sz="1600" dirty="0"/>
              <a:t>Access Watson Studio functionalities from notebooks.</a:t>
            </a:r>
          </a:p>
          <a:p>
            <a:pPr>
              <a:lnSpc>
                <a:spcPct val="150000"/>
              </a:lnSpc>
            </a:pPr>
            <a:r>
              <a:rPr lang="en-US" sz="1600" b="1" dirty="0"/>
              <a:t>Collaboration on notebooks: </a:t>
            </a:r>
            <a:r>
              <a:rPr lang="en-US" sz="1600" dirty="0"/>
              <a:t>Share and collaborate on </a:t>
            </a:r>
            <a:r>
              <a:rPr lang="en-US" sz="1600" dirty="0" err="1"/>
              <a:t>Jupyter</a:t>
            </a:r>
            <a:r>
              <a:rPr lang="en-US" sz="1600" dirty="0"/>
              <a:t> Notebooks with your team.</a:t>
            </a:r>
          </a:p>
          <a:p>
            <a:pPr>
              <a:lnSpc>
                <a:spcPct val="150000"/>
              </a:lnSpc>
            </a:pPr>
            <a:r>
              <a:rPr lang="en-US" sz="1600" b="1" dirty="0"/>
              <a:t>Version control for notebooks: </a:t>
            </a:r>
            <a:r>
              <a:rPr lang="en-US" sz="1600" dirty="0"/>
              <a:t>Track changes and revert to previous versions.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50</a:t>
            </a:fld>
            <a:endParaRPr lang="en-US" kern="1200">
              <a:solidFill>
                <a:prstClr val="white"/>
              </a:solidFill>
              <a:latin typeface="Calibri" panose="020F0502020204030204"/>
              <a:ea typeface="+mn-ea"/>
              <a:cs typeface="+mn-cs"/>
            </a:endParaRPr>
          </a:p>
        </p:txBody>
      </p:sp>
      <p:sp>
        <p:nvSpPr>
          <p:cNvPr id="2" name="TextBox 1"/>
          <p:cNvSpPr txBox="1"/>
          <p:nvPr/>
        </p:nvSpPr>
        <p:spPr>
          <a:xfrm>
            <a:off x="1836877" y="903248"/>
            <a:ext cx="5116605"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err="1"/>
              <a:t>Jupyter</a:t>
            </a:r>
            <a:r>
              <a:rPr lang="en-US" dirty="0"/>
              <a:t> Notebooks in Watson Studio</a:t>
            </a:r>
          </a:p>
        </p:txBody>
      </p:sp>
    </p:spTree>
    <p:extLst>
      <p:ext uri="{BB962C8B-B14F-4D97-AF65-F5344CB8AC3E}">
        <p14:creationId xmlns:p14="http://schemas.microsoft.com/office/powerpoint/2010/main" val="1414572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628650" y="1683085"/>
            <a:ext cx="8369682" cy="2418712"/>
          </a:xfrm>
        </p:spPr>
        <p:txBody>
          <a:bodyPr vert="horz" lIns="91440" tIns="45720" rIns="91440" bIns="45720" rtlCol="0">
            <a:normAutofit fontScale="92500"/>
          </a:bodyPr>
          <a:lstStyle/>
          <a:p>
            <a:pPr>
              <a:lnSpc>
                <a:spcPct val="150000"/>
              </a:lnSpc>
            </a:pPr>
            <a:r>
              <a:rPr lang="en-US" sz="1600" b="1" dirty="0"/>
              <a:t>Integrate Git with Watson Studio: </a:t>
            </a:r>
            <a:r>
              <a:rPr lang="en-US" sz="1600" dirty="0"/>
              <a:t>Manage code using Git within the platform.</a:t>
            </a:r>
          </a:p>
          <a:p>
            <a:pPr>
              <a:lnSpc>
                <a:spcPct val="150000"/>
              </a:lnSpc>
            </a:pPr>
            <a:r>
              <a:rPr lang="en-US" sz="1600" b="1" dirty="0"/>
              <a:t>Version control for your projects: </a:t>
            </a:r>
            <a:r>
              <a:rPr lang="en-US" sz="1600" dirty="0"/>
              <a:t>Track changes to code in your data science projects.</a:t>
            </a:r>
          </a:p>
          <a:p>
            <a:pPr>
              <a:lnSpc>
                <a:spcPct val="150000"/>
              </a:lnSpc>
            </a:pPr>
            <a:r>
              <a:rPr lang="en-US" sz="1600" b="1" dirty="0"/>
              <a:t>Collaboration on GitHub: </a:t>
            </a:r>
            <a:r>
              <a:rPr lang="en-US" sz="1600" dirty="0"/>
              <a:t>Leverage GitHub's features for collaboration and code sharing.</a:t>
            </a:r>
          </a:p>
          <a:p>
            <a:pPr>
              <a:lnSpc>
                <a:spcPct val="150000"/>
              </a:lnSpc>
            </a:pPr>
            <a:r>
              <a:rPr lang="en-US" sz="1600" b="1" dirty="0"/>
              <a:t>Streamlined development workflow: </a:t>
            </a:r>
            <a:r>
              <a:rPr lang="en-US" sz="1600" dirty="0"/>
              <a:t>Integrate development and deployment processes.</a:t>
            </a:r>
          </a:p>
          <a:p>
            <a:pPr>
              <a:lnSpc>
                <a:spcPct val="150000"/>
              </a:lnSpc>
            </a:pPr>
            <a:r>
              <a:rPr lang="en-US" sz="1600" b="1" dirty="0"/>
              <a:t>Open-source project management: </a:t>
            </a:r>
            <a:r>
              <a:rPr lang="en-US" sz="1600" dirty="0"/>
              <a:t>Facilitate collaboration on open-source data science projects.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51</a:t>
            </a:fld>
            <a:endParaRPr lang="en-US" kern="1200">
              <a:solidFill>
                <a:prstClr val="white"/>
              </a:solidFill>
              <a:latin typeface="Calibri" panose="020F0502020204030204"/>
              <a:ea typeface="+mn-ea"/>
              <a:cs typeface="+mn-cs"/>
            </a:endParaRPr>
          </a:p>
        </p:txBody>
      </p:sp>
      <p:sp>
        <p:nvSpPr>
          <p:cNvPr id="2" name="TextBox 1"/>
          <p:cNvSpPr txBox="1"/>
          <p:nvPr/>
        </p:nvSpPr>
        <p:spPr>
          <a:xfrm>
            <a:off x="2069450" y="903248"/>
            <a:ext cx="4651459"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Linking GitHub to Watson Studio</a:t>
            </a:r>
          </a:p>
        </p:txBody>
      </p:sp>
    </p:spTree>
    <p:extLst>
      <p:ext uri="{BB962C8B-B14F-4D97-AF65-F5344CB8AC3E}">
        <p14:creationId xmlns:p14="http://schemas.microsoft.com/office/powerpoint/2010/main" val="2440214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sz="700"/>
          </a:p>
        </p:txBody>
      </p:sp>
      <p:sp>
        <p:nvSpPr>
          <p:cNvPr id="3" name="Freeform 3"/>
          <p:cNvSpPr/>
          <p:nvPr/>
        </p:nvSpPr>
        <p:spPr>
          <a:xfrm>
            <a:off x="8033634" y="247660"/>
            <a:ext cx="963432" cy="478319"/>
          </a:xfrm>
          <a:custGeom>
            <a:avLst/>
            <a:gdLst/>
            <a:ahLst/>
            <a:cxnLst/>
            <a:rect l="l" t="t" r="r" b="b"/>
            <a:pathLst>
              <a:path w="1926864" h="956638">
                <a:moveTo>
                  <a:pt x="0" y="0"/>
                </a:moveTo>
                <a:lnTo>
                  <a:pt x="1926864" y="0"/>
                </a:lnTo>
                <a:lnTo>
                  <a:pt x="1926864" y="956638"/>
                </a:lnTo>
                <a:lnTo>
                  <a:pt x="0" y="956638"/>
                </a:lnTo>
                <a:lnTo>
                  <a:pt x="0" y="0"/>
                </a:lnTo>
                <a:close/>
              </a:path>
            </a:pathLst>
          </a:custGeom>
          <a:blipFill>
            <a:blip r:embed="rId3"/>
            <a:stretch>
              <a:fillRect/>
            </a:stretch>
          </a:blipFill>
        </p:spPr>
        <p:txBody>
          <a:bodyPr/>
          <a:lstStyle/>
          <a:p>
            <a:endParaRPr lang="en-US" sz="700"/>
          </a:p>
        </p:txBody>
      </p:sp>
      <p:grpSp>
        <p:nvGrpSpPr>
          <p:cNvPr id="4" name="Group 4"/>
          <p:cNvGrpSpPr/>
          <p:nvPr/>
        </p:nvGrpSpPr>
        <p:grpSpPr>
          <a:xfrm>
            <a:off x="628650" y="4754189"/>
            <a:ext cx="2057400" cy="286917"/>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txBody>
            <a:bodyPr/>
            <a:lstStyle/>
            <a:p>
              <a:endParaRPr lang="en-US" sz="700"/>
            </a:p>
          </p:txBody>
        </p:sp>
      </p:grpSp>
      <p:sp>
        <p:nvSpPr>
          <p:cNvPr id="6" name="Freeform 6"/>
          <p:cNvSpPr/>
          <p:nvPr/>
        </p:nvSpPr>
        <p:spPr>
          <a:xfrm>
            <a:off x="69988" y="0"/>
            <a:ext cx="1117324" cy="1039978"/>
          </a:xfrm>
          <a:custGeom>
            <a:avLst/>
            <a:gdLst/>
            <a:ahLst/>
            <a:cxnLst/>
            <a:rect l="l" t="t" r="r" b="b"/>
            <a:pathLst>
              <a:path w="2234648" h="2079956">
                <a:moveTo>
                  <a:pt x="0" y="0"/>
                </a:moveTo>
                <a:lnTo>
                  <a:pt x="2234648" y="0"/>
                </a:lnTo>
                <a:lnTo>
                  <a:pt x="2234648" y="2079956"/>
                </a:lnTo>
                <a:lnTo>
                  <a:pt x="0" y="2079956"/>
                </a:lnTo>
                <a:lnTo>
                  <a:pt x="0" y="0"/>
                </a:lnTo>
                <a:close/>
              </a:path>
            </a:pathLst>
          </a:custGeom>
          <a:blipFill>
            <a:blip r:embed="rId4"/>
            <a:stretch>
              <a:fillRect/>
            </a:stretch>
          </a:blipFill>
        </p:spPr>
        <p:txBody>
          <a:bodyPr/>
          <a:lstStyle/>
          <a:p>
            <a:endParaRPr lang="en-US" sz="700"/>
          </a:p>
        </p:txBody>
      </p:sp>
      <p:grpSp>
        <p:nvGrpSpPr>
          <p:cNvPr id="7" name="Group 7"/>
          <p:cNvGrpSpPr/>
          <p:nvPr/>
        </p:nvGrpSpPr>
        <p:grpSpPr>
          <a:xfrm>
            <a:off x="8230642" y="4758012"/>
            <a:ext cx="349568" cy="323942"/>
            <a:chOff x="0" y="0"/>
            <a:chExt cx="932181" cy="863845"/>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txBody>
            <a:bodyPr/>
            <a:lstStyle/>
            <a:p>
              <a:endParaRPr lang="en-US" sz="700"/>
            </a:p>
          </p:txBody>
        </p:sp>
      </p:grpSp>
      <p:sp>
        <p:nvSpPr>
          <p:cNvPr id="9" name="Freeform 9"/>
          <p:cNvSpPr/>
          <p:nvPr/>
        </p:nvSpPr>
        <p:spPr>
          <a:xfrm>
            <a:off x="8033634" y="247660"/>
            <a:ext cx="963432" cy="478319"/>
          </a:xfrm>
          <a:custGeom>
            <a:avLst/>
            <a:gdLst/>
            <a:ahLst/>
            <a:cxnLst/>
            <a:rect l="l" t="t" r="r" b="b"/>
            <a:pathLst>
              <a:path w="1926864" h="956638">
                <a:moveTo>
                  <a:pt x="0" y="0"/>
                </a:moveTo>
                <a:lnTo>
                  <a:pt x="1926864" y="0"/>
                </a:lnTo>
                <a:lnTo>
                  <a:pt x="1926864" y="956638"/>
                </a:lnTo>
                <a:lnTo>
                  <a:pt x="0" y="956638"/>
                </a:lnTo>
                <a:lnTo>
                  <a:pt x="0" y="0"/>
                </a:lnTo>
                <a:close/>
              </a:path>
            </a:pathLst>
          </a:custGeom>
          <a:blipFill>
            <a:blip r:embed="rId3"/>
            <a:stretch>
              <a:fillRect/>
            </a:stretch>
          </a:blipFill>
        </p:spPr>
        <p:txBody>
          <a:bodyPr/>
          <a:lstStyle/>
          <a:p>
            <a:endParaRPr lang="en-US" sz="700"/>
          </a:p>
        </p:txBody>
      </p:sp>
      <p:sp>
        <p:nvSpPr>
          <p:cNvPr id="10" name="Freeform 10"/>
          <p:cNvSpPr/>
          <p:nvPr/>
        </p:nvSpPr>
        <p:spPr>
          <a:xfrm>
            <a:off x="69988" y="0"/>
            <a:ext cx="1117324" cy="1039978"/>
          </a:xfrm>
          <a:custGeom>
            <a:avLst/>
            <a:gdLst/>
            <a:ahLst/>
            <a:cxnLst/>
            <a:rect l="l" t="t" r="r" b="b"/>
            <a:pathLst>
              <a:path w="2234648" h="2079956">
                <a:moveTo>
                  <a:pt x="0" y="0"/>
                </a:moveTo>
                <a:lnTo>
                  <a:pt x="2234648" y="0"/>
                </a:lnTo>
                <a:lnTo>
                  <a:pt x="2234648" y="2079956"/>
                </a:lnTo>
                <a:lnTo>
                  <a:pt x="0" y="2079956"/>
                </a:lnTo>
                <a:lnTo>
                  <a:pt x="0" y="0"/>
                </a:lnTo>
                <a:close/>
              </a:path>
            </a:pathLst>
          </a:custGeom>
          <a:blipFill>
            <a:blip r:embed="rId4"/>
            <a:stretch>
              <a:fillRect/>
            </a:stretch>
          </a:blipFill>
        </p:spPr>
        <p:txBody>
          <a:bodyPr/>
          <a:lstStyle/>
          <a:p>
            <a:endParaRPr lang="en-US" sz="700"/>
          </a:p>
        </p:txBody>
      </p:sp>
      <p:sp>
        <p:nvSpPr>
          <p:cNvPr id="12" name="TextBox 12"/>
          <p:cNvSpPr txBox="1"/>
          <p:nvPr/>
        </p:nvSpPr>
        <p:spPr>
          <a:xfrm>
            <a:off x="674370" y="4785361"/>
            <a:ext cx="1965960" cy="179536"/>
          </a:xfrm>
          <a:prstGeom prst="rect">
            <a:avLst/>
          </a:prstGeom>
        </p:spPr>
        <p:txBody>
          <a:bodyPr lIns="0" tIns="0" rIns="0" bIns="0" rtlCol="0" anchor="t">
            <a:spAutoFit/>
          </a:bodyPr>
          <a:lstStyle/>
          <a:p>
            <a:pPr algn="ctr">
              <a:lnSpc>
                <a:spcPts val="1440"/>
              </a:lnSpc>
            </a:pPr>
            <a:r>
              <a:rPr lang="en-US" sz="1200" spc="11">
                <a:solidFill>
                  <a:srgbClr val="FFFFFF"/>
                </a:solidFill>
                <a:latin typeface="TT Rounds Condensed"/>
                <a:ea typeface="TT Rounds Condensed"/>
                <a:cs typeface="TT Rounds Condensed"/>
                <a:sym typeface="TT Rounds Condensed"/>
              </a:rPr>
              <a:t>4/30/2024</a:t>
            </a:r>
          </a:p>
        </p:txBody>
      </p:sp>
      <p:sp>
        <p:nvSpPr>
          <p:cNvPr id="14" name="TextBox 14"/>
          <p:cNvSpPr txBox="1"/>
          <p:nvPr/>
        </p:nvSpPr>
        <p:spPr>
          <a:xfrm>
            <a:off x="6503670" y="4790123"/>
            <a:ext cx="1965960" cy="132087"/>
          </a:xfrm>
          <a:prstGeom prst="rect">
            <a:avLst/>
          </a:prstGeom>
        </p:spPr>
        <p:txBody>
          <a:bodyPr lIns="0" tIns="0" rIns="0" bIns="0" rtlCol="0" anchor="t">
            <a:spAutoFit/>
          </a:bodyPr>
          <a:lstStyle/>
          <a:p>
            <a:pPr algn="r">
              <a:lnSpc>
                <a:spcPts val="1080"/>
              </a:lnSpc>
            </a:pPr>
            <a:r>
              <a:rPr lang="en-US" sz="900" spc="8">
                <a:solidFill>
                  <a:srgbClr val="FFFFFF"/>
                </a:solidFill>
                <a:latin typeface="TT Rounds Condensed"/>
                <a:ea typeface="TT Rounds Condensed"/>
                <a:cs typeface="TT Rounds Condensed"/>
                <a:sym typeface="TT Rounds Condensed"/>
              </a:rPr>
              <a:t>34</a:t>
            </a:r>
          </a:p>
        </p:txBody>
      </p:sp>
      <p:pic>
        <p:nvPicPr>
          <p:cNvPr id="18" name="Picture 17" descr="A red and blue chat bubbles with white letters&#10;&#10;Description automatically generated">
            <a:extLst>
              <a:ext uri="{FF2B5EF4-FFF2-40B4-BE49-F238E27FC236}">
                <a16:creationId xmlns:a16="http://schemas.microsoft.com/office/drawing/2014/main" id="{F17AE6F6-ADF4-054E-BA50-1191A3B7B7C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24300" y="1123950"/>
            <a:ext cx="4899939" cy="3558657"/>
          </a:xfrm>
          <a:prstGeom prst="rect">
            <a:avLst/>
          </a:prstGeom>
        </p:spPr>
      </p:pic>
      <p:sp>
        <p:nvSpPr>
          <p:cNvPr id="19" name="TextBox 14">
            <a:extLst>
              <a:ext uri="{FF2B5EF4-FFF2-40B4-BE49-F238E27FC236}">
                <a16:creationId xmlns:a16="http://schemas.microsoft.com/office/drawing/2014/main" id="{DA420A9C-68EC-619A-0BA9-DDF3734F43AA}"/>
              </a:ext>
            </a:extLst>
          </p:cNvPr>
          <p:cNvSpPr txBox="1"/>
          <p:nvPr/>
        </p:nvSpPr>
        <p:spPr>
          <a:xfrm>
            <a:off x="96996" y="1252627"/>
            <a:ext cx="4286250" cy="371897"/>
          </a:xfrm>
          <a:prstGeom prst="rect">
            <a:avLst/>
          </a:prstGeom>
        </p:spPr>
        <p:txBody>
          <a:bodyPr wrap="square" lIns="0" tIns="0" rIns="0" bIns="0" rtlCol="0" anchor="ctr">
            <a:spAutoFit/>
          </a:bodyPr>
          <a:lstStyle/>
          <a:p>
            <a:pPr algn="ctr">
              <a:lnSpc>
                <a:spcPts val="2880"/>
              </a:lnSpc>
            </a:pPr>
            <a:r>
              <a:rPr lang="en-US" sz="3000" dirty="0">
                <a:solidFill>
                  <a:srgbClr val="1C3D5E"/>
                </a:solidFill>
                <a:latin typeface="Trebuchet MS Bold"/>
                <a:ea typeface="Trebuchet MS Bold"/>
                <a:cs typeface="Trebuchet MS Bold"/>
                <a:sym typeface="Trebuchet MS Bold"/>
              </a:rPr>
              <a:t>Questions &amp; Answers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sz="700"/>
          </a:p>
        </p:txBody>
      </p:sp>
      <p:sp>
        <p:nvSpPr>
          <p:cNvPr id="3" name="Freeform 3"/>
          <p:cNvSpPr/>
          <p:nvPr/>
        </p:nvSpPr>
        <p:spPr>
          <a:xfrm>
            <a:off x="8033634" y="247660"/>
            <a:ext cx="963432" cy="478319"/>
          </a:xfrm>
          <a:custGeom>
            <a:avLst/>
            <a:gdLst/>
            <a:ahLst/>
            <a:cxnLst/>
            <a:rect l="l" t="t" r="r" b="b"/>
            <a:pathLst>
              <a:path w="1926864" h="956638">
                <a:moveTo>
                  <a:pt x="0" y="0"/>
                </a:moveTo>
                <a:lnTo>
                  <a:pt x="1926864" y="0"/>
                </a:lnTo>
                <a:lnTo>
                  <a:pt x="1926864" y="956638"/>
                </a:lnTo>
                <a:lnTo>
                  <a:pt x="0" y="956638"/>
                </a:lnTo>
                <a:lnTo>
                  <a:pt x="0" y="0"/>
                </a:lnTo>
                <a:close/>
              </a:path>
            </a:pathLst>
          </a:custGeom>
          <a:blipFill>
            <a:blip r:embed="rId3"/>
            <a:stretch>
              <a:fillRect/>
            </a:stretch>
          </a:blipFill>
        </p:spPr>
        <p:txBody>
          <a:bodyPr/>
          <a:lstStyle/>
          <a:p>
            <a:endParaRPr lang="en-US" sz="700"/>
          </a:p>
        </p:txBody>
      </p:sp>
      <p:grpSp>
        <p:nvGrpSpPr>
          <p:cNvPr id="4" name="Group 4"/>
          <p:cNvGrpSpPr/>
          <p:nvPr/>
        </p:nvGrpSpPr>
        <p:grpSpPr>
          <a:xfrm>
            <a:off x="628650" y="4754189"/>
            <a:ext cx="2057400" cy="286917"/>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txBody>
            <a:bodyPr/>
            <a:lstStyle/>
            <a:p>
              <a:endParaRPr lang="en-US" sz="700"/>
            </a:p>
          </p:txBody>
        </p:sp>
      </p:grpSp>
      <p:sp>
        <p:nvSpPr>
          <p:cNvPr id="6" name="Freeform 6"/>
          <p:cNvSpPr/>
          <p:nvPr/>
        </p:nvSpPr>
        <p:spPr>
          <a:xfrm>
            <a:off x="69988" y="0"/>
            <a:ext cx="1117324" cy="1039978"/>
          </a:xfrm>
          <a:custGeom>
            <a:avLst/>
            <a:gdLst/>
            <a:ahLst/>
            <a:cxnLst/>
            <a:rect l="l" t="t" r="r" b="b"/>
            <a:pathLst>
              <a:path w="2234648" h="2079956">
                <a:moveTo>
                  <a:pt x="0" y="0"/>
                </a:moveTo>
                <a:lnTo>
                  <a:pt x="2234648" y="0"/>
                </a:lnTo>
                <a:lnTo>
                  <a:pt x="2234648" y="2079956"/>
                </a:lnTo>
                <a:lnTo>
                  <a:pt x="0" y="2079956"/>
                </a:lnTo>
                <a:lnTo>
                  <a:pt x="0" y="0"/>
                </a:lnTo>
                <a:close/>
              </a:path>
            </a:pathLst>
          </a:custGeom>
          <a:blipFill>
            <a:blip r:embed="rId4"/>
            <a:stretch>
              <a:fillRect/>
            </a:stretch>
          </a:blipFill>
        </p:spPr>
        <p:txBody>
          <a:bodyPr/>
          <a:lstStyle/>
          <a:p>
            <a:endParaRPr lang="en-US" sz="700"/>
          </a:p>
        </p:txBody>
      </p:sp>
      <p:grpSp>
        <p:nvGrpSpPr>
          <p:cNvPr id="7" name="Group 7"/>
          <p:cNvGrpSpPr/>
          <p:nvPr/>
        </p:nvGrpSpPr>
        <p:grpSpPr>
          <a:xfrm>
            <a:off x="8230642" y="4758012"/>
            <a:ext cx="349568" cy="323942"/>
            <a:chOff x="0" y="0"/>
            <a:chExt cx="932181" cy="863845"/>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txBody>
            <a:bodyPr/>
            <a:lstStyle/>
            <a:p>
              <a:endParaRPr lang="en-US" sz="700"/>
            </a:p>
          </p:txBody>
        </p:sp>
      </p:grpSp>
      <p:sp>
        <p:nvSpPr>
          <p:cNvPr id="9" name="Freeform 9"/>
          <p:cNvSpPr/>
          <p:nvPr/>
        </p:nvSpPr>
        <p:spPr>
          <a:xfrm>
            <a:off x="8033634" y="247660"/>
            <a:ext cx="963432" cy="478319"/>
          </a:xfrm>
          <a:custGeom>
            <a:avLst/>
            <a:gdLst/>
            <a:ahLst/>
            <a:cxnLst/>
            <a:rect l="l" t="t" r="r" b="b"/>
            <a:pathLst>
              <a:path w="1926864" h="956638">
                <a:moveTo>
                  <a:pt x="0" y="0"/>
                </a:moveTo>
                <a:lnTo>
                  <a:pt x="1926864" y="0"/>
                </a:lnTo>
                <a:lnTo>
                  <a:pt x="1926864" y="956638"/>
                </a:lnTo>
                <a:lnTo>
                  <a:pt x="0" y="956638"/>
                </a:lnTo>
                <a:lnTo>
                  <a:pt x="0" y="0"/>
                </a:lnTo>
                <a:close/>
              </a:path>
            </a:pathLst>
          </a:custGeom>
          <a:blipFill>
            <a:blip r:embed="rId3"/>
            <a:stretch>
              <a:fillRect/>
            </a:stretch>
          </a:blipFill>
        </p:spPr>
        <p:txBody>
          <a:bodyPr/>
          <a:lstStyle/>
          <a:p>
            <a:endParaRPr lang="en-US" sz="700"/>
          </a:p>
        </p:txBody>
      </p:sp>
      <p:sp>
        <p:nvSpPr>
          <p:cNvPr id="10" name="Freeform 10"/>
          <p:cNvSpPr/>
          <p:nvPr/>
        </p:nvSpPr>
        <p:spPr>
          <a:xfrm>
            <a:off x="69988" y="0"/>
            <a:ext cx="1117324" cy="1039978"/>
          </a:xfrm>
          <a:custGeom>
            <a:avLst/>
            <a:gdLst/>
            <a:ahLst/>
            <a:cxnLst/>
            <a:rect l="l" t="t" r="r" b="b"/>
            <a:pathLst>
              <a:path w="2234648" h="2079956">
                <a:moveTo>
                  <a:pt x="0" y="0"/>
                </a:moveTo>
                <a:lnTo>
                  <a:pt x="2234648" y="0"/>
                </a:lnTo>
                <a:lnTo>
                  <a:pt x="2234648" y="2079956"/>
                </a:lnTo>
                <a:lnTo>
                  <a:pt x="0" y="2079956"/>
                </a:lnTo>
                <a:lnTo>
                  <a:pt x="0" y="0"/>
                </a:lnTo>
                <a:close/>
              </a:path>
            </a:pathLst>
          </a:custGeom>
          <a:blipFill>
            <a:blip r:embed="rId4"/>
            <a:stretch>
              <a:fillRect/>
            </a:stretch>
          </a:blipFill>
        </p:spPr>
        <p:txBody>
          <a:bodyPr/>
          <a:lstStyle/>
          <a:p>
            <a:endParaRPr lang="en-US" sz="700"/>
          </a:p>
        </p:txBody>
      </p:sp>
      <p:sp>
        <p:nvSpPr>
          <p:cNvPr id="12" name="TextBox 12"/>
          <p:cNvSpPr txBox="1"/>
          <p:nvPr/>
        </p:nvSpPr>
        <p:spPr>
          <a:xfrm>
            <a:off x="674370" y="4785361"/>
            <a:ext cx="1965960" cy="179536"/>
          </a:xfrm>
          <a:prstGeom prst="rect">
            <a:avLst/>
          </a:prstGeom>
        </p:spPr>
        <p:txBody>
          <a:bodyPr lIns="0" tIns="0" rIns="0" bIns="0" rtlCol="0" anchor="t">
            <a:spAutoFit/>
          </a:bodyPr>
          <a:lstStyle/>
          <a:p>
            <a:pPr algn="ctr">
              <a:lnSpc>
                <a:spcPts val="1440"/>
              </a:lnSpc>
            </a:pPr>
            <a:r>
              <a:rPr lang="en-US" sz="1200" spc="11">
                <a:solidFill>
                  <a:srgbClr val="FFFFFF"/>
                </a:solidFill>
                <a:latin typeface="TT Rounds Condensed"/>
                <a:ea typeface="TT Rounds Condensed"/>
                <a:cs typeface="TT Rounds Condensed"/>
                <a:sym typeface="TT Rounds Condensed"/>
              </a:rPr>
              <a:t>4/30/2024</a:t>
            </a:r>
          </a:p>
        </p:txBody>
      </p:sp>
      <p:sp>
        <p:nvSpPr>
          <p:cNvPr id="13" name="TextBox 13"/>
          <p:cNvSpPr txBox="1"/>
          <p:nvPr/>
        </p:nvSpPr>
        <p:spPr>
          <a:xfrm>
            <a:off x="6503670" y="4790123"/>
            <a:ext cx="1965960" cy="132087"/>
          </a:xfrm>
          <a:prstGeom prst="rect">
            <a:avLst/>
          </a:prstGeom>
        </p:spPr>
        <p:txBody>
          <a:bodyPr lIns="0" tIns="0" rIns="0" bIns="0" rtlCol="0" anchor="t">
            <a:spAutoFit/>
          </a:bodyPr>
          <a:lstStyle/>
          <a:p>
            <a:pPr algn="r">
              <a:lnSpc>
                <a:spcPts val="1080"/>
              </a:lnSpc>
            </a:pPr>
            <a:r>
              <a:rPr lang="en-US" sz="900" spc="8">
                <a:solidFill>
                  <a:srgbClr val="FFFFFF"/>
                </a:solidFill>
                <a:latin typeface="TT Rounds Condensed"/>
                <a:ea typeface="TT Rounds Condensed"/>
                <a:cs typeface="TT Rounds Condensed"/>
                <a:sym typeface="TT Rounds Condensed"/>
              </a:rPr>
              <a:t>35</a:t>
            </a:r>
          </a:p>
        </p:txBody>
      </p:sp>
      <p:sp>
        <p:nvSpPr>
          <p:cNvPr id="14" name="TextBox 14">
            <a:extLst>
              <a:ext uri="{FF2B5EF4-FFF2-40B4-BE49-F238E27FC236}">
                <a16:creationId xmlns:a16="http://schemas.microsoft.com/office/drawing/2014/main" id="{788DB14F-3F41-9E33-7C8A-961F0F0F583C}"/>
              </a:ext>
            </a:extLst>
          </p:cNvPr>
          <p:cNvSpPr txBox="1"/>
          <p:nvPr/>
        </p:nvSpPr>
        <p:spPr>
          <a:xfrm>
            <a:off x="2428875" y="2258973"/>
            <a:ext cx="4286250" cy="420243"/>
          </a:xfrm>
          <a:prstGeom prst="rect">
            <a:avLst/>
          </a:prstGeom>
        </p:spPr>
        <p:txBody>
          <a:bodyPr wrap="square" lIns="0" tIns="0" rIns="0" bIns="0" rtlCol="0" anchor="ctr">
            <a:spAutoFit/>
          </a:bodyPr>
          <a:lstStyle/>
          <a:p>
            <a:pPr algn="ctr">
              <a:lnSpc>
                <a:spcPts val="2880"/>
              </a:lnSpc>
            </a:pPr>
            <a:r>
              <a:rPr lang="en-US" sz="4800" dirty="0">
                <a:solidFill>
                  <a:srgbClr val="1C3D5E"/>
                </a:solidFill>
                <a:latin typeface="Trebuchet MS Bold"/>
                <a:ea typeface="Trebuchet MS Bold"/>
                <a:cs typeface="Trebuchet MS Bold"/>
                <a:sym typeface="Trebuchet MS Bold"/>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309866" y="1563363"/>
            <a:ext cx="8613697" cy="2845351"/>
          </a:xfrm>
        </p:spPr>
        <p:txBody>
          <a:bodyPr>
            <a:normAutofit/>
          </a:bodyPr>
          <a:lstStyle/>
          <a:p>
            <a:pPr>
              <a:lnSpc>
                <a:spcPct val="100000"/>
              </a:lnSpc>
            </a:pPr>
            <a:r>
              <a:rPr lang="en-US" sz="1400" b="1" dirty="0"/>
              <a:t>Data Management:</a:t>
            </a:r>
            <a:r>
              <a:rPr lang="en-US" sz="1400" dirty="0"/>
              <a:t> Collect, persist, and retrieve data securely and efficiently from various sources like social media and sensors.</a:t>
            </a:r>
          </a:p>
          <a:p>
            <a:pPr>
              <a:lnSpc>
                <a:spcPct val="100000"/>
              </a:lnSpc>
            </a:pPr>
            <a:r>
              <a:rPr lang="en-US" sz="1400" b="1" dirty="0"/>
              <a:t>Data Integration and Transformation (ETL):</a:t>
            </a:r>
            <a:r>
              <a:rPr lang="en-US" sz="1400" dirty="0"/>
              <a:t> Extract data from multiple repositories, transform its values and structure, and load it into a central Data Warehouse.</a:t>
            </a:r>
          </a:p>
          <a:p>
            <a:pPr>
              <a:lnSpc>
                <a:spcPct val="100000"/>
              </a:lnSpc>
            </a:pPr>
            <a:r>
              <a:rPr lang="en-US" sz="1400" b="1" dirty="0"/>
              <a:t>Data Visualization:</a:t>
            </a:r>
            <a:r>
              <a:rPr lang="en-US" sz="1400" dirty="0"/>
              <a:t> Graphical representation of data using charts, plots, maps, etc., for effective decision-making.</a:t>
            </a:r>
          </a:p>
          <a:p>
            <a:pPr>
              <a:lnSpc>
                <a:spcPct val="100000"/>
              </a:lnSpc>
            </a:pPr>
            <a:r>
              <a:rPr lang="en-US" sz="1400" b="1" dirty="0"/>
              <a:t>Model Building:</a:t>
            </a:r>
            <a:r>
              <a:rPr lang="en-US" sz="1400" dirty="0"/>
              <a:t> Train data with machine learning algorithms to analyze patterns and make predictions.</a:t>
            </a:r>
          </a:p>
          <a:p>
            <a:pPr>
              <a:lnSpc>
                <a:spcPct val="100000"/>
              </a:lnSpc>
            </a:pPr>
            <a:r>
              <a:rPr lang="en-US" sz="1400" b="1" dirty="0"/>
              <a:t>Model Deployment:</a:t>
            </a:r>
            <a:r>
              <a:rPr lang="en-US" sz="1400" dirty="0"/>
              <a:t> Integrate developed models into production environments via APIs for data-based decision-making.</a:t>
            </a:r>
          </a:p>
          <a:p>
            <a:pPr>
              <a:lnSpc>
                <a:spcPct val="100000"/>
              </a:lnSpc>
            </a:pPr>
            <a:r>
              <a:rPr lang="en-US" sz="1400" b="1" dirty="0"/>
              <a:t>Model Monitoring and Assessment:</a:t>
            </a:r>
            <a:r>
              <a:rPr lang="en-US" sz="1400" dirty="0"/>
              <a:t> Continuous quality checks to ensure model accuracy, fairness, and robustness.</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6</a:t>
            </a:fld>
            <a:endParaRPr lang="en-US" kern="1200">
              <a:solidFill>
                <a:prstClr val="white"/>
              </a:solidFill>
              <a:latin typeface="Calibri" panose="020F0502020204030204"/>
              <a:ea typeface="+mn-ea"/>
              <a:cs typeface="+mn-cs"/>
            </a:endParaRPr>
          </a:p>
        </p:txBody>
      </p:sp>
      <p:sp>
        <p:nvSpPr>
          <p:cNvPr id="2" name="TextBox 1"/>
          <p:cNvSpPr txBox="1"/>
          <p:nvPr/>
        </p:nvSpPr>
        <p:spPr>
          <a:xfrm>
            <a:off x="309868" y="968563"/>
            <a:ext cx="6393012" cy="461665"/>
          </a:xfrm>
          <a:prstGeom prst="rect">
            <a:avLst/>
          </a:prstGeom>
          <a:noFill/>
        </p:spPr>
        <p:txBody>
          <a:bodyPr wrap="square" rtlCol="0">
            <a:spAutoFit/>
          </a:bodyPr>
          <a:lstStyle/>
          <a:p>
            <a:pPr defTabSz="685800">
              <a:buClrTx/>
            </a:pPr>
            <a:r>
              <a:rPr lang="en-US" sz="2400" b="1" kern="1200" dirty="0">
                <a:solidFill>
                  <a:prstClr val="black"/>
                </a:solidFill>
                <a:latin typeface="Calibri" panose="020F0502020204030204"/>
                <a:ea typeface="+mn-ea"/>
                <a:cs typeface="+mn-cs"/>
              </a:rPr>
              <a:t>Data Science Task Categories</a:t>
            </a:r>
          </a:p>
        </p:txBody>
      </p:sp>
    </p:spTree>
    <p:extLst>
      <p:ext uri="{BB962C8B-B14F-4D97-AF65-F5344CB8AC3E}">
        <p14:creationId xmlns:p14="http://schemas.microsoft.com/office/powerpoint/2010/main" val="313636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260059" y="1544047"/>
            <a:ext cx="8657963" cy="3011625"/>
          </a:xfrm>
        </p:spPr>
        <p:txBody>
          <a:bodyPr>
            <a:normAutofit fontScale="92500"/>
          </a:bodyPr>
          <a:lstStyle/>
          <a:p>
            <a:pPr>
              <a:lnSpc>
                <a:spcPct val="150000"/>
              </a:lnSpc>
            </a:pPr>
            <a:r>
              <a:rPr lang="en-US" sz="1400" b="1" dirty="0"/>
              <a:t>Code Asset Management (GitHub):</a:t>
            </a:r>
            <a:r>
              <a:rPr lang="en-US" sz="1400" dirty="0"/>
              <a:t> Version control and collaboration for managing code files and project updates.</a:t>
            </a:r>
          </a:p>
          <a:p>
            <a:pPr>
              <a:lnSpc>
                <a:spcPct val="150000"/>
              </a:lnSpc>
            </a:pPr>
            <a:r>
              <a:rPr lang="en-US" sz="1400" b="1" dirty="0"/>
              <a:t>Data Asset Management (DAM Platforms):</a:t>
            </a:r>
            <a:r>
              <a:rPr lang="en-US" sz="1400" dirty="0"/>
              <a:t> Organize and manage data collected from different sources with versioning and collaboration support.</a:t>
            </a:r>
          </a:p>
          <a:p>
            <a:pPr>
              <a:lnSpc>
                <a:spcPct val="150000"/>
              </a:lnSpc>
            </a:pPr>
            <a:r>
              <a:rPr lang="en-US" sz="1400" b="1" dirty="0"/>
              <a:t>Development Environments (IDEs):</a:t>
            </a:r>
            <a:r>
              <a:rPr lang="en-US" sz="1400" dirty="0"/>
              <a:t> Provide workspace and tools for developing, testing, and deploying source code.</a:t>
            </a:r>
          </a:p>
          <a:p>
            <a:pPr>
              <a:lnSpc>
                <a:spcPct val="150000"/>
              </a:lnSpc>
            </a:pPr>
            <a:r>
              <a:rPr lang="en-US" sz="1400" b="1" dirty="0"/>
              <a:t>Execution Environments (Cloud-based):</a:t>
            </a:r>
            <a:r>
              <a:rPr lang="en-US" sz="1400" dirty="0"/>
              <a:t> Libraries for compiling source code and resources for executing and verifying code.</a:t>
            </a:r>
          </a:p>
          <a:p>
            <a:pPr>
              <a:lnSpc>
                <a:spcPct val="150000"/>
              </a:lnSpc>
            </a:pPr>
            <a:r>
              <a:rPr lang="en-US" sz="1400" b="1" dirty="0"/>
              <a:t>Fully Integrated Visual Tools (IBM Watson Studio, </a:t>
            </a:r>
            <a:r>
              <a:rPr lang="en-US" sz="1400" b="1" dirty="0" err="1"/>
              <a:t>Cognos</a:t>
            </a:r>
            <a:r>
              <a:rPr lang="en-US" sz="1400" b="1" dirty="0"/>
              <a:t>):</a:t>
            </a:r>
            <a:r>
              <a:rPr lang="en-US" sz="1400" dirty="0"/>
              <a:t> Cover all aspects of data science tasks and enable deep learning and machine learning model development.</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7</a:t>
            </a:fld>
            <a:endParaRPr lang="en-US" kern="1200">
              <a:solidFill>
                <a:prstClr val="white"/>
              </a:solidFill>
              <a:latin typeface="Calibri" panose="020F0502020204030204"/>
              <a:ea typeface="+mn-ea"/>
              <a:cs typeface="+mn-cs"/>
            </a:endParaRPr>
          </a:p>
        </p:txBody>
      </p:sp>
      <p:sp>
        <p:nvSpPr>
          <p:cNvPr id="2" name="TextBox 1"/>
          <p:cNvSpPr txBox="1"/>
          <p:nvPr/>
        </p:nvSpPr>
        <p:spPr>
          <a:xfrm>
            <a:off x="309867" y="903248"/>
            <a:ext cx="8657963" cy="461665"/>
          </a:xfrm>
          <a:prstGeom prst="rect">
            <a:avLst/>
          </a:prstGeom>
          <a:noFill/>
        </p:spPr>
        <p:txBody>
          <a:bodyPr wrap="square" rtlCol="0">
            <a:spAutoFit/>
          </a:bodyPr>
          <a:lstStyle/>
          <a:p>
            <a:pPr defTabSz="685800">
              <a:buClrTx/>
            </a:pPr>
            <a:r>
              <a:rPr lang="en-US" sz="2400" b="1" kern="1200" dirty="0">
                <a:solidFill>
                  <a:prstClr val="black"/>
                </a:solidFill>
                <a:latin typeface="Calibri" panose="020F0502020204030204"/>
                <a:ea typeface="+mn-ea"/>
                <a:cs typeface="+mn-cs"/>
              </a:rPr>
              <a:t>Supporting Tools and Environments</a:t>
            </a:r>
          </a:p>
        </p:txBody>
      </p:sp>
    </p:spTree>
    <p:extLst>
      <p:ext uri="{BB962C8B-B14F-4D97-AF65-F5344CB8AC3E}">
        <p14:creationId xmlns:p14="http://schemas.microsoft.com/office/powerpoint/2010/main" val="343479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8</a:t>
            </a:fld>
            <a:endParaRPr lang="en-US" kern="1200">
              <a:solidFill>
                <a:prstClr val="white"/>
              </a:solidFill>
              <a:latin typeface="Calibri" panose="020F0502020204030204"/>
              <a:ea typeface="+mn-ea"/>
              <a:cs typeface="+mn-cs"/>
            </a:endParaRPr>
          </a:p>
        </p:txBody>
      </p:sp>
      <p:sp>
        <p:nvSpPr>
          <p:cNvPr id="5" name="Title 1"/>
          <p:cNvSpPr>
            <a:spLocks noGrp="1"/>
          </p:cNvSpPr>
          <p:nvPr>
            <p:ph type="title"/>
          </p:nvPr>
        </p:nvSpPr>
        <p:spPr>
          <a:xfrm>
            <a:off x="1434765" y="1196561"/>
            <a:ext cx="6274469" cy="369635"/>
          </a:xfrm>
        </p:spPr>
        <p:txBody>
          <a:bodyPr>
            <a:normAutofit fontScale="90000"/>
          </a:bodyPr>
          <a:lstStyle/>
          <a:p>
            <a:pPr algn="ctr"/>
            <a:r>
              <a:rPr lang="en-US" sz="2400" i="1" dirty="0">
                <a:solidFill>
                  <a:srgbClr val="002060"/>
                </a:solidFill>
                <a:latin typeface="Arial" panose="020B0604020202020204" pitchFamily="34" charset="0"/>
                <a:cs typeface="Arial" panose="020B0604020202020204" pitchFamily="34" charset="0"/>
              </a:rPr>
              <a:t>Open-Source Tools for Data Science</a:t>
            </a:r>
          </a:p>
        </p:txBody>
      </p:sp>
      <p:sp>
        <p:nvSpPr>
          <p:cNvPr id="3" name="TextBox 2">
            <a:extLst>
              <a:ext uri="{FF2B5EF4-FFF2-40B4-BE49-F238E27FC236}">
                <a16:creationId xmlns:a16="http://schemas.microsoft.com/office/drawing/2014/main" id="{F108497E-FD01-A204-EF5C-57286BECB005}"/>
              </a:ext>
            </a:extLst>
          </p:cNvPr>
          <p:cNvSpPr txBox="1"/>
          <p:nvPr/>
        </p:nvSpPr>
        <p:spPr>
          <a:xfrm>
            <a:off x="628650" y="688881"/>
            <a:ext cx="7886700" cy="461665"/>
          </a:xfrm>
          <a:prstGeom prst="rect">
            <a:avLst/>
          </a:prstGeom>
          <a:noFill/>
        </p:spPr>
        <p:txBody>
          <a:bodyPr wrap="square" rtlCol="0">
            <a:spAutoFit/>
          </a:bodyPr>
          <a:lstStyle/>
          <a:p>
            <a:pPr algn="ctr" defTabSz="685800">
              <a:buClrTx/>
            </a:pPr>
            <a:r>
              <a:rPr lang="en-US" sz="2400" b="1" dirty="0">
                <a:solidFill>
                  <a:srgbClr val="002060"/>
                </a:solidFill>
              </a:rPr>
              <a:t>Module I: Overview of Data Science Tools</a:t>
            </a:r>
            <a:endParaRPr lang="en-US" sz="2400" b="1" kern="1200" dirty="0">
              <a:solidFill>
                <a:srgbClr val="002060"/>
              </a:solidFill>
              <a:latin typeface="Calibri" panose="020F0502020204030204"/>
              <a:ea typeface="+mn-ea"/>
              <a:cs typeface="+mn-cs"/>
            </a:endParaRPr>
          </a:p>
        </p:txBody>
      </p:sp>
      <p:pic>
        <p:nvPicPr>
          <p:cNvPr id="7" name="Picture 6" descr="A close-up of a computer&#10;&#10;Description automatically generated">
            <a:extLst>
              <a:ext uri="{FF2B5EF4-FFF2-40B4-BE49-F238E27FC236}">
                <a16:creationId xmlns:a16="http://schemas.microsoft.com/office/drawing/2014/main" id="{1EECF751-AC6B-7DE0-9B5B-E5B5A96CCABB}"/>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2339" y="1612211"/>
            <a:ext cx="5379323" cy="3353470"/>
          </a:xfrm>
          <a:prstGeom prst="rect">
            <a:avLst/>
          </a:prstGeom>
        </p:spPr>
      </p:pic>
    </p:spTree>
    <p:extLst>
      <p:ext uri="{BB962C8B-B14F-4D97-AF65-F5344CB8AC3E}">
        <p14:creationId xmlns:p14="http://schemas.microsoft.com/office/powerpoint/2010/main" val="117449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a:xfrm>
            <a:off x="309867" y="1409175"/>
            <a:ext cx="8657963" cy="3337516"/>
          </a:xfrm>
        </p:spPr>
        <p:txBody>
          <a:bodyPr>
            <a:normAutofit fontScale="55000" lnSpcReduction="20000"/>
          </a:bodyPr>
          <a:lstStyle/>
          <a:p>
            <a:r>
              <a:rPr lang="en-US" b="1" dirty="0"/>
              <a:t>Data Management Tools (Relational Databases):</a:t>
            </a:r>
          </a:p>
          <a:p>
            <a:pPr>
              <a:buFontTx/>
              <a:buChar char="-"/>
            </a:pPr>
            <a:r>
              <a:rPr lang="en-US" dirty="0"/>
              <a:t>MySQL, PostgreSQL</a:t>
            </a:r>
          </a:p>
          <a:p>
            <a:pPr>
              <a:buFontTx/>
              <a:buChar char="-"/>
            </a:pPr>
            <a:r>
              <a:rPr lang="en-US" dirty="0"/>
              <a:t>MongoDB, Apache CouchDB, Apache Cassandra</a:t>
            </a:r>
          </a:p>
          <a:p>
            <a:pPr>
              <a:buFontTx/>
              <a:buChar char="-"/>
            </a:pPr>
            <a:r>
              <a:rPr lang="en-US" dirty="0"/>
              <a:t>Hadoop File System, </a:t>
            </a:r>
            <a:r>
              <a:rPr lang="en-US" dirty="0" err="1"/>
              <a:t>Ceph</a:t>
            </a:r>
            <a:r>
              <a:rPr lang="en-US" dirty="0"/>
              <a:t>, Elastic Search</a:t>
            </a:r>
            <a:br>
              <a:rPr lang="ar-EG" dirty="0"/>
            </a:br>
            <a:endParaRPr lang="en-US" dirty="0"/>
          </a:p>
          <a:p>
            <a:r>
              <a:rPr lang="en-US" b="1" dirty="0"/>
              <a:t>Data Integration and Transformation Tools:</a:t>
            </a:r>
          </a:p>
          <a:p>
            <a:pPr>
              <a:buFontTx/>
              <a:buChar char="-"/>
            </a:pPr>
            <a:r>
              <a:rPr lang="en-US" dirty="0"/>
              <a:t>Termed: </a:t>
            </a:r>
            <a:r>
              <a:rPr lang="en-US" b="1" dirty="0"/>
              <a:t>Data Refinery and Cleansing</a:t>
            </a:r>
          </a:p>
          <a:p>
            <a:pPr>
              <a:buFontTx/>
              <a:buChar char="-"/>
            </a:pPr>
            <a:r>
              <a:rPr lang="en-US" dirty="0"/>
              <a:t>Apache </a:t>
            </a:r>
            <a:r>
              <a:rPr lang="en-US" dirty="0" err="1"/>
              <a:t>AirFlow</a:t>
            </a:r>
            <a:r>
              <a:rPr lang="en-US" dirty="0"/>
              <a:t>, </a:t>
            </a:r>
            <a:r>
              <a:rPr lang="en-US" dirty="0" err="1"/>
              <a:t>KubeFlow</a:t>
            </a:r>
            <a:endParaRPr lang="en-US" dirty="0"/>
          </a:p>
          <a:p>
            <a:pPr>
              <a:buFontTx/>
              <a:buChar char="-"/>
            </a:pPr>
            <a:r>
              <a:rPr lang="en-US" dirty="0"/>
              <a:t>Apache Kafka, Apache </a:t>
            </a:r>
            <a:r>
              <a:rPr lang="en-US" dirty="0" err="1"/>
              <a:t>Nifi</a:t>
            </a:r>
            <a:r>
              <a:rPr lang="en-US" dirty="0"/>
              <a:t>, Apache </a:t>
            </a:r>
            <a:r>
              <a:rPr lang="en-US" dirty="0" err="1"/>
              <a:t>SparkSQL</a:t>
            </a:r>
            <a:endParaRPr lang="en-US" dirty="0"/>
          </a:p>
          <a:p>
            <a:pPr>
              <a:buFontTx/>
              <a:buChar char="-"/>
            </a:pPr>
            <a:r>
              <a:rPr lang="en-US" dirty="0" err="1"/>
              <a:t>NodeRED</a:t>
            </a:r>
            <a:br>
              <a:rPr lang="en-US" dirty="0"/>
            </a:br>
            <a:endParaRPr lang="en-US" dirty="0"/>
          </a:p>
          <a:p>
            <a:r>
              <a:rPr lang="en-US" b="1" dirty="0"/>
              <a:t>Data Visualization Tools:</a:t>
            </a:r>
          </a:p>
          <a:p>
            <a:pPr>
              <a:buFontTx/>
              <a:buChar char="-"/>
            </a:pPr>
            <a:r>
              <a:rPr lang="en-US" dirty="0" err="1"/>
              <a:t>PixieDust</a:t>
            </a:r>
            <a:r>
              <a:rPr lang="en-US" dirty="0"/>
              <a:t>, Hue</a:t>
            </a:r>
          </a:p>
          <a:p>
            <a:pPr>
              <a:buFontTx/>
              <a:buChar char="-"/>
            </a:pPr>
            <a:r>
              <a:rPr lang="en-US" dirty="0"/>
              <a:t>Kibana </a:t>
            </a:r>
          </a:p>
          <a:p>
            <a:pPr>
              <a:buFontTx/>
              <a:buChar char="-"/>
            </a:pPr>
            <a:r>
              <a:rPr lang="en-US" dirty="0"/>
              <a:t>Apache Superset</a:t>
            </a:r>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pPr defTabSz="685800">
              <a:buClrTx/>
            </a:pPr>
            <a:fld id="{D40A7B7E-3938-4D0E-8E14-E58AA83CCFB6}" type="datetime1">
              <a:rPr lang="en-US" kern="1200" smtClean="0">
                <a:solidFill>
                  <a:prstClr val="white"/>
                </a:solidFill>
                <a:latin typeface="Calibri" panose="020F0502020204030204"/>
                <a:ea typeface="+mn-ea"/>
                <a:cs typeface="+mn-cs"/>
              </a:rPr>
              <a:pPr defTabSz="685800">
                <a:buClrTx/>
              </a:pPr>
              <a:t>10/1/2024</a:t>
            </a:fld>
            <a:endParaRPr lang="en-US" kern="1200" dirty="0">
              <a:solidFill>
                <a:prstClr val="white"/>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pPr defTabSz="685800">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pPr defTabSz="685800">
              <a:buClrTx/>
            </a:pPr>
            <a:fld id="{5EE24C92-1265-4741-8F9F-404A15D9386E}" type="slidenum">
              <a:rPr lang="en-US" kern="1200">
                <a:solidFill>
                  <a:prstClr val="white"/>
                </a:solidFill>
                <a:latin typeface="Calibri" panose="020F0502020204030204"/>
                <a:ea typeface="+mn-ea"/>
                <a:cs typeface="+mn-cs"/>
              </a:rPr>
              <a:pPr defTabSz="685800">
                <a:buClrTx/>
              </a:pPr>
              <a:t>9</a:t>
            </a:fld>
            <a:endParaRPr lang="en-US" kern="1200">
              <a:solidFill>
                <a:prstClr val="white"/>
              </a:solidFill>
              <a:latin typeface="Calibri" panose="020F0502020204030204"/>
              <a:ea typeface="+mn-ea"/>
              <a:cs typeface="+mn-cs"/>
            </a:endParaRPr>
          </a:p>
        </p:txBody>
      </p:sp>
      <p:sp>
        <p:nvSpPr>
          <p:cNvPr id="2" name="TextBox 1"/>
          <p:cNvSpPr txBox="1"/>
          <p:nvPr/>
        </p:nvSpPr>
        <p:spPr>
          <a:xfrm>
            <a:off x="309868" y="819261"/>
            <a:ext cx="8657963" cy="369332"/>
          </a:xfrm>
          <a:prstGeom prst="rect">
            <a:avLst/>
          </a:prstGeom>
          <a:noFill/>
        </p:spPr>
        <p:txBody>
          <a:bodyPr wrap="square" rtlCol="0">
            <a:spAutoFit/>
          </a:bodyPr>
          <a:lstStyle>
            <a:defPPr marR="0" lvl="0" algn="l" rtl="0">
              <a:lnSpc>
                <a:spcPct val="100000"/>
              </a:lnSpc>
              <a:spcBef>
                <a:spcPts val="0"/>
              </a:spcBef>
              <a:spcAft>
                <a:spcPts val="0"/>
              </a:spcAft>
            </a:defPPr>
            <a:lvl1pPr algn="ctr" defTabSz="685800">
              <a:buClrTx/>
              <a:defRPr sz="1800" b="1" kern="1200">
                <a:solidFill>
                  <a:schemeClr val="tx1"/>
                </a:solidFill>
                <a:latin typeface="Arial" panose="020B0604020202020204" pitchFamily="34" charset="0"/>
                <a:ea typeface="+mn-ea"/>
                <a:cs typeface="Arial" panose="020B0604020202020204" pitchFamily="34" charset="0"/>
              </a:defRPr>
            </a:lvl1pPr>
          </a:lstStyle>
          <a:p>
            <a:r>
              <a:rPr lang="en-US" dirty="0"/>
              <a:t>Open-Source Data Management, Integration, and Visualization Tools</a:t>
            </a:r>
          </a:p>
        </p:txBody>
      </p:sp>
      <p:pic>
        <p:nvPicPr>
          <p:cNvPr id="7" name="Picture 6"/>
          <p:cNvPicPr>
            <a:picLocks noChangeAspect="1"/>
          </p:cNvPicPr>
          <p:nvPr/>
        </p:nvPicPr>
        <p:blipFill>
          <a:blip r:embed="rId2"/>
          <a:stretch>
            <a:fillRect/>
          </a:stretch>
        </p:blipFill>
        <p:spPr>
          <a:xfrm>
            <a:off x="5853772" y="1678195"/>
            <a:ext cx="800141" cy="850944"/>
          </a:xfrm>
          <a:prstGeom prst="rect">
            <a:avLst/>
          </a:prstGeom>
        </p:spPr>
      </p:pic>
      <p:pic>
        <p:nvPicPr>
          <p:cNvPr id="8" name="Picture 7"/>
          <p:cNvPicPr>
            <a:picLocks noChangeAspect="1"/>
          </p:cNvPicPr>
          <p:nvPr/>
        </p:nvPicPr>
        <p:blipFill>
          <a:blip r:embed="rId3"/>
          <a:stretch>
            <a:fillRect/>
          </a:stretch>
        </p:blipFill>
        <p:spPr>
          <a:xfrm>
            <a:off x="7209496" y="1586572"/>
            <a:ext cx="831893" cy="844593"/>
          </a:xfrm>
          <a:prstGeom prst="rect">
            <a:avLst/>
          </a:prstGeom>
        </p:spPr>
      </p:pic>
      <p:pic>
        <p:nvPicPr>
          <p:cNvPr id="9" name="Picture 8"/>
          <p:cNvPicPr>
            <a:picLocks noChangeAspect="1"/>
          </p:cNvPicPr>
          <p:nvPr/>
        </p:nvPicPr>
        <p:blipFill>
          <a:blip r:embed="rId4"/>
          <a:stretch>
            <a:fillRect/>
          </a:stretch>
        </p:blipFill>
        <p:spPr>
          <a:xfrm>
            <a:off x="6208442" y="2620710"/>
            <a:ext cx="1701887" cy="914447"/>
          </a:xfrm>
          <a:prstGeom prst="rect">
            <a:avLst/>
          </a:prstGeom>
        </p:spPr>
      </p:pic>
      <p:pic>
        <p:nvPicPr>
          <p:cNvPr id="10" name="Picture 9"/>
          <p:cNvPicPr>
            <a:picLocks noChangeAspect="1"/>
          </p:cNvPicPr>
          <p:nvPr/>
        </p:nvPicPr>
        <p:blipFill>
          <a:blip r:embed="rId5"/>
          <a:stretch>
            <a:fillRect/>
          </a:stretch>
        </p:blipFill>
        <p:spPr>
          <a:xfrm>
            <a:off x="5072244" y="3626728"/>
            <a:ext cx="1682836" cy="520727"/>
          </a:xfrm>
          <a:prstGeom prst="rect">
            <a:avLst/>
          </a:prstGeom>
        </p:spPr>
      </p:pic>
      <p:pic>
        <p:nvPicPr>
          <p:cNvPr id="11" name="Picture 10"/>
          <p:cNvPicPr>
            <a:picLocks noChangeAspect="1"/>
          </p:cNvPicPr>
          <p:nvPr/>
        </p:nvPicPr>
        <p:blipFill>
          <a:blip r:embed="rId6"/>
          <a:stretch>
            <a:fillRect/>
          </a:stretch>
        </p:blipFill>
        <p:spPr>
          <a:xfrm>
            <a:off x="7318358" y="3518346"/>
            <a:ext cx="1511378" cy="704886"/>
          </a:xfrm>
          <a:prstGeom prst="rect">
            <a:avLst/>
          </a:prstGeom>
        </p:spPr>
      </p:pic>
    </p:spTree>
    <p:extLst>
      <p:ext uri="{BB962C8B-B14F-4D97-AF65-F5344CB8AC3E}">
        <p14:creationId xmlns:p14="http://schemas.microsoft.com/office/powerpoint/2010/main" val="106566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3112</TotalTime>
  <Words>2998</Words>
  <Application>Microsoft Office PowerPoint</Application>
  <PresentationFormat>On-screen Show (16:9)</PresentationFormat>
  <Paragraphs>391</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Economica</vt:lpstr>
      <vt:lpstr>Calibri Light</vt:lpstr>
      <vt:lpstr>TT Rounds Condensed</vt:lpstr>
      <vt:lpstr>Trebuchet MS Bold</vt:lpstr>
      <vt:lpstr>Arial</vt:lpstr>
      <vt:lpstr>Calibri</vt:lpstr>
      <vt:lpstr>Wingdings</vt:lpstr>
      <vt:lpstr>Office Theme</vt:lpstr>
      <vt:lpstr>PowerPoint Presentation</vt:lpstr>
      <vt:lpstr>PowerPoint Presentation</vt:lpstr>
      <vt:lpstr>PowerPoint Presentation</vt:lpstr>
      <vt:lpstr>Categories of Data Science Tools</vt:lpstr>
      <vt:lpstr>PowerPoint Presentation</vt:lpstr>
      <vt:lpstr>PowerPoint Presentation</vt:lpstr>
      <vt:lpstr>PowerPoint Presentation</vt:lpstr>
      <vt:lpstr>Open-Source Tools for Data Science</vt:lpstr>
      <vt:lpstr>PowerPoint Presentation</vt:lpstr>
      <vt:lpstr>PowerPoint Presentation</vt:lpstr>
      <vt:lpstr>PowerPoint Presentation</vt:lpstr>
      <vt:lpstr>Commercial Tools for Data Science</vt:lpstr>
      <vt:lpstr>PowerPoint Presentation</vt:lpstr>
      <vt:lpstr>PowerPoint Presentation</vt:lpstr>
      <vt:lpstr>Cloud Based Tools for Data Science</vt:lpstr>
      <vt:lpstr>PowerPoint Presentation</vt:lpstr>
      <vt:lpstr>PowerPoint Presentation</vt:lpstr>
      <vt:lpstr>PowerPoint Presentation</vt:lpstr>
      <vt:lpstr>Libraries for Data Science</vt:lpstr>
      <vt:lpstr>PowerPoint Presentation</vt:lpstr>
      <vt:lpstr>PowerPoint Presentation</vt:lpstr>
      <vt:lpstr>Application Programming Interfaces (APIs)</vt:lpstr>
      <vt:lpstr>PowerPoint Presentation</vt:lpstr>
      <vt:lpstr>PowerPoint Presentation</vt:lpstr>
      <vt:lpstr>Data Sets - Powering Data Science</vt:lpstr>
      <vt:lpstr>PowerPoint Presentation</vt:lpstr>
      <vt:lpstr>PowerPoint Presentation</vt:lpstr>
      <vt:lpstr>Sharing Enterprise Data - Data Asset eXchange</vt:lpstr>
      <vt:lpstr>PowerPoint Presentation</vt:lpstr>
      <vt:lpstr>PowerPoint Presentation</vt:lpstr>
      <vt:lpstr>PowerPoint Presentation</vt:lpstr>
      <vt:lpstr>Machine Learning Models Learning from Models to Make Predictions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DS0101EN Introduction to Data Science </dc:title>
  <cp:lastModifiedBy>Mohammad Aboali</cp:lastModifiedBy>
  <cp:revision>74</cp:revision>
  <dcterms:modified xsi:type="dcterms:W3CDTF">2024-10-01T15:04:49Z</dcterms:modified>
</cp:coreProperties>
</file>