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1"/>
  </p:notesMasterIdLst>
  <p:sldIdLst>
    <p:sldId id="256" r:id="rId2"/>
    <p:sldId id="564" r:id="rId3"/>
    <p:sldId id="447" r:id="rId4"/>
    <p:sldId id="320" r:id="rId5"/>
    <p:sldId id="565" r:id="rId6"/>
    <p:sldId id="360" r:id="rId7"/>
    <p:sldId id="361" r:id="rId8"/>
    <p:sldId id="387" r:id="rId9"/>
    <p:sldId id="363" r:id="rId10"/>
    <p:sldId id="393" r:id="rId11"/>
    <p:sldId id="394" r:id="rId12"/>
    <p:sldId id="395"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266" r:id="rId31"/>
    <p:sldId id="513" r:id="rId32"/>
    <p:sldId id="514" r:id="rId33"/>
    <p:sldId id="515" r:id="rId34"/>
    <p:sldId id="516" r:id="rId35"/>
    <p:sldId id="517" r:id="rId36"/>
    <p:sldId id="566" r:id="rId37"/>
    <p:sldId id="567" r:id="rId38"/>
    <p:sldId id="483" r:id="rId39"/>
    <p:sldId id="484" r:id="rId40"/>
  </p:sldIdLst>
  <p:sldSz cx="9144000" cy="5143500" type="screen16x9"/>
  <p:notesSz cx="6858000" cy="9144000"/>
  <p:embeddedFontLst>
    <p:embeddedFont>
      <p:font typeface="Anaheim" panose="02000503000000000000" pitchFamily="2" charset="77"/>
      <p:regular r:id="rId42"/>
    </p:embeddedFont>
    <p:embeddedFont>
      <p:font typeface="Baloo 2" panose="020F0502020204030204" pitchFamily="34" charset="0"/>
      <p:regular r:id="rId43"/>
      <p:bold r:id="rId44"/>
      <p:italic r:id="rId45"/>
      <p:boldItalic r:id="rId46"/>
    </p:embeddedFont>
    <p:embeddedFont>
      <p:font typeface="Cambria Math" panose="02040503050406030204" pitchFamily="18" charset="0"/>
      <p:regular r:id="rId47"/>
    </p:embeddedFont>
    <p:embeddedFont>
      <p:font typeface="Rockwell" panose="02060603020205020403" pitchFamily="18" charset="77"/>
      <p:regular r:id="rId48"/>
      <p:bold r:id="rId49"/>
      <p:italic r:id="rId50"/>
      <p:boldItalic r:id="rId51"/>
    </p:embeddedFont>
    <p:embeddedFont>
      <p:font typeface="Zen Dots" pitchFamily="2"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2FEA64-00C1-4EC4-9D22-F07D7E7E625A}">
  <a:tblStyle styleId="{AB2FEA64-00C1-4EC4-9D22-F07D7E7E62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694"/>
  </p:normalViewPr>
  <p:slideViewPr>
    <p:cSldViewPr snapToGrid="0">
      <p:cViewPr>
        <p:scale>
          <a:sx n="146" d="100"/>
          <a:sy n="146" d="100"/>
        </p:scale>
        <p:origin x="-176" y="424"/>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92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114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66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69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96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174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46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1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904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40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697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69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60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41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095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154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452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51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58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51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095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820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56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833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210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427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81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2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66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dirty="0"/>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72" r:id="rId4"/>
    <p:sldLayoutId id="214748367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3.wdp"/><Relationship Id="rId5" Type="http://schemas.microsoft.com/office/2007/relationships/hdphoto" Target="../media/hdphoto2.wdp"/><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3.wdp"/><Relationship Id="rId5" Type="http://schemas.microsoft.com/office/2007/relationships/hdphoto" Target="../media/hdphoto2.wdp"/><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err="1">
                <a:latin typeface="Zen Dots"/>
                <a:ea typeface="Zen Dots"/>
                <a:cs typeface="Zen Dots"/>
                <a:sym typeface="Zen Dots"/>
              </a:rPr>
              <a:t>StaRtistics</a:t>
            </a:r>
            <a:br>
              <a:rPr lang="en" dirty="0"/>
            </a:br>
            <a:r>
              <a:rPr lang="en" sz="2800" dirty="0">
                <a:solidFill>
                  <a:schemeClr val="dk2"/>
                </a:solidFill>
                <a:latin typeface="Zen Dots"/>
                <a:ea typeface="Zen Dots"/>
                <a:cs typeface="Zen Dots"/>
                <a:sym typeface="Zen Dots"/>
              </a:rPr>
              <a:t>introduction to statistics</a:t>
            </a:r>
            <a:endParaRPr sz="2800" dirty="0">
              <a:solidFill>
                <a:schemeClr val="dk2"/>
              </a:solidFill>
              <a:latin typeface="Zen Dots"/>
              <a:ea typeface="Zen Dots"/>
              <a:cs typeface="Zen Dots"/>
              <a:sym typeface="Zen Dots"/>
            </a:endParaRPr>
          </a:p>
        </p:txBody>
      </p:sp>
      <p:pic>
        <p:nvPicPr>
          <p:cNvPr id="5" name="Picture 4" descr="A picture containing qr code&#10;&#10;Description automatically generated">
            <a:extLst>
              <a:ext uri="{FF2B5EF4-FFF2-40B4-BE49-F238E27FC236}">
                <a16:creationId xmlns:a16="http://schemas.microsoft.com/office/drawing/2014/main" id="{12D0F3F9-2DD3-A747-B0EA-BEC8ABA9C69A}"/>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7359837" y="466415"/>
            <a:ext cx="1315036" cy="1327560"/>
          </a:xfrm>
          <a:prstGeom prst="rect">
            <a:avLst/>
          </a:prstGeom>
        </p:spPr>
      </p:pic>
      <p:pic>
        <p:nvPicPr>
          <p:cNvPr id="9" name="Picture 8" descr="A picture containing qr code&#10;&#10;Description automatically generated">
            <a:extLst>
              <a:ext uri="{FF2B5EF4-FFF2-40B4-BE49-F238E27FC236}">
                <a16:creationId xmlns:a16="http://schemas.microsoft.com/office/drawing/2014/main" id="{F3E7B605-A77A-2E4C-BCA0-14D7A813C4E8}"/>
              </a:ext>
            </a:extLst>
          </p:cNvPr>
          <p:cNvPicPr>
            <a:picLocks noChangeAspect="1"/>
          </p:cNvPicPr>
          <p:nvPr/>
        </p:nvPicPr>
        <p:blipFill>
          <a:blip r:embed="rId3">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7217355" y="147030"/>
            <a:ext cx="469586" cy="474058"/>
          </a:xfrm>
          <a:prstGeom prst="rect">
            <a:avLst/>
          </a:prstGeom>
        </p:spPr>
      </p:pic>
      <p:pic>
        <p:nvPicPr>
          <p:cNvPr id="10" name="Picture 9" descr="A picture containing qr code&#10;&#10;Description automatically generated">
            <a:extLst>
              <a:ext uri="{FF2B5EF4-FFF2-40B4-BE49-F238E27FC236}">
                <a16:creationId xmlns:a16="http://schemas.microsoft.com/office/drawing/2014/main" id="{2F2E5770-F88A-3D43-964C-E13C664BA4FA}"/>
              </a:ext>
            </a:extLst>
          </p:cNvPr>
          <p:cNvPicPr>
            <a:picLocks noChangeAspect="1"/>
          </p:cNvPicPr>
          <p:nvPr/>
        </p:nvPicPr>
        <p:blipFill>
          <a:blip r:embed="rId3">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6923277" y="590075"/>
            <a:ext cx="312488" cy="3154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5407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 very similar concept in statistics is the idea of </a:t>
            </a:r>
            <a:r>
              <a:rPr lang="en-US" sz="2000" b="1" dirty="0">
                <a:solidFill>
                  <a:srgbClr val="FFC000"/>
                </a:solidFill>
              </a:rPr>
              <a:t>bootstrapping</a:t>
            </a:r>
            <a:r>
              <a:rPr lang="en-US" sz="2000" dirty="0">
                <a:solidFill>
                  <a:srgbClr val="FFC000"/>
                </a:solidFill>
              </a:rPr>
              <a:t> to get a measure of uncertainty around an estimate (e.g., CI)</a:t>
            </a:r>
          </a:p>
          <a:p>
            <a:pPr algn="l">
              <a:lnSpc>
                <a:spcPct val="150000"/>
              </a:lnSpc>
            </a:pPr>
            <a:r>
              <a:rPr lang="en-US" sz="2000" dirty="0">
                <a:solidFill>
                  <a:srgbClr val="FFC000"/>
                </a:solidFill>
              </a:rPr>
              <a:t>Bootstrapping is like permutations in that they resample your data, however bootstrapping requires </a:t>
            </a:r>
            <a:r>
              <a:rPr lang="en-US" sz="2000" b="1" dirty="0">
                <a:solidFill>
                  <a:srgbClr val="FFC000"/>
                </a:solidFill>
              </a:rPr>
              <a:t>replacement</a:t>
            </a:r>
            <a:r>
              <a:rPr lang="en-US" sz="2000" dirty="0">
                <a:solidFill>
                  <a:srgbClr val="FFC000"/>
                </a:solidFill>
              </a:rPr>
              <a:t> </a:t>
            </a:r>
          </a:p>
          <a:p>
            <a:pPr algn="l">
              <a:lnSpc>
                <a:spcPct val="150000"/>
              </a:lnSpc>
            </a:pPr>
            <a:r>
              <a:rPr lang="en-US" sz="2000" dirty="0">
                <a:solidFill>
                  <a:srgbClr val="FFC000"/>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646735" y="522687"/>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Bootstrapping is like permutations in that they resample your data, however bootstrapping requires </a:t>
            </a:r>
            <a:r>
              <a:rPr lang="en-US" sz="2000" b="1" dirty="0">
                <a:solidFill>
                  <a:srgbClr val="FFC000"/>
                </a:solidFill>
              </a:rPr>
              <a:t>replacement</a:t>
            </a:r>
            <a:r>
              <a:rPr lang="en-US" sz="2000" dirty="0">
                <a:solidFill>
                  <a:srgbClr val="FFC000"/>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958850" y="546366"/>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 computed Avg for each </a:t>
            </a:r>
            <a:r>
              <a:rPr lang="en-US" sz="2000" b="1" dirty="0">
                <a:solidFill>
                  <a:srgbClr val="FFC000"/>
                </a:solidFill>
              </a:rPr>
              <a:t>bootstrap</a:t>
            </a:r>
            <a:r>
              <a:rPr lang="en-US" sz="2000" dirty="0">
                <a:solidFill>
                  <a:srgbClr val="FFC000"/>
                </a:solidFill>
              </a:rPr>
              <a:t> will allow you to get an idea of what </a:t>
            </a:r>
            <a:r>
              <a:rPr lang="en-US" sz="2000" b="1" dirty="0">
                <a:solidFill>
                  <a:srgbClr val="FFC000"/>
                </a:solidFill>
              </a:rPr>
              <a:t>range</a:t>
            </a:r>
            <a:r>
              <a:rPr lang="en-US" sz="2000" dirty="0">
                <a:solidFill>
                  <a:srgbClr val="FFC000"/>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4294967295"/>
          </p:nvPr>
        </p:nvSpPr>
        <p:spPr>
          <a:xfrm>
            <a:off x="1123950" y="1306512"/>
            <a:ext cx="6896100" cy="2530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Analysis of Variance</a:t>
            </a:r>
            <a:endParaRPr sz="6000" dirty="0"/>
          </a:p>
        </p:txBody>
      </p:sp>
    </p:spTree>
    <p:extLst>
      <p:ext uri="{BB962C8B-B14F-4D97-AF65-F5344CB8AC3E}">
        <p14:creationId xmlns:p14="http://schemas.microsoft.com/office/powerpoint/2010/main" val="84304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61724"/>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Analysis of Variance is a linear model to test if there is a difference between two or more means (i.e., groups sometimes called levels)</a:t>
            </a:r>
          </a:p>
          <a:p>
            <a:pPr algn="l">
              <a:lnSpc>
                <a:spcPct val="150000"/>
              </a:lnSpc>
            </a:pPr>
            <a:r>
              <a:rPr lang="en-US" sz="2000" dirty="0">
                <a:solidFill>
                  <a:srgbClr val="FFC000"/>
                </a:solidFill>
              </a:rPr>
              <a:t>Let us start with a one-way ANOVA</a:t>
            </a:r>
          </a:p>
        </p:txBody>
      </p:sp>
    </p:spTree>
    <p:extLst>
      <p:ext uri="{BB962C8B-B14F-4D97-AF65-F5344CB8AC3E}">
        <p14:creationId xmlns:p14="http://schemas.microsoft.com/office/powerpoint/2010/main" val="76136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708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90473"/>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One-way ANOVA (i.e., one FACTOR)</a:t>
            </a:r>
          </a:p>
          <a:p>
            <a:pPr algn="l">
              <a:lnSpc>
                <a:spcPct val="150000"/>
              </a:lnSpc>
            </a:pPr>
            <a:r>
              <a:rPr lang="en-US" sz="2000" dirty="0">
                <a:solidFill>
                  <a:srgbClr val="FFC000"/>
                </a:solidFill>
              </a:rPr>
              <a:t>	Test the difference between groups (levels). It answers the question:</a:t>
            </a:r>
          </a:p>
          <a:p>
            <a:pPr algn="l">
              <a:lnSpc>
                <a:spcPct val="150000"/>
              </a:lnSpc>
            </a:pPr>
            <a:r>
              <a:rPr lang="en-US" sz="2000" dirty="0">
                <a:solidFill>
                  <a:srgbClr val="FFC000"/>
                </a:solidFill>
              </a:rPr>
              <a:t>Are the group means spread out much more than what you’d expect if you had sampled all the groups from the same distribution?</a:t>
            </a:r>
          </a:p>
          <a:p>
            <a:pPr algn="l">
              <a:lnSpc>
                <a:spcPct val="150000"/>
              </a:lnSpc>
            </a:pPr>
            <a:r>
              <a:rPr lang="en-US" sz="2000" dirty="0">
                <a:solidFill>
                  <a:srgbClr val="FFC000"/>
                </a:solidFill>
              </a:rPr>
              <a:t> </a:t>
            </a:r>
          </a:p>
        </p:txBody>
      </p:sp>
    </p:spTree>
    <p:extLst>
      <p:ext uri="{BB962C8B-B14F-4D97-AF65-F5344CB8AC3E}">
        <p14:creationId xmlns:p14="http://schemas.microsoft.com/office/powerpoint/2010/main" val="254529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mc:AlternateContent xmlns:mc="http://schemas.openxmlformats.org/markup-compatibility/2006" xmlns:a14="http://schemas.microsoft.com/office/drawing/2010/main">
        <mc:Choice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61724"/>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Are the group means spread out much more than what you’d expect if you had sampled all the groups from the same distribution?</a:t>
                </a:r>
              </a:p>
              <a:p>
                <a:pPr algn="l">
                  <a:lnSpc>
                    <a:spcPct val="150000"/>
                  </a:lnSpc>
                </a:pP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𝐻</m:t>
                        </m:r>
                      </m:e>
                      <m:sub>
                        <m:r>
                          <a:rPr lang="en-US" sz="2000" i="1">
                            <a:solidFill>
                              <a:srgbClr val="FFC000"/>
                            </a:solidFill>
                            <a:latin typeface="Cambria Math" panose="02040503050406030204" pitchFamily="18" charset="0"/>
                          </a:rPr>
                          <m:t>0</m:t>
                        </m:r>
                      </m:sub>
                    </m:sSub>
                    <m:r>
                      <a:rPr lang="en-US" sz="2000" i="1">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 </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2</m:t>
                        </m:r>
                      </m:sub>
                    </m:sSub>
                    <m:r>
                      <a:rPr lang="en-US" sz="2000" i="1">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3</m:t>
                        </m:r>
                      </m:sub>
                    </m:sSub>
                    <m:r>
                      <a:rPr lang="en-US" sz="2000" i="1">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r>
                      <a:rPr lang="en-US" sz="2000">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𝑛</m:t>
                        </m:r>
                      </m:sub>
                    </m:sSub>
                    <m:r>
                      <a:rPr lang="en-US" sz="2000" i="1">
                        <a:solidFill>
                          <a:srgbClr val="FFC000"/>
                        </a:solidFill>
                        <a:latin typeface="Cambria Math" panose="02040503050406030204" pitchFamily="18" charset="0"/>
                      </a:rPr>
                      <m:t> </m:t>
                    </m:r>
                    <m:r>
                      <a:rPr lang="en-US" sz="2000">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𝐻</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ea typeface="Cambria Math" panose="02040503050406030204" pitchFamily="18" charset="0"/>
                      </a:rPr>
                      <m:t>≠</m:t>
                    </m:r>
                    <m:r>
                      <a:rPr lang="en-US" sz="2000" i="1">
                        <a:solidFill>
                          <a:srgbClr val="FFC000"/>
                        </a:solidFill>
                        <a:latin typeface="Cambria Math" panose="02040503050406030204" pitchFamily="18" charset="0"/>
                      </a:rPr>
                      <m:t> </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2</m:t>
                        </m:r>
                      </m:sub>
                    </m:sSub>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ea typeface="Cambria Math" panose="02040503050406030204" pitchFamily="18" charset="0"/>
                      </a:rPr>
                      <m:t>≠</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3</m:t>
                        </m:r>
                      </m:sub>
                    </m:sSub>
                    <m:r>
                      <a:rPr lang="en-US" sz="2000" i="1">
                        <a:solidFill>
                          <a:srgbClr val="FFC000"/>
                        </a:solidFill>
                        <a:latin typeface="Cambria Math" panose="02040503050406030204" pitchFamily="18" charset="0"/>
                        <a:ea typeface="Cambria Math" panose="02040503050406030204" pitchFamily="18" charset="0"/>
                      </a:rPr>
                      <m:t>≠</m:t>
                    </m:r>
                    <m:r>
                      <a:rPr lang="en-US" sz="2000">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𝑛</m:t>
                        </m:r>
                      </m:sub>
                    </m:sSub>
                  </m:oMath>
                </a14:m>
                <a:endParaRPr lang="en-US" sz="2000" dirty="0">
                  <a:solidFill>
                    <a:srgbClr val="FFC000"/>
                  </a:solidFill>
                </a:endParaRPr>
              </a:p>
            </p:txBody>
          </p:sp>
        </mc:Choice>
        <mc:Fallback xmlns="">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868950" y="1561724"/>
                <a:ext cx="7406100" cy="3209700"/>
              </a:xfrm>
              <a:prstGeom prst="rect">
                <a:avLst/>
              </a:prstGeom>
              <a:blipFill>
                <a:blip r:embed="rId3"/>
                <a:stretch>
                  <a:fillRect r="-1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2002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9047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Assumptions of a One-way ANOVA:</a:t>
            </a:r>
          </a:p>
          <a:p>
            <a:pPr algn="l">
              <a:lnSpc>
                <a:spcPct val="150000"/>
              </a:lnSpc>
            </a:pPr>
            <a:r>
              <a:rPr lang="en-US" sz="2000" dirty="0">
                <a:solidFill>
                  <a:srgbClr val="FFC000"/>
                </a:solidFill>
              </a:rPr>
              <a:t>	Normality of data</a:t>
            </a:r>
          </a:p>
          <a:p>
            <a:pPr algn="l">
              <a:lnSpc>
                <a:spcPct val="150000"/>
              </a:lnSpc>
            </a:pPr>
            <a:r>
              <a:rPr lang="en-US" sz="2000" dirty="0">
                <a:solidFill>
                  <a:srgbClr val="FFC000"/>
                </a:solidFill>
              </a:rPr>
              <a:t>	Homogeneity of variances </a:t>
            </a:r>
            <a:r>
              <a:rPr lang="en-US" sz="1200" dirty="0">
                <a:solidFill>
                  <a:srgbClr val="FFC000"/>
                </a:solidFill>
              </a:rPr>
              <a:t>(all variances are born equal)</a:t>
            </a:r>
          </a:p>
          <a:p>
            <a:pPr algn="l">
              <a:lnSpc>
                <a:spcPct val="150000"/>
              </a:lnSpc>
            </a:pPr>
            <a:r>
              <a:rPr lang="en-US" sz="2000" dirty="0">
                <a:solidFill>
                  <a:srgbClr val="FFC000"/>
                </a:solidFill>
              </a:rPr>
              <a:t>	Independent samples </a:t>
            </a:r>
          </a:p>
          <a:p>
            <a:pPr algn="l">
              <a:lnSpc>
                <a:spcPct val="150000"/>
              </a:lnSpc>
            </a:pPr>
            <a:r>
              <a:rPr lang="en-US" sz="2000" dirty="0">
                <a:solidFill>
                  <a:srgbClr val="FFC000"/>
                </a:solidFill>
              </a:rPr>
              <a:t>	</a:t>
            </a:r>
          </a:p>
        </p:txBody>
      </p:sp>
    </p:spTree>
    <p:extLst>
      <p:ext uri="{BB962C8B-B14F-4D97-AF65-F5344CB8AC3E}">
        <p14:creationId xmlns:p14="http://schemas.microsoft.com/office/powerpoint/2010/main" val="423534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12714"/>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14223"/>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Normality of data</a:t>
            </a:r>
          </a:p>
          <a:p>
            <a:pPr algn="l">
              <a:lnSpc>
                <a:spcPct val="150000"/>
              </a:lnSpc>
            </a:pPr>
            <a:r>
              <a:rPr lang="en-US" sz="2000" dirty="0">
                <a:solidFill>
                  <a:srgbClr val="FFC000"/>
                </a:solidFill>
              </a:rPr>
              <a:t>	Can test this by visualizing your data / residuals (see regression) or by a Shapiro-Wilk test</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107405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708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6672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Homogeneity of variances </a:t>
            </a:r>
            <a:endParaRPr lang="en-US" sz="1200" b="1" dirty="0">
              <a:solidFill>
                <a:srgbClr val="FFC000"/>
              </a:solidFill>
            </a:endParaRPr>
          </a:p>
          <a:p>
            <a:pPr algn="l">
              <a:lnSpc>
                <a:spcPct val="150000"/>
              </a:lnSpc>
            </a:pPr>
            <a:r>
              <a:rPr lang="en-US" sz="2000" dirty="0">
                <a:solidFill>
                  <a:srgbClr val="FFC000"/>
                </a:solidFill>
              </a:rPr>
              <a:t>Also called homoscedasticity can be assessed visually or with a Bartlett test </a:t>
            </a:r>
            <a:r>
              <a:rPr lang="en-CA" sz="2000" dirty="0">
                <a:solidFill>
                  <a:srgbClr val="FFC000"/>
                </a:solidFill>
              </a:rPr>
              <a:t> (see code) </a:t>
            </a:r>
          </a:p>
          <a:p>
            <a:pPr algn="l">
              <a:lnSpc>
                <a:spcPct val="150000"/>
              </a:lnSpc>
            </a:pPr>
            <a:r>
              <a:rPr lang="en-CA" sz="2000" dirty="0">
                <a:solidFill>
                  <a:srgbClr val="FFC000"/>
                </a:solidFill>
              </a:rPr>
              <a:t>This is a more ’serious’ assumption to break when running an ANOVA</a:t>
            </a:r>
            <a:endParaRPr lang="en-US" sz="2000" dirty="0">
              <a:solidFill>
                <a:srgbClr val="FFC000"/>
              </a:solidFill>
            </a:endParaRPr>
          </a:p>
        </p:txBody>
      </p:sp>
    </p:spTree>
    <p:extLst>
      <p:ext uri="{BB962C8B-B14F-4D97-AF65-F5344CB8AC3E}">
        <p14:creationId xmlns:p14="http://schemas.microsoft.com/office/powerpoint/2010/main" val="86357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p:nvPr>
        </p:nvSpPr>
        <p:spPr>
          <a:xfrm>
            <a:off x="720150" y="1431300"/>
            <a:ext cx="7704000" cy="16650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CA" sz="7500" dirty="0"/>
              <a:t>Class II</a:t>
            </a:r>
          </a:p>
        </p:txBody>
      </p:sp>
      <p:pic>
        <p:nvPicPr>
          <p:cNvPr id="3" name="Picture 2" descr="A picture containing qr code&#10;&#10;Description automatically generated">
            <a:extLst>
              <a:ext uri="{FF2B5EF4-FFF2-40B4-BE49-F238E27FC236}">
                <a16:creationId xmlns:a16="http://schemas.microsoft.com/office/drawing/2014/main" id="{FDA6AA5D-0F90-D246-8CD8-9071CF001AD9}"/>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914482" y="3185762"/>
            <a:ext cx="1315036" cy="1327560"/>
          </a:xfrm>
          <a:prstGeom prst="rect">
            <a:avLst/>
          </a:prstGeom>
        </p:spPr>
      </p:pic>
      <p:pic>
        <p:nvPicPr>
          <p:cNvPr id="4" name="Picture 3" descr="A picture containing qr code&#10;&#10;Description automatically generated">
            <a:extLst>
              <a:ext uri="{FF2B5EF4-FFF2-40B4-BE49-F238E27FC236}">
                <a16:creationId xmlns:a16="http://schemas.microsoft.com/office/drawing/2014/main" id="{65F84F32-16F3-D746-A72F-A1B2DAA357EB}"/>
              </a:ext>
            </a:extLst>
          </p:cNvPr>
          <p:cNvPicPr>
            <a:picLocks noChangeAspect="1"/>
          </p:cNvPicPr>
          <p:nvPr/>
        </p:nvPicPr>
        <p:blipFill>
          <a:blip r:embed="rId3">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3623366" y="2850474"/>
            <a:ext cx="469586" cy="474058"/>
          </a:xfrm>
          <a:prstGeom prst="rect">
            <a:avLst/>
          </a:prstGeom>
        </p:spPr>
      </p:pic>
      <p:pic>
        <p:nvPicPr>
          <p:cNvPr id="5" name="Picture 4" descr="A picture containing qr code&#10;&#10;Description automatically generated">
            <a:extLst>
              <a:ext uri="{FF2B5EF4-FFF2-40B4-BE49-F238E27FC236}">
                <a16:creationId xmlns:a16="http://schemas.microsoft.com/office/drawing/2014/main" id="{8435F291-F35A-6C42-9E89-209FC0F32E1C}"/>
              </a:ext>
            </a:extLst>
          </p:cNvPr>
          <p:cNvPicPr>
            <a:picLocks noChangeAspect="1"/>
          </p:cNvPicPr>
          <p:nvPr/>
        </p:nvPicPr>
        <p:blipFill>
          <a:blip r:embed="rId3">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3329288" y="3293519"/>
            <a:ext cx="312488" cy="315465"/>
          </a:xfrm>
          <a:prstGeom prst="rect">
            <a:avLst/>
          </a:prstGeom>
        </p:spPr>
      </p:pic>
    </p:spTree>
    <p:extLst>
      <p:ext uri="{BB962C8B-B14F-4D97-AF65-F5344CB8AC3E}">
        <p14:creationId xmlns:p14="http://schemas.microsoft.com/office/powerpoint/2010/main" val="244287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3131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0248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Independence </a:t>
            </a:r>
            <a:endParaRPr lang="en-US" sz="1200" b="1" dirty="0">
              <a:solidFill>
                <a:srgbClr val="FFC000"/>
              </a:solidFill>
            </a:endParaRPr>
          </a:p>
          <a:p>
            <a:pPr algn="l">
              <a:lnSpc>
                <a:spcPct val="150000"/>
              </a:lnSpc>
            </a:pPr>
            <a:r>
              <a:rPr lang="en-US" sz="2000" dirty="0">
                <a:solidFill>
                  <a:srgbClr val="FFC000"/>
                </a:solidFill>
              </a:rPr>
              <a:t>We assume our observations are independent of one another. This may be broken when the observations are taken from the same subject (repeated measures) or when dependent variables are correlated (see regressions) </a:t>
            </a:r>
          </a:p>
        </p:txBody>
      </p:sp>
    </p:spTree>
    <p:extLst>
      <p:ext uri="{BB962C8B-B14F-4D97-AF65-F5344CB8AC3E}">
        <p14:creationId xmlns:p14="http://schemas.microsoft.com/office/powerpoint/2010/main" val="249296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55069"/>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mc:AlternateContent xmlns:mc="http://schemas.openxmlformats.org/markup-compatibility/2006" xmlns:a14="http://schemas.microsoft.com/office/drawing/2010/main">
        <mc:Choice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378731"/>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We test the significance of an ANOVA with an F test:</a:t>
                </a:r>
              </a:p>
              <a:p>
                <a:pPr algn="l">
                  <a:lnSpc>
                    <a:spcPct val="150000"/>
                  </a:lnSpc>
                </a:pPr>
                <a14:m>
                  <m:oMathPara xmlns:m="http://schemas.openxmlformats.org/officeDocument/2006/math">
                    <m:oMathParaPr>
                      <m:jc m:val="centerGroup"/>
                    </m:oMathParaPr>
                    <m:oMath xmlns:m="http://schemas.openxmlformats.org/officeDocument/2006/math">
                      <m:r>
                        <a:rPr lang="en-US" sz="2000" i="1">
                          <a:solidFill>
                            <a:srgbClr val="FFC000"/>
                          </a:solidFill>
                          <a:latin typeface="Cambria Math" panose="02040503050406030204" pitchFamily="18" charset="0"/>
                        </a:rPr>
                        <m:t>𝐹</m:t>
                      </m:r>
                      <m:r>
                        <a:rPr lang="en-US" sz="2000" i="1">
                          <a:solidFill>
                            <a:srgbClr val="FFC000"/>
                          </a:solidFill>
                          <a:latin typeface="Cambria Math" panose="02040503050406030204" pitchFamily="18" charset="0"/>
                        </a:rPr>
                        <m:t>= </m:t>
                      </m:r>
                      <m:f>
                        <m:fPr>
                          <m:ctrlPr>
                            <a:rPr lang="en-US" sz="2000" i="1">
                              <a:solidFill>
                                <a:srgbClr val="FFC000"/>
                              </a:solidFill>
                              <a:latin typeface="Cambria Math" panose="02040503050406030204" pitchFamily="18" charset="0"/>
                            </a:rPr>
                          </m:ctrlPr>
                        </m:fPr>
                        <m:num>
                          <m:r>
                            <a:rPr lang="en-US" sz="2000" i="1">
                              <a:solidFill>
                                <a:srgbClr val="FFC000"/>
                              </a:solidFill>
                              <a:latin typeface="Cambria Math" panose="02040503050406030204" pitchFamily="18" charset="0"/>
                            </a:rPr>
                            <m:t>𝐵𝑒𝑡𝑤𝑒𝑒𝑛</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𝑔𝑟𝑜𝑢𝑝</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𝑣𝑎𝑟𝑖𝑎𝑛𝑐𝑒</m:t>
                          </m:r>
                        </m:num>
                        <m:den>
                          <m:r>
                            <a:rPr lang="en-US" sz="2000" i="1">
                              <a:solidFill>
                                <a:srgbClr val="FFC000"/>
                              </a:solidFill>
                              <a:latin typeface="Cambria Math" panose="02040503050406030204" pitchFamily="18" charset="0"/>
                            </a:rPr>
                            <m:t>𝑊𝑖𝑡h𝑖𝑛</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𝑔𝑟𝑜𝑢𝑝</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𝑣𝑎𝑟𝑖𝑎𝑛𝑐𝑒</m:t>
                          </m:r>
                          <m:r>
                            <a:rPr lang="en-US" sz="2000" i="1">
                              <a:solidFill>
                                <a:srgbClr val="FFC000"/>
                              </a:solidFill>
                              <a:latin typeface="Cambria Math" panose="02040503050406030204" pitchFamily="18" charset="0"/>
                            </a:rPr>
                            <m:t> </m:t>
                          </m:r>
                        </m:den>
                      </m:f>
                    </m:oMath>
                  </m:oMathPara>
                </a14:m>
                <a:endParaRPr lang="en-US" sz="2000" dirty="0">
                  <a:solidFill>
                    <a:srgbClr val="FFC000"/>
                  </a:solidFill>
                </a:endParaRPr>
              </a:p>
              <a:p>
                <a:pPr algn="l">
                  <a:lnSpc>
                    <a:spcPct val="150000"/>
                  </a:lnSpc>
                </a:pPr>
                <a:r>
                  <a:rPr lang="en-US" sz="2000" dirty="0">
                    <a:solidFill>
                      <a:srgbClr val="FFC000"/>
                    </a:solidFill>
                  </a:rPr>
                  <a:t>We asses each using Sum of squares (i.e., SS) weighted by the number of observations (i.e., n) in each group </a:t>
                </a:r>
              </a:p>
              <a:p>
                <a:pPr algn="l">
                  <a:lnSpc>
                    <a:spcPct val="150000"/>
                  </a:lnSpc>
                </a:pPr>
                <a:r>
                  <a:rPr lang="en-US" sz="2000" dirty="0">
                    <a:solidFill>
                      <a:srgbClr val="FFC000"/>
                    </a:solidFill>
                  </a:rPr>
                  <a:t>	</a:t>
                </a:r>
              </a:p>
            </p:txBody>
          </p:sp>
        </mc:Choice>
        <mc:Fallback xmlns="">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868950" y="1378731"/>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0712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Between-group SS</a:t>
            </a:r>
          </a:p>
          <a:p>
            <a:pPr algn="l">
              <a:lnSpc>
                <a:spcPct val="150000"/>
              </a:lnSpc>
            </a:pPr>
            <a:r>
              <a:rPr lang="en-US" sz="2000" dirty="0">
                <a:solidFill>
                  <a:srgbClr val="FFC000"/>
                </a:solidFill>
              </a:rPr>
              <a:t>	How spread apart are your group means</a:t>
            </a:r>
          </a:p>
          <a:p>
            <a:pPr algn="l">
              <a:lnSpc>
                <a:spcPct val="150000"/>
              </a:lnSpc>
            </a:pPr>
            <a:r>
              <a:rPr lang="en-US" sz="2000" dirty="0">
                <a:solidFill>
                  <a:srgbClr val="FFC000"/>
                </a:solidFill>
              </a:rPr>
              <a:t>Within-group SS</a:t>
            </a:r>
          </a:p>
          <a:p>
            <a:pPr algn="l">
              <a:lnSpc>
                <a:spcPct val="150000"/>
              </a:lnSpc>
            </a:pPr>
            <a:r>
              <a:rPr lang="en-US" sz="2000" dirty="0">
                <a:solidFill>
                  <a:srgbClr val="FFC000"/>
                </a:solidFill>
              </a:rPr>
              <a:t>	How spread apart is each distribution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 Note we always normalize these by their degrees of freedom</a:t>
            </a:r>
          </a:p>
          <a:p>
            <a:pPr algn="l">
              <a:lnSpc>
                <a:spcPct val="150000"/>
              </a:lnSpc>
            </a:pPr>
            <a:r>
              <a:rPr lang="en-US" sz="2000" dirty="0">
                <a:solidFill>
                  <a:srgbClr val="FFC000"/>
                </a:solidFill>
              </a:rPr>
              <a:t>*** See code for visual depiction of an example with three means </a:t>
            </a:r>
          </a:p>
        </p:txBody>
      </p:sp>
    </p:spTree>
    <p:extLst>
      <p:ext uri="{BB962C8B-B14F-4D97-AF65-F5344CB8AC3E}">
        <p14:creationId xmlns:p14="http://schemas.microsoft.com/office/powerpoint/2010/main" val="389935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5407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4984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How is a One-way ANOVA different from a t-test:</a:t>
            </a:r>
          </a:p>
          <a:p>
            <a:pPr algn="l">
              <a:lnSpc>
                <a:spcPct val="150000"/>
              </a:lnSpc>
            </a:pPr>
            <a:r>
              <a:rPr lang="en-US" sz="2000" dirty="0">
                <a:solidFill>
                  <a:srgbClr val="FFC000"/>
                </a:solidFill>
              </a:rPr>
              <a:t>	T-tests are used to test the difference between TWO means whereas ANOVAs test the difference between two or more means</a:t>
            </a:r>
          </a:p>
        </p:txBody>
      </p:sp>
    </p:spTree>
    <p:extLst>
      <p:ext uri="{BB962C8B-B14F-4D97-AF65-F5344CB8AC3E}">
        <p14:creationId xmlns:p14="http://schemas.microsoft.com/office/powerpoint/2010/main" val="244030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7859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How is a One-way ANOVA different from a t-test:</a:t>
            </a:r>
          </a:p>
          <a:p>
            <a:pPr algn="l">
              <a:lnSpc>
                <a:spcPct val="150000"/>
              </a:lnSpc>
            </a:pPr>
            <a:r>
              <a:rPr lang="en-US" sz="2000" dirty="0">
                <a:solidFill>
                  <a:srgbClr val="FFC000"/>
                </a:solidFill>
              </a:rPr>
              <a:t>	They both test slightly different questions: t-tests tells you if TWO means are different whereas an ANOVA will tell you if there are mean differences but NOT WHICH means are different 	</a:t>
            </a:r>
          </a:p>
        </p:txBody>
      </p:sp>
    </p:spTree>
    <p:extLst>
      <p:ext uri="{BB962C8B-B14F-4D97-AF65-F5344CB8AC3E}">
        <p14:creationId xmlns:p14="http://schemas.microsoft.com/office/powerpoint/2010/main" val="394041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5484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 ANOVA can be generalized to test multiple dependent variables like the Two-way ANOVA</a:t>
            </a:r>
          </a:p>
          <a:p>
            <a:pPr algn="l">
              <a:lnSpc>
                <a:spcPct val="150000"/>
              </a:lnSpc>
            </a:pPr>
            <a:r>
              <a:rPr lang="en-US" sz="2000" dirty="0">
                <a:solidFill>
                  <a:srgbClr val="FFC000"/>
                </a:solidFill>
              </a:rPr>
              <a:t>With multiple factors / DV you can test interactions in what we call a ‘crossed’ model where every group A co-occurs with every group B</a:t>
            </a:r>
          </a:p>
        </p:txBody>
      </p:sp>
    </p:spTree>
    <p:extLst>
      <p:ext uri="{BB962C8B-B14F-4D97-AF65-F5344CB8AC3E}">
        <p14:creationId xmlns:p14="http://schemas.microsoft.com/office/powerpoint/2010/main" val="382502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5304"/>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p>
        </p:txBody>
      </p:sp>
      <p:sp>
        <p:nvSpPr>
          <p:cNvPr id="4" name="Google Shape;1018;p40">
            <a:extLst>
              <a:ext uri="{FF2B5EF4-FFF2-40B4-BE49-F238E27FC236}">
                <a16:creationId xmlns:a16="http://schemas.microsoft.com/office/drawing/2014/main" id="{B5C251E4-5FA6-8D40-AFAA-FA49EAF02DCB}"/>
              </a:ext>
            </a:extLst>
          </p:cNvPr>
          <p:cNvSpPr/>
          <p:nvPr/>
        </p:nvSpPr>
        <p:spPr>
          <a:xfrm>
            <a:off x="7402834" y="1880679"/>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F70F9F86-392E-9B41-A4C0-0955D79513F9}"/>
              </a:ext>
            </a:extLst>
          </p:cNvPr>
          <p:cNvGrpSpPr/>
          <p:nvPr/>
        </p:nvGrpSpPr>
        <p:grpSpPr>
          <a:xfrm>
            <a:off x="2650738" y="2378859"/>
            <a:ext cx="4672843" cy="1838859"/>
            <a:chOff x="3131617" y="2329606"/>
            <a:chExt cx="5299258" cy="1672156"/>
          </a:xfrm>
        </p:grpSpPr>
        <p:sp>
          <p:nvSpPr>
            <p:cNvPr id="6" name="Rectangle 5">
              <a:extLst>
                <a:ext uri="{FF2B5EF4-FFF2-40B4-BE49-F238E27FC236}">
                  <a16:creationId xmlns:a16="http://schemas.microsoft.com/office/drawing/2014/main" id="{87B5224A-FA03-6D49-AA37-A943973A06C0}"/>
                </a:ext>
              </a:extLst>
            </p:cNvPr>
            <p:cNvSpPr/>
            <p:nvPr/>
          </p:nvSpPr>
          <p:spPr>
            <a:xfrm>
              <a:off x="3131618" y="2338599"/>
              <a:ext cx="1764064"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Halloween</a:t>
              </a:r>
            </a:p>
          </p:txBody>
        </p:sp>
        <p:sp>
          <p:nvSpPr>
            <p:cNvPr id="7" name="Rectangle 6">
              <a:extLst>
                <a:ext uri="{FF2B5EF4-FFF2-40B4-BE49-F238E27FC236}">
                  <a16:creationId xmlns:a16="http://schemas.microsoft.com/office/drawing/2014/main" id="{10581191-E590-F34C-BB7F-07BBBBBD62D5}"/>
                </a:ext>
              </a:extLst>
            </p:cNvPr>
            <p:cNvSpPr/>
            <p:nvPr/>
          </p:nvSpPr>
          <p:spPr>
            <a:xfrm>
              <a:off x="4895681" y="3171405"/>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Christmas</a:t>
              </a:r>
            </a:p>
          </p:txBody>
        </p:sp>
        <p:sp>
          <p:nvSpPr>
            <p:cNvPr id="8" name="Rectangle 7">
              <a:extLst>
                <a:ext uri="{FF2B5EF4-FFF2-40B4-BE49-F238E27FC236}">
                  <a16:creationId xmlns:a16="http://schemas.microsoft.com/office/drawing/2014/main" id="{489CE36E-2FBE-7A4E-94C1-1903CA6C116E}"/>
                </a:ext>
              </a:extLst>
            </p:cNvPr>
            <p:cNvSpPr/>
            <p:nvPr/>
          </p:nvSpPr>
          <p:spPr>
            <a:xfrm>
              <a:off x="6666812" y="2329606"/>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Halloween</a:t>
              </a:r>
            </a:p>
          </p:txBody>
        </p:sp>
        <p:sp>
          <p:nvSpPr>
            <p:cNvPr id="9" name="Rectangle 8">
              <a:extLst>
                <a:ext uri="{FF2B5EF4-FFF2-40B4-BE49-F238E27FC236}">
                  <a16:creationId xmlns:a16="http://schemas.microsoft.com/office/drawing/2014/main" id="{FF5EE48B-4BF5-4043-9CF7-2263F9D3E44E}"/>
                </a:ext>
              </a:extLst>
            </p:cNvPr>
            <p:cNvSpPr/>
            <p:nvPr/>
          </p:nvSpPr>
          <p:spPr>
            <a:xfrm>
              <a:off x="4903505" y="234358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Halloween</a:t>
              </a:r>
            </a:p>
          </p:txBody>
        </p:sp>
        <p:sp>
          <p:nvSpPr>
            <p:cNvPr id="10" name="Rectangle 9">
              <a:extLst>
                <a:ext uri="{FF2B5EF4-FFF2-40B4-BE49-F238E27FC236}">
                  <a16:creationId xmlns:a16="http://schemas.microsoft.com/office/drawing/2014/main" id="{60B45236-5E15-6D40-B543-5F18511D18B0}"/>
                </a:ext>
              </a:extLst>
            </p:cNvPr>
            <p:cNvSpPr/>
            <p:nvPr/>
          </p:nvSpPr>
          <p:spPr>
            <a:xfrm>
              <a:off x="3131617" y="317637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Christmas</a:t>
              </a:r>
            </a:p>
          </p:txBody>
        </p:sp>
        <p:sp>
          <p:nvSpPr>
            <p:cNvPr id="11" name="Rectangle 10">
              <a:extLst>
                <a:ext uri="{FF2B5EF4-FFF2-40B4-BE49-F238E27FC236}">
                  <a16:creationId xmlns:a16="http://schemas.microsoft.com/office/drawing/2014/main" id="{04F76B8D-88BB-F242-96BF-8E8150D977BB}"/>
                </a:ext>
              </a:extLst>
            </p:cNvPr>
            <p:cNvSpPr/>
            <p:nvPr/>
          </p:nvSpPr>
          <p:spPr>
            <a:xfrm>
              <a:off x="6666812" y="3168299"/>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Christmas</a:t>
              </a:r>
            </a:p>
          </p:txBody>
        </p:sp>
      </p:grpSp>
      <p:sp>
        <p:nvSpPr>
          <p:cNvPr id="12" name="TextBox 11">
            <a:extLst>
              <a:ext uri="{FF2B5EF4-FFF2-40B4-BE49-F238E27FC236}">
                <a16:creationId xmlns:a16="http://schemas.microsoft.com/office/drawing/2014/main" id="{C172D0CB-5262-8446-85C5-61065084E5A1}"/>
              </a:ext>
            </a:extLst>
          </p:cNvPr>
          <p:cNvSpPr txBox="1"/>
          <p:nvPr/>
        </p:nvSpPr>
        <p:spPr>
          <a:xfrm>
            <a:off x="4087002" y="1502803"/>
            <a:ext cx="1794081" cy="400110"/>
          </a:xfrm>
          <a:prstGeom prst="rect">
            <a:avLst/>
          </a:prstGeom>
          <a:noFill/>
        </p:spPr>
        <p:txBody>
          <a:bodyPr wrap="none" rtlCol="0">
            <a:spAutoFit/>
          </a:bodyPr>
          <a:lstStyle/>
          <a:p>
            <a:r>
              <a:rPr lang="en-US" sz="2000" b="1" dirty="0">
                <a:solidFill>
                  <a:srgbClr val="FFC000"/>
                </a:solidFill>
              </a:rPr>
              <a:t>Factor / DV A</a:t>
            </a:r>
          </a:p>
        </p:txBody>
      </p:sp>
      <p:sp>
        <p:nvSpPr>
          <p:cNvPr id="13" name="TextBox 12">
            <a:extLst>
              <a:ext uri="{FF2B5EF4-FFF2-40B4-BE49-F238E27FC236}">
                <a16:creationId xmlns:a16="http://schemas.microsoft.com/office/drawing/2014/main" id="{AEF94D8C-01C8-A048-A015-2BF7DA6E0BD7}"/>
              </a:ext>
            </a:extLst>
          </p:cNvPr>
          <p:cNvSpPr txBox="1"/>
          <p:nvPr/>
        </p:nvSpPr>
        <p:spPr>
          <a:xfrm>
            <a:off x="2620978" y="2044910"/>
            <a:ext cx="1606530" cy="307777"/>
          </a:xfrm>
          <a:prstGeom prst="rect">
            <a:avLst/>
          </a:prstGeom>
          <a:noFill/>
        </p:spPr>
        <p:txBody>
          <a:bodyPr wrap="none" rtlCol="0">
            <a:spAutoFit/>
          </a:bodyPr>
          <a:lstStyle/>
          <a:p>
            <a:r>
              <a:rPr lang="en-US" b="1" dirty="0">
                <a:solidFill>
                  <a:srgbClr val="FFC000"/>
                </a:solidFill>
              </a:rPr>
              <a:t>Group / Level 1A</a:t>
            </a:r>
          </a:p>
        </p:txBody>
      </p:sp>
      <p:sp>
        <p:nvSpPr>
          <p:cNvPr id="14" name="TextBox 13">
            <a:extLst>
              <a:ext uri="{FF2B5EF4-FFF2-40B4-BE49-F238E27FC236}">
                <a16:creationId xmlns:a16="http://schemas.microsoft.com/office/drawing/2014/main" id="{2F7FAB50-13B3-3C4A-B0F6-2919A88ED5E0}"/>
              </a:ext>
            </a:extLst>
          </p:cNvPr>
          <p:cNvSpPr txBox="1"/>
          <p:nvPr/>
        </p:nvSpPr>
        <p:spPr>
          <a:xfrm>
            <a:off x="4215423" y="2038895"/>
            <a:ext cx="1606530" cy="307777"/>
          </a:xfrm>
          <a:prstGeom prst="rect">
            <a:avLst/>
          </a:prstGeom>
          <a:noFill/>
        </p:spPr>
        <p:txBody>
          <a:bodyPr wrap="none" rtlCol="0">
            <a:spAutoFit/>
          </a:bodyPr>
          <a:lstStyle/>
          <a:p>
            <a:r>
              <a:rPr lang="en-US" b="1" dirty="0">
                <a:solidFill>
                  <a:srgbClr val="FFC000"/>
                </a:solidFill>
              </a:rPr>
              <a:t>Group / Level 2A</a:t>
            </a:r>
          </a:p>
        </p:txBody>
      </p:sp>
      <p:sp>
        <p:nvSpPr>
          <p:cNvPr id="15" name="TextBox 14">
            <a:extLst>
              <a:ext uri="{FF2B5EF4-FFF2-40B4-BE49-F238E27FC236}">
                <a16:creationId xmlns:a16="http://schemas.microsoft.com/office/drawing/2014/main" id="{CA59BD22-70FC-3442-A09B-D9447A76EC4F}"/>
              </a:ext>
            </a:extLst>
          </p:cNvPr>
          <p:cNvSpPr txBox="1"/>
          <p:nvPr/>
        </p:nvSpPr>
        <p:spPr>
          <a:xfrm>
            <a:off x="5777500" y="2038894"/>
            <a:ext cx="1606530" cy="307777"/>
          </a:xfrm>
          <a:prstGeom prst="rect">
            <a:avLst/>
          </a:prstGeom>
          <a:noFill/>
        </p:spPr>
        <p:txBody>
          <a:bodyPr wrap="none" rtlCol="0">
            <a:spAutoFit/>
          </a:bodyPr>
          <a:lstStyle/>
          <a:p>
            <a:r>
              <a:rPr lang="en-US" b="1" dirty="0">
                <a:solidFill>
                  <a:srgbClr val="FFC000"/>
                </a:solidFill>
              </a:rPr>
              <a:t>Group / Level 3A</a:t>
            </a:r>
          </a:p>
        </p:txBody>
      </p:sp>
      <p:sp>
        <p:nvSpPr>
          <p:cNvPr id="16" name="TextBox 15">
            <a:extLst>
              <a:ext uri="{FF2B5EF4-FFF2-40B4-BE49-F238E27FC236}">
                <a16:creationId xmlns:a16="http://schemas.microsoft.com/office/drawing/2014/main" id="{761F1E16-B0FF-AF45-913A-5C4D135746E1}"/>
              </a:ext>
            </a:extLst>
          </p:cNvPr>
          <p:cNvSpPr txBox="1"/>
          <p:nvPr/>
        </p:nvSpPr>
        <p:spPr>
          <a:xfrm>
            <a:off x="804829" y="2695554"/>
            <a:ext cx="1606530" cy="307777"/>
          </a:xfrm>
          <a:prstGeom prst="rect">
            <a:avLst/>
          </a:prstGeom>
          <a:noFill/>
        </p:spPr>
        <p:txBody>
          <a:bodyPr wrap="none" rtlCol="0">
            <a:spAutoFit/>
          </a:bodyPr>
          <a:lstStyle/>
          <a:p>
            <a:r>
              <a:rPr lang="en-US" b="1" dirty="0">
                <a:solidFill>
                  <a:srgbClr val="C00000"/>
                </a:solidFill>
              </a:rPr>
              <a:t>Group / Level 1B</a:t>
            </a:r>
          </a:p>
        </p:txBody>
      </p:sp>
      <p:sp>
        <p:nvSpPr>
          <p:cNvPr id="17" name="TextBox 16">
            <a:extLst>
              <a:ext uri="{FF2B5EF4-FFF2-40B4-BE49-F238E27FC236}">
                <a16:creationId xmlns:a16="http://schemas.microsoft.com/office/drawing/2014/main" id="{6827CA42-ED2B-9F46-9656-5E63E7BEBE14}"/>
              </a:ext>
            </a:extLst>
          </p:cNvPr>
          <p:cNvSpPr txBox="1"/>
          <p:nvPr/>
        </p:nvSpPr>
        <p:spPr>
          <a:xfrm>
            <a:off x="756277" y="3467846"/>
            <a:ext cx="1606530" cy="307777"/>
          </a:xfrm>
          <a:prstGeom prst="rect">
            <a:avLst/>
          </a:prstGeom>
          <a:noFill/>
        </p:spPr>
        <p:txBody>
          <a:bodyPr wrap="none" rtlCol="0">
            <a:spAutoFit/>
          </a:bodyPr>
          <a:lstStyle/>
          <a:p>
            <a:r>
              <a:rPr lang="en-US" b="1" dirty="0">
                <a:solidFill>
                  <a:srgbClr val="C00000"/>
                </a:solidFill>
              </a:rPr>
              <a:t>Group / Level 2B</a:t>
            </a:r>
          </a:p>
        </p:txBody>
      </p:sp>
      <p:sp>
        <p:nvSpPr>
          <p:cNvPr id="18" name="TextBox 17">
            <a:extLst>
              <a:ext uri="{FF2B5EF4-FFF2-40B4-BE49-F238E27FC236}">
                <a16:creationId xmlns:a16="http://schemas.microsoft.com/office/drawing/2014/main" id="{6741236E-43D9-A14D-96E8-4C2BC12A3D20}"/>
              </a:ext>
            </a:extLst>
          </p:cNvPr>
          <p:cNvSpPr txBox="1"/>
          <p:nvPr/>
        </p:nvSpPr>
        <p:spPr>
          <a:xfrm>
            <a:off x="697475" y="2018102"/>
            <a:ext cx="1816840" cy="400110"/>
          </a:xfrm>
          <a:prstGeom prst="rect">
            <a:avLst/>
          </a:prstGeom>
          <a:noFill/>
        </p:spPr>
        <p:txBody>
          <a:bodyPr wrap="square" rtlCol="0">
            <a:spAutoFit/>
          </a:bodyPr>
          <a:lstStyle/>
          <a:p>
            <a:r>
              <a:rPr lang="en-US" sz="2000" b="1" dirty="0">
                <a:solidFill>
                  <a:srgbClr val="C00000"/>
                </a:solidFill>
              </a:rPr>
              <a:t>Factor / DV B</a:t>
            </a:r>
          </a:p>
        </p:txBody>
      </p:sp>
    </p:spTree>
    <p:extLst>
      <p:ext uri="{BB962C8B-B14F-4D97-AF65-F5344CB8AC3E}">
        <p14:creationId xmlns:p14="http://schemas.microsoft.com/office/powerpoint/2010/main" val="203825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02348"/>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Post-hoc testing:</a:t>
            </a:r>
          </a:p>
          <a:p>
            <a:pPr algn="l">
              <a:lnSpc>
                <a:spcPct val="150000"/>
              </a:lnSpc>
            </a:pPr>
            <a:r>
              <a:rPr lang="en-US" sz="2000" dirty="0">
                <a:solidFill>
                  <a:srgbClr val="FFC000"/>
                </a:solidFill>
              </a:rPr>
              <a:t>	After you are certain that the means differ, what next? Sometimes you need to do additional tests, and sometimes you don’t. This all depends on your underlying question!!!</a:t>
            </a:r>
          </a:p>
        </p:txBody>
      </p:sp>
    </p:spTree>
    <p:extLst>
      <p:ext uri="{BB962C8B-B14F-4D97-AF65-F5344CB8AC3E}">
        <p14:creationId xmlns:p14="http://schemas.microsoft.com/office/powerpoint/2010/main" val="2482292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5484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Post-hoc testing: NOT ALWAYS NECESSARY</a:t>
            </a:r>
          </a:p>
          <a:p>
            <a:pPr algn="l">
              <a:lnSpc>
                <a:spcPct val="150000"/>
              </a:lnSpc>
            </a:pPr>
            <a:r>
              <a:rPr lang="en-US" sz="2000" dirty="0">
                <a:solidFill>
                  <a:srgbClr val="FFC000"/>
                </a:solidFill>
              </a:rPr>
              <a:t>	In some cases, we just care that the means of our groups are different and not which differ from one another. When we have two groups, we know that they are different, no additional test is needed. </a:t>
            </a:r>
          </a:p>
        </p:txBody>
      </p:sp>
    </p:spTree>
    <p:extLst>
      <p:ext uri="{BB962C8B-B14F-4D97-AF65-F5344CB8AC3E}">
        <p14:creationId xmlns:p14="http://schemas.microsoft.com/office/powerpoint/2010/main" val="159648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ANCOVA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2623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There are many iterations of an ANOVA including the analysis of covariance! </a:t>
            </a:r>
          </a:p>
          <a:p>
            <a:pPr algn="l">
              <a:lnSpc>
                <a:spcPct val="150000"/>
              </a:lnSpc>
            </a:pPr>
            <a:r>
              <a:rPr lang="en-US" sz="2000" dirty="0">
                <a:solidFill>
                  <a:srgbClr val="FFC000"/>
                </a:solidFill>
              </a:rPr>
              <a:t>Here we test the INDEPENDENT effect of dependent variables (factors) regardless of COVARIATES of no interest (referred to as nuisance variables) </a:t>
            </a:r>
          </a:p>
          <a:p>
            <a:pPr algn="l">
              <a:lnSpc>
                <a:spcPct val="150000"/>
              </a:lnSpc>
            </a:pPr>
            <a:r>
              <a:rPr lang="en-US" sz="1200" dirty="0">
                <a:solidFill>
                  <a:srgbClr val="FFC000"/>
                </a:solidFill>
              </a:rPr>
              <a:t>				*** we will cover this idea in more detail in the regression slides! </a:t>
            </a:r>
          </a:p>
        </p:txBody>
      </p:sp>
    </p:spTree>
    <p:extLst>
      <p:ext uri="{BB962C8B-B14F-4D97-AF65-F5344CB8AC3E}">
        <p14:creationId xmlns:p14="http://schemas.microsoft.com/office/powerpoint/2010/main" val="272204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grpSp>
        <p:nvGrpSpPr>
          <p:cNvPr id="3" name="Google Shape;3385;p58">
            <a:extLst>
              <a:ext uri="{FF2B5EF4-FFF2-40B4-BE49-F238E27FC236}">
                <a16:creationId xmlns:a16="http://schemas.microsoft.com/office/drawing/2014/main" id="{97B1FB25-6FAF-EA4E-9FD1-08742FEFDE62}"/>
              </a:ext>
            </a:extLst>
          </p:cNvPr>
          <p:cNvGrpSpPr/>
          <p:nvPr/>
        </p:nvGrpSpPr>
        <p:grpSpPr>
          <a:xfrm>
            <a:off x="3971586" y="3016306"/>
            <a:ext cx="1200828" cy="1665000"/>
            <a:chOff x="3515064" y="2834997"/>
            <a:chExt cx="212651" cy="297660"/>
          </a:xfrm>
        </p:grpSpPr>
        <p:sp>
          <p:nvSpPr>
            <p:cNvPr id="4" name="Google Shape;3386;p58">
              <a:extLst>
                <a:ext uri="{FF2B5EF4-FFF2-40B4-BE49-F238E27FC236}">
                  <a16:creationId xmlns:a16="http://schemas.microsoft.com/office/drawing/2014/main" id="{06499A7E-0558-5F4B-AA32-CEC361C13C5D}"/>
                </a:ext>
              </a:extLst>
            </p:cNvPr>
            <p:cNvSpPr/>
            <p:nvPr/>
          </p:nvSpPr>
          <p:spPr>
            <a:xfrm>
              <a:off x="3536683" y="2843959"/>
              <a:ext cx="169832" cy="83326"/>
            </a:xfrm>
            <a:custGeom>
              <a:avLst/>
              <a:gdLst/>
              <a:ahLst/>
              <a:cxnLst/>
              <a:rect l="l" t="t" r="r" b="b"/>
              <a:pathLst>
                <a:path w="5287" h="2594" extrusionOk="0">
                  <a:moveTo>
                    <a:pt x="5059" y="1"/>
                  </a:moveTo>
                  <a:cubicBezTo>
                    <a:pt x="5053" y="1"/>
                    <a:pt x="5044" y="5"/>
                    <a:pt x="5033" y="16"/>
                  </a:cubicBezTo>
                  <a:lnTo>
                    <a:pt x="2636" y="2415"/>
                  </a:lnTo>
                  <a:lnTo>
                    <a:pt x="253" y="29"/>
                  </a:lnTo>
                  <a:cubicBezTo>
                    <a:pt x="241" y="17"/>
                    <a:pt x="231" y="12"/>
                    <a:pt x="223" y="12"/>
                  </a:cubicBezTo>
                  <a:cubicBezTo>
                    <a:pt x="195" y="12"/>
                    <a:pt x="186" y="75"/>
                    <a:pt x="144" y="117"/>
                  </a:cubicBezTo>
                  <a:cubicBezTo>
                    <a:pt x="89" y="172"/>
                    <a:pt x="1" y="172"/>
                    <a:pt x="54" y="226"/>
                  </a:cubicBezTo>
                  <a:lnTo>
                    <a:pt x="2414" y="2585"/>
                  </a:lnTo>
                  <a:cubicBezTo>
                    <a:pt x="2419" y="2591"/>
                    <a:pt x="2441" y="2593"/>
                    <a:pt x="2472" y="2593"/>
                  </a:cubicBezTo>
                  <a:cubicBezTo>
                    <a:pt x="2600" y="2593"/>
                    <a:pt x="2894" y="2554"/>
                    <a:pt x="2916" y="2532"/>
                  </a:cubicBezTo>
                  <a:lnTo>
                    <a:pt x="5234" y="213"/>
                  </a:lnTo>
                  <a:cubicBezTo>
                    <a:pt x="5286" y="161"/>
                    <a:pt x="5185" y="172"/>
                    <a:pt x="5131" y="117"/>
                  </a:cubicBezTo>
                  <a:cubicBezTo>
                    <a:pt x="5087" y="74"/>
                    <a:pt x="5087" y="1"/>
                    <a:pt x="5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87;p58">
              <a:extLst>
                <a:ext uri="{FF2B5EF4-FFF2-40B4-BE49-F238E27FC236}">
                  <a16:creationId xmlns:a16="http://schemas.microsoft.com/office/drawing/2014/main" id="{3C9BFFFE-5E05-1D4F-A527-8786FCCEA933}"/>
                </a:ext>
              </a:extLst>
            </p:cNvPr>
            <p:cNvSpPr/>
            <p:nvPr/>
          </p:nvSpPr>
          <p:spPr>
            <a:xfrm>
              <a:off x="3598137" y="2905091"/>
              <a:ext cx="46256" cy="24638"/>
            </a:xfrm>
            <a:custGeom>
              <a:avLst/>
              <a:gdLst/>
              <a:ahLst/>
              <a:cxnLst/>
              <a:rect l="l" t="t" r="r" b="b"/>
              <a:pathLst>
                <a:path w="1440" h="767" extrusionOk="0">
                  <a:moveTo>
                    <a:pt x="724" y="1"/>
                  </a:moveTo>
                  <a:cubicBezTo>
                    <a:pt x="585" y="1"/>
                    <a:pt x="455" y="38"/>
                    <a:pt x="342" y="103"/>
                  </a:cubicBezTo>
                  <a:cubicBezTo>
                    <a:pt x="342" y="103"/>
                    <a:pt x="0" y="384"/>
                    <a:pt x="0" y="766"/>
                  </a:cubicBezTo>
                  <a:lnTo>
                    <a:pt x="1439" y="766"/>
                  </a:lnTo>
                  <a:cubicBezTo>
                    <a:pt x="1439" y="666"/>
                    <a:pt x="1435" y="485"/>
                    <a:pt x="1435" y="485"/>
                  </a:cubicBezTo>
                  <a:cubicBezTo>
                    <a:pt x="1323" y="202"/>
                    <a:pt x="1047"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88;p58">
              <a:extLst>
                <a:ext uri="{FF2B5EF4-FFF2-40B4-BE49-F238E27FC236}">
                  <a16:creationId xmlns:a16="http://schemas.microsoft.com/office/drawing/2014/main" id="{2E444254-CD7B-F440-8AAF-68996F84288A}"/>
                </a:ext>
              </a:extLst>
            </p:cNvPr>
            <p:cNvSpPr/>
            <p:nvPr/>
          </p:nvSpPr>
          <p:spPr>
            <a:xfrm>
              <a:off x="3596787" y="2908400"/>
              <a:ext cx="49180" cy="23192"/>
            </a:xfrm>
            <a:custGeom>
              <a:avLst/>
              <a:gdLst/>
              <a:ahLst/>
              <a:cxnLst/>
              <a:rect l="l" t="t" r="r" b="b"/>
              <a:pathLst>
                <a:path w="1531" h="722" extrusionOk="0">
                  <a:moveTo>
                    <a:pt x="382" y="0"/>
                  </a:moveTo>
                  <a:lnTo>
                    <a:pt x="382" y="0"/>
                  </a:lnTo>
                  <a:cubicBezTo>
                    <a:pt x="155" y="134"/>
                    <a:pt x="0" y="380"/>
                    <a:pt x="0" y="663"/>
                  </a:cubicBezTo>
                  <a:lnTo>
                    <a:pt x="12" y="721"/>
                  </a:lnTo>
                  <a:lnTo>
                    <a:pt x="1513" y="720"/>
                  </a:lnTo>
                  <a:lnTo>
                    <a:pt x="1530" y="663"/>
                  </a:lnTo>
                  <a:cubicBezTo>
                    <a:pt x="1530" y="563"/>
                    <a:pt x="1512" y="469"/>
                    <a:pt x="1477" y="382"/>
                  </a:cubicBezTo>
                  <a:lnTo>
                    <a:pt x="403" y="382"/>
                  </a:lnTo>
                  <a:cubicBezTo>
                    <a:pt x="333" y="382"/>
                    <a:pt x="280" y="319"/>
                    <a:pt x="293" y="252"/>
                  </a:cubicBezTo>
                  <a:cubicBezTo>
                    <a:pt x="309" y="162"/>
                    <a:pt x="339" y="77"/>
                    <a:pt x="38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9;p58">
              <a:extLst>
                <a:ext uri="{FF2B5EF4-FFF2-40B4-BE49-F238E27FC236}">
                  <a16:creationId xmlns:a16="http://schemas.microsoft.com/office/drawing/2014/main" id="{4ED30302-E41E-F244-A8FB-CC986E0945FB}"/>
                </a:ext>
              </a:extLst>
            </p:cNvPr>
            <p:cNvSpPr/>
            <p:nvPr/>
          </p:nvSpPr>
          <p:spPr>
            <a:xfrm>
              <a:off x="3529198" y="2834997"/>
              <a:ext cx="17346" cy="17025"/>
            </a:xfrm>
            <a:custGeom>
              <a:avLst/>
              <a:gdLst/>
              <a:ahLst/>
              <a:cxnLst/>
              <a:rect l="l" t="t" r="r" b="b"/>
              <a:pathLst>
                <a:path w="540" h="530" extrusionOk="0">
                  <a:moveTo>
                    <a:pt x="258" y="1"/>
                  </a:moveTo>
                  <a:cubicBezTo>
                    <a:pt x="229" y="1"/>
                    <a:pt x="203" y="4"/>
                    <a:pt x="177" y="13"/>
                  </a:cubicBezTo>
                  <a:cubicBezTo>
                    <a:pt x="177" y="13"/>
                    <a:pt x="1" y="111"/>
                    <a:pt x="9" y="280"/>
                  </a:cubicBezTo>
                  <a:cubicBezTo>
                    <a:pt x="18" y="435"/>
                    <a:pt x="98" y="529"/>
                    <a:pt x="254" y="529"/>
                  </a:cubicBezTo>
                  <a:cubicBezTo>
                    <a:pt x="454" y="529"/>
                    <a:pt x="529" y="353"/>
                    <a:pt x="529" y="353"/>
                  </a:cubicBezTo>
                  <a:cubicBezTo>
                    <a:pt x="536" y="331"/>
                    <a:pt x="539" y="306"/>
                    <a:pt x="539" y="280"/>
                  </a:cubicBezTo>
                  <a:cubicBezTo>
                    <a:pt x="539" y="127"/>
                    <a:pt x="415"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90;p58">
              <a:extLst>
                <a:ext uri="{FF2B5EF4-FFF2-40B4-BE49-F238E27FC236}">
                  <a16:creationId xmlns:a16="http://schemas.microsoft.com/office/drawing/2014/main" id="{05710E7B-EEBC-1141-A2F6-4F9054A7BF75}"/>
                </a:ext>
              </a:extLst>
            </p:cNvPr>
            <p:cNvSpPr/>
            <p:nvPr/>
          </p:nvSpPr>
          <p:spPr>
            <a:xfrm>
              <a:off x="3528524" y="2835382"/>
              <a:ext cx="17699" cy="17667"/>
            </a:xfrm>
            <a:custGeom>
              <a:avLst/>
              <a:gdLst/>
              <a:ahLst/>
              <a:cxnLst/>
              <a:rect l="l" t="t" r="r" b="b"/>
              <a:pathLst>
                <a:path w="551" h="550" extrusionOk="0">
                  <a:moveTo>
                    <a:pt x="198" y="1"/>
                  </a:moveTo>
                  <a:cubicBezTo>
                    <a:pt x="84" y="35"/>
                    <a:pt x="0" y="142"/>
                    <a:pt x="0" y="268"/>
                  </a:cubicBezTo>
                  <a:cubicBezTo>
                    <a:pt x="0" y="423"/>
                    <a:pt x="125" y="549"/>
                    <a:pt x="279" y="549"/>
                  </a:cubicBezTo>
                  <a:cubicBezTo>
                    <a:pt x="407" y="549"/>
                    <a:pt x="523" y="461"/>
                    <a:pt x="550" y="341"/>
                  </a:cubicBezTo>
                  <a:lnTo>
                    <a:pt x="550" y="341"/>
                  </a:lnTo>
                  <a:cubicBezTo>
                    <a:pt x="523" y="360"/>
                    <a:pt x="495" y="362"/>
                    <a:pt x="466" y="362"/>
                  </a:cubicBezTo>
                  <a:cubicBezTo>
                    <a:pt x="313" y="362"/>
                    <a:pt x="185" y="238"/>
                    <a:pt x="185" y="83"/>
                  </a:cubicBezTo>
                  <a:cubicBezTo>
                    <a:pt x="185" y="54"/>
                    <a:pt x="190" y="27"/>
                    <a:pt x="19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91;p58">
              <a:extLst>
                <a:ext uri="{FF2B5EF4-FFF2-40B4-BE49-F238E27FC236}">
                  <a16:creationId xmlns:a16="http://schemas.microsoft.com/office/drawing/2014/main" id="{84961476-202C-5447-BFC1-1CF690AF028F}"/>
                </a:ext>
              </a:extLst>
            </p:cNvPr>
            <p:cNvSpPr/>
            <p:nvPr/>
          </p:nvSpPr>
          <p:spPr>
            <a:xfrm>
              <a:off x="3697079" y="2834997"/>
              <a:ext cx="17121" cy="17057"/>
            </a:xfrm>
            <a:custGeom>
              <a:avLst/>
              <a:gdLst/>
              <a:ahLst/>
              <a:cxnLst/>
              <a:rect l="l" t="t" r="r" b="b"/>
              <a:pathLst>
                <a:path w="533" h="531" extrusionOk="0">
                  <a:moveTo>
                    <a:pt x="251" y="1"/>
                  </a:moveTo>
                  <a:cubicBezTo>
                    <a:pt x="222" y="1"/>
                    <a:pt x="195" y="4"/>
                    <a:pt x="170" y="13"/>
                  </a:cubicBezTo>
                  <a:cubicBezTo>
                    <a:pt x="170" y="13"/>
                    <a:pt x="1" y="160"/>
                    <a:pt x="1" y="286"/>
                  </a:cubicBezTo>
                  <a:cubicBezTo>
                    <a:pt x="1" y="440"/>
                    <a:pt x="98" y="531"/>
                    <a:pt x="254" y="531"/>
                  </a:cubicBezTo>
                  <a:cubicBezTo>
                    <a:pt x="380" y="531"/>
                    <a:pt x="519" y="360"/>
                    <a:pt x="519" y="360"/>
                  </a:cubicBezTo>
                  <a:cubicBezTo>
                    <a:pt x="529" y="337"/>
                    <a:pt x="532" y="309"/>
                    <a:pt x="532" y="280"/>
                  </a:cubicBezTo>
                  <a:cubicBezTo>
                    <a:pt x="532" y="127"/>
                    <a:pt x="408"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92;p58">
              <a:extLst>
                <a:ext uri="{FF2B5EF4-FFF2-40B4-BE49-F238E27FC236}">
                  <a16:creationId xmlns:a16="http://schemas.microsoft.com/office/drawing/2014/main" id="{50964CC7-F8D4-4141-BDE8-8688F298388E}"/>
                </a:ext>
              </a:extLst>
            </p:cNvPr>
            <p:cNvSpPr/>
            <p:nvPr/>
          </p:nvSpPr>
          <p:spPr>
            <a:xfrm>
              <a:off x="3696211" y="2835382"/>
              <a:ext cx="17635" cy="17667"/>
            </a:xfrm>
            <a:custGeom>
              <a:avLst/>
              <a:gdLst/>
              <a:ahLst/>
              <a:cxnLst/>
              <a:rect l="l" t="t" r="r" b="b"/>
              <a:pathLst>
                <a:path w="549" h="550" extrusionOk="0">
                  <a:moveTo>
                    <a:pt x="199" y="1"/>
                  </a:moveTo>
                  <a:lnTo>
                    <a:pt x="199" y="1"/>
                  </a:lnTo>
                  <a:cubicBezTo>
                    <a:pt x="86" y="35"/>
                    <a:pt x="0" y="142"/>
                    <a:pt x="0" y="268"/>
                  </a:cubicBezTo>
                  <a:cubicBezTo>
                    <a:pt x="0" y="423"/>
                    <a:pt x="125" y="549"/>
                    <a:pt x="281" y="549"/>
                  </a:cubicBezTo>
                  <a:cubicBezTo>
                    <a:pt x="407" y="549"/>
                    <a:pt x="514" y="467"/>
                    <a:pt x="549" y="351"/>
                  </a:cubicBezTo>
                  <a:lnTo>
                    <a:pt x="549" y="351"/>
                  </a:lnTo>
                  <a:cubicBezTo>
                    <a:pt x="523" y="360"/>
                    <a:pt x="495" y="362"/>
                    <a:pt x="466" y="362"/>
                  </a:cubicBezTo>
                  <a:cubicBezTo>
                    <a:pt x="313" y="362"/>
                    <a:pt x="187" y="238"/>
                    <a:pt x="187" y="83"/>
                  </a:cubicBezTo>
                  <a:cubicBezTo>
                    <a:pt x="187" y="54"/>
                    <a:pt x="190" y="27"/>
                    <a:pt x="1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93;p58">
              <a:extLst>
                <a:ext uri="{FF2B5EF4-FFF2-40B4-BE49-F238E27FC236}">
                  <a16:creationId xmlns:a16="http://schemas.microsoft.com/office/drawing/2014/main" id="{D3EF9121-3B58-7841-8793-CE8C2A25DE7C}"/>
                </a:ext>
              </a:extLst>
            </p:cNvPr>
            <p:cNvSpPr/>
            <p:nvPr/>
          </p:nvSpPr>
          <p:spPr>
            <a:xfrm>
              <a:off x="3531254" y="3113479"/>
              <a:ext cx="181524" cy="18021"/>
            </a:xfrm>
            <a:custGeom>
              <a:avLst/>
              <a:gdLst/>
              <a:ahLst/>
              <a:cxnLst/>
              <a:rect l="l" t="t" r="r" b="b"/>
              <a:pathLst>
                <a:path w="5651" h="561" extrusionOk="0">
                  <a:moveTo>
                    <a:pt x="0" y="0"/>
                  </a:moveTo>
                  <a:lnTo>
                    <a:pt x="0" y="374"/>
                  </a:lnTo>
                  <a:cubicBezTo>
                    <a:pt x="0" y="477"/>
                    <a:pt x="84" y="561"/>
                    <a:pt x="187" y="561"/>
                  </a:cubicBezTo>
                  <a:lnTo>
                    <a:pt x="5426" y="561"/>
                  </a:lnTo>
                  <a:cubicBezTo>
                    <a:pt x="5529" y="561"/>
                    <a:pt x="5613" y="477"/>
                    <a:pt x="5613" y="374"/>
                  </a:cubicBezTo>
                  <a:lnTo>
                    <a:pt x="5651" y="317"/>
                  </a:lnTo>
                  <a:lnTo>
                    <a:pt x="5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94;p58">
              <a:extLst>
                <a:ext uri="{FF2B5EF4-FFF2-40B4-BE49-F238E27FC236}">
                  <a16:creationId xmlns:a16="http://schemas.microsoft.com/office/drawing/2014/main" id="{079AB65D-8C3E-8243-85AF-1A9D428474A2}"/>
                </a:ext>
              </a:extLst>
            </p:cNvPr>
            <p:cNvSpPr/>
            <p:nvPr/>
          </p:nvSpPr>
          <p:spPr>
            <a:xfrm>
              <a:off x="3530001" y="3112869"/>
              <a:ext cx="182681" cy="19787"/>
            </a:xfrm>
            <a:custGeom>
              <a:avLst/>
              <a:gdLst/>
              <a:ahLst/>
              <a:cxnLst/>
              <a:rect l="l" t="t" r="r" b="b"/>
              <a:pathLst>
                <a:path w="5687" h="616" extrusionOk="0">
                  <a:moveTo>
                    <a:pt x="0" y="1"/>
                  </a:moveTo>
                  <a:lnTo>
                    <a:pt x="0" y="429"/>
                  </a:lnTo>
                  <a:cubicBezTo>
                    <a:pt x="0" y="532"/>
                    <a:pt x="84" y="616"/>
                    <a:pt x="187" y="616"/>
                  </a:cubicBezTo>
                  <a:lnTo>
                    <a:pt x="5500" y="616"/>
                  </a:lnTo>
                  <a:cubicBezTo>
                    <a:pt x="5603" y="616"/>
                    <a:pt x="5687" y="532"/>
                    <a:pt x="5687" y="429"/>
                  </a:cubicBezTo>
                  <a:lnTo>
                    <a:pt x="5687" y="335"/>
                  </a:lnTo>
                  <a:lnTo>
                    <a:pt x="335" y="335"/>
                  </a:lnTo>
                  <a:cubicBezTo>
                    <a:pt x="334" y="335"/>
                    <a:pt x="333" y="335"/>
                    <a:pt x="332" y="335"/>
                  </a:cubicBezTo>
                  <a:cubicBezTo>
                    <a:pt x="304" y="335"/>
                    <a:pt x="281" y="311"/>
                    <a:pt x="281" y="280"/>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95;p58">
              <a:extLst>
                <a:ext uri="{FF2B5EF4-FFF2-40B4-BE49-F238E27FC236}">
                  <a16:creationId xmlns:a16="http://schemas.microsoft.com/office/drawing/2014/main" id="{45A87A93-DA85-6848-9FB0-C841D3F81D2C}"/>
                </a:ext>
              </a:extLst>
            </p:cNvPr>
            <p:cNvSpPr/>
            <p:nvPr/>
          </p:nvSpPr>
          <p:spPr>
            <a:xfrm>
              <a:off x="3516060" y="2929634"/>
              <a:ext cx="211591" cy="183484"/>
            </a:xfrm>
            <a:custGeom>
              <a:avLst/>
              <a:gdLst/>
              <a:ahLst/>
              <a:cxnLst/>
              <a:rect l="l" t="t" r="r" b="b"/>
              <a:pathLst>
                <a:path w="6587" h="5712" extrusionOk="0">
                  <a:moveTo>
                    <a:pt x="248" y="1"/>
                  </a:moveTo>
                  <a:cubicBezTo>
                    <a:pt x="94" y="1"/>
                    <a:pt x="0" y="183"/>
                    <a:pt x="0" y="337"/>
                  </a:cubicBezTo>
                  <a:lnTo>
                    <a:pt x="45" y="5431"/>
                  </a:lnTo>
                  <a:cubicBezTo>
                    <a:pt x="45" y="5586"/>
                    <a:pt x="172" y="5712"/>
                    <a:pt x="326" y="5712"/>
                  </a:cubicBezTo>
                  <a:lnTo>
                    <a:pt x="6142" y="5712"/>
                  </a:lnTo>
                  <a:cubicBezTo>
                    <a:pt x="6296" y="5712"/>
                    <a:pt x="6587" y="5637"/>
                    <a:pt x="6587" y="5482"/>
                  </a:cubicBezTo>
                  <a:lnTo>
                    <a:pt x="6587" y="280"/>
                  </a:lnTo>
                  <a:cubicBezTo>
                    <a:pt x="6587" y="125"/>
                    <a:pt x="6461" y="1"/>
                    <a:pt x="6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96;p58">
              <a:extLst>
                <a:ext uri="{FF2B5EF4-FFF2-40B4-BE49-F238E27FC236}">
                  <a16:creationId xmlns:a16="http://schemas.microsoft.com/office/drawing/2014/main" id="{6A68A7FC-DA3E-7644-B815-6379C607603E}"/>
                </a:ext>
              </a:extLst>
            </p:cNvPr>
            <p:cNvSpPr/>
            <p:nvPr/>
          </p:nvSpPr>
          <p:spPr>
            <a:xfrm>
              <a:off x="3515064" y="2927823"/>
              <a:ext cx="212651" cy="185090"/>
            </a:xfrm>
            <a:custGeom>
              <a:avLst/>
              <a:gdLst/>
              <a:ahLst/>
              <a:cxnLst/>
              <a:rect l="l" t="t" r="r" b="b"/>
              <a:pathLst>
                <a:path w="6620" h="5762" extrusionOk="0">
                  <a:moveTo>
                    <a:pt x="282" y="0"/>
                  </a:moveTo>
                  <a:cubicBezTo>
                    <a:pt x="127" y="0"/>
                    <a:pt x="1" y="125"/>
                    <a:pt x="1" y="281"/>
                  </a:cubicBezTo>
                  <a:lnTo>
                    <a:pt x="1" y="5481"/>
                  </a:lnTo>
                  <a:cubicBezTo>
                    <a:pt x="1" y="5635"/>
                    <a:pt x="125" y="5762"/>
                    <a:pt x="282" y="5762"/>
                  </a:cubicBezTo>
                  <a:lnTo>
                    <a:pt x="6340" y="5762"/>
                  </a:lnTo>
                  <a:cubicBezTo>
                    <a:pt x="6493" y="5762"/>
                    <a:pt x="6619" y="5637"/>
                    <a:pt x="6619" y="5481"/>
                  </a:cubicBezTo>
                  <a:lnTo>
                    <a:pt x="376" y="5481"/>
                  </a:lnTo>
                  <a:cubicBezTo>
                    <a:pt x="322" y="5480"/>
                    <a:pt x="282" y="5438"/>
                    <a:pt x="282" y="5387"/>
                  </a:cubicBezTo>
                  <a:lnTo>
                    <a:pt x="28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97;p58">
              <a:extLst>
                <a:ext uri="{FF2B5EF4-FFF2-40B4-BE49-F238E27FC236}">
                  <a16:creationId xmlns:a16="http://schemas.microsoft.com/office/drawing/2014/main" id="{C105B1E5-E49C-CF4E-9A83-E2E5D76F1F78}"/>
                </a:ext>
              </a:extLst>
            </p:cNvPr>
            <p:cNvSpPr/>
            <p:nvPr/>
          </p:nvSpPr>
          <p:spPr>
            <a:xfrm>
              <a:off x="3534178" y="2947559"/>
              <a:ext cx="175549" cy="112108"/>
            </a:xfrm>
            <a:custGeom>
              <a:avLst/>
              <a:gdLst/>
              <a:ahLst/>
              <a:cxnLst/>
              <a:rect l="l" t="t" r="r" b="b"/>
              <a:pathLst>
                <a:path w="5465" h="3490" extrusionOk="0">
                  <a:moveTo>
                    <a:pt x="244" y="0"/>
                  </a:moveTo>
                  <a:lnTo>
                    <a:pt x="95" y="38"/>
                  </a:lnTo>
                  <a:cubicBezTo>
                    <a:pt x="43" y="38"/>
                    <a:pt x="1" y="81"/>
                    <a:pt x="1" y="132"/>
                  </a:cubicBezTo>
                  <a:lnTo>
                    <a:pt x="1" y="3395"/>
                  </a:lnTo>
                  <a:cubicBezTo>
                    <a:pt x="1" y="3447"/>
                    <a:pt x="44" y="3489"/>
                    <a:pt x="95" y="3489"/>
                  </a:cubicBezTo>
                  <a:lnTo>
                    <a:pt x="5351" y="3489"/>
                  </a:lnTo>
                  <a:cubicBezTo>
                    <a:pt x="5405" y="3489"/>
                    <a:pt x="5445" y="3447"/>
                    <a:pt x="5445" y="3392"/>
                  </a:cubicBezTo>
                  <a:lnTo>
                    <a:pt x="5464" y="3244"/>
                  </a:lnTo>
                  <a:lnTo>
                    <a:pt x="5464" y="94"/>
                  </a:lnTo>
                  <a:cubicBezTo>
                    <a:pt x="5464" y="41"/>
                    <a:pt x="5421" y="0"/>
                    <a:pt x="5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98;p58">
              <a:extLst>
                <a:ext uri="{FF2B5EF4-FFF2-40B4-BE49-F238E27FC236}">
                  <a16:creationId xmlns:a16="http://schemas.microsoft.com/office/drawing/2014/main" id="{D73D4D73-8550-2D4F-88EA-592270E34AE7}"/>
                </a:ext>
              </a:extLst>
            </p:cNvPr>
            <p:cNvSpPr/>
            <p:nvPr/>
          </p:nvSpPr>
          <p:spPr>
            <a:xfrm>
              <a:off x="3533021" y="2947591"/>
              <a:ext cx="176738" cy="113264"/>
            </a:xfrm>
            <a:custGeom>
              <a:avLst/>
              <a:gdLst/>
              <a:ahLst/>
              <a:cxnLst/>
              <a:rect l="l" t="t" r="r" b="b"/>
              <a:pathLst>
                <a:path w="5502" h="3526" extrusionOk="0">
                  <a:moveTo>
                    <a:pt x="95" y="1"/>
                  </a:moveTo>
                  <a:cubicBezTo>
                    <a:pt x="44" y="1"/>
                    <a:pt x="0" y="43"/>
                    <a:pt x="0" y="95"/>
                  </a:cubicBezTo>
                  <a:lnTo>
                    <a:pt x="0" y="3432"/>
                  </a:lnTo>
                  <a:cubicBezTo>
                    <a:pt x="0" y="3482"/>
                    <a:pt x="42" y="3526"/>
                    <a:pt x="95" y="3526"/>
                  </a:cubicBezTo>
                  <a:lnTo>
                    <a:pt x="5407" y="3526"/>
                  </a:lnTo>
                  <a:cubicBezTo>
                    <a:pt x="5458" y="3526"/>
                    <a:pt x="5502" y="3484"/>
                    <a:pt x="5502" y="3432"/>
                  </a:cubicBezTo>
                  <a:lnTo>
                    <a:pt x="5502" y="3245"/>
                  </a:lnTo>
                  <a:lnTo>
                    <a:pt x="338" y="3245"/>
                  </a:lnTo>
                  <a:cubicBezTo>
                    <a:pt x="304" y="3245"/>
                    <a:pt x="281" y="3220"/>
                    <a:pt x="281" y="3188"/>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99;p58">
              <a:extLst>
                <a:ext uri="{FF2B5EF4-FFF2-40B4-BE49-F238E27FC236}">
                  <a16:creationId xmlns:a16="http://schemas.microsoft.com/office/drawing/2014/main" id="{FABA4690-0DC2-FD44-ABC5-DECDC858A3D1}"/>
                </a:ext>
              </a:extLst>
            </p:cNvPr>
            <p:cNvSpPr/>
            <p:nvPr/>
          </p:nvSpPr>
          <p:spPr>
            <a:xfrm>
              <a:off x="3692935" y="3078753"/>
              <a:ext cx="16800" cy="16800"/>
            </a:xfrm>
            <a:custGeom>
              <a:avLst/>
              <a:gdLst/>
              <a:ahLst/>
              <a:cxnLst/>
              <a:rect l="l" t="t" r="r" b="b"/>
              <a:pathLst>
                <a:path w="523" h="523" extrusionOk="0">
                  <a:moveTo>
                    <a:pt x="241" y="0"/>
                  </a:moveTo>
                  <a:cubicBezTo>
                    <a:pt x="212" y="0"/>
                    <a:pt x="185" y="3"/>
                    <a:pt x="160" y="13"/>
                  </a:cubicBezTo>
                  <a:cubicBezTo>
                    <a:pt x="160" y="13"/>
                    <a:pt x="1" y="146"/>
                    <a:pt x="1" y="272"/>
                  </a:cubicBezTo>
                  <a:cubicBezTo>
                    <a:pt x="1" y="427"/>
                    <a:pt x="81" y="523"/>
                    <a:pt x="234" y="523"/>
                  </a:cubicBezTo>
                  <a:cubicBezTo>
                    <a:pt x="360" y="523"/>
                    <a:pt x="508" y="362"/>
                    <a:pt x="508" y="362"/>
                  </a:cubicBezTo>
                  <a:cubicBezTo>
                    <a:pt x="518" y="336"/>
                    <a:pt x="522" y="310"/>
                    <a:pt x="522" y="281"/>
                  </a:cubicBezTo>
                  <a:cubicBezTo>
                    <a:pt x="522" y="126"/>
                    <a:pt x="398" y="0"/>
                    <a:pt x="2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00;p58">
              <a:extLst>
                <a:ext uri="{FF2B5EF4-FFF2-40B4-BE49-F238E27FC236}">
                  <a16:creationId xmlns:a16="http://schemas.microsoft.com/office/drawing/2014/main" id="{AE5600C7-DCD0-BB43-A79A-710AEC48135D}"/>
                </a:ext>
              </a:extLst>
            </p:cNvPr>
            <p:cNvSpPr/>
            <p:nvPr/>
          </p:nvSpPr>
          <p:spPr>
            <a:xfrm>
              <a:off x="3691746" y="3079171"/>
              <a:ext cx="17603" cy="17603"/>
            </a:xfrm>
            <a:custGeom>
              <a:avLst/>
              <a:gdLst/>
              <a:ahLst/>
              <a:cxnLst/>
              <a:rect l="l" t="t" r="r" b="b"/>
              <a:pathLst>
                <a:path w="548" h="548" extrusionOk="0">
                  <a:moveTo>
                    <a:pt x="199" y="0"/>
                  </a:moveTo>
                  <a:lnTo>
                    <a:pt x="199" y="0"/>
                  </a:lnTo>
                  <a:cubicBezTo>
                    <a:pt x="84" y="33"/>
                    <a:pt x="0" y="140"/>
                    <a:pt x="0" y="268"/>
                  </a:cubicBezTo>
                  <a:cubicBezTo>
                    <a:pt x="0" y="421"/>
                    <a:pt x="125" y="547"/>
                    <a:pt x="280" y="547"/>
                  </a:cubicBezTo>
                  <a:cubicBezTo>
                    <a:pt x="407" y="547"/>
                    <a:pt x="514" y="465"/>
                    <a:pt x="547" y="349"/>
                  </a:cubicBezTo>
                  <a:lnTo>
                    <a:pt x="547" y="349"/>
                  </a:lnTo>
                  <a:cubicBezTo>
                    <a:pt x="521" y="356"/>
                    <a:pt x="494" y="362"/>
                    <a:pt x="466" y="362"/>
                  </a:cubicBezTo>
                  <a:cubicBezTo>
                    <a:pt x="313" y="362"/>
                    <a:pt x="186" y="236"/>
                    <a:pt x="186" y="81"/>
                  </a:cubicBezTo>
                  <a:cubicBezTo>
                    <a:pt x="186" y="52"/>
                    <a:pt x="190" y="25"/>
                    <a:pt x="19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01;p58">
              <a:extLst>
                <a:ext uri="{FF2B5EF4-FFF2-40B4-BE49-F238E27FC236}">
                  <a16:creationId xmlns:a16="http://schemas.microsoft.com/office/drawing/2014/main" id="{1803B1B6-53D5-0043-B9A5-D4B7394EB255}"/>
                </a:ext>
              </a:extLst>
            </p:cNvPr>
            <p:cNvSpPr/>
            <p:nvPr/>
          </p:nvSpPr>
          <p:spPr>
            <a:xfrm>
              <a:off x="3609348" y="3083251"/>
              <a:ext cx="23963" cy="8994"/>
            </a:xfrm>
            <a:custGeom>
              <a:avLst/>
              <a:gdLst/>
              <a:ahLst/>
              <a:cxnLst/>
              <a:rect l="l" t="t" r="r" b="b"/>
              <a:pathLst>
                <a:path w="746" h="280" extrusionOk="0">
                  <a:moveTo>
                    <a:pt x="140" y="0"/>
                  </a:moveTo>
                  <a:cubicBezTo>
                    <a:pt x="64" y="0"/>
                    <a:pt x="0" y="64"/>
                    <a:pt x="0" y="141"/>
                  </a:cubicBezTo>
                  <a:cubicBezTo>
                    <a:pt x="0" y="216"/>
                    <a:pt x="62" y="280"/>
                    <a:pt x="140" y="280"/>
                  </a:cubicBezTo>
                  <a:lnTo>
                    <a:pt x="607" y="280"/>
                  </a:lnTo>
                  <a:cubicBezTo>
                    <a:pt x="685" y="280"/>
                    <a:pt x="746" y="216"/>
                    <a:pt x="746" y="141"/>
                  </a:cubicBezTo>
                  <a:cubicBezTo>
                    <a:pt x="746" y="64"/>
                    <a:pt x="685" y="0"/>
                    <a:pt x="6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02;p58">
              <a:extLst>
                <a:ext uri="{FF2B5EF4-FFF2-40B4-BE49-F238E27FC236}">
                  <a16:creationId xmlns:a16="http://schemas.microsoft.com/office/drawing/2014/main" id="{D8C6CB3C-5C0C-6E40-BCC0-CA734B4BC8F8}"/>
                </a:ext>
              </a:extLst>
            </p:cNvPr>
            <p:cNvSpPr/>
            <p:nvPr/>
          </p:nvSpPr>
          <p:spPr>
            <a:xfrm>
              <a:off x="3528556" y="3092278"/>
              <a:ext cx="8962" cy="8962"/>
            </a:xfrm>
            <a:custGeom>
              <a:avLst/>
              <a:gdLst/>
              <a:ahLst/>
              <a:cxnLst/>
              <a:rect l="l" t="t" r="r" b="b"/>
              <a:pathLst>
                <a:path w="279" h="279" extrusionOk="0">
                  <a:moveTo>
                    <a:pt x="139" y="0"/>
                  </a:moveTo>
                  <a:cubicBezTo>
                    <a:pt x="63" y="0"/>
                    <a:pt x="1" y="63"/>
                    <a:pt x="1" y="139"/>
                  </a:cubicBezTo>
                  <a:cubicBezTo>
                    <a:pt x="1" y="216"/>
                    <a:pt x="63" y="278"/>
                    <a:pt x="139" y="278"/>
                  </a:cubicBezTo>
                  <a:cubicBezTo>
                    <a:pt x="216" y="278"/>
                    <a:pt x="278" y="216"/>
                    <a:pt x="278" y="139"/>
                  </a:cubicBezTo>
                  <a:cubicBezTo>
                    <a:pt x="278"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03;p58">
              <a:extLst>
                <a:ext uri="{FF2B5EF4-FFF2-40B4-BE49-F238E27FC236}">
                  <a16:creationId xmlns:a16="http://schemas.microsoft.com/office/drawing/2014/main" id="{87412264-0E7F-A74C-A6B9-F70422A19D1D}"/>
                </a:ext>
              </a:extLst>
            </p:cNvPr>
            <p:cNvSpPr/>
            <p:nvPr/>
          </p:nvSpPr>
          <p:spPr>
            <a:xfrm>
              <a:off x="3546513" y="3092278"/>
              <a:ext cx="8994" cy="8962"/>
            </a:xfrm>
            <a:custGeom>
              <a:avLst/>
              <a:gdLst/>
              <a:ahLst/>
              <a:cxnLst/>
              <a:rect l="l" t="t" r="r" b="b"/>
              <a:pathLst>
                <a:path w="280" h="279" extrusionOk="0">
                  <a:moveTo>
                    <a:pt x="139" y="0"/>
                  </a:moveTo>
                  <a:cubicBezTo>
                    <a:pt x="63" y="0"/>
                    <a:pt x="0" y="63"/>
                    <a:pt x="0" y="139"/>
                  </a:cubicBezTo>
                  <a:cubicBezTo>
                    <a:pt x="0" y="216"/>
                    <a:pt x="63" y="278"/>
                    <a:pt x="139" y="278"/>
                  </a:cubicBezTo>
                  <a:cubicBezTo>
                    <a:pt x="216" y="278"/>
                    <a:pt x="280" y="216"/>
                    <a:pt x="280" y="139"/>
                  </a:cubicBezTo>
                  <a:cubicBezTo>
                    <a:pt x="280"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04;p58">
              <a:extLst>
                <a:ext uri="{FF2B5EF4-FFF2-40B4-BE49-F238E27FC236}">
                  <a16:creationId xmlns:a16="http://schemas.microsoft.com/office/drawing/2014/main" id="{28974E1E-B9D4-7B40-B71E-35D30D2E8A41}"/>
                </a:ext>
              </a:extLst>
            </p:cNvPr>
            <p:cNvSpPr/>
            <p:nvPr/>
          </p:nvSpPr>
          <p:spPr>
            <a:xfrm>
              <a:off x="3564471" y="3092278"/>
              <a:ext cx="8994" cy="8962"/>
            </a:xfrm>
            <a:custGeom>
              <a:avLst/>
              <a:gdLst/>
              <a:ahLst/>
              <a:cxnLst/>
              <a:rect l="l" t="t" r="r" b="b"/>
              <a:pathLst>
                <a:path w="280" h="279" extrusionOk="0">
                  <a:moveTo>
                    <a:pt x="141" y="0"/>
                  </a:moveTo>
                  <a:cubicBezTo>
                    <a:pt x="62" y="0"/>
                    <a:pt x="0" y="63"/>
                    <a:pt x="0" y="139"/>
                  </a:cubicBezTo>
                  <a:cubicBezTo>
                    <a:pt x="0" y="216"/>
                    <a:pt x="62" y="278"/>
                    <a:pt x="141" y="278"/>
                  </a:cubicBezTo>
                  <a:cubicBezTo>
                    <a:pt x="217" y="278"/>
                    <a:pt x="279" y="216"/>
                    <a:pt x="279" y="139"/>
                  </a:cubicBezTo>
                  <a:cubicBezTo>
                    <a:pt x="279" y="63"/>
                    <a:pt x="217" y="0"/>
                    <a:pt x="1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5;p58">
              <a:extLst>
                <a:ext uri="{FF2B5EF4-FFF2-40B4-BE49-F238E27FC236}">
                  <a16:creationId xmlns:a16="http://schemas.microsoft.com/office/drawing/2014/main" id="{991F3016-5D33-AF42-A2FC-AFD528B86AEF}"/>
                </a:ext>
              </a:extLst>
            </p:cNvPr>
            <p:cNvSpPr/>
            <p:nvPr/>
          </p:nvSpPr>
          <p:spPr>
            <a:xfrm>
              <a:off x="3582460" y="3092278"/>
              <a:ext cx="8962" cy="8962"/>
            </a:xfrm>
            <a:custGeom>
              <a:avLst/>
              <a:gdLst/>
              <a:ahLst/>
              <a:cxnLst/>
              <a:rect l="l" t="t" r="r" b="b"/>
              <a:pathLst>
                <a:path w="279" h="279" extrusionOk="0">
                  <a:moveTo>
                    <a:pt x="139" y="0"/>
                  </a:moveTo>
                  <a:cubicBezTo>
                    <a:pt x="63" y="0"/>
                    <a:pt x="0" y="63"/>
                    <a:pt x="0" y="139"/>
                  </a:cubicBezTo>
                  <a:cubicBezTo>
                    <a:pt x="0" y="216"/>
                    <a:pt x="63" y="278"/>
                    <a:pt x="139" y="278"/>
                  </a:cubicBezTo>
                  <a:cubicBezTo>
                    <a:pt x="216" y="278"/>
                    <a:pt x="278" y="216"/>
                    <a:pt x="278" y="139"/>
                  </a:cubicBezTo>
                  <a:cubicBezTo>
                    <a:pt x="278"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06;p58">
              <a:extLst>
                <a:ext uri="{FF2B5EF4-FFF2-40B4-BE49-F238E27FC236}">
                  <a16:creationId xmlns:a16="http://schemas.microsoft.com/office/drawing/2014/main" id="{E69221F1-0B3E-084B-9FBA-20761FB4CBFB}"/>
                </a:ext>
              </a:extLst>
            </p:cNvPr>
            <p:cNvSpPr/>
            <p:nvPr/>
          </p:nvSpPr>
          <p:spPr>
            <a:xfrm>
              <a:off x="3528556" y="3074320"/>
              <a:ext cx="26951" cy="8962"/>
            </a:xfrm>
            <a:custGeom>
              <a:avLst/>
              <a:gdLst/>
              <a:ahLst/>
              <a:cxnLst/>
              <a:rect l="l" t="t" r="r" b="b"/>
              <a:pathLst>
                <a:path w="839" h="279" extrusionOk="0">
                  <a:moveTo>
                    <a:pt x="139" y="0"/>
                  </a:moveTo>
                  <a:cubicBezTo>
                    <a:pt x="64" y="0"/>
                    <a:pt x="1" y="64"/>
                    <a:pt x="1" y="139"/>
                  </a:cubicBezTo>
                  <a:cubicBezTo>
                    <a:pt x="1" y="216"/>
                    <a:pt x="61" y="278"/>
                    <a:pt x="139" y="278"/>
                  </a:cubicBezTo>
                  <a:lnTo>
                    <a:pt x="698" y="278"/>
                  </a:lnTo>
                  <a:cubicBezTo>
                    <a:pt x="776" y="278"/>
                    <a:pt x="839" y="216"/>
                    <a:pt x="839" y="139"/>
                  </a:cubicBezTo>
                  <a:cubicBezTo>
                    <a:pt x="839" y="64"/>
                    <a:pt x="776" y="0"/>
                    <a:pt x="69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07;p58">
              <a:extLst>
                <a:ext uri="{FF2B5EF4-FFF2-40B4-BE49-F238E27FC236}">
                  <a16:creationId xmlns:a16="http://schemas.microsoft.com/office/drawing/2014/main" id="{D297D7AD-B693-9D4E-98F3-0365C9A5785C}"/>
                </a:ext>
              </a:extLst>
            </p:cNvPr>
            <p:cNvSpPr/>
            <p:nvPr/>
          </p:nvSpPr>
          <p:spPr>
            <a:xfrm>
              <a:off x="3564471" y="3074320"/>
              <a:ext cx="26951" cy="8962"/>
            </a:xfrm>
            <a:custGeom>
              <a:avLst/>
              <a:gdLst/>
              <a:ahLst/>
              <a:cxnLst/>
              <a:rect l="l" t="t" r="r" b="b"/>
              <a:pathLst>
                <a:path w="839" h="279" extrusionOk="0">
                  <a:moveTo>
                    <a:pt x="141" y="0"/>
                  </a:moveTo>
                  <a:cubicBezTo>
                    <a:pt x="64" y="0"/>
                    <a:pt x="0" y="64"/>
                    <a:pt x="0" y="139"/>
                  </a:cubicBezTo>
                  <a:cubicBezTo>
                    <a:pt x="0" y="216"/>
                    <a:pt x="62" y="278"/>
                    <a:pt x="141" y="278"/>
                  </a:cubicBezTo>
                  <a:lnTo>
                    <a:pt x="699" y="278"/>
                  </a:lnTo>
                  <a:cubicBezTo>
                    <a:pt x="777" y="278"/>
                    <a:pt x="838" y="216"/>
                    <a:pt x="838" y="139"/>
                  </a:cubicBezTo>
                  <a:cubicBezTo>
                    <a:pt x="838" y="64"/>
                    <a:pt x="777" y="0"/>
                    <a:pt x="69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08;p58">
              <a:extLst>
                <a:ext uri="{FF2B5EF4-FFF2-40B4-BE49-F238E27FC236}">
                  <a16:creationId xmlns:a16="http://schemas.microsoft.com/office/drawing/2014/main" id="{BCBDD639-71DD-964C-867B-82CF7A67C91E}"/>
                </a:ext>
              </a:extLst>
            </p:cNvPr>
            <p:cNvSpPr/>
            <p:nvPr/>
          </p:nvSpPr>
          <p:spPr>
            <a:xfrm>
              <a:off x="3669002" y="3083251"/>
              <a:ext cx="8962" cy="8994"/>
            </a:xfrm>
            <a:custGeom>
              <a:avLst/>
              <a:gdLst/>
              <a:ahLst/>
              <a:cxnLst/>
              <a:rect l="l" t="t" r="r" b="b"/>
              <a:pathLst>
                <a:path w="279" h="280" extrusionOk="0">
                  <a:moveTo>
                    <a:pt x="139" y="0"/>
                  </a:moveTo>
                  <a:cubicBezTo>
                    <a:pt x="63" y="0"/>
                    <a:pt x="0" y="63"/>
                    <a:pt x="0" y="139"/>
                  </a:cubicBezTo>
                  <a:cubicBezTo>
                    <a:pt x="0" y="218"/>
                    <a:pt x="63" y="280"/>
                    <a:pt x="139" y="280"/>
                  </a:cubicBezTo>
                  <a:cubicBezTo>
                    <a:pt x="216" y="280"/>
                    <a:pt x="278" y="218"/>
                    <a:pt x="278" y="139"/>
                  </a:cubicBezTo>
                  <a:cubicBezTo>
                    <a:pt x="278" y="63"/>
                    <a:pt x="216"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35"/>
          <p:cNvSpPr txBox="1">
            <a:spLocks noGrp="1"/>
          </p:cNvSpPr>
          <p:nvPr>
            <p:ph type="title"/>
          </p:nvPr>
        </p:nvSpPr>
        <p:spPr>
          <a:xfrm>
            <a:off x="719296" y="1557420"/>
            <a:ext cx="7704000" cy="1665000"/>
          </a:xfrm>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en-CA" sz="7500" dirty="0"/>
              <a:t>(non) Parametric</a:t>
            </a:r>
          </a:p>
        </p:txBody>
      </p:sp>
    </p:spTree>
    <p:extLst>
      <p:ext uri="{BB962C8B-B14F-4D97-AF65-F5344CB8AC3E}">
        <p14:creationId xmlns:p14="http://schemas.microsoft.com/office/powerpoint/2010/main" val="2254080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7" name="Google Shape;1717;p42"/>
          <p:cNvSpPr txBox="1">
            <a:spLocks noGrp="1"/>
          </p:cNvSpPr>
          <p:nvPr>
            <p:ph type="title" idx="4294967295"/>
          </p:nvPr>
        </p:nvSpPr>
        <p:spPr>
          <a:xfrm>
            <a:off x="719931" y="1895062"/>
            <a:ext cx="7704137" cy="16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tx2">
                    <a:lumMod val="20000"/>
                    <a:lumOff val="80000"/>
                  </a:schemeClr>
                </a:solidFill>
              </a:rPr>
              <a:t>Linear</a:t>
            </a:r>
            <a:r>
              <a:rPr lang="en" sz="6600" dirty="0"/>
              <a:t> </a:t>
            </a:r>
            <a:r>
              <a:rPr lang="en" sz="6600" dirty="0">
                <a:solidFill>
                  <a:schemeClr val="tx2">
                    <a:lumMod val="20000"/>
                    <a:lumOff val="80000"/>
                  </a:schemeClr>
                </a:solidFill>
              </a:rPr>
              <a:t>regression</a:t>
            </a:r>
            <a:endParaRPr sz="6600" dirty="0">
              <a:solidFill>
                <a:schemeClr val="tx2">
                  <a:lumMod val="20000"/>
                  <a:lumOff val="8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US" sz="2400" dirty="0"/>
              <a:t>What is a regression?</a:t>
            </a:r>
          </a:p>
        </p:txBody>
      </p:sp>
    </p:spTree>
    <p:extLst>
      <p:ext uri="{BB962C8B-B14F-4D97-AF65-F5344CB8AC3E}">
        <p14:creationId xmlns:p14="http://schemas.microsoft.com/office/powerpoint/2010/main" val="13870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To put it simply a regression is a set of statistical tools used to describe and quantify the relationship between dependent and independent variables </a:t>
            </a:r>
            <a:endParaRPr lang="en-US" sz="2400" dirty="0"/>
          </a:p>
        </p:txBody>
      </p:sp>
    </p:spTree>
    <p:extLst>
      <p:ext uri="{BB962C8B-B14F-4D97-AF65-F5344CB8AC3E}">
        <p14:creationId xmlns:p14="http://schemas.microsoft.com/office/powerpoint/2010/main" val="205954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Dependent variables (y)</a:t>
            </a:r>
            <a:br>
              <a:rPr lang="en" sz="2400" dirty="0"/>
            </a:br>
            <a:r>
              <a:rPr lang="en" sz="2400" dirty="0"/>
              <a:t>are the outcomes we wish to predict based on independent variables </a:t>
            </a:r>
            <a:endParaRPr lang="en-US" sz="2400" dirty="0"/>
          </a:p>
        </p:txBody>
      </p:sp>
    </p:spTree>
    <p:extLst>
      <p:ext uri="{BB962C8B-B14F-4D97-AF65-F5344CB8AC3E}">
        <p14:creationId xmlns:p14="http://schemas.microsoft.com/office/powerpoint/2010/main" val="180729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Independent variables (x)</a:t>
            </a:r>
            <a:br>
              <a:rPr lang="en" sz="2400" dirty="0"/>
            </a:br>
            <a:r>
              <a:rPr lang="en" sz="2400" dirty="0"/>
              <a:t>are the covariates/ predictors / features we think change the value of the outcome variable in a quantifiable way</a:t>
            </a:r>
            <a:endParaRPr lang="en-US" sz="2400" dirty="0"/>
          </a:p>
        </p:txBody>
      </p:sp>
    </p:spTree>
    <p:extLst>
      <p:ext uri="{BB962C8B-B14F-4D97-AF65-F5344CB8AC3E}">
        <p14:creationId xmlns:p14="http://schemas.microsoft.com/office/powerpoint/2010/main" val="1583624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20000"/>
                    <a:lumOff val="80000"/>
                  </a:schemeClr>
                </a:solidFill>
              </a:rPr>
              <a:t>Linear Regression Models</a:t>
            </a:r>
            <a:endParaRPr dirty="0">
              <a:solidFill>
                <a:schemeClr val="tx2">
                  <a:lumMod val="20000"/>
                  <a:lumOff val="80000"/>
                </a:schemeClr>
              </a:solidFill>
            </a:endParaRPr>
          </a:p>
        </p:txBody>
      </p:sp>
      <mc:AlternateContent xmlns:mc="http://schemas.openxmlformats.org/markup-compatibility/2006" xmlns:a14="http://schemas.microsoft.com/office/drawing/2010/main">
        <mc:Choice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944456" y="162237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nSpc>
                    <a:spcPct val="90000"/>
                  </a:lnSpc>
                </a:pPr>
                <a:r>
                  <a:rPr lang="en-US" sz="2000" dirty="0">
                    <a:solidFill>
                      <a:srgbClr val="FFC000"/>
                    </a:solidFill>
                  </a:rPr>
                  <a:t>Intercept </a:t>
                </a:r>
                <a:r>
                  <a:rPr lang="en-US" sz="2000" dirty="0">
                    <a:solidFill>
                      <a:srgbClr val="FFC000"/>
                    </a:solidFill>
                    <a:sym typeface="Wingdings" pitchFamily="2" charset="2"/>
                  </a:rPr>
                  <a:t> the y-value of the regression line for an </a:t>
                </a:r>
              </a:p>
              <a:p>
                <a:pPr>
                  <a:lnSpc>
                    <a:spcPct val="90000"/>
                  </a:lnSpc>
                </a:pPr>
                <a:r>
                  <a:rPr lang="en-US" sz="2000" dirty="0">
                    <a:solidFill>
                      <a:srgbClr val="FFC000"/>
                    </a:solidFill>
                    <a:sym typeface="Wingdings" pitchFamily="2" charset="2"/>
                  </a:rPr>
                  <a:t>x value of 0</a:t>
                </a:r>
              </a:p>
              <a:p>
                <a:pPr>
                  <a:lnSpc>
                    <a:spcPct val="90000"/>
                  </a:lnSpc>
                </a:pPr>
                <a:endParaRPr lang="en-US" sz="2000" dirty="0">
                  <a:solidFill>
                    <a:srgbClr val="FFC000"/>
                  </a:solidFill>
                  <a:sym typeface="Wingdings" pitchFamily="2" charset="2"/>
                </a:endParaRPr>
              </a:p>
              <a:p>
                <a:pPr>
                  <a:lnSpc>
                    <a:spcPct val="90000"/>
                  </a:lnSpc>
                </a:pPr>
                <a:r>
                  <a:rPr lang="en-US" sz="2000" dirty="0">
                    <a:solidFill>
                      <a:srgbClr val="FFC000"/>
                    </a:solidFill>
                    <a:sym typeface="Wingdings" pitchFamily="2" charset="2"/>
                  </a:rPr>
                  <a:t>     Slope  how steep the line is (for every 1 unit increase in x, how much do you expect y to increase)</a:t>
                </a:r>
              </a:p>
              <a:p>
                <a:pPr>
                  <a:lnSpc>
                    <a:spcPct val="90000"/>
                  </a:lnSpc>
                </a:pPr>
                <a:endParaRPr lang="en-US" sz="2000" dirty="0">
                  <a:solidFill>
                    <a:srgbClr val="FFC000"/>
                  </a:solidFill>
                  <a:sym typeface="Wingdings" pitchFamily="2" charset="2"/>
                </a:endParaRPr>
              </a:p>
              <a:p>
                <a:pPr>
                  <a:lnSpc>
                    <a:spcPct val="90000"/>
                  </a:lnSpc>
                </a:pPr>
                <a:r>
                  <a:rPr lang="en-US" sz="2000" dirty="0">
                    <a:solidFill>
                      <a:srgbClr val="FFC000"/>
                    </a:solidFill>
                    <a:sym typeface="Wingdings" pitchFamily="2" charset="2"/>
                  </a:rPr>
                  <a:t>These are also called beta coefficients </a:t>
                </a:r>
              </a:p>
              <a:p>
                <a:pPr>
                  <a:lnSpc>
                    <a:spcPct val="90000"/>
                  </a:lnSpc>
                </a:pPr>
                <a:endParaRPr lang="en-US" sz="2000" dirty="0">
                  <a:solidFill>
                    <a:srgbClr val="FFC000"/>
                  </a:solidFill>
                </a:endParaRPr>
              </a:p>
              <a:p>
                <a:pPr>
                  <a:lnSpc>
                    <a:spcPct val="90000"/>
                  </a:lnSpc>
                </a:pPr>
                <a14:m>
                  <m:oMath xmlns:m="http://schemas.openxmlformats.org/officeDocument/2006/math">
                    <m:r>
                      <a:rPr lang="en-US" sz="2000" i="1">
                        <a:solidFill>
                          <a:srgbClr val="FFC000"/>
                        </a:solidFill>
                        <a:latin typeface="Cambria Math" panose="02040503050406030204" pitchFamily="18" charset="0"/>
                      </a:rPr>
                      <m:t>𝑦</m:t>
                    </m:r>
                    <m:r>
                      <a:rPr lang="en-US" sz="2000" i="1">
                        <a:solidFill>
                          <a:srgbClr val="FFC000"/>
                        </a:solidFill>
                        <a:latin typeface="Cambria Math" panose="02040503050406030204" pitchFamily="18" charset="0"/>
                      </a:rPr>
                      <m:t>=</m:t>
                    </m:r>
                    <m:sSub>
                      <m:sSubPr>
                        <m:ctrlPr>
                          <a:rPr lang="en-CA"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𝛽</m:t>
                        </m:r>
                      </m:e>
                      <m:sub>
                        <m:r>
                          <a:rPr lang="en-US" sz="2000" i="1">
                            <a:solidFill>
                              <a:srgbClr val="FFC000"/>
                            </a:solidFill>
                            <a:latin typeface="Cambria Math" panose="02040503050406030204" pitchFamily="18" charset="0"/>
                          </a:rPr>
                          <m:t>0</m:t>
                        </m:r>
                      </m:sub>
                    </m:sSub>
                    <m:r>
                      <a:rPr lang="en-US" sz="2000" i="1">
                        <a:solidFill>
                          <a:srgbClr val="FFC000"/>
                        </a:solidFill>
                        <a:latin typeface="Cambria Math" panose="02040503050406030204" pitchFamily="18" charset="0"/>
                      </a:rPr>
                      <m:t>+</m:t>
                    </m:r>
                    <m:sSub>
                      <m:sSubPr>
                        <m:ctrlPr>
                          <a:rPr lang="en-CA"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𝛽</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m:t>
                    </m:r>
                    <m:r>
                      <a:rPr lang="en-US" sz="2000" i="1">
                        <a:solidFill>
                          <a:srgbClr val="FFC000"/>
                        </a:solidFill>
                        <a:latin typeface="Cambria Math" panose="02040503050406030204" pitchFamily="18" charset="0"/>
                      </a:rPr>
                      <m:t>𝐴𝑔𝑒</m:t>
                    </m:r>
                  </m:oMath>
                </a14:m>
                <a:r>
                  <a:rPr lang="en-US" sz="2000" dirty="0">
                    <a:solidFill>
                      <a:srgbClr val="FFC000"/>
                    </a:solidFill>
                  </a:rPr>
                  <a:t> + Residual</a:t>
                </a:r>
              </a:p>
              <a:p>
                <a:pPr algn="l"/>
                <a:endParaRPr lang="en-US" sz="2000" dirty="0">
                  <a:solidFill>
                    <a:srgbClr val="FFC000"/>
                  </a:solidFill>
                </a:endParaRPr>
              </a:p>
              <a:p>
                <a:pPr algn="l">
                  <a:lnSpc>
                    <a:spcPct val="150000"/>
                  </a:lnSpc>
                </a:pPr>
                <a:endParaRPr lang="en-US" sz="2000" dirty="0">
                  <a:solidFill>
                    <a:srgbClr val="FFC000"/>
                  </a:solidFill>
                </a:endParaRPr>
              </a:p>
            </p:txBody>
          </p:sp>
        </mc:Choice>
        <mc:Fallback xmlns="">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944456" y="1622376"/>
                <a:ext cx="7406100" cy="3209700"/>
              </a:xfrm>
              <a:prstGeom prst="rect">
                <a:avLst/>
              </a:prstGeom>
              <a:blipFill>
                <a:blip r:embed="rId3"/>
                <a:stretch>
                  <a:fillRect t="-787" r="-6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11957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21" name="Google Shape;1761;p54">
            <a:extLst>
              <a:ext uri="{FF2B5EF4-FFF2-40B4-BE49-F238E27FC236}">
                <a16:creationId xmlns:a16="http://schemas.microsoft.com/office/drawing/2014/main" id="{B4D1DCF0-067E-4742-9D27-C98F256C3AF7}"/>
              </a:ext>
            </a:extLst>
          </p:cNvPr>
          <p:cNvSpPr txBox="1">
            <a:spLocks/>
          </p:cNvSpPr>
          <p:nvPr/>
        </p:nvSpPr>
        <p:spPr>
          <a:xfrm>
            <a:off x="699715" y="589529"/>
            <a:ext cx="3363402" cy="57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algn="ctr"/>
            <a:r>
              <a:rPr lang="en-CA" dirty="0">
                <a:solidFill>
                  <a:schemeClr val="tx2">
                    <a:lumMod val="20000"/>
                    <a:lumOff val="80000"/>
                  </a:schemeClr>
                </a:solidFill>
              </a:rPr>
              <a:t>Linear Regression Models</a:t>
            </a:r>
          </a:p>
        </p:txBody>
      </p:sp>
      <p:pic>
        <p:nvPicPr>
          <p:cNvPr id="3" name="Picture 2">
            <a:extLst>
              <a:ext uri="{FF2B5EF4-FFF2-40B4-BE49-F238E27FC236}">
                <a16:creationId xmlns:a16="http://schemas.microsoft.com/office/drawing/2014/main" id="{6483642A-1C42-4B43-A01F-2112DBFADDA9}"/>
              </a:ext>
            </a:extLst>
          </p:cNvPr>
          <p:cNvPicPr>
            <a:picLocks noChangeAspect="1"/>
          </p:cNvPicPr>
          <p:nvPr/>
        </p:nvPicPr>
        <p:blipFill>
          <a:blip r:embed="rId3"/>
          <a:stretch>
            <a:fillRect/>
          </a:stretch>
        </p:blipFill>
        <p:spPr>
          <a:xfrm>
            <a:off x="4572000" y="588963"/>
            <a:ext cx="4201767" cy="4201767"/>
          </a:xfrm>
          <a:prstGeom prst="rect">
            <a:avLst/>
          </a:prstGeom>
        </p:spPr>
      </p:pic>
    </p:spTree>
    <p:extLst>
      <p:ext uri="{BB962C8B-B14F-4D97-AF65-F5344CB8AC3E}">
        <p14:creationId xmlns:p14="http://schemas.microsoft.com/office/powerpoint/2010/main" val="675276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21" name="Google Shape;1761;p54">
            <a:extLst>
              <a:ext uri="{FF2B5EF4-FFF2-40B4-BE49-F238E27FC236}">
                <a16:creationId xmlns:a16="http://schemas.microsoft.com/office/drawing/2014/main" id="{B4D1DCF0-067E-4742-9D27-C98F256C3AF7}"/>
              </a:ext>
            </a:extLst>
          </p:cNvPr>
          <p:cNvSpPr txBox="1">
            <a:spLocks/>
          </p:cNvSpPr>
          <p:nvPr/>
        </p:nvSpPr>
        <p:spPr>
          <a:xfrm>
            <a:off x="699715" y="589529"/>
            <a:ext cx="3363402" cy="57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algn="ctr"/>
            <a:r>
              <a:rPr lang="en-CA" dirty="0">
                <a:solidFill>
                  <a:schemeClr val="tx2">
                    <a:lumMod val="20000"/>
                    <a:lumOff val="80000"/>
                  </a:schemeClr>
                </a:solidFill>
              </a:rPr>
              <a:t>Linear Regression Models</a:t>
            </a:r>
          </a:p>
        </p:txBody>
      </p:sp>
      <p:pic>
        <p:nvPicPr>
          <p:cNvPr id="3" name="Picture 2">
            <a:extLst>
              <a:ext uri="{FF2B5EF4-FFF2-40B4-BE49-F238E27FC236}">
                <a16:creationId xmlns:a16="http://schemas.microsoft.com/office/drawing/2014/main" id="{6483642A-1C42-4B43-A01F-2112DBFADDA9}"/>
              </a:ext>
            </a:extLst>
          </p:cNvPr>
          <p:cNvPicPr>
            <a:picLocks noChangeAspect="1"/>
          </p:cNvPicPr>
          <p:nvPr/>
        </p:nvPicPr>
        <p:blipFill>
          <a:blip r:embed="rId3"/>
          <a:stretch>
            <a:fillRect/>
          </a:stretch>
        </p:blipFill>
        <p:spPr>
          <a:xfrm>
            <a:off x="4572000" y="588963"/>
            <a:ext cx="4201767" cy="4201767"/>
          </a:xfrm>
          <a:prstGeom prst="rect">
            <a:avLst/>
          </a:prstGeom>
        </p:spPr>
      </p:pic>
      <p:cxnSp>
        <p:nvCxnSpPr>
          <p:cNvPr id="4" name="Straight Connector 3">
            <a:extLst>
              <a:ext uri="{FF2B5EF4-FFF2-40B4-BE49-F238E27FC236}">
                <a16:creationId xmlns:a16="http://schemas.microsoft.com/office/drawing/2014/main" id="{3D7CE9D4-996C-2B44-81B7-52844568476F}"/>
              </a:ext>
            </a:extLst>
          </p:cNvPr>
          <p:cNvCxnSpPr/>
          <p:nvPr/>
        </p:nvCxnSpPr>
        <p:spPr>
          <a:xfrm>
            <a:off x="5337914" y="1826118"/>
            <a:ext cx="0" cy="123245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EE4C3D4-95D1-B142-835C-D411495BC148}"/>
              </a:ext>
            </a:extLst>
          </p:cNvPr>
          <p:cNvCxnSpPr>
            <a:cxnSpLocks/>
          </p:cNvCxnSpPr>
          <p:nvPr/>
        </p:nvCxnSpPr>
        <p:spPr>
          <a:xfrm>
            <a:off x="7452021" y="1393728"/>
            <a:ext cx="0" cy="92417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756437-528C-0A42-A372-786092A52AB2}"/>
              </a:ext>
            </a:extLst>
          </p:cNvPr>
          <p:cNvCxnSpPr>
            <a:cxnSpLocks/>
          </p:cNvCxnSpPr>
          <p:nvPr/>
        </p:nvCxnSpPr>
        <p:spPr>
          <a:xfrm>
            <a:off x="6303705" y="2143322"/>
            <a:ext cx="0" cy="60519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C0939BE-8A54-9A4D-9613-16656B4A6C0C}"/>
              </a:ext>
            </a:extLst>
          </p:cNvPr>
          <p:cNvCxnSpPr/>
          <p:nvPr/>
        </p:nvCxnSpPr>
        <p:spPr>
          <a:xfrm>
            <a:off x="5889034" y="2962030"/>
            <a:ext cx="0" cy="123245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6B872A-4E67-1E4C-83AB-84AD7D1318C6}"/>
              </a:ext>
            </a:extLst>
          </p:cNvPr>
          <p:cNvCxnSpPr>
            <a:cxnSpLocks/>
          </p:cNvCxnSpPr>
          <p:nvPr/>
        </p:nvCxnSpPr>
        <p:spPr>
          <a:xfrm>
            <a:off x="6351551" y="2748516"/>
            <a:ext cx="0" cy="105568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0F7879-CB8D-6F4F-91A1-EDAC253647BA}"/>
              </a:ext>
            </a:extLst>
          </p:cNvPr>
          <p:cNvCxnSpPr>
            <a:cxnSpLocks/>
          </p:cNvCxnSpPr>
          <p:nvPr/>
        </p:nvCxnSpPr>
        <p:spPr>
          <a:xfrm>
            <a:off x="6436612" y="2689846"/>
            <a:ext cx="0" cy="85244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D91897-7614-4948-8E4F-D616A04183E4}"/>
              </a:ext>
            </a:extLst>
          </p:cNvPr>
          <p:cNvCxnSpPr>
            <a:cxnSpLocks/>
          </p:cNvCxnSpPr>
          <p:nvPr/>
        </p:nvCxnSpPr>
        <p:spPr>
          <a:xfrm>
            <a:off x="5819924" y="2571750"/>
            <a:ext cx="0" cy="39028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8A4303-3789-EF4C-9F7D-5194D69357A2}"/>
              </a:ext>
            </a:extLst>
          </p:cNvPr>
          <p:cNvCxnSpPr>
            <a:cxnSpLocks/>
          </p:cNvCxnSpPr>
          <p:nvPr/>
        </p:nvCxnSpPr>
        <p:spPr>
          <a:xfrm>
            <a:off x="7616826" y="1791119"/>
            <a:ext cx="0" cy="44171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AC082FC-B9B4-AE4C-8546-7D25A0F347D8}"/>
              </a:ext>
            </a:extLst>
          </p:cNvPr>
          <p:cNvCxnSpPr>
            <a:cxnSpLocks/>
          </p:cNvCxnSpPr>
          <p:nvPr/>
        </p:nvCxnSpPr>
        <p:spPr>
          <a:xfrm>
            <a:off x="8552491" y="1534438"/>
            <a:ext cx="0" cy="3213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DA8C30-82CB-CE43-AC6D-B28A011297D6}"/>
              </a:ext>
            </a:extLst>
          </p:cNvPr>
          <p:cNvCxnSpPr>
            <a:cxnSpLocks/>
          </p:cNvCxnSpPr>
          <p:nvPr/>
        </p:nvCxnSpPr>
        <p:spPr>
          <a:xfrm>
            <a:off x="6776853" y="2571750"/>
            <a:ext cx="0" cy="61622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833D561-D023-F047-B4DE-5516A583CD91}"/>
              </a:ext>
            </a:extLst>
          </p:cNvPr>
          <p:cNvCxnSpPr>
            <a:cxnSpLocks/>
          </p:cNvCxnSpPr>
          <p:nvPr/>
        </p:nvCxnSpPr>
        <p:spPr>
          <a:xfrm>
            <a:off x="7042668" y="2482702"/>
            <a:ext cx="0" cy="7387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F46E22-DBBF-2B47-8CE2-C65199D40679}"/>
              </a:ext>
            </a:extLst>
          </p:cNvPr>
          <p:cNvCxnSpPr>
            <a:cxnSpLocks/>
          </p:cNvCxnSpPr>
          <p:nvPr/>
        </p:nvCxnSpPr>
        <p:spPr>
          <a:xfrm>
            <a:off x="5171338" y="2852056"/>
            <a:ext cx="0" cy="36935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C45F27-E6F9-FF49-AAA0-883AF4D0312E}"/>
              </a:ext>
            </a:extLst>
          </p:cNvPr>
          <p:cNvCxnSpPr>
            <a:cxnSpLocks/>
          </p:cNvCxnSpPr>
          <p:nvPr/>
        </p:nvCxnSpPr>
        <p:spPr>
          <a:xfrm>
            <a:off x="5734863" y="2852056"/>
            <a:ext cx="0" cy="10997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D89C19-8A43-E841-AF22-9D1F847CE4FA}"/>
              </a:ext>
            </a:extLst>
          </p:cNvPr>
          <p:cNvCxnSpPr>
            <a:cxnSpLocks/>
          </p:cNvCxnSpPr>
          <p:nvPr/>
        </p:nvCxnSpPr>
        <p:spPr>
          <a:xfrm>
            <a:off x="7152907" y="2442344"/>
            <a:ext cx="0" cy="8906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75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Statistical twins</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ANOVAs and Linear regressions are not so different from one another… they are a LOT alike!  In fact ANOVAs are a special case of a regression where all variables are categorical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Let us explore how they are two sides of the same coin:</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121189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Statistical twins</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If you run a one-way ANOVA and a regression, you will notice that the ‘cell’ means or group means are in fact the same as the coefficients (i.e., effects) of a regression when you consider the intercept. See code for example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 Note that the way you code your data will affect how you interpret the results! See next class for details. </a:t>
            </a:r>
          </a:p>
        </p:txBody>
      </p:sp>
    </p:spTree>
    <p:extLst>
      <p:ext uri="{BB962C8B-B14F-4D97-AF65-F5344CB8AC3E}">
        <p14:creationId xmlns:p14="http://schemas.microsoft.com/office/powerpoint/2010/main" val="74016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66885"/>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In stats there are some tests that are </a:t>
            </a:r>
            <a:r>
              <a:rPr lang="en-US" sz="2000" b="1" dirty="0">
                <a:solidFill>
                  <a:srgbClr val="FFC000"/>
                </a:solidFill>
              </a:rPr>
              <a:t>non-parametric,</a:t>
            </a:r>
            <a:r>
              <a:rPr lang="en-US" sz="2000" dirty="0">
                <a:solidFill>
                  <a:srgbClr val="FFC000"/>
                </a:solidFill>
              </a:rPr>
              <a:t> by this statisticians mean that the test does not require assuming a specific model or distribution for your data</a:t>
            </a:r>
          </a:p>
          <a:p>
            <a:pPr algn="l">
              <a:lnSpc>
                <a:spcPct val="150000"/>
              </a:lnSpc>
            </a:pPr>
            <a:r>
              <a:rPr lang="en-US" sz="2000" dirty="0">
                <a:solidFill>
                  <a:srgbClr val="FFC000"/>
                </a:solidFill>
              </a:rPr>
              <a:t> These are sometimes referred to as </a:t>
            </a:r>
            <a:r>
              <a:rPr lang="en-US" sz="2000" b="1" dirty="0">
                <a:solidFill>
                  <a:srgbClr val="FFC000"/>
                </a:solidFill>
              </a:rPr>
              <a:t>non-distributional </a:t>
            </a:r>
            <a:r>
              <a:rPr lang="en-US" sz="2000" dirty="0">
                <a:solidFill>
                  <a:srgbClr val="FFC000"/>
                </a:solidFill>
              </a:rPr>
              <a:t>tests</a:t>
            </a:r>
          </a:p>
          <a:p>
            <a:pPr algn="l">
              <a:lnSpc>
                <a:spcPct val="150000"/>
              </a:lnSpc>
            </a:pPr>
            <a:r>
              <a:rPr lang="en-US" sz="2000" dirty="0">
                <a:solidFill>
                  <a:srgbClr val="FFC000"/>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dirty="0">
                <a:solidFill>
                  <a:srgbClr val="FFC000"/>
                </a:solidFill>
              </a:rPr>
              <a:t>Non-distributional </a:t>
            </a:r>
            <a:r>
              <a:rPr lang="en-US" sz="2000" dirty="0">
                <a:solidFill>
                  <a:srgbClr val="FFC000"/>
                </a:solidFill>
              </a:rPr>
              <a:t>tests</a:t>
            </a:r>
          </a:p>
          <a:p>
            <a:pPr algn="l">
              <a:lnSpc>
                <a:spcPct val="150000"/>
              </a:lnSpc>
            </a:pPr>
            <a:r>
              <a:rPr lang="en-US" sz="2000" dirty="0">
                <a:solidFill>
                  <a:srgbClr val="FFC000"/>
                </a:solidFill>
              </a:rPr>
              <a:t>You can make many of the common statistics non-distributional by a technique in statistics called </a:t>
            </a:r>
            <a:r>
              <a:rPr lang="en-US" sz="2000" b="1" dirty="0">
                <a:solidFill>
                  <a:srgbClr val="FFC000"/>
                </a:solidFill>
              </a:rPr>
              <a:t>permutations</a:t>
            </a:r>
          </a:p>
          <a:p>
            <a:pPr algn="l">
              <a:lnSpc>
                <a:spcPct val="150000"/>
              </a:lnSpc>
            </a:pPr>
            <a:r>
              <a:rPr lang="en-US" sz="2000" dirty="0">
                <a:solidFill>
                  <a:srgbClr val="FFC000"/>
                </a:solidFill>
              </a:rPr>
              <a:t>e.g., t-tests, ANOVA/regression, </a:t>
            </a:r>
            <a:r>
              <a:rPr lang="en-US" sz="2000" dirty="0" err="1">
                <a:solidFill>
                  <a:srgbClr val="FFC000"/>
                </a:solidFill>
              </a:rPr>
              <a:t>etc</a:t>
            </a:r>
            <a:endParaRPr lang="en-US" sz="2000" dirty="0">
              <a:solidFill>
                <a:srgbClr val="FFC000"/>
              </a:solidFill>
            </a:endParaRPr>
          </a:p>
          <a:p>
            <a:pPr algn="l">
              <a:lnSpc>
                <a:spcPct val="150000"/>
              </a:lnSpc>
            </a:pPr>
            <a:r>
              <a:rPr lang="en-US" sz="2000" dirty="0">
                <a:solidFill>
                  <a:srgbClr val="FFC000"/>
                </a:solidFill>
              </a:rPr>
              <a:t>Let us take the t-test as an example </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419288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Regular t-tests assume your data is normally distributed </a:t>
            </a:r>
          </a:p>
          <a:p>
            <a:pPr algn="l">
              <a:lnSpc>
                <a:spcPct val="150000"/>
              </a:lnSpc>
            </a:pPr>
            <a:r>
              <a:rPr lang="en-US" sz="2000" dirty="0">
                <a:solidFill>
                  <a:srgbClr val="FFC000"/>
                </a:solidFill>
              </a:rPr>
              <a:t>There is a </a:t>
            </a:r>
            <a:r>
              <a:rPr lang="en-US" sz="2000" i="1" dirty="0">
                <a:solidFill>
                  <a:srgbClr val="FFC000"/>
                </a:solidFill>
              </a:rPr>
              <a:t>non-parametric equivalent of a t-test </a:t>
            </a:r>
            <a:r>
              <a:rPr lang="en-US" sz="2000" dirty="0">
                <a:solidFill>
                  <a:srgbClr val="FFC000"/>
                </a:solidFill>
              </a:rPr>
              <a:t>called the </a:t>
            </a:r>
            <a:r>
              <a:rPr lang="en-US" sz="2000" b="1" dirty="0">
                <a:solidFill>
                  <a:srgbClr val="FFC000"/>
                </a:solidFill>
              </a:rPr>
              <a:t>permutation t-test</a:t>
            </a:r>
            <a:r>
              <a:rPr lang="en-US" sz="2000" dirty="0">
                <a:solidFill>
                  <a:srgbClr val="FFC000"/>
                </a:solidFill>
              </a:rPr>
              <a:t>. This test works on the premise that you can observe a </a:t>
            </a:r>
            <a:r>
              <a:rPr lang="en-US" sz="2000" i="1" dirty="0">
                <a:solidFill>
                  <a:srgbClr val="FFC000"/>
                </a:solidFill>
              </a:rPr>
              <a:t>null distribution </a:t>
            </a:r>
            <a:r>
              <a:rPr lang="en-US" sz="2000" dirty="0">
                <a:solidFill>
                  <a:srgbClr val="FFC000"/>
                </a:solidFill>
              </a:rPr>
              <a:t>from your own data by randomly permuting groups.</a:t>
            </a:r>
          </a:p>
          <a:p>
            <a:pPr algn="l">
              <a:lnSpc>
                <a:spcPct val="150000"/>
              </a:lnSpc>
            </a:pPr>
            <a:r>
              <a:rPr lang="en-US" sz="2000" dirty="0">
                <a:solidFill>
                  <a:srgbClr val="FFC000"/>
                </a:solidFill>
              </a:rPr>
              <a:t>Reminder: a null distribution is the distribution when the </a:t>
            </a:r>
            <a:r>
              <a:rPr lang="en-US" sz="2000" i="1" dirty="0">
                <a:solidFill>
                  <a:srgbClr val="FFC000"/>
                </a:solidFill>
              </a:rPr>
              <a:t>null hypothesis </a:t>
            </a:r>
            <a:r>
              <a:rPr lang="en-US" sz="2000" dirty="0">
                <a:solidFill>
                  <a:srgbClr val="FFC000"/>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696575" y="55836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rgbClr val="FFC000"/>
                </a:solidFill>
              </a:rPr>
              <a:t>Permutations</a:t>
            </a:r>
            <a:r>
              <a:rPr lang="en-US" sz="2000" dirty="0">
                <a:solidFill>
                  <a:srgbClr val="FFC000"/>
                </a:solidFill>
              </a:rPr>
              <a:t> build a </a:t>
            </a:r>
            <a:r>
              <a:rPr lang="en-US" sz="2000" i="1" dirty="0">
                <a:solidFill>
                  <a:srgbClr val="FFC000"/>
                </a:solidFill>
              </a:rPr>
              <a:t>null distribution </a:t>
            </a:r>
            <a:r>
              <a:rPr lang="en-US" sz="2000" dirty="0">
                <a:solidFill>
                  <a:srgbClr val="FFC000"/>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93226"/>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39649" y="193380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811313" y="564152"/>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78" name="Picture 577">
            <a:extLst>
              <a:ext uri="{FF2B5EF4-FFF2-40B4-BE49-F238E27FC236}">
                <a16:creationId xmlns:a16="http://schemas.microsoft.com/office/drawing/2014/main" id="{A2F10413-3E08-0C44-9E9A-11F7F541D0D8}"/>
              </a:ext>
            </a:extLst>
          </p:cNvPr>
          <p:cNvPicPr>
            <a:picLocks noChangeAspect="1"/>
          </p:cNvPicPr>
          <p:nvPr/>
        </p:nvPicPr>
        <p:blipFill>
          <a:blip r:embed="rId3"/>
          <a:stretch>
            <a:fillRect/>
          </a:stretch>
        </p:blipFill>
        <p:spPr>
          <a:xfrm>
            <a:off x="1123559" y="-499554"/>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9902</TotalTime>
  <Words>1349</Words>
  <Application>Microsoft Macintosh PowerPoint</Application>
  <PresentationFormat>On-screen Show (16:9)</PresentationFormat>
  <Paragraphs>167</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Zen Dots</vt:lpstr>
      <vt:lpstr>Baloo 2</vt:lpstr>
      <vt:lpstr>Cambria Math</vt:lpstr>
      <vt:lpstr>Arial</vt:lpstr>
      <vt:lpstr>Anaheim</vt:lpstr>
      <vt:lpstr>Rockwell</vt:lpstr>
      <vt:lpstr> Computer Science Degree for College by Slidesgo</vt:lpstr>
      <vt:lpstr> StaRtistics introduction to statistics</vt:lpstr>
      <vt:lpstr>Class II</vt:lpstr>
      <vt:lpstr>(non) Parametric</vt:lpstr>
      <vt:lpstr>Non-parametric tests</vt:lpstr>
      <vt:lpstr>Non-parametric tests</vt:lpstr>
      <vt:lpstr>Non-parametric t-tests</vt:lpstr>
      <vt:lpstr>permutations</vt:lpstr>
      <vt:lpstr>permutations</vt:lpstr>
      <vt:lpstr>permutations</vt:lpstr>
      <vt:lpstr>Bootstrapping</vt:lpstr>
      <vt:lpstr>Bootstrapping</vt:lpstr>
      <vt:lpstr>Bootstrapping</vt:lpstr>
      <vt:lpstr>Analysis of Variance</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ANCOVA</vt:lpstr>
      <vt:lpstr>Linear regression</vt:lpstr>
      <vt:lpstr>What is a regression?</vt:lpstr>
      <vt:lpstr>To put it simply a regression is a set of statistical tools used to describe and quantify the relationship between dependent and independent variables </vt:lpstr>
      <vt:lpstr>Dependent variables (y) are the outcomes we wish to predict based on independent variables </vt:lpstr>
      <vt:lpstr>Independent variables (x) are the covariates/ predictors / features we think change the value of the outcome variable in a quantifiable way</vt:lpstr>
      <vt:lpstr>Linear Regression Models</vt:lpstr>
      <vt:lpstr>PowerPoint Presentation</vt:lpstr>
      <vt:lpstr>PowerPoint Presentation</vt:lpstr>
      <vt:lpstr>Statistical twins</vt:lpstr>
      <vt:lpstr>Statistical twins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StaRtistics introduction to statistics</dc:title>
  <cp:lastModifiedBy>Jason Da Silva Castanheira</cp:lastModifiedBy>
  <cp:revision>16</cp:revision>
  <dcterms:modified xsi:type="dcterms:W3CDTF">2022-03-17T20:26:08Z</dcterms:modified>
</cp:coreProperties>
</file>