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40"/>
  </p:notesMasterIdLst>
  <p:sldIdLst>
    <p:sldId id="256" r:id="rId2"/>
    <p:sldId id="564" r:id="rId3"/>
    <p:sldId id="447" r:id="rId4"/>
    <p:sldId id="320" r:id="rId5"/>
    <p:sldId id="565" r:id="rId6"/>
    <p:sldId id="360" r:id="rId7"/>
    <p:sldId id="361" r:id="rId8"/>
    <p:sldId id="387" r:id="rId9"/>
    <p:sldId id="363" r:id="rId10"/>
    <p:sldId id="393" r:id="rId11"/>
    <p:sldId id="394" r:id="rId12"/>
    <p:sldId id="395" r:id="rId13"/>
    <p:sldId id="448" r:id="rId14"/>
    <p:sldId id="449" r:id="rId15"/>
    <p:sldId id="450" r:id="rId16"/>
    <p:sldId id="451" r:id="rId17"/>
    <p:sldId id="452" r:id="rId18"/>
    <p:sldId id="453" r:id="rId19"/>
    <p:sldId id="454" r:id="rId20"/>
    <p:sldId id="455" r:id="rId21"/>
    <p:sldId id="456" r:id="rId22"/>
    <p:sldId id="457" r:id="rId23"/>
    <p:sldId id="458" r:id="rId24"/>
    <p:sldId id="459" r:id="rId25"/>
    <p:sldId id="460" r:id="rId26"/>
    <p:sldId id="461" r:id="rId27"/>
    <p:sldId id="462" r:id="rId28"/>
    <p:sldId id="463" r:id="rId29"/>
    <p:sldId id="464" r:id="rId30"/>
    <p:sldId id="266" r:id="rId31"/>
    <p:sldId id="513" r:id="rId32"/>
    <p:sldId id="514" r:id="rId33"/>
    <p:sldId id="515" r:id="rId34"/>
    <p:sldId id="516" r:id="rId35"/>
    <p:sldId id="517" r:id="rId36"/>
    <p:sldId id="482" r:id="rId37"/>
    <p:sldId id="483" r:id="rId38"/>
    <p:sldId id="484" r:id="rId39"/>
  </p:sldIdLst>
  <p:sldSz cx="9144000" cy="5143500" type="screen16x9"/>
  <p:notesSz cx="6858000" cy="9144000"/>
  <p:embeddedFontLst>
    <p:embeddedFont>
      <p:font typeface="Anaheim" panose="02000503000000000000" pitchFamily="2" charset="77"/>
      <p:regular r:id="rId41"/>
    </p:embeddedFont>
    <p:embeddedFont>
      <p:font typeface="Baloo 2" panose="020F0502020204030204" pitchFamily="34" charset="0"/>
      <p:regular r:id="rId42"/>
      <p:bold r:id="rId43"/>
      <p:italic r:id="rId44"/>
      <p:boldItalic r:id="rId45"/>
    </p:embeddedFont>
    <p:embeddedFont>
      <p:font typeface="Cambria Math" panose="02040503050406030204" pitchFamily="18" charset="0"/>
      <p:regular r:id="rId46"/>
    </p:embeddedFont>
    <p:embeddedFont>
      <p:font typeface="Rockwell" panose="02060603020205020403" pitchFamily="18" charset="77"/>
      <p:regular r:id="rId47"/>
      <p:bold r:id="rId48"/>
      <p:italic r:id="rId49"/>
      <p:boldItalic r:id="rId50"/>
    </p:embeddedFont>
    <p:embeddedFont>
      <p:font typeface="Zen Dots" pitchFamily="2"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2FEA64-00C1-4EC4-9D22-F07D7E7E625A}">
  <a:tblStyle styleId="{AB2FEA64-00C1-4EC4-9D22-F07D7E7E62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p:restoredTop sz="94694"/>
  </p:normalViewPr>
  <p:slideViewPr>
    <p:cSldViewPr snapToGrid="0">
      <p:cViewPr>
        <p:scale>
          <a:sx n="108" d="100"/>
          <a:sy n="108" d="100"/>
        </p:scale>
        <p:origin x="2352" y="1056"/>
      </p:cViewPr>
      <p:guideLst>
        <p:guide pos="454"/>
        <p:guide orient="horz" pos="602"/>
        <p:guide orient="horz" pos="340"/>
        <p:guide pos="5306"/>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706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13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8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925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4114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66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869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96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174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462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12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904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407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697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691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60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41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095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154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452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51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e1d9017b4e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 name="Google Shape;1329;ge1d9017b4e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958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2"/>
        <p:cNvGrpSpPr/>
        <p:nvPr/>
      </p:nvGrpSpPr>
      <p:grpSpPr>
        <a:xfrm>
          <a:off x="0" y="0"/>
          <a:ext cx="0" cy="0"/>
          <a:chOff x="0" y="0"/>
          <a:chExt cx="0" cy="0"/>
        </a:xfrm>
      </p:grpSpPr>
      <p:sp>
        <p:nvSpPr>
          <p:cNvPr id="1713" name="Google Shape;1713;ge129d2a63f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4" name="Google Shape;1714;ge129d2a63f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515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095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820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6756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833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1008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981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527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997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663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26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44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251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79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dirty="0"/>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p:cSld name="SECTION_HEADER_1">
    <p:bg>
      <p:bgPr>
        <a:solidFill>
          <a:schemeClr val="accent4"/>
        </a:solidFill>
        <a:effectLst/>
      </p:bgPr>
    </p:bg>
    <p:spTree>
      <p:nvGrpSpPr>
        <p:cNvPr id="1"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372025" y="321975"/>
              <a:ext cx="8400000" cy="218100"/>
            </a:xfrm>
            <a:prstGeom prst="rect">
              <a:avLst/>
            </a:prstGeom>
            <a:solidFill>
              <a:schemeClr val="accent5"/>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5"/>
          <p:cNvGrpSpPr/>
          <p:nvPr/>
        </p:nvGrpSpPr>
        <p:grpSpPr>
          <a:xfrm rot="10800000" flipH="1">
            <a:off x="371330" y="539955"/>
            <a:ext cx="8400431" cy="767401"/>
            <a:chOff x="4122825" y="2769975"/>
            <a:chExt cx="4390775" cy="1934950"/>
          </a:xfrm>
        </p:grpSpPr>
        <p:sp>
          <p:nvSpPr>
            <p:cNvPr id="748" name="Google Shape;748;p1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6"/>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 name="Google Shape;771;p15"/>
          <p:cNvSpPr txBox="1">
            <a:spLocks noGrp="1"/>
          </p:cNvSpPr>
          <p:nvPr>
            <p:ph type="subTitle" idx="1"/>
          </p:nvPr>
        </p:nvSpPr>
        <p:spPr>
          <a:xfrm>
            <a:off x="2369750" y="3096300"/>
            <a:ext cx="4404600" cy="615900"/>
          </a:xfrm>
          <a:prstGeom prst="rect">
            <a:avLst/>
          </a:prstGeom>
          <a:solidFill>
            <a:schemeClr val="accent6"/>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72" name="Google Shape;772;p15"/>
          <p:cNvSpPr txBox="1">
            <a:spLocks noGrp="1"/>
          </p:cNvSpPr>
          <p:nvPr>
            <p:ph type="title"/>
          </p:nvPr>
        </p:nvSpPr>
        <p:spPr>
          <a:xfrm>
            <a:off x="720150" y="1431300"/>
            <a:ext cx="7704000" cy="166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12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1" r:id="rId3"/>
    <p:sldLayoutId id="2147483672" r:id="rId4"/>
    <p:sldLayoutId id="214748367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3.wdp"/><Relationship Id="rId5" Type="http://schemas.microsoft.com/office/2007/relationships/hdphoto" Target="../media/hdphoto2.wdp"/><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microsoft.com/office/2007/relationships/hdphoto" Target="../media/hdphoto3.wdp"/><Relationship Id="rId5" Type="http://schemas.microsoft.com/office/2007/relationships/hdphoto" Target="../media/hdphoto2.wdp"/><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a:t>
            </a:r>
            <a:r>
              <a:rPr lang="en" sz="6200" b="1" dirty="0" err="1">
                <a:latin typeface="Zen Dots"/>
                <a:ea typeface="Zen Dots"/>
                <a:cs typeface="Zen Dots"/>
                <a:sym typeface="Zen Dots"/>
              </a:rPr>
              <a:t>StaRtistics</a:t>
            </a:r>
            <a:br>
              <a:rPr lang="en" dirty="0"/>
            </a:br>
            <a:r>
              <a:rPr lang="en" sz="2800" dirty="0">
                <a:solidFill>
                  <a:schemeClr val="dk2"/>
                </a:solidFill>
                <a:latin typeface="Zen Dots"/>
                <a:ea typeface="Zen Dots"/>
                <a:cs typeface="Zen Dots"/>
                <a:sym typeface="Zen Dots"/>
              </a:rPr>
              <a:t>introduction to statistics</a:t>
            </a:r>
            <a:endParaRPr sz="2800" dirty="0">
              <a:solidFill>
                <a:schemeClr val="dk2"/>
              </a:solidFill>
              <a:latin typeface="Zen Dots"/>
              <a:ea typeface="Zen Dots"/>
              <a:cs typeface="Zen Dots"/>
              <a:sym typeface="Zen Dots"/>
            </a:endParaRPr>
          </a:p>
        </p:txBody>
      </p:sp>
      <p:pic>
        <p:nvPicPr>
          <p:cNvPr id="5" name="Picture 4" descr="A picture containing qr code&#10;&#10;Description automatically generated">
            <a:extLst>
              <a:ext uri="{FF2B5EF4-FFF2-40B4-BE49-F238E27FC236}">
                <a16:creationId xmlns:a16="http://schemas.microsoft.com/office/drawing/2014/main" id="{12D0F3F9-2DD3-A747-B0EA-BEC8ABA9C69A}"/>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7359837" y="466415"/>
            <a:ext cx="1315036" cy="1327560"/>
          </a:xfrm>
          <a:prstGeom prst="rect">
            <a:avLst/>
          </a:prstGeom>
        </p:spPr>
      </p:pic>
      <p:pic>
        <p:nvPicPr>
          <p:cNvPr id="9" name="Picture 8" descr="A picture containing qr code&#10;&#10;Description automatically generated">
            <a:extLst>
              <a:ext uri="{FF2B5EF4-FFF2-40B4-BE49-F238E27FC236}">
                <a16:creationId xmlns:a16="http://schemas.microsoft.com/office/drawing/2014/main" id="{F3E7B605-A77A-2E4C-BCA0-14D7A813C4E8}"/>
              </a:ext>
            </a:extLst>
          </p:cNvPr>
          <p:cNvPicPr>
            <a:picLocks noChangeAspect="1"/>
          </p:cNvPicPr>
          <p:nvPr/>
        </p:nvPicPr>
        <p:blipFill>
          <a:blip r:embed="rId3">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7217355" y="147030"/>
            <a:ext cx="469586" cy="474058"/>
          </a:xfrm>
          <a:prstGeom prst="rect">
            <a:avLst/>
          </a:prstGeom>
        </p:spPr>
      </p:pic>
      <p:pic>
        <p:nvPicPr>
          <p:cNvPr id="10" name="Picture 9" descr="A picture containing qr code&#10;&#10;Description automatically generated">
            <a:extLst>
              <a:ext uri="{FF2B5EF4-FFF2-40B4-BE49-F238E27FC236}">
                <a16:creationId xmlns:a16="http://schemas.microsoft.com/office/drawing/2014/main" id="{2F2E5770-F88A-3D43-964C-E13C664BA4FA}"/>
              </a:ext>
            </a:extLst>
          </p:cNvPr>
          <p:cNvPicPr>
            <a:picLocks noChangeAspect="1"/>
          </p:cNvPicPr>
          <p:nvPr/>
        </p:nvPicPr>
        <p:blipFill>
          <a:blip r:embed="rId3">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6923277" y="590075"/>
            <a:ext cx="312488" cy="3154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5407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 very similar concept in statistics is the idea of </a:t>
            </a:r>
            <a:r>
              <a:rPr lang="en-US" sz="2000" b="1" dirty="0">
                <a:solidFill>
                  <a:srgbClr val="FFC000"/>
                </a:solidFill>
              </a:rPr>
              <a:t>bootstrapping</a:t>
            </a:r>
            <a:r>
              <a:rPr lang="en-US" sz="2000" dirty="0">
                <a:solidFill>
                  <a:srgbClr val="FFC000"/>
                </a:solidFill>
              </a:rPr>
              <a:t> to get a measure of uncertainty around an estimate (e.g., CI)</a:t>
            </a:r>
          </a:p>
          <a:p>
            <a:pPr algn="l">
              <a:lnSpc>
                <a:spcPct val="150000"/>
              </a:lnSpc>
            </a:pPr>
            <a:r>
              <a:rPr lang="en-US" sz="2000" dirty="0">
                <a:solidFill>
                  <a:srgbClr val="FFC000"/>
                </a:solidFill>
              </a:rPr>
              <a:t>Bootstrapping is like permutations in that they resample your data, however bootstrapping requires </a:t>
            </a:r>
            <a:r>
              <a:rPr lang="en-US" sz="2000" b="1" dirty="0">
                <a:solidFill>
                  <a:srgbClr val="FFC000"/>
                </a:solidFill>
              </a:rPr>
              <a:t>replacement</a:t>
            </a:r>
            <a:r>
              <a:rPr lang="en-US" sz="2000" dirty="0">
                <a:solidFill>
                  <a:srgbClr val="FFC000"/>
                </a:solidFill>
              </a:rPr>
              <a:t> </a:t>
            </a:r>
          </a:p>
          <a:p>
            <a:pPr algn="l">
              <a:lnSpc>
                <a:spcPct val="150000"/>
              </a:lnSpc>
            </a:pPr>
            <a:r>
              <a:rPr lang="en-US" sz="2000" dirty="0">
                <a:solidFill>
                  <a:srgbClr val="FFC000"/>
                </a:solidFill>
              </a:rPr>
              <a:t>It is often used to calculate the error associated to an estimate, effect, or performance of an algorithm and allows you to know if one given data point is driving the effect you see</a:t>
            </a:r>
          </a:p>
        </p:txBody>
      </p:sp>
    </p:spTree>
    <p:extLst>
      <p:ext uri="{BB962C8B-B14F-4D97-AF65-F5344CB8AC3E}">
        <p14:creationId xmlns:p14="http://schemas.microsoft.com/office/powerpoint/2010/main" val="205386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646735" y="522687"/>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Bootstrapping is like permutations in that they resample your data, however bootstrapping requires </a:t>
            </a:r>
            <a:r>
              <a:rPr lang="en-US" sz="2000" b="1" dirty="0">
                <a:solidFill>
                  <a:srgbClr val="FFC000"/>
                </a:solidFill>
              </a:rPr>
              <a:t>replacement</a:t>
            </a:r>
            <a:r>
              <a:rPr lang="en-US" sz="2000" dirty="0">
                <a:solidFill>
                  <a:srgbClr val="FFC000"/>
                </a:solidFill>
              </a:rPr>
              <a:t> </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03715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958850" y="546366"/>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The computed Avg for each </a:t>
            </a:r>
            <a:r>
              <a:rPr lang="en-US" sz="2000" b="1" dirty="0">
                <a:solidFill>
                  <a:srgbClr val="FFC000"/>
                </a:solidFill>
              </a:rPr>
              <a:t>bootstrap</a:t>
            </a:r>
            <a:r>
              <a:rPr lang="en-US" sz="2000" dirty="0">
                <a:solidFill>
                  <a:srgbClr val="FFC000"/>
                </a:solidFill>
              </a:rPr>
              <a:t> will allow you to get an idea of what </a:t>
            </a:r>
            <a:r>
              <a:rPr lang="en-US" sz="2000" b="1" dirty="0">
                <a:solidFill>
                  <a:srgbClr val="FFC000"/>
                </a:solidFill>
              </a:rPr>
              <a:t>range</a:t>
            </a:r>
            <a:r>
              <a:rPr lang="en-US" sz="2000" dirty="0">
                <a:solidFill>
                  <a:srgbClr val="FFC000"/>
                </a:solidFill>
              </a:rPr>
              <a:t> of values you could expect given your data</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853765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idx="4294967295"/>
          </p:nvPr>
        </p:nvSpPr>
        <p:spPr>
          <a:xfrm>
            <a:off x="1123950" y="1306512"/>
            <a:ext cx="6896100" cy="2530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Analysis of Variance</a:t>
            </a:r>
            <a:endParaRPr sz="6000" dirty="0"/>
          </a:p>
        </p:txBody>
      </p:sp>
    </p:spTree>
    <p:extLst>
      <p:ext uri="{BB962C8B-B14F-4D97-AF65-F5344CB8AC3E}">
        <p14:creationId xmlns:p14="http://schemas.microsoft.com/office/powerpoint/2010/main" val="843045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61724"/>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Analysis of Variance is a linear model to test if there is a difference between two or more means (i.e., groups sometimes called levels)</a:t>
            </a:r>
          </a:p>
          <a:p>
            <a:pPr algn="l">
              <a:lnSpc>
                <a:spcPct val="150000"/>
              </a:lnSpc>
            </a:pPr>
            <a:r>
              <a:rPr lang="en-US" sz="2000" dirty="0">
                <a:solidFill>
                  <a:srgbClr val="FFC000"/>
                </a:solidFill>
              </a:rPr>
              <a:t>Let us start with a one-way ANOVA</a:t>
            </a:r>
          </a:p>
        </p:txBody>
      </p:sp>
    </p:spTree>
    <p:extLst>
      <p:ext uri="{BB962C8B-B14F-4D97-AF65-F5344CB8AC3E}">
        <p14:creationId xmlns:p14="http://schemas.microsoft.com/office/powerpoint/2010/main" val="761363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708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90473"/>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One-way ANOVA (i.e., one FACTOR)</a:t>
            </a:r>
          </a:p>
          <a:p>
            <a:pPr algn="l">
              <a:lnSpc>
                <a:spcPct val="150000"/>
              </a:lnSpc>
            </a:pPr>
            <a:r>
              <a:rPr lang="en-US" sz="2000" dirty="0">
                <a:solidFill>
                  <a:srgbClr val="FFC000"/>
                </a:solidFill>
              </a:rPr>
              <a:t>	Test the difference between groups (levels). It answers the question:</a:t>
            </a:r>
          </a:p>
          <a:p>
            <a:pPr algn="l">
              <a:lnSpc>
                <a:spcPct val="150000"/>
              </a:lnSpc>
            </a:pPr>
            <a:r>
              <a:rPr lang="en-US" sz="2000" dirty="0">
                <a:solidFill>
                  <a:srgbClr val="FFC000"/>
                </a:solidFill>
              </a:rPr>
              <a:t>Are the group means spread out much more than what you’d expect if you had sampled all the groups from the same distribution?</a:t>
            </a:r>
          </a:p>
          <a:p>
            <a:pPr algn="l">
              <a:lnSpc>
                <a:spcPct val="150000"/>
              </a:lnSpc>
            </a:pPr>
            <a:r>
              <a:rPr lang="en-US" sz="2000" dirty="0">
                <a:solidFill>
                  <a:srgbClr val="FFC000"/>
                </a:solidFill>
              </a:rPr>
              <a:t> </a:t>
            </a:r>
          </a:p>
        </p:txBody>
      </p:sp>
    </p:spTree>
    <p:extLst>
      <p:ext uri="{BB962C8B-B14F-4D97-AF65-F5344CB8AC3E}">
        <p14:creationId xmlns:p14="http://schemas.microsoft.com/office/powerpoint/2010/main" val="254529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mc:AlternateContent xmlns:mc="http://schemas.openxmlformats.org/markup-compatibility/2006">
        <mc:Choice xmlns:a14="http://schemas.microsoft.com/office/drawing/2010/main" Requires="a14">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61724"/>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Are the group means spread out much more than what you’d expect if you had sampled all the groups from the same distribution?</a:t>
                </a:r>
              </a:p>
              <a:p>
                <a:pPr algn="l">
                  <a:lnSpc>
                    <a:spcPct val="150000"/>
                  </a:lnSpc>
                </a:pPr>
                <a14:m>
                  <m:oMath xmlns:m="http://schemas.openxmlformats.org/officeDocument/2006/math">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𝐻</m:t>
                        </m:r>
                      </m:e>
                      <m:sub>
                        <m:r>
                          <a:rPr lang="en-US" sz="2000" i="1">
                            <a:solidFill>
                              <a:srgbClr val="FFC000"/>
                            </a:solidFill>
                            <a:latin typeface="Cambria Math" panose="02040503050406030204" pitchFamily="18" charset="0"/>
                          </a:rPr>
                          <m:t>0</m:t>
                        </m:r>
                      </m:sub>
                    </m:sSub>
                    <m:r>
                      <a:rPr lang="en-US" sz="2000" i="1">
                        <a:solidFill>
                          <a:srgbClr val="FFC000"/>
                        </a:solidFill>
                        <a:latin typeface="Cambria Math" panose="02040503050406030204" pitchFamily="18" charset="0"/>
                      </a:rPr>
                      <m:t>:</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1</m:t>
                        </m:r>
                      </m:sub>
                    </m:sSub>
                    <m:r>
                      <a:rPr lang="en-US" sz="2000" i="1">
                        <a:solidFill>
                          <a:srgbClr val="FFC000"/>
                        </a:solidFill>
                        <a:latin typeface="Cambria Math" panose="02040503050406030204" pitchFamily="18" charset="0"/>
                      </a:rPr>
                      <m:t>= </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2</m:t>
                        </m:r>
                      </m:sub>
                    </m:sSub>
                    <m:r>
                      <a:rPr lang="en-US" sz="2000" i="1">
                        <a:solidFill>
                          <a:srgbClr val="FFC000"/>
                        </a:solidFill>
                        <a:latin typeface="Cambria Math" panose="02040503050406030204" pitchFamily="18" charset="0"/>
                      </a:rPr>
                      <m:t> =</m:t>
                    </m:r>
                  </m:oMath>
                </a14:m>
                <a:r>
                  <a:rPr lang="en-US" sz="2000" dirty="0">
                    <a:solidFill>
                      <a:srgbClr val="FFC000"/>
                    </a:solidFill>
                  </a:rPr>
                  <a:t> </a:t>
                </a:r>
                <a14:m>
                  <m:oMath xmlns:m="http://schemas.openxmlformats.org/officeDocument/2006/math">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3</m:t>
                        </m:r>
                      </m:sub>
                    </m:sSub>
                    <m:r>
                      <a:rPr lang="en-US" sz="2000" i="1">
                        <a:solidFill>
                          <a:srgbClr val="FFC000"/>
                        </a:solidFill>
                        <a:latin typeface="Cambria Math" panose="02040503050406030204" pitchFamily="18" charset="0"/>
                      </a:rPr>
                      <m:t> </m:t>
                    </m:r>
                  </m:oMath>
                </a14:m>
                <a:r>
                  <a:rPr lang="en-US" sz="2000" dirty="0">
                    <a:solidFill>
                      <a:srgbClr val="FFC000"/>
                    </a:solidFill>
                  </a:rPr>
                  <a:t>= </a:t>
                </a:r>
                <a14:m>
                  <m:oMath xmlns:m="http://schemas.openxmlformats.org/officeDocument/2006/math">
                    <m:r>
                      <a:rPr lang="en-US" sz="2000">
                        <a:solidFill>
                          <a:srgbClr val="FFC000"/>
                        </a:solidFill>
                        <a:latin typeface="Cambria Math" panose="02040503050406030204" pitchFamily="18" charset="0"/>
                      </a:rPr>
                      <m:t>…</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𝑛</m:t>
                        </m:r>
                      </m:sub>
                    </m:sSub>
                    <m:r>
                      <a:rPr lang="en-US" sz="2000" i="1">
                        <a:solidFill>
                          <a:srgbClr val="FFC000"/>
                        </a:solidFill>
                        <a:latin typeface="Cambria Math" panose="02040503050406030204" pitchFamily="18" charset="0"/>
                      </a:rPr>
                      <m:t> </m:t>
                    </m:r>
                    <m:r>
                      <a:rPr lang="en-US" sz="2000">
                        <a:solidFill>
                          <a:srgbClr val="FFC000"/>
                        </a:solidFill>
                        <a:latin typeface="Cambria Math" panose="02040503050406030204" pitchFamily="18" charset="0"/>
                      </a:rPr>
                      <m:t> |</m:t>
                    </m:r>
                  </m:oMath>
                </a14:m>
                <a:r>
                  <a:rPr lang="en-US" sz="2000" dirty="0">
                    <a:solidFill>
                      <a:srgbClr val="FFC000"/>
                    </a:solidFill>
                  </a:rPr>
                  <a:t> </a:t>
                </a:r>
                <a14:m>
                  <m:oMath xmlns:m="http://schemas.openxmlformats.org/officeDocument/2006/math">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𝐻</m:t>
                        </m:r>
                      </m:e>
                      <m:sub>
                        <m:r>
                          <a:rPr lang="en-US" sz="2000" i="1">
                            <a:solidFill>
                              <a:srgbClr val="FFC000"/>
                            </a:solidFill>
                            <a:latin typeface="Cambria Math" panose="02040503050406030204" pitchFamily="18" charset="0"/>
                          </a:rPr>
                          <m:t>1</m:t>
                        </m:r>
                      </m:sub>
                    </m:sSub>
                    <m:r>
                      <a:rPr lang="en-US" sz="2000" i="1">
                        <a:solidFill>
                          <a:srgbClr val="FFC000"/>
                        </a:solidFill>
                        <a:latin typeface="Cambria Math" panose="02040503050406030204" pitchFamily="18" charset="0"/>
                      </a:rPr>
                      <m:t>:</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1</m:t>
                        </m:r>
                      </m:sub>
                    </m:sSub>
                    <m:r>
                      <a:rPr lang="en-US" sz="2000" i="1">
                        <a:solidFill>
                          <a:srgbClr val="FFC000"/>
                        </a:solidFill>
                        <a:latin typeface="Cambria Math" panose="02040503050406030204" pitchFamily="18" charset="0"/>
                        <a:ea typeface="Cambria Math" panose="02040503050406030204" pitchFamily="18" charset="0"/>
                      </a:rPr>
                      <m:t>≠</m:t>
                    </m:r>
                    <m:r>
                      <a:rPr lang="en-US" sz="2000" i="1">
                        <a:solidFill>
                          <a:srgbClr val="FFC000"/>
                        </a:solidFill>
                        <a:latin typeface="Cambria Math" panose="02040503050406030204" pitchFamily="18" charset="0"/>
                      </a:rPr>
                      <m:t> </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2</m:t>
                        </m:r>
                      </m:sub>
                    </m:sSub>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ea typeface="Cambria Math" panose="02040503050406030204" pitchFamily="18" charset="0"/>
                      </a:rPr>
                      <m:t>≠</m:t>
                    </m:r>
                  </m:oMath>
                </a14:m>
                <a:r>
                  <a:rPr lang="en-US" sz="2000" dirty="0">
                    <a:solidFill>
                      <a:srgbClr val="FFC000"/>
                    </a:solidFill>
                  </a:rPr>
                  <a:t> </a:t>
                </a:r>
                <a14:m>
                  <m:oMath xmlns:m="http://schemas.openxmlformats.org/officeDocument/2006/math">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3</m:t>
                        </m:r>
                      </m:sub>
                    </m:sSub>
                    <m:r>
                      <a:rPr lang="en-US" sz="2000" i="1">
                        <a:solidFill>
                          <a:srgbClr val="FFC000"/>
                        </a:solidFill>
                        <a:latin typeface="Cambria Math" panose="02040503050406030204" pitchFamily="18" charset="0"/>
                        <a:ea typeface="Cambria Math" panose="02040503050406030204" pitchFamily="18" charset="0"/>
                      </a:rPr>
                      <m:t>≠</m:t>
                    </m:r>
                    <m:r>
                      <a:rPr lang="en-US" sz="2000">
                        <a:solidFill>
                          <a:srgbClr val="FFC000"/>
                        </a:solidFill>
                        <a:latin typeface="Cambria Math" panose="02040503050406030204" pitchFamily="18" charset="0"/>
                      </a:rPr>
                      <m:t>…</m:t>
                    </m:r>
                    <m:sSub>
                      <m:sSubPr>
                        <m:ctrlPr>
                          <a:rPr lang="en-US"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𝑎</m:t>
                        </m:r>
                      </m:e>
                      <m:sub>
                        <m:r>
                          <a:rPr lang="en-US" sz="2000" i="1">
                            <a:solidFill>
                              <a:srgbClr val="FFC000"/>
                            </a:solidFill>
                            <a:latin typeface="Cambria Math" panose="02040503050406030204" pitchFamily="18" charset="0"/>
                          </a:rPr>
                          <m:t>𝑛</m:t>
                        </m:r>
                      </m:sub>
                    </m:sSub>
                  </m:oMath>
                </a14:m>
                <a:endParaRPr lang="en-US" sz="2000" dirty="0">
                  <a:solidFill>
                    <a:srgbClr val="FFC000"/>
                  </a:solidFill>
                </a:endParaRPr>
              </a:p>
            </p:txBody>
          </p:sp>
        </mc:Choice>
        <mc:Fallback>
          <p:sp>
            <p:nvSpPr>
              <p:cNvPr id="32" name="Google Shape;743;p29">
                <a:extLst>
                  <a:ext uri="{FF2B5EF4-FFF2-40B4-BE49-F238E27FC236}">
                    <a16:creationId xmlns:a16="http://schemas.microsoft.com/office/drawing/2014/main" id="{F6371D91-0DD9-5D42-9D6C-DE987020A68B}"/>
                  </a:ext>
                </a:extLst>
              </p:cNvPr>
              <p:cNvSpPr txBox="1">
                <a:spLocks noRot="1" noChangeAspect="1" noMove="1" noResize="1" noEditPoints="1" noAdjustHandles="1" noChangeArrowheads="1" noChangeShapeType="1" noTextEdit="1"/>
              </p:cNvSpPr>
              <p:nvPr/>
            </p:nvSpPr>
            <p:spPr>
              <a:xfrm>
                <a:off x="868950" y="1561724"/>
                <a:ext cx="7406100" cy="3209700"/>
              </a:xfrm>
              <a:prstGeom prst="rect">
                <a:avLst/>
              </a:prstGeom>
              <a:blipFill>
                <a:blip r:embed="rId3"/>
                <a:stretch>
                  <a:fillRect r="-137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020022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9047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Assumptions of a One-way ANOVA:</a:t>
            </a:r>
          </a:p>
          <a:p>
            <a:pPr algn="l">
              <a:lnSpc>
                <a:spcPct val="150000"/>
              </a:lnSpc>
            </a:pPr>
            <a:r>
              <a:rPr lang="en-US" sz="2000" dirty="0">
                <a:solidFill>
                  <a:srgbClr val="FFC000"/>
                </a:solidFill>
              </a:rPr>
              <a:t>	Normality of data</a:t>
            </a:r>
          </a:p>
          <a:p>
            <a:pPr algn="l">
              <a:lnSpc>
                <a:spcPct val="150000"/>
              </a:lnSpc>
            </a:pPr>
            <a:r>
              <a:rPr lang="en-US" sz="2000" dirty="0">
                <a:solidFill>
                  <a:srgbClr val="FFC000"/>
                </a:solidFill>
              </a:rPr>
              <a:t>	Homogeneity of variances </a:t>
            </a:r>
            <a:r>
              <a:rPr lang="en-US" sz="1200" dirty="0">
                <a:solidFill>
                  <a:srgbClr val="FFC000"/>
                </a:solidFill>
              </a:rPr>
              <a:t>(all variances are born equal)</a:t>
            </a:r>
          </a:p>
          <a:p>
            <a:pPr algn="l">
              <a:lnSpc>
                <a:spcPct val="150000"/>
              </a:lnSpc>
            </a:pPr>
            <a:r>
              <a:rPr lang="en-US" sz="2000" dirty="0">
                <a:solidFill>
                  <a:srgbClr val="FFC000"/>
                </a:solidFill>
              </a:rPr>
              <a:t>	Independent samples </a:t>
            </a:r>
          </a:p>
          <a:p>
            <a:pPr algn="l">
              <a:lnSpc>
                <a:spcPct val="150000"/>
              </a:lnSpc>
            </a:pPr>
            <a:r>
              <a:rPr lang="en-US" sz="2000" dirty="0">
                <a:solidFill>
                  <a:srgbClr val="FFC000"/>
                </a:solidFill>
              </a:rPr>
              <a:t>	</a:t>
            </a:r>
          </a:p>
        </p:txBody>
      </p:sp>
    </p:spTree>
    <p:extLst>
      <p:ext uri="{BB962C8B-B14F-4D97-AF65-F5344CB8AC3E}">
        <p14:creationId xmlns:p14="http://schemas.microsoft.com/office/powerpoint/2010/main" val="4235341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12714"/>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14223"/>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	</a:t>
            </a:r>
            <a:r>
              <a:rPr lang="en-US" sz="2000" b="1" dirty="0">
                <a:solidFill>
                  <a:srgbClr val="FFC000"/>
                </a:solidFill>
              </a:rPr>
              <a:t>Normality of data</a:t>
            </a:r>
          </a:p>
          <a:p>
            <a:pPr algn="l">
              <a:lnSpc>
                <a:spcPct val="150000"/>
              </a:lnSpc>
            </a:pPr>
            <a:r>
              <a:rPr lang="en-US" sz="2000" dirty="0">
                <a:solidFill>
                  <a:srgbClr val="FFC000"/>
                </a:solidFill>
              </a:rPr>
              <a:t>	Can test this by visualizing your data / residuals (see regression) or by a Shapiro-Wilk test</a:t>
            </a:r>
          </a:p>
          <a:p>
            <a:pPr algn="l">
              <a:lnSpc>
                <a:spcPct val="150000"/>
              </a:lnSpc>
            </a:pPr>
            <a:endParaRPr lang="en-US" sz="2000" dirty="0">
              <a:solidFill>
                <a:srgbClr val="FFC000"/>
              </a:solidFill>
            </a:endParaRPr>
          </a:p>
        </p:txBody>
      </p:sp>
    </p:spTree>
    <p:extLst>
      <p:ext uri="{BB962C8B-B14F-4D97-AF65-F5344CB8AC3E}">
        <p14:creationId xmlns:p14="http://schemas.microsoft.com/office/powerpoint/2010/main" val="107405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708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6672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	</a:t>
            </a:r>
            <a:r>
              <a:rPr lang="en-US" sz="2000" b="1" dirty="0">
                <a:solidFill>
                  <a:srgbClr val="FFC000"/>
                </a:solidFill>
              </a:rPr>
              <a:t>Homogeneity of variances </a:t>
            </a:r>
            <a:endParaRPr lang="en-US" sz="1200" b="1" dirty="0">
              <a:solidFill>
                <a:srgbClr val="FFC000"/>
              </a:solidFill>
            </a:endParaRPr>
          </a:p>
          <a:p>
            <a:pPr algn="l">
              <a:lnSpc>
                <a:spcPct val="150000"/>
              </a:lnSpc>
            </a:pPr>
            <a:r>
              <a:rPr lang="en-US" sz="2000" dirty="0">
                <a:solidFill>
                  <a:srgbClr val="FFC000"/>
                </a:solidFill>
              </a:rPr>
              <a:t>Also called homoscedasticity can be assessed visually or with a Bartlett test </a:t>
            </a:r>
            <a:r>
              <a:rPr lang="en-CA" sz="2000" dirty="0">
                <a:solidFill>
                  <a:srgbClr val="FFC000"/>
                </a:solidFill>
              </a:rPr>
              <a:t> (see code) </a:t>
            </a:r>
          </a:p>
          <a:p>
            <a:pPr algn="l">
              <a:lnSpc>
                <a:spcPct val="150000"/>
              </a:lnSpc>
            </a:pPr>
            <a:r>
              <a:rPr lang="en-CA" sz="2000" dirty="0">
                <a:solidFill>
                  <a:srgbClr val="FFC000"/>
                </a:solidFill>
              </a:rPr>
              <a:t>This is a more ’serious’ assumption to break when running an ANOVA</a:t>
            </a:r>
            <a:endParaRPr lang="en-US" sz="2000" dirty="0">
              <a:solidFill>
                <a:srgbClr val="FFC000"/>
              </a:solidFill>
            </a:endParaRPr>
          </a:p>
        </p:txBody>
      </p:sp>
    </p:spTree>
    <p:extLst>
      <p:ext uri="{BB962C8B-B14F-4D97-AF65-F5344CB8AC3E}">
        <p14:creationId xmlns:p14="http://schemas.microsoft.com/office/powerpoint/2010/main" val="86357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sp>
        <p:nvSpPr>
          <p:cNvPr id="1331" name="Google Shape;1331;p35"/>
          <p:cNvSpPr txBox="1">
            <a:spLocks noGrp="1"/>
          </p:cNvSpPr>
          <p:nvPr>
            <p:ph type="title"/>
          </p:nvPr>
        </p:nvSpPr>
        <p:spPr>
          <a:xfrm>
            <a:off x="720150" y="1431300"/>
            <a:ext cx="7704000" cy="16650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en-CA" sz="7500" dirty="0"/>
              <a:t>Class II</a:t>
            </a:r>
          </a:p>
        </p:txBody>
      </p:sp>
      <p:pic>
        <p:nvPicPr>
          <p:cNvPr id="3" name="Picture 2" descr="A picture containing qr code&#10;&#10;Description automatically generated">
            <a:extLst>
              <a:ext uri="{FF2B5EF4-FFF2-40B4-BE49-F238E27FC236}">
                <a16:creationId xmlns:a16="http://schemas.microsoft.com/office/drawing/2014/main" id="{FDA6AA5D-0F90-D246-8CD8-9071CF001AD9}"/>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3914482" y="3185762"/>
            <a:ext cx="1315036" cy="1327560"/>
          </a:xfrm>
          <a:prstGeom prst="rect">
            <a:avLst/>
          </a:prstGeom>
        </p:spPr>
      </p:pic>
      <p:pic>
        <p:nvPicPr>
          <p:cNvPr id="4" name="Picture 3" descr="A picture containing qr code&#10;&#10;Description automatically generated">
            <a:extLst>
              <a:ext uri="{FF2B5EF4-FFF2-40B4-BE49-F238E27FC236}">
                <a16:creationId xmlns:a16="http://schemas.microsoft.com/office/drawing/2014/main" id="{65F84F32-16F3-D746-A72F-A1B2DAA357EB}"/>
              </a:ext>
            </a:extLst>
          </p:cNvPr>
          <p:cNvPicPr>
            <a:picLocks noChangeAspect="1"/>
          </p:cNvPicPr>
          <p:nvPr/>
        </p:nvPicPr>
        <p:blipFill>
          <a:blip r:embed="rId3">
            <a:extLst>
              <a:ext uri="{BEBA8EAE-BF5A-486C-A8C5-ECC9F3942E4B}">
                <a14:imgProps xmlns:a14="http://schemas.microsoft.com/office/drawing/2010/main">
                  <a14:imgLayer r:embed="rId5">
                    <a14:imgEffect>
                      <a14:saturation sat="66000"/>
                    </a14:imgEffect>
                  </a14:imgLayer>
                </a14:imgProps>
              </a:ext>
            </a:extLst>
          </a:blip>
          <a:stretch>
            <a:fillRect/>
          </a:stretch>
        </p:blipFill>
        <p:spPr>
          <a:xfrm>
            <a:off x="3623366" y="2850474"/>
            <a:ext cx="469586" cy="474058"/>
          </a:xfrm>
          <a:prstGeom prst="rect">
            <a:avLst/>
          </a:prstGeom>
        </p:spPr>
      </p:pic>
      <p:pic>
        <p:nvPicPr>
          <p:cNvPr id="5" name="Picture 4" descr="A picture containing qr code&#10;&#10;Description automatically generated">
            <a:extLst>
              <a:ext uri="{FF2B5EF4-FFF2-40B4-BE49-F238E27FC236}">
                <a16:creationId xmlns:a16="http://schemas.microsoft.com/office/drawing/2014/main" id="{8435F291-F35A-6C42-9E89-209FC0F32E1C}"/>
              </a:ext>
            </a:extLst>
          </p:cNvPr>
          <p:cNvPicPr>
            <a:picLocks noChangeAspect="1"/>
          </p:cNvPicPr>
          <p:nvPr/>
        </p:nvPicPr>
        <p:blipFill>
          <a:blip r:embed="rId3">
            <a:extLst>
              <a:ext uri="{BEBA8EAE-BF5A-486C-A8C5-ECC9F3942E4B}">
                <a14:imgProps xmlns:a14="http://schemas.microsoft.com/office/drawing/2010/main">
                  <a14:imgLayer r:embed="rId6">
                    <a14:imgEffect>
                      <a14:saturation sat="66000"/>
                    </a14:imgEffect>
                  </a14:imgLayer>
                </a14:imgProps>
              </a:ext>
            </a:extLst>
          </a:blip>
          <a:stretch>
            <a:fillRect/>
          </a:stretch>
        </p:blipFill>
        <p:spPr>
          <a:xfrm>
            <a:off x="3329288" y="3293519"/>
            <a:ext cx="312488" cy="315465"/>
          </a:xfrm>
          <a:prstGeom prst="rect">
            <a:avLst/>
          </a:prstGeom>
        </p:spPr>
      </p:pic>
    </p:spTree>
    <p:extLst>
      <p:ext uri="{BB962C8B-B14F-4D97-AF65-F5344CB8AC3E}">
        <p14:creationId xmlns:p14="http://schemas.microsoft.com/office/powerpoint/2010/main" val="2442879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3131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0248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	</a:t>
            </a:r>
            <a:r>
              <a:rPr lang="en-US" sz="2000" b="1" dirty="0">
                <a:solidFill>
                  <a:srgbClr val="FFC000"/>
                </a:solidFill>
              </a:rPr>
              <a:t>Independence </a:t>
            </a:r>
            <a:endParaRPr lang="en-US" sz="1200" b="1" dirty="0">
              <a:solidFill>
                <a:srgbClr val="FFC000"/>
              </a:solidFill>
            </a:endParaRPr>
          </a:p>
          <a:p>
            <a:pPr algn="l">
              <a:lnSpc>
                <a:spcPct val="150000"/>
              </a:lnSpc>
            </a:pPr>
            <a:r>
              <a:rPr lang="en-US" sz="2000" dirty="0">
                <a:solidFill>
                  <a:srgbClr val="FFC000"/>
                </a:solidFill>
              </a:rPr>
              <a:t>We assume our observations are independent of one another. This may be broken when the observations are taken from the same subject (repeated measures) or when dependent variables are correlated (see regressions) </a:t>
            </a:r>
          </a:p>
        </p:txBody>
      </p:sp>
    </p:spTree>
    <p:extLst>
      <p:ext uri="{BB962C8B-B14F-4D97-AF65-F5344CB8AC3E}">
        <p14:creationId xmlns:p14="http://schemas.microsoft.com/office/powerpoint/2010/main" val="249296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55069"/>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mc:AlternateContent xmlns:mc="http://schemas.openxmlformats.org/markup-compatibility/2006">
        <mc:Choice xmlns:a14="http://schemas.microsoft.com/office/drawing/2010/main" Requires="a14">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378731"/>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We test the significance of an ANOVA with an F test:</a:t>
                </a:r>
              </a:p>
              <a:p>
                <a:pPr algn="l">
                  <a:lnSpc>
                    <a:spcPct val="150000"/>
                  </a:lnSpc>
                </a:pPr>
                <a14:m>
                  <m:oMathPara xmlns:m="http://schemas.openxmlformats.org/officeDocument/2006/math">
                    <m:oMathParaPr>
                      <m:jc m:val="centerGroup"/>
                    </m:oMathParaPr>
                    <m:oMath xmlns:m="http://schemas.openxmlformats.org/officeDocument/2006/math">
                      <m:r>
                        <a:rPr lang="en-US" sz="2000" i="1">
                          <a:solidFill>
                            <a:srgbClr val="FFC000"/>
                          </a:solidFill>
                          <a:latin typeface="Cambria Math" panose="02040503050406030204" pitchFamily="18" charset="0"/>
                        </a:rPr>
                        <m:t>𝐹</m:t>
                      </m:r>
                      <m:r>
                        <a:rPr lang="en-US" sz="2000" i="1">
                          <a:solidFill>
                            <a:srgbClr val="FFC000"/>
                          </a:solidFill>
                          <a:latin typeface="Cambria Math" panose="02040503050406030204" pitchFamily="18" charset="0"/>
                        </a:rPr>
                        <m:t>= </m:t>
                      </m:r>
                      <m:f>
                        <m:fPr>
                          <m:ctrlPr>
                            <a:rPr lang="en-US" sz="2000" i="1">
                              <a:solidFill>
                                <a:srgbClr val="FFC000"/>
                              </a:solidFill>
                              <a:latin typeface="Cambria Math" panose="02040503050406030204" pitchFamily="18" charset="0"/>
                            </a:rPr>
                          </m:ctrlPr>
                        </m:fPr>
                        <m:num>
                          <m:r>
                            <a:rPr lang="en-US" sz="2000" i="1">
                              <a:solidFill>
                                <a:srgbClr val="FFC000"/>
                              </a:solidFill>
                              <a:latin typeface="Cambria Math" panose="02040503050406030204" pitchFamily="18" charset="0"/>
                            </a:rPr>
                            <m:t>𝐵𝑒𝑡𝑤𝑒𝑒𝑛</m:t>
                          </m:r>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rPr>
                            <m:t>𝑔𝑟𝑜𝑢𝑝</m:t>
                          </m:r>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rPr>
                            <m:t>𝑣𝑎𝑟𝑖𝑎𝑛𝑐𝑒</m:t>
                          </m:r>
                        </m:num>
                        <m:den>
                          <m:r>
                            <a:rPr lang="en-US" sz="2000" i="1">
                              <a:solidFill>
                                <a:srgbClr val="FFC000"/>
                              </a:solidFill>
                              <a:latin typeface="Cambria Math" panose="02040503050406030204" pitchFamily="18" charset="0"/>
                            </a:rPr>
                            <m:t>𝑊𝑖𝑡h𝑖𝑛</m:t>
                          </m:r>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rPr>
                            <m:t>𝑔𝑟𝑜𝑢𝑝</m:t>
                          </m:r>
                          <m:r>
                            <a:rPr lang="en-US" sz="2000" i="1">
                              <a:solidFill>
                                <a:srgbClr val="FFC000"/>
                              </a:solidFill>
                              <a:latin typeface="Cambria Math" panose="02040503050406030204" pitchFamily="18" charset="0"/>
                            </a:rPr>
                            <m:t> </m:t>
                          </m:r>
                          <m:r>
                            <a:rPr lang="en-US" sz="2000" i="1">
                              <a:solidFill>
                                <a:srgbClr val="FFC000"/>
                              </a:solidFill>
                              <a:latin typeface="Cambria Math" panose="02040503050406030204" pitchFamily="18" charset="0"/>
                            </a:rPr>
                            <m:t>𝑣𝑎𝑟𝑖𝑎𝑛𝑐𝑒</m:t>
                          </m:r>
                          <m:r>
                            <a:rPr lang="en-US" sz="2000" i="1">
                              <a:solidFill>
                                <a:srgbClr val="FFC000"/>
                              </a:solidFill>
                              <a:latin typeface="Cambria Math" panose="02040503050406030204" pitchFamily="18" charset="0"/>
                            </a:rPr>
                            <m:t> </m:t>
                          </m:r>
                        </m:den>
                      </m:f>
                    </m:oMath>
                  </m:oMathPara>
                </a14:m>
                <a:endParaRPr lang="en-US" sz="2000" dirty="0">
                  <a:solidFill>
                    <a:srgbClr val="FFC000"/>
                  </a:solidFill>
                </a:endParaRPr>
              </a:p>
              <a:p>
                <a:pPr algn="l">
                  <a:lnSpc>
                    <a:spcPct val="150000"/>
                  </a:lnSpc>
                </a:pPr>
                <a:r>
                  <a:rPr lang="en-US" sz="2000" dirty="0">
                    <a:solidFill>
                      <a:srgbClr val="FFC000"/>
                    </a:solidFill>
                  </a:rPr>
                  <a:t>We asses each using Sum of squares (i.e., SS) weighted by the number of observations (i.e., n) in each group </a:t>
                </a:r>
              </a:p>
              <a:p>
                <a:pPr algn="l">
                  <a:lnSpc>
                    <a:spcPct val="150000"/>
                  </a:lnSpc>
                </a:pPr>
                <a:r>
                  <a:rPr lang="en-US" sz="2000" dirty="0">
                    <a:solidFill>
                      <a:srgbClr val="FFC000"/>
                    </a:solidFill>
                  </a:rPr>
                  <a:t>	</a:t>
                </a:r>
              </a:p>
            </p:txBody>
          </p:sp>
        </mc:Choice>
        <mc:Fallback>
          <p:sp>
            <p:nvSpPr>
              <p:cNvPr id="32" name="Google Shape;743;p29">
                <a:extLst>
                  <a:ext uri="{FF2B5EF4-FFF2-40B4-BE49-F238E27FC236}">
                    <a16:creationId xmlns:a16="http://schemas.microsoft.com/office/drawing/2014/main" id="{F6371D91-0DD9-5D42-9D6C-DE987020A68B}"/>
                  </a:ext>
                </a:extLst>
              </p:cNvPr>
              <p:cNvSpPr txBox="1">
                <a:spLocks noRot="1" noChangeAspect="1" noMove="1" noResize="1" noEditPoints="1" noAdjustHandles="1" noChangeArrowheads="1" noChangeShapeType="1" noTextEdit="1"/>
              </p:cNvSpPr>
              <p:nvPr/>
            </p:nvSpPr>
            <p:spPr>
              <a:xfrm>
                <a:off x="868950" y="1378731"/>
                <a:ext cx="7406100"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0712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Between-group SS</a:t>
            </a:r>
          </a:p>
          <a:p>
            <a:pPr algn="l">
              <a:lnSpc>
                <a:spcPct val="150000"/>
              </a:lnSpc>
            </a:pPr>
            <a:r>
              <a:rPr lang="en-US" sz="2000" dirty="0">
                <a:solidFill>
                  <a:srgbClr val="FFC000"/>
                </a:solidFill>
              </a:rPr>
              <a:t>	How spread apart are your group means</a:t>
            </a:r>
          </a:p>
          <a:p>
            <a:pPr algn="l">
              <a:lnSpc>
                <a:spcPct val="150000"/>
              </a:lnSpc>
            </a:pPr>
            <a:r>
              <a:rPr lang="en-US" sz="2000" dirty="0">
                <a:solidFill>
                  <a:srgbClr val="FFC000"/>
                </a:solidFill>
              </a:rPr>
              <a:t>Within-group SS</a:t>
            </a:r>
          </a:p>
          <a:p>
            <a:pPr algn="l">
              <a:lnSpc>
                <a:spcPct val="150000"/>
              </a:lnSpc>
            </a:pPr>
            <a:r>
              <a:rPr lang="en-US" sz="2000" dirty="0">
                <a:solidFill>
                  <a:srgbClr val="FFC000"/>
                </a:solidFill>
              </a:rPr>
              <a:t>	How spread apart is each distribution </a:t>
            </a:r>
          </a:p>
          <a:p>
            <a:pPr algn="l">
              <a:lnSpc>
                <a:spcPct val="150000"/>
              </a:lnSpc>
            </a:pPr>
            <a:endParaRPr lang="en-US" sz="2000" dirty="0">
              <a:solidFill>
                <a:srgbClr val="FFC000"/>
              </a:solidFill>
            </a:endParaRPr>
          </a:p>
          <a:p>
            <a:pPr algn="l">
              <a:lnSpc>
                <a:spcPct val="150000"/>
              </a:lnSpc>
            </a:pPr>
            <a:r>
              <a:rPr lang="en-US" sz="2000" dirty="0">
                <a:solidFill>
                  <a:srgbClr val="FFC000"/>
                </a:solidFill>
              </a:rPr>
              <a:t>*** Note we always normalize these by their degrees of freedom</a:t>
            </a:r>
          </a:p>
          <a:p>
            <a:pPr algn="l">
              <a:lnSpc>
                <a:spcPct val="150000"/>
              </a:lnSpc>
            </a:pPr>
            <a:r>
              <a:rPr lang="en-US" sz="2000" dirty="0">
                <a:solidFill>
                  <a:srgbClr val="FFC000"/>
                </a:solidFill>
              </a:rPr>
              <a:t>*** See code for visual depiction of an example with three means </a:t>
            </a:r>
          </a:p>
        </p:txBody>
      </p:sp>
    </p:spTree>
    <p:extLst>
      <p:ext uri="{BB962C8B-B14F-4D97-AF65-F5344CB8AC3E}">
        <p14:creationId xmlns:p14="http://schemas.microsoft.com/office/powerpoint/2010/main" val="3899353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5407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4984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How is a One-way ANOVA different from a t-test:</a:t>
            </a:r>
          </a:p>
          <a:p>
            <a:pPr algn="l">
              <a:lnSpc>
                <a:spcPct val="150000"/>
              </a:lnSpc>
            </a:pPr>
            <a:r>
              <a:rPr lang="en-US" sz="2000" dirty="0">
                <a:solidFill>
                  <a:srgbClr val="FFC000"/>
                </a:solidFill>
              </a:rPr>
              <a:t>	T-tests are used to test the difference between TWO means whereas ANOVAs test the difference between two or more means</a:t>
            </a:r>
          </a:p>
        </p:txBody>
      </p:sp>
    </p:spTree>
    <p:extLst>
      <p:ext uri="{BB962C8B-B14F-4D97-AF65-F5344CB8AC3E}">
        <p14:creationId xmlns:p14="http://schemas.microsoft.com/office/powerpoint/2010/main" val="2440304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78597"/>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How is a One-way ANOVA different from a t-test:</a:t>
            </a:r>
          </a:p>
          <a:p>
            <a:pPr algn="l">
              <a:lnSpc>
                <a:spcPct val="150000"/>
              </a:lnSpc>
            </a:pPr>
            <a:r>
              <a:rPr lang="en-US" sz="2000" dirty="0">
                <a:solidFill>
                  <a:srgbClr val="FFC000"/>
                </a:solidFill>
              </a:rPr>
              <a:t>	They both test slightly different questions: t-tests tells you if TWO means are different whereas an ANOVA will tell you if there are mean differences but NOT WHICH means are different 	</a:t>
            </a:r>
          </a:p>
        </p:txBody>
      </p:sp>
    </p:spTree>
    <p:extLst>
      <p:ext uri="{BB962C8B-B14F-4D97-AF65-F5344CB8AC3E}">
        <p14:creationId xmlns:p14="http://schemas.microsoft.com/office/powerpoint/2010/main" val="394041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5484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The ANOVA can be generalized to test multiple dependent variables like the Two-way ANOVA</a:t>
            </a:r>
          </a:p>
          <a:p>
            <a:pPr algn="l">
              <a:lnSpc>
                <a:spcPct val="150000"/>
              </a:lnSpc>
            </a:pPr>
            <a:r>
              <a:rPr lang="en-US" sz="2000" dirty="0">
                <a:solidFill>
                  <a:srgbClr val="FFC000"/>
                </a:solidFill>
              </a:rPr>
              <a:t>With multiple factors / DV you can test interactions in what we call a ‘crossed’ model where every group A co-occurs with every group B</a:t>
            </a:r>
          </a:p>
        </p:txBody>
      </p:sp>
    </p:spTree>
    <p:extLst>
      <p:ext uri="{BB962C8B-B14F-4D97-AF65-F5344CB8AC3E}">
        <p14:creationId xmlns:p14="http://schemas.microsoft.com/office/powerpoint/2010/main" val="3825023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5304"/>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p>
        </p:txBody>
      </p:sp>
      <p:sp>
        <p:nvSpPr>
          <p:cNvPr id="4" name="Google Shape;1018;p40">
            <a:extLst>
              <a:ext uri="{FF2B5EF4-FFF2-40B4-BE49-F238E27FC236}">
                <a16:creationId xmlns:a16="http://schemas.microsoft.com/office/drawing/2014/main" id="{B5C251E4-5FA6-8D40-AFAA-FA49EAF02DCB}"/>
              </a:ext>
            </a:extLst>
          </p:cNvPr>
          <p:cNvSpPr/>
          <p:nvPr/>
        </p:nvSpPr>
        <p:spPr>
          <a:xfrm>
            <a:off x="7402834" y="1880679"/>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roup 4">
            <a:extLst>
              <a:ext uri="{FF2B5EF4-FFF2-40B4-BE49-F238E27FC236}">
                <a16:creationId xmlns:a16="http://schemas.microsoft.com/office/drawing/2014/main" id="{F70F9F86-392E-9B41-A4C0-0955D79513F9}"/>
              </a:ext>
            </a:extLst>
          </p:cNvPr>
          <p:cNvGrpSpPr/>
          <p:nvPr/>
        </p:nvGrpSpPr>
        <p:grpSpPr>
          <a:xfrm>
            <a:off x="2650738" y="2378859"/>
            <a:ext cx="4672843" cy="1838859"/>
            <a:chOff x="3131617" y="2329606"/>
            <a:chExt cx="5299258" cy="1672156"/>
          </a:xfrm>
        </p:grpSpPr>
        <p:sp>
          <p:nvSpPr>
            <p:cNvPr id="6" name="Rectangle 5">
              <a:extLst>
                <a:ext uri="{FF2B5EF4-FFF2-40B4-BE49-F238E27FC236}">
                  <a16:creationId xmlns:a16="http://schemas.microsoft.com/office/drawing/2014/main" id="{87B5224A-FA03-6D49-AA37-A943973A06C0}"/>
                </a:ext>
              </a:extLst>
            </p:cNvPr>
            <p:cNvSpPr/>
            <p:nvPr/>
          </p:nvSpPr>
          <p:spPr>
            <a:xfrm>
              <a:off x="3131618" y="2338599"/>
              <a:ext cx="1764064"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Mariah</a:t>
              </a:r>
            </a:p>
            <a:p>
              <a:pPr algn="ctr"/>
              <a:r>
                <a:rPr lang="en-US" dirty="0">
                  <a:solidFill>
                    <a:schemeClr val="tx1"/>
                  </a:solidFill>
                </a:rPr>
                <a:t>Halloween</a:t>
              </a:r>
            </a:p>
          </p:txBody>
        </p:sp>
        <p:sp>
          <p:nvSpPr>
            <p:cNvPr id="7" name="Rectangle 6">
              <a:extLst>
                <a:ext uri="{FF2B5EF4-FFF2-40B4-BE49-F238E27FC236}">
                  <a16:creationId xmlns:a16="http://schemas.microsoft.com/office/drawing/2014/main" id="{10581191-E590-F34C-BB7F-07BBBBBD62D5}"/>
                </a:ext>
              </a:extLst>
            </p:cNvPr>
            <p:cNvSpPr/>
            <p:nvPr/>
          </p:nvSpPr>
          <p:spPr>
            <a:xfrm>
              <a:off x="4895681" y="3171405"/>
              <a:ext cx="1764063"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Jlo</a:t>
              </a:r>
              <a:endParaRPr lang="en-US" dirty="0">
                <a:solidFill>
                  <a:schemeClr val="tx1"/>
                </a:solidFill>
              </a:endParaRPr>
            </a:p>
            <a:p>
              <a:pPr algn="ctr"/>
              <a:r>
                <a:rPr lang="en-US" dirty="0">
                  <a:solidFill>
                    <a:schemeClr val="tx1"/>
                  </a:solidFill>
                </a:rPr>
                <a:t>Christmas</a:t>
              </a:r>
            </a:p>
          </p:txBody>
        </p:sp>
        <p:sp>
          <p:nvSpPr>
            <p:cNvPr id="8" name="Rectangle 7">
              <a:extLst>
                <a:ext uri="{FF2B5EF4-FFF2-40B4-BE49-F238E27FC236}">
                  <a16:creationId xmlns:a16="http://schemas.microsoft.com/office/drawing/2014/main" id="{489CE36E-2FBE-7A4E-94C1-1903CA6C116E}"/>
                </a:ext>
              </a:extLst>
            </p:cNvPr>
            <p:cNvSpPr/>
            <p:nvPr/>
          </p:nvSpPr>
          <p:spPr>
            <a:xfrm>
              <a:off x="6666812" y="2329606"/>
              <a:ext cx="1764063" cy="825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Lady Gaga</a:t>
              </a:r>
            </a:p>
            <a:p>
              <a:pPr algn="ctr"/>
              <a:r>
                <a:rPr lang="en-US" dirty="0">
                  <a:solidFill>
                    <a:schemeClr val="tx1"/>
                  </a:solidFill>
                </a:rPr>
                <a:t>Halloween</a:t>
              </a:r>
            </a:p>
          </p:txBody>
        </p:sp>
        <p:sp>
          <p:nvSpPr>
            <p:cNvPr id="9" name="Rectangle 8">
              <a:extLst>
                <a:ext uri="{FF2B5EF4-FFF2-40B4-BE49-F238E27FC236}">
                  <a16:creationId xmlns:a16="http://schemas.microsoft.com/office/drawing/2014/main" id="{FF5EE48B-4BF5-4043-9CF7-2263F9D3E44E}"/>
                </a:ext>
              </a:extLst>
            </p:cNvPr>
            <p:cNvSpPr/>
            <p:nvPr/>
          </p:nvSpPr>
          <p:spPr>
            <a:xfrm>
              <a:off x="4903505" y="2343585"/>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Jlo</a:t>
              </a:r>
              <a:endParaRPr lang="en-US" dirty="0">
                <a:solidFill>
                  <a:schemeClr val="tx1"/>
                </a:solidFill>
              </a:endParaRPr>
            </a:p>
            <a:p>
              <a:pPr algn="ctr"/>
              <a:r>
                <a:rPr lang="en-US" dirty="0">
                  <a:solidFill>
                    <a:schemeClr val="tx1"/>
                  </a:solidFill>
                </a:rPr>
                <a:t>Halloween</a:t>
              </a:r>
            </a:p>
          </p:txBody>
        </p:sp>
        <p:sp>
          <p:nvSpPr>
            <p:cNvPr id="10" name="Rectangle 9">
              <a:extLst>
                <a:ext uri="{FF2B5EF4-FFF2-40B4-BE49-F238E27FC236}">
                  <a16:creationId xmlns:a16="http://schemas.microsoft.com/office/drawing/2014/main" id="{60B45236-5E15-6D40-B543-5F18511D18B0}"/>
                </a:ext>
              </a:extLst>
            </p:cNvPr>
            <p:cNvSpPr/>
            <p:nvPr/>
          </p:nvSpPr>
          <p:spPr>
            <a:xfrm>
              <a:off x="3131617" y="3176375"/>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Mariah</a:t>
              </a:r>
            </a:p>
            <a:p>
              <a:pPr algn="ctr"/>
              <a:r>
                <a:rPr lang="en-US" dirty="0">
                  <a:solidFill>
                    <a:schemeClr val="tx1"/>
                  </a:solidFill>
                </a:rPr>
                <a:t>Christmas</a:t>
              </a:r>
            </a:p>
          </p:txBody>
        </p:sp>
        <p:sp>
          <p:nvSpPr>
            <p:cNvPr id="11" name="Rectangle 10">
              <a:extLst>
                <a:ext uri="{FF2B5EF4-FFF2-40B4-BE49-F238E27FC236}">
                  <a16:creationId xmlns:a16="http://schemas.microsoft.com/office/drawing/2014/main" id="{04F76B8D-88BB-F242-96BF-8E8150D977BB}"/>
                </a:ext>
              </a:extLst>
            </p:cNvPr>
            <p:cNvSpPr/>
            <p:nvPr/>
          </p:nvSpPr>
          <p:spPr>
            <a:xfrm>
              <a:off x="6666812" y="3168299"/>
              <a:ext cx="1764063" cy="825387"/>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Lady Gaga</a:t>
              </a:r>
            </a:p>
            <a:p>
              <a:pPr algn="ctr"/>
              <a:r>
                <a:rPr lang="en-US" dirty="0">
                  <a:solidFill>
                    <a:schemeClr val="tx1"/>
                  </a:solidFill>
                </a:rPr>
                <a:t>Christmas</a:t>
              </a:r>
            </a:p>
          </p:txBody>
        </p:sp>
      </p:grpSp>
      <p:sp>
        <p:nvSpPr>
          <p:cNvPr id="12" name="TextBox 11">
            <a:extLst>
              <a:ext uri="{FF2B5EF4-FFF2-40B4-BE49-F238E27FC236}">
                <a16:creationId xmlns:a16="http://schemas.microsoft.com/office/drawing/2014/main" id="{C172D0CB-5262-8446-85C5-61065084E5A1}"/>
              </a:ext>
            </a:extLst>
          </p:cNvPr>
          <p:cNvSpPr txBox="1"/>
          <p:nvPr/>
        </p:nvSpPr>
        <p:spPr>
          <a:xfrm>
            <a:off x="4087002" y="1502803"/>
            <a:ext cx="1794081" cy="400110"/>
          </a:xfrm>
          <a:prstGeom prst="rect">
            <a:avLst/>
          </a:prstGeom>
          <a:noFill/>
        </p:spPr>
        <p:txBody>
          <a:bodyPr wrap="none" rtlCol="0">
            <a:spAutoFit/>
          </a:bodyPr>
          <a:lstStyle/>
          <a:p>
            <a:r>
              <a:rPr lang="en-US" sz="2000" b="1" dirty="0">
                <a:solidFill>
                  <a:srgbClr val="FFC000"/>
                </a:solidFill>
              </a:rPr>
              <a:t>Factor / DV A</a:t>
            </a:r>
          </a:p>
        </p:txBody>
      </p:sp>
      <p:sp>
        <p:nvSpPr>
          <p:cNvPr id="13" name="TextBox 12">
            <a:extLst>
              <a:ext uri="{FF2B5EF4-FFF2-40B4-BE49-F238E27FC236}">
                <a16:creationId xmlns:a16="http://schemas.microsoft.com/office/drawing/2014/main" id="{AEF94D8C-01C8-A048-A015-2BF7DA6E0BD7}"/>
              </a:ext>
            </a:extLst>
          </p:cNvPr>
          <p:cNvSpPr txBox="1"/>
          <p:nvPr/>
        </p:nvSpPr>
        <p:spPr>
          <a:xfrm>
            <a:off x="2620978" y="2044910"/>
            <a:ext cx="1606530" cy="307777"/>
          </a:xfrm>
          <a:prstGeom prst="rect">
            <a:avLst/>
          </a:prstGeom>
          <a:noFill/>
        </p:spPr>
        <p:txBody>
          <a:bodyPr wrap="none" rtlCol="0">
            <a:spAutoFit/>
          </a:bodyPr>
          <a:lstStyle/>
          <a:p>
            <a:r>
              <a:rPr lang="en-US" b="1" dirty="0">
                <a:solidFill>
                  <a:srgbClr val="FFC000"/>
                </a:solidFill>
              </a:rPr>
              <a:t>Group / Level 1A</a:t>
            </a:r>
          </a:p>
        </p:txBody>
      </p:sp>
      <p:sp>
        <p:nvSpPr>
          <p:cNvPr id="14" name="TextBox 13">
            <a:extLst>
              <a:ext uri="{FF2B5EF4-FFF2-40B4-BE49-F238E27FC236}">
                <a16:creationId xmlns:a16="http://schemas.microsoft.com/office/drawing/2014/main" id="{2F7FAB50-13B3-3C4A-B0F6-2919A88ED5E0}"/>
              </a:ext>
            </a:extLst>
          </p:cNvPr>
          <p:cNvSpPr txBox="1"/>
          <p:nvPr/>
        </p:nvSpPr>
        <p:spPr>
          <a:xfrm>
            <a:off x="4215423" y="2038895"/>
            <a:ext cx="1606530" cy="307777"/>
          </a:xfrm>
          <a:prstGeom prst="rect">
            <a:avLst/>
          </a:prstGeom>
          <a:noFill/>
        </p:spPr>
        <p:txBody>
          <a:bodyPr wrap="none" rtlCol="0">
            <a:spAutoFit/>
          </a:bodyPr>
          <a:lstStyle/>
          <a:p>
            <a:r>
              <a:rPr lang="en-US" b="1" dirty="0">
                <a:solidFill>
                  <a:srgbClr val="FFC000"/>
                </a:solidFill>
              </a:rPr>
              <a:t>Group / Level 2A</a:t>
            </a:r>
          </a:p>
        </p:txBody>
      </p:sp>
      <p:sp>
        <p:nvSpPr>
          <p:cNvPr id="15" name="TextBox 14">
            <a:extLst>
              <a:ext uri="{FF2B5EF4-FFF2-40B4-BE49-F238E27FC236}">
                <a16:creationId xmlns:a16="http://schemas.microsoft.com/office/drawing/2014/main" id="{CA59BD22-70FC-3442-A09B-D9447A76EC4F}"/>
              </a:ext>
            </a:extLst>
          </p:cNvPr>
          <p:cNvSpPr txBox="1"/>
          <p:nvPr/>
        </p:nvSpPr>
        <p:spPr>
          <a:xfrm>
            <a:off x="5777500" y="2038894"/>
            <a:ext cx="1606530" cy="307777"/>
          </a:xfrm>
          <a:prstGeom prst="rect">
            <a:avLst/>
          </a:prstGeom>
          <a:noFill/>
        </p:spPr>
        <p:txBody>
          <a:bodyPr wrap="none" rtlCol="0">
            <a:spAutoFit/>
          </a:bodyPr>
          <a:lstStyle/>
          <a:p>
            <a:r>
              <a:rPr lang="en-US" b="1" dirty="0">
                <a:solidFill>
                  <a:srgbClr val="FFC000"/>
                </a:solidFill>
              </a:rPr>
              <a:t>Group / Level 3A</a:t>
            </a:r>
          </a:p>
        </p:txBody>
      </p:sp>
      <p:sp>
        <p:nvSpPr>
          <p:cNvPr id="16" name="TextBox 15">
            <a:extLst>
              <a:ext uri="{FF2B5EF4-FFF2-40B4-BE49-F238E27FC236}">
                <a16:creationId xmlns:a16="http://schemas.microsoft.com/office/drawing/2014/main" id="{761F1E16-B0FF-AF45-913A-5C4D135746E1}"/>
              </a:ext>
            </a:extLst>
          </p:cNvPr>
          <p:cNvSpPr txBox="1"/>
          <p:nvPr/>
        </p:nvSpPr>
        <p:spPr>
          <a:xfrm>
            <a:off x="804829" y="2695554"/>
            <a:ext cx="1606530" cy="307777"/>
          </a:xfrm>
          <a:prstGeom prst="rect">
            <a:avLst/>
          </a:prstGeom>
          <a:noFill/>
        </p:spPr>
        <p:txBody>
          <a:bodyPr wrap="none" rtlCol="0">
            <a:spAutoFit/>
          </a:bodyPr>
          <a:lstStyle/>
          <a:p>
            <a:r>
              <a:rPr lang="en-US" b="1" dirty="0">
                <a:solidFill>
                  <a:srgbClr val="C00000"/>
                </a:solidFill>
              </a:rPr>
              <a:t>Group / Level 1B</a:t>
            </a:r>
          </a:p>
        </p:txBody>
      </p:sp>
      <p:sp>
        <p:nvSpPr>
          <p:cNvPr id="17" name="TextBox 16">
            <a:extLst>
              <a:ext uri="{FF2B5EF4-FFF2-40B4-BE49-F238E27FC236}">
                <a16:creationId xmlns:a16="http://schemas.microsoft.com/office/drawing/2014/main" id="{6827CA42-ED2B-9F46-9656-5E63E7BEBE14}"/>
              </a:ext>
            </a:extLst>
          </p:cNvPr>
          <p:cNvSpPr txBox="1"/>
          <p:nvPr/>
        </p:nvSpPr>
        <p:spPr>
          <a:xfrm>
            <a:off x="756277" y="3467846"/>
            <a:ext cx="1606530" cy="307777"/>
          </a:xfrm>
          <a:prstGeom prst="rect">
            <a:avLst/>
          </a:prstGeom>
          <a:noFill/>
        </p:spPr>
        <p:txBody>
          <a:bodyPr wrap="none" rtlCol="0">
            <a:spAutoFit/>
          </a:bodyPr>
          <a:lstStyle/>
          <a:p>
            <a:r>
              <a:rPr lang="en-US" b="1" dirty="0">
                <a:solidFill>
                  <a:srgbClr val="C00000"/>
                </a:solidFill>
              </a:rPr>
              <a:t>Group / Level 2B</a:t>
            </a:r>
          </a:p>
        </p:txBody>
      </p:sp>
      <p:sp>
        <p:nvSpPr>
          <p:cNvPr id="18" name="TextBox 17">
            <a:extLst>
              <a:ext uri="{FF2B5EF4-FFF2-40B4-BE49-F238E27FC236}">
                <a16:creationId xmlns:a16="http://schemas.microsoft.com/office/drawing/2014/main" id="{6741236E-43D9-A14D-96E8-4C2BC12A3D20}"/>
              </a:ext>
            </a:extLst>
          </p:cNvPr>
          <p:cNvSpPr txBox="1"/>
          <p:nvPr/>
        </p:nvSpPr>
        <p:spPr>
          <a:xfrm>
            <a:off x="697475" y="2018102"/>
            <a:ext cx="1816840" cy="400110"/>
          </a:xfrm>
          <a:prstGeom prst="rect">
            <a:avLst/>
          </a:prstGeom>
          <a:noFill/>
        </p:spPr>
        <p:txBody>
          <a:bodyPr wrap="square" rtlCol="0">
            <a:spAutoFit/>
          </a:bodyPr>
          <a:lstStyle/>
          <a:p>
            <a:r>
              <a:rPr lang="en-US" sz="2000" b="1" dirty="0">
                <a:solidFill>
                  <a:srgbClr val="C00000"/>
                </a:solidFill>
              </a:rPr>
              <a:t>Factor / DV B</a:t>
            </a:r>
          </a:p>
        </p:txBody>
      </p:sp>
    </p:spTree>
    <p:extLst>
      <p:ext uri="{BB962C8B-B14F-4D97-AF65-F5344CB8AC3E}">
        <p14:creationId xmlns:p14="http://schemas.microsoft.com/office/powerpoint/2010/main" val="2038250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502348"/>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Post-hoc testing:</a:t>
            </a:r>
          </a:p>
          <a:p>
            <a:pPr algn="l">
              <a:lnSpc>
                <a:spcPct val="150000"/>
              </a:lnSpc>
            </a:pPr>
            <a:r>
              <a:rPr lang="en-US" sz="2000" dirty="0">
                <a:solidFill>
                  <a:srgbClr val="FFC000"/>
                </a:solidFill>
              </a:rPr>
              <a:t>	After you are certain that the means differ, what next? Sometimes you need to do additional tests, and sometimes you don’t. This all depends on your underlying question!!!</a:t>
            </a:r>
          </a:p>
        </p:txBody>
      </p:sp>
    </p:spTree>
    <p:extLst>
      <p:ext uri="{BB962C8B-B14F-4D97-AF65-F5344CB8AC3E}">
        <p14:creationId xmlns:p14="http://schemas.microsoft.com/office/powerpoint/2010/main" val="2482292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54847"/>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Post-hoc testing: NOT ALWAYS NECESSARY</a:t>
            </a:r>
          </a:p>
          <a:p>
            <a:pPr algn="l">
              <a:lnSpc>
                <a:spcPct val="150000"/>
              </a:lnSpc>
            </a:pPr>
            <a:r>
              <a:rPr lang="en-US" sz="2000" dirty="0">
                <a:solidFill>
                  <a:srgbClr val="FFC000"/>
                </a:solidFill>
              </a:rPr>
              <a:t>	In some cases, we just care that the means of our groups are different and not which differ from one another. When we have two groups, we know that they are different, no additional test is needed. </a:t>
            </a:r>
          </a:p>
        </p:txBody>
      </p:sp>
    </p:spTree>
    <p:extLst>
      <p:ext uri="{BB962C8B-B14F-4D97-AF65-F5344CB8AC3E}">
        <p14:creationId xmlns:p14="http://schemas.microsoft.com/office/powerpoint/2010/main" val="1596489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600838"/>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ANCOVA</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42623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There are many iterations of an ANOVA including the analysis of covariance! </a:t>
            </a:r>
          </a:p>
          <a:p>
            <a:pPr algn="l">
              <a:lnSpc>
                <a:spcPct val="150000"/>
              </a:lnSpc>
            </a:pPr>
            <a:r>
              <a:rPr lang="en-US" sz="2000" dirty="0">
                <a:solidFill>
                  <a:srgbClr val="FFC000"/>
                </a:solidFill>
              </a:rPr>
              <a:t>Here we test the INDEPENDENT effect of dependent variables (factors) regardless of COVARIATES of no interest (referred to as nuisance variables) </a:t>
            </a:r>
          </a:p>
          <a:p>
            <a:pPr algn="l">
              <a:lnSpc>
                <a:spcPct val="150000"/>
              </a:lnSpc>
            </a:pPr>
            <a:r>
              <a:rPr lang="en-US" sz="1200" dirty="0">
                <a:solidFill>
                  <a:srgbClr val="FFC000"/>
                </a:solidFill>
              </a:rPr>
              <a:t>				*** we will cover this idea in more detail in the regression slides! </a:t>
            </a:r>
          </a:p>
        </p:txBody>
      </p:sp>
    </p:spTree>
    <p:extLst>
      <p:ext uri="{BB962C8B-B14F-4D97-AF65-F5344CB8AC3E}">
        <p14:creationId xmlns:p14="http://schemas.microsoft.com/office/powerpoint/2010/main" val="2722042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grpSp>
        <p:nvGrpSpPr>
          <p:cNvPr id="3" name="Google Shape;3385;p58">
            <a:extLst>
              <a:ext uri="{FF2B5EF4-FFF2-40B4-BE49-F238E27FC236}">
                <a16:creationId xmlns:a16="http://schemas.microsoft.com/office/drawing/2014/main" id="{97B1FB25-6FAF-EA4E-9FD1-08742FEFDE62}"/>
              </a:ext>
            </a:extLst>
          </p:cNvPr>
          <p:cNvGrpSpPr/>
          <p:nvPr/>
        </p:nvGrpSpPr>
        <p:grpSpPr>
          <a:xfrm>
            <a:off x="3971586" y="3016306"/>
            <a:ext cx="1200828" cy="1665000"/>
            <a:chOff x="3515064" y="2834997"/>
            <a:chExt cx="212651" cy="297660"/>
          </a:xfrm>
        </p:grpSpPr>
        <p:sp>
          <p:nvSpPr>
            <p:cNvPr id="4" name="Google Shape;3386;p58">
              <a:extLst>
                <a:ext uri="{FF2B5EF4-FFF2-40B4-BE49-F238E27FC236}">
                  <a16:creationId xmlns:a16="http://schemas.microsoft.com/office/drawing/2014/main" id="{06499A7E-0558-5F4B-AA32-CEC361C13C5D}"/>
                </a:ext>
              </a:extLst>
            </p:cNvPr>
            <p:cNvSpPr/>
            <p:nvPr/>
          </p:nvSpPr>
          <p:spPr>
            <a:xfrm>
              <a:off x="3536683" y="2843959"/>
              <a:ext cx="169832" cy="83326"/>
            </a:xfrm>
            <a:custGeom>
              <a:avLst/>
              <a:gdLst/>
              <a:ahLst/>
              <a:cxnLst/>
              <a:rect l="l" t="t" r="r" b="b"/>
              <a:pathLst>
                <a:path w="5287" h="2594" extrusionOk="0">
                  <a:moveTo>
                    <a:pt x="5059" y="1"/>
                  </a:moveTo>
                  <a:cubicBezTo>
                    <a:pt x="5053" y="1"/>
                    <a:pt x="5044" y="5"/>
                    <a:pt x="5033" y="16"/>
                  </a:cubicBezTo>
                  <a:lnTo>
                    <a:pt x="2636" y="2415"/>
                  </a:lnTo>
                  <a:lnTo>
                    <a:pt x="253" y="29"/>
                  </a:lnTo>
                  <a:cubicBezTo>
                    <a:pt x="241" y="17"/>
                    <a:pt x="231" y="12"/>
                    <a:pt x="223" y="12"/>
                  </a:cubicBezTo>
                  <a:cubicBezTo>
                    <a:pt x="195" y="12"/>
                    <a:pt x="186" y="75"/>
                    <a:pt x="144" y="117"/>
                  </a:cubicBezTo>
                  <a:cubicBezTo>
                    <a:pt x="89" y="172"/>
                    <a:pt x="1" y="172"/>
                    <a:pt x="54" y="226"/>
                  </a:cubicBezTo>
                  <a:lnTo>
                    <a:pt x="2414" y="2585"/>
                  </a:lnTo>
                  <a:cubicBezTo>
                    <a:pt x="2419" y="2591"/>
                    <a:pt x="2441" y="2593"/>
                    <a:pt x="2472" y="2593"/>
                  </a:cubicBezTo>
                  <a:cubicBezTo>
                    <a:pt x="2600" y="2593"/>
                    <a:pt x="2894" y="2554"/>
                    <a:pt x="2916" y="2532"/>
                  </a:cubicBezTo>
                  <a:lnTo>
                    <a:pt x="5234" y="213"/>
                  </a:lnTo>
                  <a:cubicBezTo>
                    <a:pt x="5286" y="161"/>
                    <a:pt x="5185" y="172"/>
                    <a:pt x="5131" y="117"/>
                  </a:cubicBezTo>
                  <a:cubicBezTo>
                    <a:pt x="5087" y="74"/>
                    <a:pt x="5087" y="1"/>
                    <a:pt x="50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387;p58">
              <a:extLst>
                <a:ext uri="{FF2B5EF4-FFF2-40B4-BE49-F238E27FC236}">
                  <a16:creationId xmlns:a16="http://schemas.microsoft.com/office/drawing/2014/main" id="{3C9BFFFE-5E05-1D4F-A527-8786FCCEA933}"/>
                </a:ext>
              </a:extLst>
            </p:cNvPr>
            <p:cNvSpPr/>
            <p:nvPr/>
          </p:nvSpPr>
          <p:spPr>
            <a:xfrm>
              <a:off x="3598137" y="2905091"/>
              <a:ext cx="46256" cy="24638"/>
            </a:xfrm>
            <a:custGeom>
              <a:avLst/>
              <a:gdLst/>
              <a:ahLst/>
              <a:cxnLst/>
              <a:rect l="l" t="t" r="r" b="b"/>
              <a:pathLst>
                <a:path w="1440" h="767" extrusionOk="0">
                  <a:moveTo>
                    <a:pt x="724" y="1"/>
                  </a:moveTo>
                  <a:cubicBezTo>
                    <a:pt x="585" y="1"/>
                    <a:pt x="455" y="38"/>
                    <a:pt x="342" y="103"/>
                  </a:cubicBezTo>
                  <a:cubicBezTo>
                    <a:pt x="342" y="103"/>
                    <a:pt x="0" y="384"/>
                    <a:pt x="0" y="766"/>
                  </a:cubicBezTo>
                  <a:lnTo>
                    <a:pt x="1439" y="766"/>
                  </a:lnTo>
                  <a:cubicBezTo>
                    <a:pt x="1439" y="666"/>
                    <a:pt x="1435" y="485"/>
                    <a:pt x="1435" y="485"/>
                  </a:cubicBezTo>
                  <a:cubicBezTo>
                    <a:pt x="1323" y="202"/>
                    <a:pt x="1047" y="1"/>
                    <a:pt x="7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88;p58">
              <a:extLst>
                <a:ext uri="{FF2B5EF4-FFF2-40B4-BE49-F238E27FC236}">
                  <a16:creationId xmlns:a16="http://schemas.microsoft.com/office/drawing/2014/main" id="{2E444254-CD7B-F440-8AAF-68996F84288A}"/>
                </a:ext>
              </a:extLst>
            </p:cNvPr>
            <p:cNvSpPr/>
            <p:nvPr/>
          </p:nvSpPr>
          <p:spPr>
            <a:xfrm>
              <a:off x="3596787" y="2908400"/>
              <a:ext cx="49180" cy="23192"/>
            </a:xfrm>
            <a:custGeom>
              <a:avLst/>
              <a:gdLst/>
              <a:ahLst/>
              <a:cxnLst/>
              <a:rect l="l" t="t" r="r" b="b"/>
              <a:pathLst>
                <a:path w="1531" h="722" extrusionOk="0">
                  <a:moveTo>
                    <a:pt x="382" y="0"/>
                  </a:moveTo>
                  <a:lnTo>
                    <a:pt x="382" y="0"/>
                  </a:lnTo>
                  <a:cubicBezTo>
                    <a:pt x="155" y="134"/>
                    <a:pt x="0" y="380"/>
                    <a:pt x="0" y="663"/>
                  </a:cubicBezTo>
                  <a:lnTo>
                    <a:pt x="12" y="721"/>
                  </a:lnTo>
                  <a:lnTo>
                    <a:pt x="1513" y="720"/>
                  </a:lnTo>
                  <a:lnTo>
                    <a:pt x="1530" y="663"/>
                  </a:lnTo>
                  <a:cubicBezTo>
                    <a:pt x="1530" y="563"/>
                    <a:pt x="1512" y="469"/>
                    <a:pt x="1477" y="382"/>
                  </a:cubicBezTo>
                  <a:lnTo>
                    <a:pt x="403" y="382"/>
                  </a:lnTo>
                  <a:cubicBezTo>
                    <a:pt x="333" y="382"/>
                    <a:pt x="280" y="319"/>
                    <a:pt x="293" y="252"/>
                  </a:cubicBezTo>
                  <a:cubicBezTo>
                    <a:pt x="309" y="162"/>
                    <a:pt x="339" y="77"/>
                    <a:pt x="38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389;p58">
              <a:extLst>
                <a:ext uri="{FF2B5EF4-FFF2-40B4-BE49-F238E27FC236}">
                  <a16:creationId xmlns:a16="http://schemas.microsoft.com/office/drawing/2014/main" id="{4ED30302-E41E-F244-A8FB-CC986E0945FB}"/>
                </a:ext>
              </a:extLst>
            </p:cNvPr>
            <p:cNvSpPr/>
            <p:nvPr/>
          </p:nvSpPr>
          <p:spPr>
            <a:xfrm>
              <a:off x="3529198" y="2834997"/>
              <a:ext cx="17346" cy="17025"/>
            </a:xfrm>
            <a:custGeom>
              <a:avLst/>
              <a:gdLst/>
              <a:ahLst/>
              <a:cxnLst/>
              <a:rect l="l" t="t" r="r" b="b"/>
              <a:pathLst>
                <a:path w="540" h="530" extrusionOk="0">
                  <a:moveTo>
                    <a:pt x="258" y="1"/>
                  </a:moveTo>
                  <a:cubicBezTo>
                    <a:pt x="229" y="1"/>
                    <a:pt x="203" y="4"/>
                    <a:pt x="177" y="13"/>
                  </a:cubicBezTo>
                  <a:cubicBezTo>
                    <a:pt x="177" y="13"/>
                    <a:pt x="1" y="111"/>
                    <a:pt x="9" y="280"/>
                  </a:cubicBezTo>
                  <a:cubicBezTo>
                    <a:pt x="18" y="435"/>
                    <a:pt x="98" y="529"/>
                    <a:pt x="254" y="529"/>
                  </a:cubicBezTo>
                  <a:cubicBezTo>
                    <a:pt x="454" y="529"/>
                    <a:pt x="529" y="353"/>
                    <a:pt x="529" y="353"/>
                  </a:cubicBezTo>
                  <a:cubicBezTo>
                    <a:pt x="536" y="331"/>
                    <a:pt x="539" y="306"/>
                    <a:pt x="539" y="280"/>
                  </a:cubicBezTo>
                  <a:cubicBezTo>
                    <a:pt x="539" y="127"/>
                    <a:pt x="415"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390;p58">
              <a:extLst>
                <a:ext uri="{FF2B5EF4-FFF2-40B4-BE49-F238E27FC236}">
                  <a16:creationId xmlns:a16="http://schemas.microsoft.com/office/drawing/2014/main" id="{05710E7B-EEBC-1141-A2F6-4F9054A7BF75}"/>
                </a:ext>
              </a:extLst>
            </p:cNvPr>
            <p:cNvSpPr/>
            <p:nvPr/>
          </p:nvSpPr>
          <p:spPr>
            <a:xfrm>
              <a:off x="3528524" y="2835382"/>
              <a:ext cx="17699" cy="17667"/>
            </a:xfrm>
            <a:custGeom>
              <a:avLst/>
              <a:gdLst/>
              <a:ahLst/>
              <a:cxnLst/>
              <a:rect l="l" t="t" r="r" b="b"/>
              <a:pathLst>
                <a:path w="551" h="550" extrusionOk="0">
                  <a:moveTo>
                    <a:pt x="198" y="1"/>
                  </a:moveTo>
                  <a:cubicBezTo>
                    <a:pt x="84" y="35"/>
                    <a:pt x="0" y="142"/>
                    <a:pt x="0" y="268"/>
                  </a:cubicBezTo>
                  <a:cubicBezTo>
                    <a:pt x="0" y="423"/>
                    <a:pt x="125" y="549"/>
                    <a:pt x="279" y="549"/>
                  </a:cubicBezTo>
                  <a:cubicBezTo>
                    <a:pt x="407" y="549"/>
                    <a:pt x="523" y="461"/>
                    <a:pt x="550" y="341"/>
                  </a:cubicBezTo>
                  <a:lnTo>
                    <a:pt x="550" y="341"/>
                  </a:lnTo>
                  <a:cubicBezTo>
                    <a:pt x="523" y="360"/>
                    <a:pt x="495" y="362"/>
                    <a:pt x="466" y="362"/>
                  </a:cubicBezTo>
                  <a:cubicBezTo>
                    <a:pt x="313" y="362"/>
                    <a:pt x="185" y="238"/>
                    <a:pt x="185" y="83"/>
                  </a:cubicBezTo>
                  <a:cubicBezTo>
                    <a:pt x="185" y="54"/>
                    <a:pt x="190" y="27"/>
                    <a:pt x="19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391;p58">
              <a:extLst>
                <a:ext uri="{FF2B5EF4-FFF2-40B4-BE49-F238E27FC236}">
                  <a16:creationId xmlns:a16="http://schemas.microsoft.com/office/drawing/2014/main" id="{84961476-202C-5447-BFC1-1CF690AF028F}"/>
                </a:ext>
              </a:extLst>
            </p:cNvPr>
            <p:cNvSpPr/>
            <p:nvPr/>
          </p:nvSpPr>
          <p:spPr>
            <a:xfrm>
              <a:off x="3697079" y="2834997"/>
              <a:ext cx="17121" cy="17057"/>
            </a:xfrm>
            <a:custGeom>
              <a:avLst/>
              <a:gdLst/>
              <a:ahLst/>
              <a:cxnLst/>
              <a:rect l="l" t="t" r="r" b="b"/>
              <a:pathLst>
                <a:path w="533" h="531" extrusionOk="0">
                  <a:moveTo>
                    <a:pt x="251" y="1"/>
                  </a:moveTo>
                  <a:cubicBezTo>
                    <a:pt x="222" y="1"/>
                    <a:pt x="195" y="4"/>
                    <a:pt x="170" y="13"/>
                  </a:cubicBezTo>
                  <a:cubicBezTo>
                    <a:pt x="170" y="13"/>
                    <a:pt x="1" y="160"/>
                    <a:pt x="1" y="286"/>
                  </a:cubicBezTo>
                  <a:cubicBezTo>
                    <a:pt x="1" y="440"/>
                    <a:pt x="98" y="531"/>
                    <a:pt x="254" y="531"/>
                  </a:cubicBezTo>
                  <a:cubicBezTo>
                    <a:pt x="380" y="531"/>
                    <a:pt x="519" y="360"/>
                    <a:pt x="519" y="360"/>
                  </a:cubicBezTo>
                  <a:cubicBezTo>
                    <a:pt x="529" y="337"/>
                    <a:pt x="532" y="309"/>
                    <a:pt x="532" y="280"/>
                  </a:cubicBezTo>
                  <a:cubicBezTo>
                    <a:pt x="532" y="127"/>
                    <a:pt x="408" y="1"/>
                    <a:pt x="2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92;p58">
              <a:extLst>
                <a:ext uri="{FF2B5EF4-FFF2-40B4-BE49-F238E27FC236}">
                  <a16:creationId xmlns:a16="http://schemas.microsoft.com/office/drawing/2014/main" id="{50964CC7-F8D4-4141-BDE8-8688F298388E}"/>
                </a:ext>
              </a:extLst>
            </p:cNvPr>
            <p:cNvSpPr/>
            <p:nvPr/>
          </p:nvSpPr>
          <p:spPr>
            <a:xfrm>
              <a:off x="3696211" y="2835382"/>
              <a:ext cx="17635" cy="17667"/>
            </a:xfrm>
            <a:custGeom>
              <a:avLst/>
              <a:gdLst/>
              <a:ahLst/>
              <a:cxnLst/>
              <a:rect l="l" t="t" r="r" b="b"/>
              <a:pathLst>
                <a:path w="549" h="550" extrusionOk="0">
                  <a:moveTo>
                    <a:pt x="199" y="1"/>
                  </a:moveTo>
                  <a:lnTo>
                    <a:pt x="199" y="1"/>
                  </a:lnTo>
                  <a:cubicBezTo>
                    <a:pt x="86" y="35"/>
                    <a:pt x="0" y="142"/>
                    <a:pt x="0" y="268"/>
                  </a:cubicBezTo>
                  <a:cubicBezTo>
                    <a:pt x="0" y="423"/>
                    <a:pt x="125" y="549"/>
                    <a:pt x="281" y="549"/>
                  </a:cubicBezTo>
                  <a:cubicBezTo>
                    <a:pt x="407" y="549"/>
                    <a:pt x="514" y="467"/>
                    <a:pt x="549" y="351"/>
                  </a:cubicBezTo>
                  <a:lnTo>
                    <a:pt x="549" y="351"/>
                  </a:lnTo>
                  <a:cubicBezTo>
                    <a:pt x="523" y="360"/>
                    <a:pt x="495" y="362"/>
                    <a:pt x="466" y="362"/>
                  </a:cubicBezTo>
                  <a:cubicBezTo>
                    <a:pt x="313" y="362"/>
                    <a:pt x="187" y="238"/>
                    <a:pt x="187" y="83"/>
                  </a:cubicBezTo>
                  <a:cubicBezTo>
                    <a:pt x="187" y="54"/>
                    <a:pt x="190" y="27"/>
                    <a:pt x="1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93;p58">
              <a:extLst>
                <a:ext uri="{FF2B5EF4-FFF2-40B4-BE49-F238E27FC236}">
                  <a16:creationId xmlns:a16="http://schemas.microsoft.com/office/drawing/2014/main" id="{D3EF9121-3B58-7841-8793-CE8C2A25DE7C}"/>
                </a:ext>
              </a:extLst>
            </p:cNvPr>
            <p:cNvSpPr/>
            <p:nvPr/>
          </p:nvSpPr>
          <p:spPr>
            <a:xfrm>
              <a:off x="3531254" y="3113479"/>
              <a:ext cx="181524" cy="18021"/>
            </a:xfrm>
            <a:custGeom>
              <a:avLst/>
              <a:gdLst/>
              <a:ahLst/>
              <a:cxnLst/>
              <a:rect l="l" t="t" r="r" b="b"/>
              <a:pathLst>
                <a:path w="5651" h="561" extrusionOk="0">
                  <a:moveTo>
                    <a:pt x="0" y="0"/>
                  </a:moveTo>
                  <a:lnTo>
                    <a:pt x="0" y="374"/>
                  </a:lnTo>
                  <a:cubicBezTo>
                    <a:pt x="0" y="477"/>
                    <a:pt x="84" y="561"/>
                    <a:pt x="187" y="561"/>
                  </a:cubicBezTo>
                  <a:lnTo>
                    <a:pt x="5426" y="561"/>
                  </a:lnTo>
                  <a:cubicBezTo>
                    <a:pt x="5529" y="561"/>
                    <a:pt x="5613" y="477"/>
                    <a:pt x="5613" y="374"/>
                  </a:cubicBezTo>
                  <a:lnTo>
                    <a:pt x="5651" y="317"/>
                  </a:lnTo>
                  <a:lnTo>
                    <a:pt x="56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94;p58">
              <a:extLst>
                <a:ext uri="{FF2B5EF4-FFF2-40B4-BE49-F238E27FC236}">
                  <a16:creationId xmlns:a16="http://schemas.microsoft.com/office/drawing/2014/main" id="{079AB65D-8C3E-8243-85AF-1A9D428474A2}"/>
                </a:ext>
              </a:extLst>
            </p:cNvPr>
            <p:cNvSpPr/>
            <p:nvPr/>
          </p:nvSpPr>
          <p:spPr>
            <a:xfrm>
              <a:off x="3530001" y="3112869"/>
              <a:ext cx="182681" cy="19787"/>
            </a:xfrm>
            <a:custGeom>
              <a:avLst/>
              <a:gdLst/>
              <a:ahLst/>
              <a:cxnLst/>
              <a:rect l="l" t="t" r="r" b="b"/>
              <a:pathLst>
                <a:path w="5687" h="616" extrusionOk="0">
                  <a:moveTo>
                    <a:pt x="0" y="1"/>
                  </a:moveTo>
                  <a:lnTo>
                    <a:pt x="0" y="429"/>
                  </a:lnTo>
                  <a:cubicBezTo>
                    <a:pt x="0" y="532"/>
                    <a:pt x="84" y="616"/>
                    <a:pt x="187" y="616"/>
                  </a:cubicBezTo>
                  <a:lnTo>
                    <a:pt x="5500" y="616"/>
                  </a:lnTo>
                  <a:cubicBezTo>
                    <a:pt x="5603" y="616"/>
                    <a:pt x="5687" y="532"/>
                    <a:pt x="5687" y="429"/>
                  </a:cubicBezTo>
                  <a:lnTo>
                    <a:pt x="5687" y="335"/>
                  </a:lnTo>
                  <a:lnTo>
                    <a:pt x="335" y="335"/>
                  </a:lnTo>
                  <a:cubicBezTo>
                    <a:pt x="334" y="335"/>
                    <a:pt x="333" y="335"/>
                    <a:pt x="332" y="335"/>
                  </a:cubicBezTo>
                  <a:cubicBezTo>
                    <a:pt x="304" y="335"/>
                    <a:pt x="281" y="311"/>
                    <a:pt x="281" y="280"/>
                  </a:cubicBezTo>
                  <a:lnTo>
                    <a:pt x="28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95;p58">
              <a:extLst>
                <a:ext uri="{FF2B5EF4-FFF2-40B4-BE49-F238E27FC236}">
                  <a16:creationId xmlns:a16="http://schemas.microsoft.com/office/drawing/2014/main" id="{45A87A93-DA85-6848-9FB0-C841D3F81D2C}"/>
                </a:ext>
              </a:extLst>
            </p:cNvPr>
            <p:cNvSpPr/>
            <p:nvPr/>
          </p:nvSpPr>
          <p:spPr>
            <a:xfrm>
              <a:off x="3516060" y="2929634"/>
              <a:ext cx="211591" cy="183484"/>
            </a:xfrm>
            <a:custGeom>
              <a:avLst/>
              <a:gdLst/>
              <a:ahLst/>
              <a:cxnLst/>
              <a:rect l="l" t="t" r="r" b="b"/>
              <a:pathLst>
                <a:path w="6587" h="5712" extrusionOk="0">
                  <a:moveTo>
                    <a:pt x="248" y="1"/>
                  </a:moveTo>
                  <a:cubicBezTo>
                    <a:pt x="94" y="1"/>
                    <a:pt x="0" y="183"/>
                    <a:pt x="0" y="337"/>
                  </a:cubicBezTo>
                  <a:lnTo>
                    <a:pt x="45" y="5431"/>
                  </a:lnTo>
                  <a:cubicBezTo>
                    <a:pt x="45" y="5586"/>
                    <a:pt x="172" y="5712"/>
                    <a:pt x="326" y="5712"/>
                  </a:cubicBezTo>
                  <a:lnTo>
                    <a:pt x="6142" y="5712"/>
                  </a:lnTo>
                  <a:cubicBezTo>
                    <a:pt x="6296" y="5712"/>
                    <a:pt x="6587" y="5637"/>
                    <a:pt x="6587" y="5482"/>
                  </a:cubicBezTo>
                  <a:lnTo>
                    <a:pt x="6587" y="280"/>
                  </a:lnTo>
                  <a:cubicBezTo>
                    <a:pt x="6587" y="125"/>
                    <a:pt x="6461" y="1"/>
                    <a:pt x="6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96;p58">
              <a:extLst>
                <a:ext uri="{FF2B5EF4-FFF2-40B4-BE49-F238E27FC236}">
                  <a16:creationId xmlns:a16="http://schemas.microsoft.com/office/drawing/2014/main" id="{6A68A7FC-DA3E-7644-B815-6379C607603E}"/>
                </a:ext>
              </a:extLst>
            </p:cNvPr>
            <p:cNvSpPr/>
            <p:nvPr/>
          </p:nvSpPr>
          <p:spPr>
            <a:xfrm>
              <a:off x="3515064" y="2927823"/>
              <a:ext cx="212651" cy="185090"/>
            </a:xfrm>
            <a:custGeom>
              <a:avLst/>
              <a:gdLst/>
              <a:ahLst/>
              <a:cxnLst/>
              <a:rect l="l" t="t" r="r" b="b"/>
              <a:pathLst>
                <a:path w="6620" h="5762" extrusionOk="0">
                  <a:moveTo>
                    <a:pt x="282" y="0"/>
                  </a:moveTo>
                  <a:cubicBezTo>
                    <a:pt x="127" y="0"/>
                    <a:pt x="1" y="125"/>
                    <a:pt x="1" y="281"/>
                  </a:cubicBezTo>
                  <a:lnTo>
                    <a:pt x="1" y="5481"/>
                  </a:lnTo>
                  <a:cubicBezTo>
                    <a:pt x="1" y="5635"/>
                    <a:pt x="125" y="5762"/>
                    <a:pt x="282" y="5762"/>
                  </a:cubicBezTo>
                  <a:lnTo>
                    <a:pt x="6340" y="5762"/>
                  </a:lnTo>
                  <a:cubicBezTo>
                    <a:pt x="6493" y="5762"/>
                    <a:pt x="6619" y="5637"/>
                    <a:pt x="6619" y="5481"/>
                  </a:cubicBezTo>
                  <a:lnTo>
                    <a:pt x="376" y="5481"/>
                  </a:lnTo>
                  <a:cubicBezTo>
                    <a:pt x="322" y="5480"/>
                    <a:pt x="282" y="5438"/>
                    <a:pt x="282" y="5387"/>
                  </a:cubicBezTo>
                  <a:lnTo>
                    <a:pt x="282"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97;p58">
              <a:extLst>
                <a:ext uri="{FF2B5EF4-FFF2-40B4-BE49-F238E27FC236}">
                  <a16:creationId xmlns:a16="http://schemas.microsoft.com/office/drawing/2014/main" id="{C105B1E5-E49C-CF4E-9A83-E2E5D76F1F78}"/>
                </a:ext>
              </a:extLst>
            </p:cNvPr>
            <p:cNvSpPr/>
            <p:nvPr/>
          </p:nvSpPr>
          <p:spPr>
            <a:xfrm>
              <a:off x="3534178" y="2947559"/>
              <a:ext cx="175549" cy="112108"/>
            </a:xfrm>
            <a:custGeom>
              <a:avLst/>
              <a:gdLst/>
              <a:ahLst/>
              <a:cxnLst/>
              <a:rect l="l" t="t" r="r" b="b"/>
              <a:pathLst>
                <a:path w="5465" h="3490" extrusionOk="0">
                  <a:moveTo>
                    <a:pt x="244" y="0"/>
                  </a:moveTo>
                  <a:lnTo>
                    <a:pt x="95" y="38"/>
                  </a:lnTo>
                  <a:cubicBezTo>
                    <a:pt x="43" y="38"/>
                    <a:pt x="1" y="81"/>
                    <a:pt x="1" y="132"/>
                  </a:cubicBezTo>
                  <a:lnTo>
                    <a:pt x="1" y="3395"/>
                  </a:lnTo>
                  <a:cubicBezTo>
                    <a:pt x="1" y="3447"/>
                    <a:pt x="44" y="3489"/>
                    <a:pt x="95" y="3489"/>
                  </a:cubicBezTo>
                  <a:lnTo>
                    <a:pt x="5351" y="3489"/>
                  </a:lnTo>
                  <a:cubicBezTo>
                    <a:pt x="5405" y="3489"/>
                    <a:pt x="5445" y="3447"/>
                    <a:pt x="5445" y="3392"/>
                  </a:cubicBezTo>
                  <a:lnTo>
                    <a:pt x="5464" y="3244"/>
                  </a:lnTo>
                  <a:lnTo>
                    <a:pt x="5464" y="94"/>
                  </a:lnTo>
                  <a:cubicBezTo>
                    <a:pt x="5464" y="41"/>
                    <a:pt x="5421" y="0"/>
                    <a:pt x="5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98;p58">
              <a:extLst>
                <a:ext uri="{FF2B5EF4-FFF2-40B4-BE49-F238E27FC236}">
                  <a16:creationId xmlns:a16="http://schemas.microsoft.com/office/drawing/2014/main" id="{D73D4D73-8550-2D4F-88EA-592270E34AE7}"/>
                </a:ext>
              </a:extLst>
            </p:cNvPr>
            <p:cNvSpPr/>
            <p:nvPr/>
          </p:nvSpPr>
          <p:spPr>
            <a:xfrm>
              <a:off x="3533021" y="2947591"/>
              <a:ext cx="176738" cy="113264"/>
            </a:xfrm>
            <a:custGeom>
              <a:avLst/>
              <a:gdLst/>
              <a:ahLst/>
              <a:cxnLst/>
              <a:rect l="l" t="t" r="r" b="b"/>
              <a:pathLst>
                <a:path w="5502" h="3526" extrusionOk="0">
                  <a:moveTo>
                    <a:pt x="95" y="1"/>
                  </a:moveTo>
                  <a:cubicBezTo>
                    <a:pt x="44" y="1"/>
                    <a:pt x="0" y="43"/>
                    <a:pt x="0" y="95"/>
                  </a:cubicBezTo>
                  <a:lnTo>
                    <a:pt x="0" y="3432"/>
                  </a:lnTo>
                  <a:cubicBezTo>
                    <a:pt x="0" y="3482"/>
                    <a:pt x="42" y="3526"/>
                    <a:pt x="95" y="3526"/>
                  </a:cubicBezTo>
                  <a:lnTo>
                    <a:pt x="5407" y="3526"/>
                  </a:lnTo>
                  <a:cubicBezTo>
                    <a:pt x="5458" y="3526"/>
                    <a:pt x="5502" y="3484"/>
                    <a:pt x="5502" y="3432"/>
                  </a:cubicBezTo>
                  <a:lnTo>
                    <a:pt x="5502" y="3245"/>
                  </a:lnTo>
                  <a:lnTo>
                    <a:pt x="338" y="3245"/>
                  </a:lnTo>
                  <a:cubicBezTo>
                    <a:pt x="304" y="3245"/>
                    <a:pt x="281" y="3220"/>
                    <a:pt x="281" y="3188"/>
                  </a:cubicBezTo>
                  <a:lnTo>
                    <a:pt x="281"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99;p58">
              <a:extLst>
                <a:ext uri="{FF2B5EF4-FFF2-40B4-BE49-F238E27FC236}">
                  <a16:creationId xmlns:a16="http://schemas.microsoft.com/office/drawing/2014/main" id="{FABA4690-0DC2-FD44-ABC5-DECDC858A3D1}"/>
                </a:ext>
              </a:extLst>
            </p:cNvPr>
            <p:cNvSpPr/>
            <p:nvPr/>
          </p:nvSpPr>
          <p:spPr>
            <a:xfrm>
              <a:off x="3692935" y="3078753"/>
              <a:ext cx="16800" cy="16800"/>
            </a:xfrm>
            <a:custGeom>
              <a:avLst/>
              <a:gdLst/>
              <a:ahLst/>
              <a:cxnLst/>
              <a:rect l="l" t="t" r="r" b="b"/>
              <a:pathLst>
                <a:path w="523" h="523" extrusionOk="0">
                  <a:moveTo>
                    <a:pt x="241" y="0"/>
                  </a:moveTo>
                  <a:cubicBezTo>
                    <a:pt x="212" y="0"/>
                    <a:pt x="185" y="3"/>
                    <a:pt x="160" y="13"/>
                  </a:cubicBezTo>
                  <a:cubicBezTo>
                    <a:pt x="160" y="13"/>
                    <a:pt x="1" y="146"/>
                    <a:pt x="1" y="272"/>
                  </a:cubicBezTo>
                  <a:cubicBezTo>
                    <a:pt x="1" y="427"/>
                    <a:pt x="81" y="523"/>
                    <a:pt x="234" y="523"/>
                  </a:cubicBezTo>
                  <a:cubicBezTo>
                    <a:pt x="360" y="523"/>
                    <a:pt x="508" y="362"/>
                    <a:pt x="508" y="362"/>
                  </a:cubicBezTo>
                  <a:cubicBezTo>
                    <a:pt x="518" y="336"/>
                    <a:pt x="522" y="310"/>
                    <a:pt x="522" y="281"/>
                  </a:cubicBezTo>
                  <a:cubicBezTo>
                    <a:pt x="522" y="126"/>
                    <a:pt x="398" y="0"/>
                    <a:pt x="2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00;p58">
              <a:extLst>
                <a:ext uri="{FF2B5EF4-FFF2-40B4-BE49-F238E27FC236}">
                  <a16:creationId xmlns:a16="http://schemas.microsoft.com/office/drawing/2014/main" id="{AE5600C7-DCD0-BB43-A79A-710AEC48135D}"/>
                </a:ext>
              </a:extLst>
            </p:cNvPr>
            <p:cNvSpPr/>
            <p:nvPr/>
          </p:nvSpPr>
          <p:spPr>
            <a:xfrm>
              <a:off x="3691746" y="3079171"/>
              <a:ext cx="17603" cy="17603"/>
            </a:xfrm>
            <a:custGeom>
              <a:avLst/>
              <a:gdLst/>
              <a:ahLst/>
              <a:cxnLst/>
              <a:rect l="l" t="t" r="r" b="b"/>
              <a:pathLst>
                <a:path w="548" h="548" extrusionOk="0">
                  <a:moveTo>
                    <a:pt x="199" y="0"/>
                  </a:moveTo>
                  <a:lnTo>
                    <a:pt x="199" y="0"/>
                  </a:lnTo>
                  <a:cubicBezTo>
                    <a:pt x="84" y="33"/>
                    <a:pt x="0" y="140"/>
                    <a:pt x="0" y="268"/>
                  </a:cubicBezTo>
                  <a:cubicBezTo>
                    <a:pt x="0" y="421"/>
                    <a:pt x="125" y="547"/>
                    <a:pt x="280" y="547"/>
                  </a:cubicBezTo>
                  <a:cubicBezTo>
                    <a:pt x="407" y="547"/>
                    <a:pt x="514" y="465"/>
                    <a:pt x="547" y="349"/>
                  </a:cubicBezTo>
                  <a:lnTo>
                    <a:pt x="547" y="349"/>
                  </a:lnTo>
                  <a:cubicBezTo>
                    <a:pt x="521" y="356"/>
                    <a:pt x="494" y="362"/>
                    <a:pt x="466" y="362"/>
                  </a:cubicBezTo>
                  <a:cubicBezTo>
                    <a:pt x="313" y="362"/>
                    <a:pt x="186" y="236"/>
                    <a:pt x="186" y="81"/>
                  </a:cubicBezTo>
                  <a:cubicBezTo>
                    <a:pt x="186" y="52"/>
                    <a:pt x="190" y="25"/>
                    <a:pt x="19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01;p58">
              <a:extLst>
                <a:ext uri="{FF2B5EF4-FFF2-40B4-BE49-F238E27FC236}">
                  <a16:creationId xmlns:a16="http://schemas.microsoft.com/office/drawing/2014/main" id="{1803B1B6-53D5-0043-B9A5-D4B7394EB255}"/>
                </a:ext>
              </a:extLst>
            </p:cNvPr>
            <p:cNvSpPr/>
            <p:nvPr/>
          </p:nvSpPr>
          <p:spPr>
            <a:xfrm>
              <a:off x="3609348" y="3083251"/>
              <a:ext cx="23963" cy="8994"/>
            </a:xfrm>
            <a:custGeom>
              <a:avLst/>
              <a:gdLst/>
              <a:ahLst/>
              <a:cxnLst/>
              <a:rect l="l" t="t" r="r" b="b"/>
              <a:pathLst>
                <a:path w="746" h="280" extrusionOk="0">
                  <a:moveTo>
                    <a:pt x="140" y="0"/>
                  </a:moveTo>
                  <a:cubicBezTo>
                    <a:pt x="64" y="0"/>
                    <a:pt x="0" y="64"/>
                    <a:pt x="0" y="141"/>
                  </a:cubicBezTo>
                  <a:cubicBezTo>
                    <a:pt x="0" y="216"/>
                    <a:pt x="62" y="280"/>
                    <a:pt x="140" y="280"/>
                  </a:cubicBezTo>
                  <a:lnTo>
                    <a:pt x="607" y="280"/>
                  </a:lnTo>
                  <a:cubicBezTo>
                    <a:pt x="685" y="280"/>
                    <a:pt x="746" y="216"/>
                    <a:pt x="746" y="141"/>
                  </a:cubicBezTo>
                  <a:cubicBezTo>
                    <a:pt x="746" y="64"/>
                    <a:pt x="685" y="0"/>
                    <a:pt x="60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02;p58">
              <a:extLst>
                <a:ext uri="{FF2B5EF4-FFF2-40B4-BE49-F238E27FC236}">
                  <a16:creationId xmlns:a16="http://schemas.microsoft.com/office/drawing/2014/main" id="{D8C6CB3C-5C0C-6E40-BCC0-CA734B4BC8F8}"/>
                </a:ext>
              </a:extLst>
            </p:cNvPr>
            <p:cNvSpPr/>
            <p:nvPr/>
          </p:nvSpPr>
          <p:spPr>
            <a:xfrm>
              <a:off x="3528556" y="3092278"/>
              <a:ext cx="8962" cy="8962"/>
            </a:xfrm>
            <a:custGeom>
              <a:avLst/>
              <a:gdLst/>
              <a:ahLst/>
              <a:cxnLst/>
              <a:rect l="l" t="t" r="r" b="b"/>
              <a:pathLst>
                <a:path w="279" h="279" extrusionOk="0">
                  <a:moveTo>
                    <a:pt x="139" y="0"/>
                  </a:moveTo>
                  <a:cubicBezTo>
                    <a:pt x="63" y="0"/>
                    <a:pt x="1" y="63"/>
                    <a:pt x="1" y="139"/>
                  </a:cubicBezTo>
                  <a:cubicBezTo>
                    <a:pt x="1" y="216"/>
                    <a:pt x="63" y="278"/>
                    <a:pt x="139" y="278"/>
                  </a:cubicBezTo>
                  <a:cubicBezTo>
                    <a:pt x="216" y="278"/>
                    <a:pt x="278" y="216"/>
                    <a:pt x="278" y="139"/>
                  </a:cubicBezTo>
                  <a:cubicBezTo>
                    <a:pt x="278" y="63"/>
                    <a:pt x="216"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03;p58">
              <a:extLst>
                <a:ext uri="{FF2B5EF4-FFF2-40B4-BE49-F238E27FC236}">
                  <a16:creationId xmlns:a16="http://schemas.microsoft.com/office/drawing/2014/main" id="{87412264-0E7F-A74C-A6B9-F70422A19D1D}"/>
                </a:ext>
              </a:extLst>
            </p:cNvPr>
            <p:cNvSpPr/>
            <p:nvPr/>
          </p:nvSpPr>
          <p:spPr>
            <a:xfrm>
              <a:off x="3546513" y="3092278"/>
              <a:ext cx="8994" cy="8962"/>
            </a:xfrm>
            <a:custGeom>
              <a:avLst/>
              <a:gdLst/>
              <a:ahLst/>
              <a:cxnLst/>
              <a:rect l="l" t="t" r="r" b="b"/>
              <a:pathLst>
                <a:path w="280" h="279" extrusionOk="0">
                  <a:moveTo>
                    <a:pt x="139" y="0"/>
                  </a:moveTo>
                  <a:cubicBezTo>
                    <a:pt x="63" y="0"/>
                    <a:pt x="0" y="63"/>
                    <a:pt x="0" y="139"/>
                  </a:cubicBezTo>
                  <a:cubicBezTo>
                    <a:pt x="0" y="216"/>
                    <a:pt x="63" y="278"/>
                    <a:pt x="139" y="278"/>
                  </a:cubicBezTo>
                  <a:cubicBezTo>
                    <a:pt x="216" y="278"/>
                    <a:pt x="280" y="216"/>
                    <a:pt x="280" y="139"/>
                  </a:cubicBezTo>
                  <a:cubicBezTo>
                    <a:pt x="280" y="63"/>
                    <a:pt x="216"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04;p58">
              <a:extLst>
                <a:ext uri="{FF2B5EF4-FFF2-40B4-BE49-F238E27FC236}">
                  <a16:creationId xmlns:a16="http://schemas.microsoft.com/office/drawing/2014/main" id="{28974E1E-B9D4-7B40-B71E-35D30D2E8A41}"/>
                </a:ext>
              </a:extLst>
            </p:cNvPr>
            <p:cNvSpPr/>
            <p:nvPr/>
          </p:nvSpPr>
          <p:spPr>
            <a:xfrm>
              <a:off x="3564471" y="3092278"/>
              <a:ext cx="8994" cy="8962"/>
            </a:xfrm>
            <a:custGeom>
              <a:avLst/>
              <a:gdLst/>
              <a:ahLst/>
              <a:cxnLst/>
              <a:rect l="l" t="t" r="r" b="b"/>
              <a:pathLst>
                <a:path w="280" h="279" extrusionOk="0">
                  <a:moveTo>
                    <a:pt x="141" y="0"/>
                  </a:moveTo>
                  <a:cubicBezTo>
                    <a:pt x="62" y="0"/>
                    <a:pt x="0" y="63"/>
                    <a:pt x="0" y="139"/>
                  </a:cubicBezTo>
                  <a:cubicBezTo>
                    <a:pt x="0" y="216"/>
                    <a:pt x="62" y="278"/>
                    <a:pt x="141" y="278"/>
                  </a:cubicBezTo>
                  <a:cubicBezTo>
                    <a:pt x="217" y="278"/>
                    <a:pt x="279" y="216"/>
                    <a:pt x="279" y="139"/>
                  </a:cubicBezTo>
                  <a:cubicBezTo>
                    <a:pt x="279" y="63"/>
                    <a:pt x="217" y="0"/>
                    <a:pt x="14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05;p58">
              <a:extLst>
                <a:ext uri="{FF2B5EF4-FFF2-40B4-BE49-F238E27FC236}">
                  <a16:creationId xmlns:a16="http://schemas.microsoft.com/office/drawing/2014/main" id="{991F3016-5D33-AF42-A2FC-AFD528B86AEF}"/>
                </a:ext>
              </a:extLst>
            </p:cNvPr>
            <p:cNvSpPr/>
            <p:nvPr/>
          </p:nvSpPr>
          <p:spPr>
            <a:xfrm>
              <a:off x="3582460" y="3092278"/>
              <a:ext cx="8962" cy="8962"/>
            </a:xfrm>
            <a:custGeom>
              <a:avLst/>
              <a:gdLst/>
              <a:ahLst/>
              <a:cxnLst/>
              <a:rect l="l" t="t" r="r" b="b"/>
              <a:pathLst>
                <a:path w="279" h="279" extrusionOk="0">
                  <a:moveTo>
                    <a:pt x="139" y="0"/>
                  </a:moveTo>
                  <a:cubicBezTo>
                    <a:pt x="63" y="0"/>
                    <a:pt x="0" y="63"/>
                    <a:pt x="0" y="139"/>
                  </a:cubicBezTo>
                  <a:cubicBezTo>
                    <a:pt x="0" y="216"/>
                    <a:pt x="63" y="278"/>
                    <a:pt x="139" y="278"/>
                  </a:cubicBezTo>
                  <a:cubicBezTo>
                    <a:pt x="216" y="278"/>
                    <a:pt x="278" y="216"/>
                    <a:pt x="278" y="139"/>
                  </a:cubicBezTo>
                  <a:cubicBezTo>
                    <a:pt x="278" y="63"/>
                    <a:pt x="216" y="0"/>
                    <a:pt x="13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06;p58">
              <a:extLst>
                <a:ext uri="{FF2B5EF4-FFF2-40B4-BE49-F238E27FC236}">
                  <a16:creationId xmlns:a16="http://schemas.microsoft.com/office/drawing/2014/main" id="{E69221F1-0B3E-084B-9FBA-20761FB4CBFB}"/>
                </a:ext>
              </a:extLst>
            </p:cNvPr>
            <p:cNvSpPr/>
            <p:nvPr/>
          </p:nvSpPr>
          <p:spPr>
            <a:xfrm>
              <a:off x="3528556" y="3074320"/>
              <a:ext cx="26951" cy="8962"/>
            </a:xfrm>
            <a:custGeom>
              <a:avLst/>
              <a:gdLst/>
              <a:ahLst/>
              <a:cxnLst/>
              <a:rect l="l" t="t" r="r" b="b"/>
              <a:pathLst>
                <a:path w="839" h="279" extrusionOk="0">
                  <a:moveTo>
                    <a:pt x="139" y="0"/>
                  </a:moveTo>
                  <a:cubicBezTo>
                    <a:pt x="64" y="0"/>
                    <a:pt x="1" y="64"/>
                    <a:pt x="1" y="139"/>
                  </a:cubicBezTo>
                  <a:cubicBezTo>
                    <a:pt x="1" y="216"/>
                    <a:pt x="61" y="278"/>
                    <a:pt x="139" y="278"/>
                  </a:cubicBezTo>
                  <a:lnTo>
                    <a:pt x="698" y="278"/>
                  </a:lnTo>
                  <a:cubicBezTo>
                    <a:pt x="776" y="278"/>
                    <a:pt x="839" y="216"/>
                    <a:pt x="839" y="139"/>
                  </a:cubicBezTo>
                  <a:cubicBezTo>
                    <a:pt x="839" y="64"/>
                    <a:pt x="776" y="0"/>
                    <a:pt x="69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07;p58">
              <a:extLst>
                <a:ext uri="{FF2B5EF4-FFF2-40B4-BE49-F238E27FC236}">
                  <a16:creationId xmlns:a16="http://schemas.microsoft.com/office/drawing/2014/main" id="{D297D7AD-B693-9D4E-98F3-0365C9A5785C}"/>
                </a:ext>
              </a:extLst>
            </p:cNvPr>
            <p:cNvSpPr/>
            <p:nvPr/>
          </p:nvSpPr>
          <p:spPr>
            <a:xfrm>
              <a:off x="3564471" y="3074320"/>
              <a:ext cx="26951" cy="8962"/>
            </a:xfrm>
            <a:custGeom>
              <a:avLst/>
              <a:gdLst/>
              <a:ahLst/>
              <a:cxnLst/>
              <a:rect l="l" t="t" r="r" b="b"/>
              <a:pathLst>
                <a:path w="839" h="279" extrusionOk="0">
                  <a:moveTo>
                    <a:pt x="141" y="0"/>
                  </a:moveTo>
                  <a:cubicBezTo>
                    <a:pt x="64" y="0"/>
                    <a:pt x="0" y="64"/>
                    <a:pt x="0" y="139"/>
                  </a:cubicBezTo>
                  <a:cubicBezTo>
                    <a:pt x="0" y="216"/>
                    <a:pt x="62" y="278"/>
                    <a:pt x="141" y="278"/>
                  </a:cubicBezTo>
                  <a:lnTo>
                    <a:pt x="699" y="278"/>
                  </a:lnTo>
                  <a:cubicBezTo>
                    <a:pt x="777" y="278"/>
                    <a:pt x="838" y="216"/>
                    <a:pt x="838" y="139"/>
                  </a:cubicBezTo>
                  <a:cubicBezTo>
                    <a:pt x="838" y="64"/>
                    <a:pt x="777" y="0"/>
                    <a:pt x="69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08;p58">
              <a:extLst>
                <a:ext uri="{FF2B5EF4-FFF2-40B4-BE49-F238E27FC236}">
                  <a16:creationId xmlns:a16="http://schemas.microsoft.com/office/drawing/2014/main" id="{BCBDD639-71DD-964C-867B-82CF7A67C91E}"/>
                </a:ext>
              </a:extLst>
            </p:cNvPr>
            <p:cNvSpPr/>
            <p:nvPr/>
          </p:nvSpPr>
          <p:spPr>
            <a:xfrm>
              <a:off x="3669002" y="3083251"/>
              <a:ext cx="8962" cy="8994"/>
            </a:xfrm>
            <a:custGeom>
              <a:avLst/>
              <a:gdLst/>
              <a:ahLst/>
              <a:cxnLst/>
              <a:rect l="l" t="t" r="r" b="b"/>
              <a:pathLst>
                <a:path w="279" h="280" extrusionOk="0">
                  <a:moveTo>
                    <a:pt x="139" y="0"/>
                  </a:moveTo>
                  <a:cubicBezTo>
                    <a:pt x="63" y="0"/>
                    <a:pt x="0" y="63"/>
                    <a:pt x="0" y="139"/>
                  </a:cubicBezTo>
                  <a:cubicBezTo>
                    <a:pt x="0" y="218"/>
                    <a:pt x="63" y="280"/>
                    <a:pt x="139" y="280"/>
                  </a:cubicBezTo>
                  <a:cubicBezTo>
                    <a:pt x="216" y="280"/>
                    <a:pt x="278" y="218"/>
                    <a:pt x="278" y="139"/>
                  </a:cubicBezTo>
                  <a:cubicBezTo>
                    <a:pt x="278" y="63"/>
                    <a:pt x="216"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1" name="Google Shape;1331;p35"/>
          <p:cNvSpPr txBox="1">
            <a:spLocks noGrp="1"/>
          </p:cNvSpPr>
          <p:nvPr>
            <p:ph type="title"/>
          </p:nvPr>
        </p:nvSpPr>
        <p:spPr>
          <a:xfrm>
            <a:off x="719296" y="1557420"/>
            <a:ext cx="7704000" cy="1665000"/>
          </a:xfrm>
        </p:spPr>
        <p:txBody>
          <a:bodyPr spcFirstLastPara="1" wrap="square" lIns="91425" tIns="91425" rIns="91425" bIns="91425" anchor="ctr" anchorCtr="0">
            <a:normAutofit fontScale="90000"/>
          </a:bodyPr>
          <a:lstStyle/>
          <a:p>
            <a:pPr marL="0" lvl="0" indent="0" rtl="0">
              <a:lnSpc>
                <a:spcPct val="90000"/>
              </a:lnSpc>
              <a:spcBef>
                <a:spcPts val="0"/>
              </a:spcBef>
              <a:spcAft>
                <a:spcPts val="0"/>
              </a:spcAft>
              <a:buNone/>
            </a:pPr>
            <a:r>
              <a:rPr lang="en-CA" sz="7500" dirty="0"/>
              <a:t>(non) Parametric</a:t>
            </a:r>
          </a:p>
        </p:txBody>
      </p:sp>
    </p:spTree>
    <p:extLst>
      <p:ext uri="{BB962C8B-B14F-4D97-AF65-F5344CB8AC3E}">
        <p14:creationId xmlns:p14="http://schemas.microsoft.com/office/powerpoint/2010/main" val="2254080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5"/>
        <p:cNvGrpSpPr/>
        <p:nvPr/>
      </p:nvGrpSpPr>
      <p:grpSpPr>
        <a:xfrm>
          <a:off x="0" y="0"/>
          <a:ext cx="0" cy="0"/>
          <a:chOff x="0" y="0"/>
          <a:chExt cx="0" cy="0"/>
        </a:xfrm>
      </p:grpSpPr>
      <p:sp>
        <p:nvSpPr>
          <p:cNvPr id="1717" name="Google Shape;1717;p42"/>
          <p:cNvSpPr txBox="1">
            <a:spLocks noGrp="1"/>
          </p:cNvSpPr>
          <p:nvPr>
            <p:ph type="title" idx="4294967295"/>
          </p:nvPr>
        </p:nvSpPr>
        <p:spPr>
          <a:xfrm>
            <a:off x="719931" y="1895062"/>
            <a:ext cx="7704137" cy="166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solidFill>
                  <a:schemeClr val="tx2">
                    <a:lumMod val="20000"/>
                    <a:lumOff val="80000"/>
                  </a:schemeClr>
                </a:solidFill>
              </a:rPr>
              <a:t>Linear</a:t>
            </a:r>
            <a:r>
              <a:rPr lang="en" sz="6600" dirty="0"/>
              <a:t> </a:t>
            </a:r>
            <a:r>
              <a:rPr lang="en" sz="6600" dirty="0">
                <a:solidFill>
                  <a:schemeClr val="tx2">
                    <a:lumMod val="20000"/>
                    <a:lumOff val="80000"/>
                  </a:schemeClr>
                </a:solidFill>
              </a:rPr>
              <a:t>regression</a:t>
            </a:r>
            <a:endParaRPr sz="6600" dirty="0">
              <a:solidFill>
                <a:schemeClr val="tx2">
                  <a:lumMod val="20000"/>
                  <a:lumOff val="8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3" name="Title 2">
            <a:extLst>
              <a:ext uri="{FF2B5EF4-FFF2-40B4-BE49-F238E27FC236}">
                <a16:creationId xmlns:a16="http://schemas.microsoft.com/office/drawing/2014/main" id="{55B67A4D-B25F-8345-BE92-240672DFB9AE}"/>
              </a:ext>
            </a:extLst>
          </p:cNvPr>
          <p:cNvSpPr>
            <a:spLocks noGrp="1"/>
          </p:cNvSpPr>
          <p:nvPr>
            <p:ph type="title" idx="4294967295"/>
          </p:nvPr>
        </p:nvSpPr>
        <p:spPr>
          <a:xfrm>
            <a:off x="504825" y="2151062"/>
            <a:ext cx="8134350" cy="841375"/>
          </a:xfrm>
        </p:spPr>
        <p:txBody>
          <a:bodyPr/>
          <a:lstStyle/>
          <a:p>
            <a:pPr algn="ctr"/>
            <a:r>
              <a:rPr lang="en-US" sz="2400" dirty="0"/>
              <a:t>What is a regression?</a:t>
            </a:r>
          </a:p>
        </p:txBody>
      </p:sp>
    </p:spTree>
    <p:extLst>
      <p:ext uri="{BB962C8B-B14F-4D97-AF65-F5344CB8AC3E}">
        <p14:creationId xmlns:p14="http://schemas.microsoft.com/office/powerpoint/2010/main" val="138706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3" name="Title 2">
            <a:extLst>
              <a:ext uri="{FF2B5EF4-FFF2-40B4-BE49-F238E27FC236}">
                <a16:creationId xmlns:a16="http://schemas.microsoft.com/office/drawing/2014/main" id="{55B67A4D-B25F-8345-BE92-240672DFB9AE}"/>
              </a:ext>
            </a:extLst>
          </p:cNvPr>
          <p:cNvSpPr>
            <a:spLocks noGrp="1"/>
          </p:cNvSpPr>
          <p:nvPr>
            <p:ph type="title" idx="4294967295"/>
          </p:nvPr>
        </p:nvSpPr>
        <p:spPr>
          <a:xfrm>
            <a:off x="504825" y="2151062"/>
            <a:ext cx="8134350" cy="841375"/>
          </a:xfrm>
        </p:spPr>
        <p:txBody>
          <a:bodyPr/>
          <a:lstStyle/>
          <a:p>
            <a:pPr algn="ctr"/>
            <a:r>
              <a:rPr lang="en" sz="2400" dirty="0"/>
              <a:t>To put it simply a regression is a set of statistical tools used to describe and quantify the relationship between dependent and independent variables </a:t>
            </a:r>
            <a:endParaRPr lang="en-US" sz="2400" dirty="0"/>
          </a:p>
        </p:txBody>
      </p:sp>
    </p:spTree>
    <p:extLst>
      <p:ext uri="{BB962C8B-B14F-4D97-AF65-F5344CB8AC3E}">
        <p14:creationId xmlns:p14="http://schemas.microsoft.com/office/powerpoint/2010/main" val="2059540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3" name="Title 2">
            <a:extLst>
              <a:ext uri="{FF2B5EF4-FFF2-40B4-BE49-F238E27FC236}">
                <a16:creationId xmlns:a16="http://schemas.microsoft.com/office/drawing/2014/main" id="{55B67A4D-B25F-8345-BE92-240672DFB9AE}"/>
              </a:ext>
            </a:extLst>
          </p:cNvPr>
          <p:cNvSpPr>
            <a:spLocks noGrp="1"/>
          </p:cNvSpPr>
          <p:nvPr>
            <p:ph type="title" idx="4294967295"/>
          </p:nvPr>
        </p:nvSpPr>
        <p:spPr>
          <a:xfrm>
            <a:off x="504825" y="2151062"/>
            <a:ext cx="8134350" cy="841375"/>
          </a:xfrm>
        </p:spPr>
        <p:txBody>
          <a:bodyPr/>
          <a:lstStyle/>
          <a:p>
            <a:pPr algn="ctr"/>
            <a:r>
              <a:rPr lang="en" sz="2400" dirty="0"/>
              <a:t>Dependent variables (y)</a:t>
            </a:r>
            <a:br>
              <a:rPr lang="en" sz="2400" dirty="0"/>
            </a:br>
            <a:r>
              <a:rPr lang="en" sz="2400" dirty="0"/>
              <a:t>are the outcomes we wish to predict based on independent variables </a:t>
            </a:r>
            <a:endParaRPr lang="en-US" sz="2400" dirty="0"/>
          </a:p>
        </p:txBody>
      </p:sp>
    </p:spTree>
    <p:extLst>
      <p:ext uri="{BB962C8B-B14F-4D97-AF65-F5344CB8AC3E}">
        <p14:creationId xmlns:p14="http://schemas.microsoft.com/office/powerpoint/2010/main" val="1807295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3" name="Title 2">
            <a:extLst>
              <a:ext uri="{FF2B5EF4-FFF2-40B4-BE49-F238E27FC236}">
                <a16:creationId xmlns:a16="http://schemas.microsoft.com/office/drawing/2014/main" id="{55B67A4D-B25F-8345-BE92-240672DFB9AE}"/>
              </a:ext>
            </a:extLst>
          </p:cNvPr>
          <p:cNvSpPr>
            <a:spLocks noGrp="1"/>
          </p:cNvSpPr>
          <p:nvPr>
            <p:ph type="title" idx="4294967295"/>
          </p:nvPr>
        </p:nvSpPr>
        <p:spPr>
          <a:xfrm>
            <a:off x="504825" y="2151062"/>
            <a:ext cx="8134350" cy="841375"/>
          </a:xfrm>
        </p:spPr>
        <p:txBody>
          <a:bodyPr/>
          <a:lstStyle/>
          <a:p>
            <a:pPr algn="ctr"/>
            <a:r>
              <a:rPr lang="en" sz="2400" dirty="0"/>
              <a:t>Independent variables (x)</a:t>
            </a:r>
            <a:br>
              <a:rPr lang="en" sz="2400" dirty="0"/>
            </a:br>
            <a:r>
              <a:rPr lang="en" sz="2400" dirty="0"/>
              <a:t>are the covariates/ predictors / features we think change the value of the outcome variable in a quantifiable way</a:t>
            </a:r>
            <a:endParaRPr lang="en-US" sz="2400" dirty="0"/>
          </a:p>
        </p:txBody>
      </p:sp>
    </p:spTree>
    <p:extLst>
      <p:ext uri="{BB962C8B-B14F-4D97-AF65-F5344CB8AC3E}">
        <p14:creationId xmlns:p14="http://schemas.microsoft.com/office/powerpoint/2010/main" val="1583624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20000"/>
                    <a:lumOff val="80000"/>
                  </a:schemeClr>
                </a:solidFill>
              </a:rPr>
              <a:t>Linear Regression Models</a:t>
            </a:r>
            <a:endParaRPr dirty="0">
              <a:solidFill>
                <a:schemeClr val="tx2">
                  <a:lumMod val="20000"/>
                  <a:lumOff val="80000"/>
                </a:schemeClr>
              </a:solidFill>
            </a:endParaRPr>
          </a:p>
        </p:txBody>
      </p:sp>
      <mc:AlternateContent xmlns:mc="http://schemas.openxmlformats.org/markup-compatibility/2006">
        <mc:Choice xmlns:a14="http://schemas.microsoft.com/office/drawing/2010/main" Requires="a14">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944456" y="162237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nSpc>
                    <a:spcPct val="90000"/>
                  </a:lnSpc>
                </a:pPr>
                <a:r>
                  <a:rPr lang="en-US" sz="2000" dirty="0">
                    <a:solidFill>
                      <a:srgbClr val="FFC000"/>
                    </a:solidFill>
                  </a:rPr>
                  <a:t>Intercept </a:t>
                </a:r>
                <a:r>
                  <a:rPr lang="en-US" sz="2000" dirty="0">
                    <a:solidFill>
                      <a:srgbClr val="FFC000"/>
                    </a:solidFill>
                    <a:sym typeface="Wingdings" pitchFamily="2" charset="2"/>
                  </a:rPr>
                  <a:t> the y-value of the regression line for an </a:t>
                </a:r>
              </a:p>
              <a:p>
                <a:pPr>
                  <a:lnSpc>
                    <a:spcPct val="90000"/>
                  </a:lnSpc>
                </a:pPr>
                <a:r>
                  <a:rPr lang="en-US" sz="2000" dirty="0">
                    <a:solidFill>
                      <a:srgbClr val="FFC000"/>
                    </a:solidFill>
                    <a:sym typeface="Wingdings" pitchFamily="2" charset="2"/>
                  </a:rPr>
                  <a:t>x value of 0</a:t>
                </a:r>
              </a:p>
              <a:p>
                <a:pPr>
                  <a:lnSpc>
                    <a:spcPct val="90000"/>
                  </a:lnSpc>
                </a:pPr>
                <a:endParaRPr lang="en-US" sz="2000" dirty="0">
                  <a:solidFill>
                    <a:srgbClr val="FFC000"/>
                  </a:solidFill>
                  <a:sym typeface="Wingdings" pitchFamily="2" charset="2"/>
                </a:endParaRPr>
              </a:p>
              <a:p>
                <a:pPr>
                  <a:lnSpc>
                    <a:spcPct val="90000"/>
                  </a:lnSpc>
                </a:pPr>
                <a:r>
                  <a:rPr lang="en-US" sz="2000" dirty="0">
                    <a:solidFill>
                      <a:srgbClr val="FFC000"/>
                    </a:solidFill>
                    <a:sym typeface="Wingdings" pitchFamily="2" charset="2"/>
                  </a:rPr>
                  <a:t>     Slope  how steep the line is (for every 1 unit increase in x, how much do you expect y to increase)</a:t>
                </a:r>
              </a:p>
              <a:p>
                <a:pPr>
                  <a:lnSpc>
                    <a:spcPct val="90000"/>
                  </a:lnSpc>
                </a:pPr>
                <a:endParaRPr lang="en-US" sz="2000" dirty="0">
                  <a:solidFill>
                    <a:srgbClr val="FFC000"/>
                  </a:solidFill>
                  <a:sym typeface="Wingdings" pitchFamily="2" charset="2"/>
                </a:endParaRPr>
              </a:p>
              <a:p>
                <a:pPr>
                  <a:lnSpc>
                    <a:spcPct val="90000"/>
                  </a:lnSpc>
                </a:pPr>
                <a:r>
                  <a:rPr lang="en-US" sz="2000" dirty="0">
                    <a:solidFill>
                      <a:srgbClr val="FFC000"/>
                    </a:solidFill>
                    <a:sym typeface="Wingdings" pitchFamily="2" charset="2"/>
                  </a:rPr>
                  <a:t>These are also called beta coefficients </a:t>
                </a:r>
              </a:p>
              <a:p>
                <a:pPr>
                  <a:lnSpc>
                    <a:spcPct val="90000"/>
                  </a:lnSpc>
                </a:pPr>
                <a:endParaRPr lang="en-US" sz="2000" dirty="0">
                  <a:solidFill>
                    <a:srgbClr val="FFC000"/>
                  </a:solidFill>
                </a:endParaRPr>
              </a:p>
              <a:p>
                <a:pPr>
                  <a:lnSpc>
                    <a:spcPct val="90000"/>
                  </a:lnSpc>
                </a:pPr>
                <a14:m>
                  <m:oMath xmlns:m="http://schemas.openxmlformats.org/officeDocument/2006/math">
                    <m:r>
                      <a:rPr lang="en-US" sz="2000" i="1">
                        <a:solidFill>
                          <a:srgbClr val="FFC000"/>
                        </a:solidFill>
                        <a:latin typeface="Cambria Math" panose="02040503050406030204" pitchFamily="18" charset="0"/>
                      </a:rPr>
                      <m:t>𝑦</m:t>
                    </m:r>
                    <m:r>
                      <a:rPr lang="en-US" sz="2000" i="1">
                        <a:solidFill>
                          <a:srgbClr val="FFC000"/>
                        </a:solidFill>
                        <a:latin typeface="Cambria Math" panose="02040503050406030204" pitchFamily="18" charset="0"/>
                      </a:rPr>
                      <m:t>=</m:t>
                    </m:r>
                    <m:sSub>
                      <m:sSubPr>
                        <m:ctrlPr>
                          <a:rPr lang="en-CA"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𝛽</m:t>
                        </m:r>
                      </m:e>
                      <m:sub>
                        <m:r>
                          <a:rPr lang="en-US" sz="2000" i="1">
                            <a:solidFill>
                              <a:srgbClr val="FFC000"/>
                            </a:solidFill>
                            <a:latin typeface="Cambria Math" panose="02040503050406030204" pitchFamily="18" charset="0"/>
                          </a:rPr>
                          <m:t>0</m:t>
                        </m:r>
                      </m:sub>
                    </m:sSub>
                    <m:r>
                      <a:rPr lang="en-US" sz="2000" i="1">
                        <a:solidFill>
                          <a:srgbClr val="FFC000"/>
                        </a:solidFill>
                        <a:latin typeface="Cambria Math" panose="02040503050406030204" pitchFamily="18" charset="0"/>
                      </a:rPr>
                      <m:t>+</m:t>
                    </m:r>
                    <m:sSub>
                      <m:sSubPr>
                        <m:ctrlPr>
                          <a:rPr lang="en-CA" sz="2000" i="1">
                            <a:solidFill>
                              <a:srgbClr val="FFC000"/>
                            </a:solidFill>
                            <a:latin typeface="Cambria Math" panose="02040503050406030204" pitchFamily="18" charset="0"/>
                          </a:rPr>
                        </m:ctrlPr>
                      </m:sSubPr>
                      <m:e>
                        <m:r>
                          <a:rPr lang="en-US" sz="2000" i="1">
                            <a:solidFill>
                              <a:srgbClr val="FFC000"/>
                            </a:solidFill>
                            <a:latin typeface="Cambria Math" panose="02040503050406030204" pitchFamily="18" charset="0"/>
                          </a:rPr>
                          <m:t>𝛽</m:t>
                        </m:r>
                      </m:e>
                      <m:sub>
                        <m:r>
                          <a:rPr lang="en-US" sz="2000" i="1">
                            <a:solidFill>
                              <a:srgbClr val="FFC000"/>
                            </a:solidFill>
                            <a:latin typeface="Cambria Math" panose="02040503050406030204" pitchFamily="18" charset="0"/>
                          </a:rPr>
                          <m:t>1</m:t>
                        </m:r>
                      </m:sub>
                    </m:sSub>
                    <m:r>
                      <a:rPr lang="en-US" sz="2000" i="1">
                        <a:solidFill>
                          <a:srgbClr val="FFC000"/>
                        </a:solidFill>
                        <a:latin typeface="Cambria Math" panose="02040503050406030204" pitchFamily="18" charset="0"/>
                      </a:rPr>
                      <m:t>∗</m:t>
                    </m:r>
                    <m:r>
                      <a:rPr lang="en-US" sz="2000" i="1">
                        <a:solidFill>
                          <a:srgbClr val="FFC000"/>
                        </a:solidFill>
                        <a:latin typeface="Cambria Math" panose="02040503050406030204" pitchFamily="18" charset="0"/>
                      </a:rPr>
                      <m:t>𝐴𝑔𝑒</m:t>
                    </m:r>
                  </m:oMath>
                </a14:m>
                <a:r>
                  <a:rPr lang="en-US" sz="2000" dirty="0">
                    <a:solidFill>
                      <a:srgbClr val="FFC000"/>
                    </a:solidFill>
                  </a:rPr>
                  <a:t> + Residual</a:t>
                </a:r>
              </a:p>
              <a:p>
                <a:pPr algn="l"/>
                <a:endParaRPr lang="en-US" sz="2000" dirty="0">
                  <a:solidFill>
                    <a:srgbClr val="FFC000"/>
                  </a:solidFill>
                </a:endParaRPr>
              </a:p>
              <a:p>
                <a:pPr algn="l">
                  <a:lnSpc>
                    <a:spcPct val="150000"/>
                  </a:lnSpc>
                </a:pPr>
                <a:endParaRPr lang="en-US" sz="2000" dirty="0">
                  <a:solidFill>
                    <a:srgbClr val="FFC000"/>
                  </a:solidFill>
                </a:endParaRPr>
              </a:p>
            </p:txBody>
          </p:sp>
        </mc:Choice>
        <mc:Fallback>
          <p:sp>
            <p:nvSpPr>
              <p:cNvPr id="32" name="Google Shape;743;p29">
                <a:extLst>
                  <a:ext uri="{FF2B5EF4-FFF2-40B4-BE49-F238E27FC236}">
                    <a16:creationId xmlns:a16="http://schemas.microsoft.com/office/drawing/2014/main" id="{F6371D91-0DD9-5D42-9D6C-DE987020A68B}"/>
                  </a:ext>
                </a:extLst>
              </p:cNvPr>
              <p:cNvSpPr txBox="1">
                <a:spLocks noRot="1" noChangeAspect="1" noMove="1" noResize="1" noEditPoints="1" noAdjustHandles="1" noChangeArrowheads="1" noChangeShapeType="1" noTextEdit="1"/>
              </p:cNvSpPr>
              <p:nvPr/>
            </p:nvSpPr>
            <p:spPr>
              <a:xfrm>
                <a:off x="944456" y="1622376"/>
                <a:ext cx="7406100" cy="3209700"/>
              </a:xfrm>
              <a:prstGeom prst="rect">
                <a:avLst/>
              </a:prstGeom>
              <a:blipFill>
                <a:blip r:embed="rId3"/>
                <a:stretch>
                  <a:fillRect t="-787" r="-68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311957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MAKE EXAMPLE PLOT USING OUR DATA </a:t>
            </a:r>
          </a:p>
        </p:txBody>
      </p:sp>
      <p:sp>
        <p:nvSpPr>
          <p:cNvPr id="21" name="Google Shape;1761;p54">
            <a:extLst>
              <a:ext uri="{FF2B5EF4-FFF2-40B4-BE49-F238E27FC236}">
                <a16:creationId xmlns:a16="http://schemas.microsoft.com/office/drawing/2014/main" id="{B4D1DCF0-067E-4742-9D27-C98F256C3AF7}"/>
              </a:ext>
            </a:extLst>
          </p:cNvPr>
          <p:cNvSpPr txBox="1">
            <a:spLocks/>
          </p:cNvSpPr>
          <p:nvPr/>
        </p:nvSpPr>
        <p:spPr>
          <a:xfrm>
            <a:off x="0" y="588963"/>
            <a:ext cx="7734300" cy="573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1pPr>
            <a:lvl2pPr marR="0" lvl="1"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2pPr>
            <a:lvl3pPr marR="0" lvl="2"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3pPr>
            <a:lvl4pPr marR="0" lvl="3"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4pPr>
            <a:lvl5pPr marR="0" lvl="4"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5pPr>
            <a:lvl6pPr marR="0" lvl="5"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6pPr>
            <a:lvl7pPr marR="0" lvl="6"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7pPr>
            <a:lvl8pPr marR="0" lvl="7"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8pPr>
            <a:lvl9pPr marR="0" lvl="8" algn="l" rtl="0">
              <a:lnSpc>
                <a:spcPct val="100000"/>
              </a:lnSpc>
              <a:spcBef>
                <a:spcPts val="0"/>
              </a:spcBef>
              <a:spcAft>
                <a:spcPts val="0"/>
              </a:spcAft>
              <a:buClr>
                <a:schemeClr val="dk2"/>
              </a:buClr>
              <a:buSzPts val="2800"/>
              <a:buFont typeface="Zen Dots"/>
              <a:buNone/>
              <a:defRPr sz="2800" b="0" i="0" u="none" strike="noStrike" cap="none">
                <a:solidFill>
                  <a:schemeClr val="dk2"/>
                </a:solidFill>
                <a:latin typeface="Zen Dots"/>
                <a:ea typeface="Zen Dots"/>
                <a:cs typeface="Zen Dots"/>
                <a:sym typeface="Zen Dots"/>
              </a:defRPr>
            </a:lvl9pPr>
          </a:lstStyle>
          <a:p>
            <a:pPr algn="ctr"/>
            <a:r>
              <a:rPr lang="en-CA">
                <a:solidFill>
                  <a:schemeClr val="tx2">
                    <a:lumMod val="20000"/>
                    <a:lumOff val="80000"/>
                  </a:schemeClr>
                </a:solidFill>
              </a:rPr>
              <a:t>Linear Regression Models</a:t>
            </a:r>
            <a:endParaRPr lang="en-CA" dirty="0">
              <a:solidFill>
                <a:schemeClr val="tx2">
                  <a:lumMod val="20000"/>
                  <a:lumOff val="80000"/>
                </a:schemeClr>
              </a:solidFill>
            </a:endParaRPr>
          </a:p>
        </p:txBody>
      </p:sp>
    </p:spTree>
    <p:extLst>
      <p:ext uri="{BB962C8B-B14F-4D97-AF65-F5344CB8AC3E}">
        <p14:creationId xmlns:p14="http://schemas.microsoft.com/office/powerpoint/2010/main" val="1304616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Statistical twins</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ANOVAs and Linear regressions are not so different from one another… they are a LOT alike!  In fact ANOVAs are a special case of a regression where all variables are categorical </a:t>
            </a:r>
          </a:p>
          <a:p>
            <a:pPr algn="l">
              <a:lnSpc>
                <a:spcPct val="150000"/>
              </a:lnSpc>
            </a:pPr>
            <a:endParaRPr lang="en-US" sz="2000" dirty="0">
              <a:solidFill>
                <a:srgbClr val="FFC000"/>
              </a:solidFill>
            </a:endParaRPr>
          </a:p>
          <a:p>
            <a:pPr algn="l">
              <a:lnSpc>
                <a:spcPct val="150000"/>
              </a:lnSpc>
            </a:pPr>
            <a:r>
              <a:rPr lang="en-US" sz="2000" dirty="0">
                <a:solidFill>
                  <a:srgbClr val="FFC000"/>
                </a:solidFill>
              </a:rPr>
              <a:t>Let us explore how they are two sides of the same coin:</a:t>
            </a:r>
          </a:p>
          <a:p>
            <a:pPr algn="l">
              <a:lnSpc>
                <a:spcPct val="150000"/>
              </a:lnSpc>
            </a:pPr>
            <a:endParaRPr lang="en-US" sz="2000" dirty="0">
              <a:solidFill>
                <a:srgbClr val="FFC000"/>
              </a:solidFill>
            </a:endParaRPr>
          </a:p>
        </p:txBody>
      </p:sp>
    </p:spTree>
    <p:extLst>
      <p:ext uri="{BB962C8B-B14F-4D97-AF65-F5344CB8AC3E}">
        <p14:creationId xmlns:p14="http://schemas.microsoft.com/office/powerpoint/2010/main" val="1211897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7242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Statistical twins</a:t>
            </a:r>
            <a:endParaRPr dirty="0"/>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If you run a one-way ANOVA and a regression, you will notice that the ‘cell’ means or group means are in fact the same as the coefficients (i.e., effects) of a regression when you consider the intercept. See code for example </a:t>
            </a:r>
          </a:p>
          <a:p>
            <a:pPr algn="l">
              <a:lnSpc>
                <a:spcPct val="150000"/>
              </a:lnSpc>
            </a:pPr>
            <a:endParaRPr lang="en-US" sz="2000" dirty="0">
              <a:solidFill>
                <a:srgbClr val="FFC000"/>
              </a:solidFill>
            </a:endParaRPr>
          </a:p>
          <a:p>
            <a:pPr algn="l">
              <a:lnSpc>
                <a:spcPct val="150000"/>
              </a:lnSpc>
            </a:pPr>
            <a:r>
              <a:rPr lang="en-US" sz="2000" dirty="0">
                <a:solidFill>
                  <a:srgbClr val="FFC000"/>
                </a:solidFill>
              </a:rPr>
              <a:t>*** Note that the way you code your data will affect how you interpret the results! See next class for details. </a:t>
            </a:r>
          </a:p>
        </p:txBody>
      </p:sp>
    </p:spTree>
    <p:extLst>
      <p:ext uri="{BB962C8B-B14F-4D97-AF65-F5344CB8AC3E}">
        <p14:creationId xmlns:p14="http://schemas.microsoft.com/office/powerpoint/2010/main" val="74016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Non-parametric tests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66885"/>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In stats there are some tests that are </a:t>
            </a:r>
            <a:r>
              <a:rPr lang="en-US" sz="2000" b="1" dirty="0">
                <a:solidFill>
                  <a:srgbClr val="FFC000"/>
                </a:solidFill>
              </a:rPr>
              <a:t>non-parametric,</a:t>
            </a:r>
            <a:r>
              <a:rPr lang="en-US" sz="2000" dirty="0">
                <a:solidFill>
                  <a:srgbClr val="FFC000"/>
                </a:solidFill>
              </a:rPr>
              <a:t> by this statisticians mean that the test does not require assuming a specific model or distribution for your data</a:t>
            </a:r>
          </a:p>
          <a:p>
            <a:pPr algn="l">
              <a:lnSpc>
                <a:spcPct val="150000"/>
              </a:lnSpc>
            </a:pPr>
            <a:r>
              <a:rPr lang="en-US" sz="2000" dirty="0">
                <a:solidFill>
                  <a:srgbClr val="FFC000"/>
                </a:solidFill>
              </a:rPr>
              <a:t> These are sometimes referred to as </a:t>
            </a:r>
            <a:r>
              <a:rPr lang="en-US" sz="2000" b="1" dirty="0">
                <a:solidFill>
                  <a:srgbClr val="FFC000"/>
                </a:solidFill>
              </a:rPr>
              <a:t>non-distributional </a:t>
            </a:r>
            <a:r>
              <a:rPr lang="en-US" sz="2000" dirty="0">
                <a:solidFill>
                  <a:srgbClr val="FFC000"/>
                </a:solidFill>
              </a:rPr>
              <a:t>tests</a:t>
            </a:r>
          </a:p>
          <a:p>
            <a:pPr algn="l">
              <a:lnSpc>
                <a:spcPct val="150000"/>
              </a:lnSpc>
            </a:pPr>
            <a:r>
              <a:rPr lang="en-US" sz="2000" dirty="0">
                <a:solidFill>
                  <a:srgbClr val="FFC000"/>
                </a:solidFill>
              </a:rPr>
              <a:t>These tests are used when you do not want to assume a specific distribution (e.g., violation),  or do not know the distribution of your data </a:t>
            </a:r>
          </a:p>
        </p:txBody>
      </p:sp>
    </p:spTree>
    <p:extLst>
      <p:ext uri="{BB962C8B-B14F-4D97-AF65-F5344CB8AC3E}">
        <p14:creationId xmlns:p14="http://schemas.microsoft.com/office/powerpoint/2010/main" val="333242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Non-parametric tests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dirty="0">
                <a:solidFill>
                  <a:srgbClr val="FFC000"/>
                </a:solidFill>
              </a:rPr>
              <a:t>Non-distributional </a:t>
            </a:r>
            <a:r>
              <a:rPr lang="en-US" sz="2000" dirty="0">
                <a:solidFill>
                  <a:srgbClr val="FFC000"/>
                </a:solidFill>
              </a:rPr>
              <a:t>tests</a:t>
            </a:r>
          </a:p>
          <a:p>
            <a:pPr algn="l">
              <a:lnSpc>
                <a:spcPct val="150000"/>
              </a:lnSpc>
            </a:pPr>
            <a:r>
              <a:rPr lang="en-US" sz="2000" dirty="0">
                <a:solidFill>
                  <a:srgbClr val="FFC000"/>
                </a:solidFill>
              </a:rPr>
              <a:t>You can make many of the common statistics non-distributional by a technique in statistics called </a:t>
            </a:r>
            <a:r>
              <a:rPr lang="en-US" sz="2000" b="1" dirty="0">
                <a:solidFill>
                  <a:srgbClr val="FFC000"/>
                </a:solidFill>
              </a:rPr>
              <a:t>permutations</a:t>
            </a:r>
          </a:p>
          <a:p>
            <a:pPr algn="l">
              <a:lnSpc>
                <a:spcPct val="150000"/>
              </a:lnSpc>
            </a:pPr>
            <a:r>
              <a:rPr lang="en-US" sz="2000" dirty="0">
                <a:solidFill>
                  <a:srgbClr val="FFC000"/>
                </a:solidFill>
              </a:rPr>
              <a:t>e.g., t-tests, ANOVA/regression, </a:t>
            </a:r>
            <a:r>
              <a:rPr lang="en-US" sz="2000" dirty="0" err="1">
                <a:solidFill>
                  <a:srgbClr val="FFC000"/>
                </a:solidFill>
              </a:rPr>
              <a:t>etc</a:t>
            </a:r>
            <a:endParaRPr lang="en-US" sz="2000" dirty="0">
              <a:solidFill>
                <a:srgbClr val="FFC000"/>
              </a:solidFill>
            </a:endParaRPr>
          </a:p>
          <a:p>
            <a:pPr algn="l">
              <a:lnSpc>
                <a:spcPct val="150000"/>
              </a:lnSpc>
            </a:pPr>
            <a:r>
              <a:rPr lang="en-US" sz="2000" dirty="0">
                <a:solidFill>
                  <a:srgbClr val="FFC000"/>
                </a:solidFill>
              </a:rPr>
              <a:t>Let us take the t-test as an example </a:t>
            </a:r>
          </a:p>
          <a:p>
            <a:pPr algn="l">
              <a:lnSpc>
                <a:spcPct val="150000"/>
              </a:lnSpc>
            </a:pPr>
            <a:endParaRPr lang="en-US" sz="2000" dirty="0">
              <a:solidFill>
                <a:srgbClr val="FFC000"/>
              </a:solidFill>
            </a:endParaRPr>
          </a:p>
        </p:txBody>
      </p:sp>
    </p:spTree>
    <p:extLst>
      <p:ext uri="{BB962C8B-B14F-4D97-AF65-F5344CB8AC3E}">
        <p14:creationId xmlns:p14="http://schemas.microsoft.com/office/powerpoint/2010/main" val="419288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0" y="588963"/>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Non-parametric t-tests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Regular t-tests assume your data is normally distributed </a:t>
            </a:r>
          </a:p>
          <a:p>
            <a:pPr algn="l">
              <a:lnSpc>
                <a:spcPct val="150000"/>
              </a:lnSpc>
            </a:pPr>
            <a:r>
              <a:rPr lang="en-US" sz="2000" dirty="0">
                <a:solidFill>
                  <a:srgbClr val="FFC000"/>
                </a:solidFill>
              </a:rPr>
              <a:t>There is a </a:t>
            </a:r>
            <a:r>
              <a:rPr lang="en-US" sz="2000" i="1" dirty="0">
                <a:solidFill>
                  <a:srgbClr val="FFC000"/>
                </a:solidFill>
              </a:rPr>
              <a:t>non-parametric equivalent of a t-test </a:t>
            </a:r>
            <a:r>
              <a:rPr lang="en-US" sz="2000" dirty="0">
                <a:solidFill>
                  <a:srgbClr val="FFC000"/>
                </a:solidFill>
              </a:rPr>
              <a:t>called the </a:t>
            </a:r>
            <a:r>
              <a:rPr lang="en-US" sz="2000" b="1" dirty="0">
                <a:solidFill>
                  <a:srgbClr val="FFC000"/>
                </a:solidFill>
              </a:rPr>
              <a:t>permutation t-test</a:t>
            </a:r>
            <a:r>
              <a:rPr lang="en-US" sz="2000" dirty="0">
                <a:solidFill>
                  <a:srgbClr val="FFC000"/>
                </a:solidFill>
              </a:rPr>
              <a:t>. This test works on the premise that you can observe a </a:t>
            </a:r>
            <a:r>
              <a:rPr lang="en-US" sz="2000" i="1" dirty="0">
                <a:solidFill>
                  <a:srgbClr val="FFC000"/>
                </a:solidFill>
              </a:rPr>
              <a:t>null distribution </a:t>
            </a:r>
            <a:r>
              <a:rPr lang="en-US" sz="2000" dirty="0">
                <a:solidFill>
                  <a:srgbClr val="FFC000"/>
                </a:solidFill>
              </a:rPr>
              <a:t>from your own data by randomly permuting groups.</a:t>
            </a:r>
          </a:p>
          <a:p>
            <a:pPr algn="l">
              <a:lnSpc>
                <a:spcPct val="150000"/>
              </a:lnSpc>
            </a:pPr>
            <a:r>
              <a:rPr lang="en-US" sz="2000" dirty="0">
                <a:solidFill>
                  <a:srgbClr val="FFC000"/>
                </a:solidFill>
              </a:rPr>
              <a:t>Reminder: a null distribution is the distribution when the </a:t>
            </a:r>
            <a:r>
              <a:rPr lang="en-US" sz="2000" i="1" dirty="0">
                <a:solidFill>
                  <a:srgbClr val="FFC000"/>
                </a:solidFill>
              </a:rPr>
              <a:t>null hypothesis </a:t>
            </a:r>
            <a:r>
              <a:rPr lang="en-US" sz="2000" dirty="0">
                <a:solidFill>
                  <a:srgbClr val="FFC000"/>
                </a:solidFill>
              </a:rPr>
              <a:t>is true</a:t>
            </a:r>
          </a:p>
        </p:txBody>
      </p:sp>
    </p:spTree>
    <p:extLst>
      <p:ext uri="{BB962C8B-B14F-4D97-AF65-F5344CB8AC3E}">
        <p14:creationId xmlns:p14="http://schemas.microsoft.com/office/powerpoint/2010/main" val="224826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696575" y="558360"/>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permutations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i="1" dirty="0">
                <a:solidFill>
                  <a:srgbClr val="FFC000"/>
                </a:solidFill>
              </a:rPr>
              <a:t>Permutations</a:t>
            </a:r>
            <a:r>
              <a:rPr lang="en-US" sz="2000" dirty="0">
                <a:solidFill>
                  <a:srgbClr val="FFC000"/>
                </a:solidFill>
              </a:rPr>
              <a:t> build a </a:t>
            </a:r>
            <a:r>
              <a:rPr lang="en-US" sz="2000" i="1" dirty="0">
                <a:solidFill>
                  <a:srgbClr val="FFC000"/>
                </a:solidFill>
              </a:rPr>
              <a:t>null distribution </a:t>
            </a:r>
            <a:r>
              <a:rPr lang="en-US" sz="2000" dirty="0">
                <a:solidFill>
                  <a:srgbClr val="FFC000"/>
                </a:solidFill>
              </a:rPr>
              <a:t>of data based on your observations under the assumption that randomly shuffling your data will void the effect of interest. Thus, you can measure how surprising the effect you observe is given your data based on the computed null distribution</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306738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704850" y="593226"/>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permutations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39649" y="193380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rgbClr val="FFC000"/>
                </a:solidFill>
              </a:rPr>
              <a:t>This technique is very similar to bootstrapping without replacement (i.e., no duplicate observations).</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4040992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idx="4294967295"/>
          </p:nvPr>
        </p:nvSpPr>
        <p:spPr>
          <a:xfrm>
            <a:off x="811313" y="564152"/>
            <a:ext cx="7734300" cy="5730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75000"/>
                  </a:schemeClr>
                </a:solidFill>
              </a:rPr>
              <a:t>permutations</a:t>
            </a:r>
            <a:endParaRPr dirty="0">
              <a:solidFill>
                <a:schemeClr val="tx2">
                  <a:lumMod val="75000"/>
                </a:schemeClr>
              </a:solidFill>
            </a:endParaRPr>
          </a:p>
        </p:txBody>
      </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solidFill>
                <a:schemeClr val="accent3"/>
              </a:solidFill>
            </a:endParaRP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pic>
        <p:nvPicPr>
          <p:cNvPr id="578" name="Picture 577">
            <a:extLst>
              <a:ext uri="{FF2B5EF4-FFF2-40B4-BE49-F238E27FC236}">
                <a16:creationId xmlns:a16="http://schemas.microsoft.com/office/drawing/2014/main" id="{A2F10413-3E08-0C44-9E9A-11F7F541D0D8}"/>
              </a:ext>
            </a:extLst>
          </p:cNvPr>
          <p:cNvPicPr>
            <a:picLocks noChangeAspect="1"/>
          </p:cNvPicPr>
          <p:nvPr/>
        </p:nvPicPr>
        <p:blipFill>
          <a:blip r:embed="rId3"/>
          <a:stretch>
            <a:fillRect/>
          </a:stretch>
        </p:blipFill>
        <p:spPr>
          <a:xfrm>
            <a:off x="1123559" y="-499554"/>
            <a:ext cx="5346730" cy="6919298"/>
          </a:xfrm>
          <a:prstGeom prst="rect">
            <a:avLst/>
          </a:prstGeom>
        </p:spPr>
      </p:pic>
    </p:spTree>
    <p:extLst>
      <p:ext uri="{BB962C8B-B14F-4D97-AF65-F5344CB8AC3E}">
        <p14:creationId xmlns:p14="http://schemas.microsoft.com/office/powerpoint/2010/main" val="1449653095"/>
      </p:ext>
    </p:extLst>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9891</TotalTime>
  <Words>1352</Words>
  <Application>Microsoft Macintosh PowerPoint</Application>
  <PresentationFormat>On-screen Show (16:9)</PresentationFormat>
  <Paragraphs>167</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Anaheim</vt:lpstr>
      <vt:lpstr>Cambria Math</vt:lpstr>
      <vt:lpstr>Zen Dots</vt:lpstr>
      <vt:lpstr>Rockwell</vt:lpstr>
      <vt:lpstr>Baloo 2</vt:lpstr>
      <vt:lpstr>Arial</vt:lpstr>
      <vt:lpstr> Computer Science Degree for College by Slidesgo</vt:lpstr>
      <vt:lpstr> StaRtistics introduction to statistics</vt:lpstr>
      <vt:lpstr>Class II</vt:lpstr>
      <vt:lpstr>(non) Parametric</vt:lpstr>
      <vt:lpstr>Non-parametric tests</vt:lpstr>
      <vt:lpstr>Non-parametric tests</vt:lpstr>
      <vt:lpstr>Non-parametric t-tests</vt:lpstr>
      <vt:lpstr>permutations</vt:lpstr>
      <vt:lpstr>permutations</vt:lpstr>
      <vt:lpstr>permutations</vt:lpstr>
      <vt:lpstr>Bootstrapping</vt:lpstr>
      <vt:lpstr>Bootstrapping</vt:lpstr>
      <vt:lpstr>Bootstrapping</vt:lpstr>
      <vt:lpstr>Analysis of Variance</vt:lpstr>
      <vt:lpstr>ANOVA</vt:lpstr>
      <vt:lpstr>ANOVA</vt:lpstr>
      <vt:lpstr>ANOVA</vt:lpstr>
      <vt:lpstr>ANOVA</vt:lpstr>
      <vt:lpstr>ANOVA</vt:lpstr>
      <vt:lpstr>ANOVA</vt:lpstr>
      <vt:lpstr>ANOVA</vt:lpstr>
      <vt:lpstr>ANOVA</vt:lpstr>
      <vt:lpstr>ANOVA</vt:lpstr>
      <vt:lpstr>ANOVA</vt:lpstr>
      <vt:lpstr>ANOVA</vt:lpstr>
      <vt:lpstr>ANOVA</vt:lpstr>
      <vt:lpstr>ANOVA</vt:lpstr>
      <vt:lpstr>ANOVA</vt:lpstr>
      <vt:lpstr>ANOVA</vt:lpstr>
      <vt:lpstr>ANCOVA</vt:lpstr>
      <vt:lpstr>Linear regression</vt:lpstr>
      <vt:lpstr>What is a regression?</vt:lpstr>
      <vt:lpstr>To put it simply a regression is a set of statistical tools used to describe and quantify the relationship between dependent and independent variables </vt:lpstr>
      <vt:lpstr>Dependent variables (y) are the outcomes we wish to predict based on independent variables </vt:lpstr>
      <vt:lpstr>Independent variables (x) are the covariates/ predictors / features we think change the value of the outcome variable in a quantifiable way</vt:lpstr>
      <vt:lpstr>Linear Regression Models</vt:lpstr>
      <vt:lpstr>PowerPoint Presentation</vt:lpstr>
      <vt:lpstr>Statistical twins</vt:lpstr>
      <vt:lpstr>Statistical twins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StaRtistics introduction to statistics</dc:title>
  <cp:lastModifiedBy>Jason Da Silva Castanheira</cp:lastModifiedBy>
  <cp:revision>15</cp:revision>
  <dcterms:modified xsi:type="dcterms:W3CDTF">2022-03-07T21:37:03Z</dcterms:modified>
</cp:coreProperties>
</file>