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1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43130" y="0"/>
            <a:ext cx="1151854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7679"/>
            </a:lvl1pPr>
          </a:lstStyle>
          <a:p>
            <a:pPr/>
            <a:r>
              <a:t>HTTP (Hypertext Transfer Protocol)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Each request has a verb like GET or POST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Data returned in body of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Requests Package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Most popular Python package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Makes HTTP requests simple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237" name="Shape 237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240" name="Shape 240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  <p:sp>
        <p:nvSpPr>
          <p:cNvPr id="241" name="Shape 241"/>
          <p:cNvSpPr/>
          <p:nvPr/>
        </p:nvSpPr>
        <p:spPr>
          <a:xfrm rot="10800000">
            <a:off x="5012131" y="768169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6718124" y="7369187"/>
            <a:ext cx="623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body of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248" name="Shape 248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  <p:sp>
        <p:nvSpPr>
          <p:cNvPr id="249" name="Shape 249"/>
          <p:cNvSpPr/>
          <p:nvPr/>
        </p:nvSpPr>
        <p:spPr>
          <a:xfrm>
            <a:off x="495375" y="4919460"/>
            <a:ext cx="14214667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{“date":"2019-03-05",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“high":176,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"low":174.54,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"volume":19737419}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API</a:t>
            </a:r>
          </a:p>
          <a:p>
            <a:pPr marL="444500" indent="-444500">
              <a:defRPr sz="4800"/>
            </a:pPr>
            <a:r>
              <a:t>JSON</a:t>
            </a:r>
          </a:p>
          <a:p>
            <a:pPr marL="444500" indent="-444500">
              <a:defRPr sz="4800"/>
            </a:pPr>
            <a:r>
              <a:t>Requests </a:t>
            </a:r>
          </a:p>
          <a:p>
            <a:pPr marL="444500" indent="-444500">
              <a:defRPr sz="4800"/>
            </a:pPr>
            <a:r>
              <a:t>HTTP/HTTPS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time series data</a:t>
            </a:r>
          </a:p>
        </p:txBody>
      </p:sp>
      <p:sp>
        <p:nvSpPr>
          <p:cNvPr id="257" name="Shape 257"/>
          <p:cNvSpPr/>
          <p:nvPr/>
        </p:nvSpPr>
        <p:spPr>
          <a:xfrm>
            <a:off x="756622" y="4119170"/>
            <a:ext cx="11785046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pd.read_csv(‘path.csv',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</a:t>
            </a:r>
            <a:r>
              <a:rPr>
                <a:solidFill>
                  <a:schemeClr val="accent3"/>
                </a:solidFill>
              </a:rPr>
              <a:t>parse_dates=[‘Date'],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            index_col='Date'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Using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dicts</a:t>
            </a:r>
          </a:p>
        </p:txBody>
      </p:sp>
      <p:sp>
        <p:nvSpPr>
          <p:cNvPr id="260" name="Shape 260"/>
          <p:cNvSpPr/>
          <p:nvPr/>
        </p:nvSpPr>
        <p:spPr>
          <a:xfrm>
            <a:off x="604849" y="475767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pd.DataFrame.from_dict(dict_list)</a:t>
            </a:r>
          </a:p>
        </p:txBody>
      </p:sp>
      <p:sp>
        <p:nvSpPr>
          <p:cNvPr id="261" name="Shape 261"/>
          <p:cNvSpPr/>
          <p:nvPr/>
        </p:nvSpPr>
        <p:spPr>
          <a:xfrm>
            <a:off x="904881" y="6663814"/>
            <a:ext cx="106710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Dicts must all have same keys!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64" name="Shape 26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translates string to date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 is: Year - Month -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67" name="Shape 267"/>
          <p:cNvSpPr/>
          <p:nvPr/>
        </p:nvSpPr>
        <p:spPr>
          <a:xfrm>
            <a:off x="763759" y="4925950"/>
            <a:ext cx="4967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73" name="Shape 273"/>
          <p:cNvSpPr/>
          <p:nvPr/>
        </p:nvSpPr>
        <p:spPr>
          <a:xfrm>
            <a:off x="763759" y="4925950"/>
            <a:ext cx="7879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df[‘2017-02-01’]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Basic Statistics</a:t>
            </a:r>
          </a:p>
        </p:txBody>
      </p:sp>
      <p:sp>
        <p:nvSpPr>
          <p:cNvPr id="276" name="Shape 276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df.describe()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.Describe()</a:t>
            </a:r>
          </a:p>
        </p:txBody>
      </p:sp>
      <p:sp>
        <p:nvSpPr>
          <p:cNvPr id="279" name="Shape 2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Finds all numeric columns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Gives max, min, var, std,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Correlation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df.corr()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Correlation</a:t>
            </a:r>
          </a:p>
        </p:txBody>
      </p:sp>
      <p:pic>
        <p:nvPicPr>
          <p:cNvPr id="2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734" y="3236537"/>
            <a:ext cx="11855441" cy="4772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dicts</a:t>
            </a:r>
          </a:p>
        </p:txBody>
      </p:sp>
      <p:sp>
        <p:nvSpPr>
          <p:cNvPr id="288" name="Shape 288"/>
          <p:cNvSpPr/>
          <p:nvPr/>
        </p:nvSpPr>
        <p:spPr>
          <a:xfrm>
            <a:off x="604849" y="475767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pd.DataFrame.from_dict(dict_list)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API</a:t>
            </a:r>
          </a:p>
        </p:txBody>
      </p:sp>
      <p:sp>
        <p:nvSpPr>
          <p:cNvPr id="209" name="Shape 20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Application Programming Interface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website for programs — no visuals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928899" y="4038600"/>
            <a:ext cx="11388239" cy="4521200"/>
          </a:xfrm>
          <a:prstGeom prst="rect">
            <a:avLst/>
          </a:prstGeom>
        </p:spPr>
        <p:txBody>
          <a:bodyPr/>
          <a:lstStyle/>
          <a:p>
            <a:pPr/>
            <a:r>
              <a:t>Combining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Basic plotting</a:t>
            </a:r>
          </a:p>
        </p:txBody>
      </p:sp>
      <p:sp>
        <p:nvSpPr>
          <p:cNvPr id="293" name="Shape 29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requires: %matplotlib inline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Index as X-axis, columns as Y-axis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df.plot()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6" y="1338150"/>
            <a:ext cx="11599307" cy="8101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301" name="Shape 30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Data Visualization 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lorenz_attracto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ector_fiel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creen Shot 2018-11-08 at 7.55.5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7" t="0" r="637" b="0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 Shot 2018-11-08 at 8.0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for Today’s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Graphs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Bar charts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Scatter plots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Histograms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anatomy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17900" y="600845"/>
            <a:ext cx="5969000" cy="5969001"/>
          </a:xfrm>
          <a:prstGeom prst="rect">
            <a:avLst/>
          </a:prstGeom>
        </p:spPr>
      </p:pic>
      <p:sp>
        <p:nvSpPr>
          <p:cNvPr id="317" name="Shape 317"/>
          <p:cNvSpPr/>
          <p:nvPr>
            <p:ph type="title"/>
          </p:nvPr>
        </p:nvSpPr>
        <p:spPr>
          <a:xfrm>
            <a:off x="406400" y="7251901"/>
            <a:ext cx="12192000" cy="2705101"/>
          </a:xfrm>
          <a:prstGeom prst="rect">
            <a:avLst/>
          </a:prstGeom>
        </p:spPr>
        <p:txBody>
          <a:bodyPr/>
          <a:lstStyle>
            <a:lvl1pPr defTabSz="484886">
              <a:defRPr sz="14109"/>
            </a:lvl1pPr>
          </a:lstStyle>
          <a:p>
            <a:pPr/>
            <a:r>
              <a:t>Anatomy of a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importance of terminology</a:t>
            </a:r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xfrm>
            <a:off x="539102" y="4654550"/>
            <a:ext cx="12192001" cy="8001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B9BDBF"/>
                </a:solidFill>
              </a:defRPr>
            </a:lvl1pPr>
          </a:lstStyle>
          <a:p>
            <a:pPr/>
            <a:r>
              <a:t>Precise terminology now —&gt; less confusion later</a:t>
            </a:r>
          </a:p>
        </p:txBody>
      </p:sp>
      <p:sp>
        <p:nvSpPr>
          <p:cNvPr id="321" name="Shape 321"/>
          <p:cNvSpPr/>
          <p:nvPr/>
        </p:nvSpPr>
        <p:spPr>
          <a:xfrm>
            <a:off x="589278" y="3732950"/>
            <a:ext cx="317609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7FCFF"/>
                </a:solidFill>
              </a:defRPr>
            </a:lvl1pPr>
          </a:lstStyle>
          <a:p>
            <a:pPr/>
            <a:r>
              <a:t>Foundation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589278" y="6107000"/>
            <a:ext cx="292722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7FCFF"/>
                </a:solidFill>
              </a:defRPr>
            </a:lvl1pPr>
          </a:lstStyle>
          <a:p>
            <a:pPr/>
            <a:r>
              <a:t>Autonomy</a:t>
            </a:r>
          </a:p>
        </p:txBody>
      </p:sp>
      <p:sp>
        <p:nvSpPr>
          <p:cNvPr id="323" name="Shape 323"/>
          <p:cNvSpPr/>
          <p:nvPr/>
        </p:nvSpPr>
        <p:spPr>
          <a:xfrm>
            <a:off x="539102" y="7028600"/>
            <a:ext cx="121920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600">
                <a:solidFill>
                  <a:srgbClr val="B9BDBF"/>
                </a:solidFill>
              </a:defRPr>
            </a:lvl1pPr>
          </a:lstStyle>
          <a:p>
            <a:pPr/>
            <a:r>
              <a:t>Ability to search documentation or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06400" y="1539838"/>
            <a:ext cx="12192000" cy="2355347"/>
          </a:xfrm>
          <a:prstGeom prst="rect">
            <a:avLst/>
          </a:prstGeom>
        </p:spPr>
        <p:txBody>
          <a:bodyPr/>
          <a:lstStyle>
            <a:lvl1pPr defTabSz="525779">
              <a:defRPr sz="15300"/>
            </a:lvl1pPr>
          </a:lstStyle>
          <a:p>
            <a:pPr/>
            <a:r>
              <a:t>Painfully obvious</a:t>
            </a:r>
          </a:p>
        </p:txBody>
      </p:sp>
      <p:sp>
        <p:nvSpPr>
          <p:cNvPr id="326" name="Shape 326"/>
          <p:cNvSpPr/>
          <p:nvPr/>
        </p:nvSpPr>
        <p:spPr>
          <a:xfrm>
            <a:off x="567324" y="5588921"/>
            <a:ext cx="12068975" cy="2355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Utterly Bizarre</a:t>
            </a:r>
          </a:p>
        </p:txBody>
      </p:sp>
      <p:sp>
        <p:nvSpPr>
          <p:cNvPr id="327" name="Shape 327"/>
          <p:cNvSpPr/>
          <p:nvPr/>
        </p:nvSpPr>
        <p:spPr>
          <a:xfrm>
            <a:off x="5251694" y="3450944"/>
            <a:ext cx="2237505" cy="235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15800">
                <a:solidFill>
                  <a:srgbClr val="B5BABE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Painfully obvious</a:t>
            </a:r>
          </a:p>
        </p:txBody>
      </p:sp>
      <p:sp>
        <p:nvSpPr>
          <p:cNvPr id="330" name="Shape 330"/>
          <p:cNvSpPr/>
          <p:nvPr>
            <p:ph type="body" sz="half" idx="1"/>
          </p:nvPr>
        </p:nvSpPr>
        <p:spPr>
          <a:xfrm>
            <a:off x="406400" y="2686050"/>
            <a:ext cx="6299200" cy="6108700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  <a:p>
            <a:pPr/>
            <a:r>
              <a:t>Axis</a:t>
            </a:r>
          </a:p>
          <a:p>
            <a:pPr/>
            <a:r>
              <a:t>Label</a:t>
            </a:r>
          </a:p>
          <a:p>
            <a:pPr/>
            <a:r>
              <a:t>Legend</a:t>
            </a:r>
          </a:p>
          <a:p>
            <a:pPr/>
            <a:r>
              <a:t>Grid</a:t>
            </a:r>
          </a:p>
          <a:p>
            <a:pPr/>
            <a:r>
              <a:t>Bound</a:t>
            </a:r>
          </a:p>
        </p:txBody>
      </p:sp>
      <p:pic>
        <p:nvPicPr>
          <p:cNvPr id="331" name="histogram_demo_cumulative.png"/>
          <p:cNvPicPr>
            <a:picLocks noChangeAspect="1"/>
          </p:cNvPicPr>
          <p:nvPr/>
        </p:nvPicPr>
        <p:blipFill>
          <a:blip r:embed="rId2">
            <a:extLst/>
          </a:blip>
          <a:srcRect l="0" t="0" r="23" b="26"/>
          <a:stretch>
            <a:fillRect/>
          </a:stretch>
        </p:blipFill>
        <p:spPr>
          <a:xfrm>
            <a:off x="2448392" y="2499164"/>
            <a:ext cx="10160001" cy="507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Utterly Bizarre</a:t>
            </a:r>
          </a:p>
        </p:txBody>
      </p:sp>
      <p:sp>
        <p:nvSpPr>
          <p:cNvPr id="334" name="Shape 334"/>
          <p:cNvSpPr/>
          <p:nvPr>
            <p:ph type="body" sz="half" idx="1"/>
          </p:nvPr>
        </p:nvSpPr>
        <p:spPr>
          <a:xfrm>
            <a:off x="406400" y="2482850"/>
            <a:ext cx="6299200" cy="6108700"/>
          </a:xfrm>
          <a:prstGeom prst="rect">
            <a:avLst/>
          </a:prstGeom>
        </p:spPr>
        <p:txBody>
          <a:bodyPr/>
          <a:lstStyle/>
          <a:p>
            <a:pPr/>
            <a:r>
              <a:t>Pyplot</a:t>
            </a:r>
          </a:p>
          <a:p>
            <a:pPr/>
            <a:r>
              <a:t>Figure</a:t>
            </a:r>
          </a:p>
          <a:p>
            <a:pPr/>
            <a:r>
              <a:t>Axes</a:t>
            </a:r>
          </a:p>
          <a:p>
            <a:pPr/>
            <a:r>
              <a:t>Line</a:t>
            </a:r>
          </a:p>
          <a:p>
            <a:pPr/>
            <a:r>
              <a:t>Marker</a:t>
            </a:r>
          </a:p>
          <a:p>
            <a:pPr/>
            <a:r>
              <a:t>Facecolor</a:t>
            </a:r>
          </a:p>
        </p:txBody>
      </p:sp>
      <p:pic>
        <p:nvPicPr>
          <p:cNvPr id="335" name="errorbar_limi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86" y="2501900"/>
            <a:ext cx="889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Imported as plt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Stores global state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for setting global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plt.style.use('seaborn')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plt.gcf()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plt.gcf()</a:t>
            </a:r>
          </a:p>
        </p:txBody>
      </p:sp>
      <p:sp>
        <p:nvSpPr>
          <p:cNvPr id="348" name="Shape 348"/>
          <p:cNvSpPr/>
          <p:nvPr/>
        </p:nvSpPr>
        <p:spPr>
          <a:xfrm>
            <a:off x="360203" y="6444896"/>
            <a:ext cx="74470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9148">
              <a:spcBef>
                <a:spcPts val="2600"/>
              </a:spcBef>
              <a:defRPr sz="60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“Grab current figure”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pic>
        <p:nvPicPr>
          <p:cNvPr id="213" name="image13.jpeg" descr="1718_HarryPotter2_lar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999" y="2926078"/>
            <a:ext cx="5743788" cy="5743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4.jpeg" descr="scrip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5853" y="2926078"/>
            <a:ext cx="4313588" cy="574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Figure</a:t>
            </a:r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The entire image output by your code</a:t>
            </a:r>
          </a:p>
        </p:txBody>
      </p:sp>
      <p:pic>
        <p:nvPicPr>
          <p:cNvPr id="353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/>
          <p:nvPr/>
        </p:nvSpPr>
        <p:spPr>
          <a:xfrm>
            <a:off x="471320" y="8815551"/>
            <a:ext cx="54186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matplotlib.figure.Figure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Figure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Set overall graph size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 graph while modifying it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Save graph to disk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Axes</a:t>
            </a:r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One particular graph within a figure</a:t>
            </a:r>
          </a:p>
        </p:txBody>
      </p:sp>
      <p:pic>
        <p:nvPicPr>
          <p:cNvPr id="362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471320" y="8815551"/>
            <a:ext cx="45346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matplotlib.axes.Axes</a:t>
            </a:r>
          </a:p>
        </p:txBody>
      </p:sp>
      <p:sp>
        <p:nvSpPr>
          <p:cNvPr id="364" name="Shape 364"/>
          <p:cNvSpPr/>
          <p:nvPr/>
        </p:nvSpPr>
        <p:spPr>
          <a:xfrm flipH="1" rot="16200000">
            <a:off x="9449606" y="2855800"/>
            <a:ext cx="171308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Axes</a:t>
            </a: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 title for graph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 labels or ticks 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 background color/grid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PyPlot</a:t>
            </a:r>
          </a:p>
          <a:p>
            <a:pPr marL="444500" indent="-444500">
              <a:defRPr sz="4800"/>
            </a:pPr>
            <a:r>
              <a:t>Figure</a:t>
            </a:r>
          </a:p>
          <a:p>
            <a:pPr marL="444500" indent="-444500">
              <a:defRPr sz="4800"/>
            </a:pPr>
            <a:r>
              <a:t>Axes</a:t>
            </a:r>
          </a:p>
          <a:p>
            <a:pPr marL="444500" indent="-444500">
              <a:defRPr sz="4800"/>
            </a:pPr>
            <a:r>
              <a:t>Bar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creen Shot 2019-04-11 at 4.53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905" y="1010880"/>
            <a:ext cx="8579323" cy="7596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75" name="Shape 3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76" name="Shape 3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7" name="Screen Shot 2019-04-11 at 4.5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5900"/>
            <a:ext cx="13004800" cy="1018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3318085" y="4128458"/>
            <a:ext cx="6368631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Utterly Bizarre</a:t>
            </a:r>
          </a:p>
        </p:txBody>
      </p:sp>
      <p:sp>
        <p:nvSpPr>
          <p:cNvPr id="382" name="Shape 382"/>
          <p:cNvSpPr/>
          <p:nvPr>
            <p:ph type="body" sz="half" idx="1"/>
          </p:nvPr>
        </p:nvSpPr>
        <p:spPr>
          <a:xfrm>
            <a:off x="406400" y="2482850"/>
            <a:ext cx="6299200" cy="6108700"/>
          </a:xfrm>
          <a:prstGeom prst="rect">
            <a:avLst/>
          </a:prstGeom>
        </p:spPr>
        <p:txBody>
          <a:bodyPr/>
          <a:lstStyle/>
          <a:p>
            <a:pPr>
              <a:defRPr strike="sngStrike"/>
            </a:pPr>
            <a:r>
              <a:t>Pyplot</a:t>
            </a:r>
          </a:p>
          <a:p>
            <a:pPr>
              <a:defRPr strike="sngStrike"/>
            </a:pPr>
            <a:r>
              <a:t>Figure</a:t>
            </a:r>
          </a:p>
          <a:p>
            <a:pPr>
              <a:defRPr strike="sngStrike"/>
            </a:pPr>
            <a:r>
              <a:t>Axes</a:t>
            </a:r>
          </a:p>
          <a:p>
            <a:pPr/>
            <a:r>
              <a:t>Line</a:t>
            </a:r>
          </a:p>
          <a:p>
            <a:pPr/>
            <a:r>
              <a:t>Marker</a:t>
            </a:r>
          </a:p>
          <a:p>
            <a:pPr/>
            <a:r>
              <a:t>Facecolor</a:t>
            </a:r>
          </a:p>
        </p:txBody>
      </p:sp>
      <p:pic>
        <p:nvPicPr>
          <p:cNvPr id="383" name="errorbar_limi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86" y="2501900"/>
            <a:ext cx="889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Line</a:t>
            </a:r>
          </a:p>
        </p:txBody>
      </p:sp>
      <p:sp>
        <p:nvSpPr>
          <p:cNvPr id="387" name="Shape 387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Unlike in math, this can be any curve</a:t>
            </a:r>
          </a:p>
        </p:txBody>
      </p:sp>
      <p:pic>
        <p:nvPicPr>
          <p:cNvPr id="388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71320" y="8815551"/>
            <a:ext cx="36505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matplotlib.lines</a:t>
            </a:r>
          </a:p>
        </p:txBody>
      </p:sp>
      <p:sp>
        <p:nvSpPr>
          <p:cNvPr id="390" name="Shape 390"/>
          <p:cNvSpPr/>
          <p:nvPr/>
        </p:nvSpPr>
        <p:spPr>
          <a:xfrm flipH="1" rot="16200000">
            <a:off x="8914708" y="3970261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15.jpeg" descr="rob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973" y="3560181"/>
            <a:ext cx="9753601" cy="618172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4622800" y="2501900"/>
            <a:ext cx="12192000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No 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Shape 3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Marker</a:t>
            </a:r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Dot or other symbol centered on a specific point</a:t>
            </a:r>
          </a:p>
        </p:txBody>
      </p:sp>
      <p:pic>
        <p:nvPicPr>
          <p:cNvPr id="395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/>
        </p:nvSpPr>
        <p:spPr>
          <a:xfrm>
            <a:off x="471320" y="8815551"/>
            <a:ext cx="4092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matplotlib.markers</a:t>
            </a:r>
          </a:p>
        </p:txBody>
      </p:sp>
      <p:sp>
        <p:nvSpPr>
          <p:cNvPr id="397" name="Shape 397"/>
          <p:cNvSpPr/>
          <p:nvPr/>
        </p:nvSpPr>
        <p:spPr>
          <a:xfrm flipH="1" rot="16200000">
            <a:off x="6260667" y="5371005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0" name="Shape 4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faceColor</a:t>
            </a:r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Background color to the data</a:t>
            </a:r>
          </a:p>
        </p:txBody>
      </p:sp>
      <p:pic>
        <p:nvPicPr>
          <p:cNvPr id="402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>
            <a:off x="471320" y="8815551"/>
            <a:ext cx="45346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matplotlib.axes.Axes</a:t>
            </a:r>
          </a:p>
        </p:txBody>
      </p:sp>
      <p:sp>
        <p:nvSpPr>
          <p:cNvPr id="404" name="Shape 404"/>
          <p:cNvSpPr/>
          <p:nvPr/>
        </p:nvSpPr>
        <p:spPr>
          <a:xfrm>
            <a:off x="8757355" y="4593627"/>
            <a:ext cx="2954061" cy="3348865"/>
          </a:xfrm>
          <a:prstGeom prst="rect">
            <a:avLst/>
          </a:prstGeom>
          <a:solidFill>
            <a:schemeClr val="accent4">
              <a:alpha val="3516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5" name="Shape 405"/>
          <p:cNvSpPr/>
          <p:nvPr/>
        </p:nvSpPr>
        <p:spPr>
          <a:xfrm flipH="1" rot="16200000">
            <a:off x="9991069" y="3601645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384" y="626828"/>
            <a:ext cx="11762032" cy="882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410" name="Screen Shot 2019-04-11 at 5.0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004630"/>
            <a:ext cx="11176000" cy="6990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3318085" y="4128458"/>
            <a:ext cx="6368631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990600"/>
            <a:ext cx="10312400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4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63" y="1013165"/>
            <a:ext cx="12169673" cy="741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4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63" y="1013165"/>
            <a:ext cx="12169673" cy="741086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1302905" y="7160583"/>
            <a:ext cx="354811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26" name="Screen Shot 2019-04-11 at 4.57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13004800" cy="1009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Json (Javascript object notation)</a:t>
            </a:r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format for sending data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Turns into a Python dictionary!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Json</a:t>
            </a:r>
          </a:p>
        </p:txBody>
      </p:sp>
      <p:sp>
        <p:nvSpPr>
          <p:cNvPr id="223" name="Shape 223"/>
          <p:cNvSpPr/>
          <p:nvPr/>
        </p:nvSpPr>
        <p:spPr>
          <a:xfrm>
            <a:off x="478216" y="2514600"/>
            <a:ext cx="11562527" cy="657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"name": “John Smith",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"address": 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"street": "21 2nd Street",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"city": "New York”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API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Going to use IEXTrading.com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account/password needed!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