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Shape 20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6" name="Shape 17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accent1"/>
              </a:buClr>
              <a:buSzPct val="104999"/>
              <a:buChar char="▸"/>
            </a:pPr>
          </a:p>
        </p:txBody>
      </p:sp>
      <p:sp>
        <p:nvSpPr>
          <p:cNvPr id="177" name="Shape 1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</p:spPr>
        <p:txBody>
          <a:bodyPr lIns="65022" tIns="65022" rIns="65022" bIns="65022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</p:spPr>
        <p:txBody>
          <a:bodyPr lIns="65022" tIns="65022" rIns="65022" bIns="65022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4" indent="-449034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19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Shape 186"/>
          <p:cNvSpPr/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</p:spPr>
        <p:txBody>
          <a:bodyPr lIns="65022" tIns="65022" rIns="65022" bIns="65022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4" name="Shape 1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0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Bootcamp</a:t>
            </a:r>
          </a:p>
        </p:txBody>
      </p:sp>
      <p:sp>
        <p:nvSpPr>
          <p:cNvPr id="204" name="Shape 20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for Data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1384" y="626828"/>
            <a:ext cx="11762032" cy="88215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6200" y="990600"/>
            <a:ext cx="10312400" cy="777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title"/>
          </p:nvPr>
        </p:nvSpPr>
        <p:spPr>
          <a:xfrm>
            <a:off x="3279937" y="4128458"/>
            <a:ext cx="6444926" cy="1982356"/>
          </a:xfrm>
          <a:prstGeom prst="rect">
            <a:avLst/>
          </a:prstGeom>
        </p:spPr>
        <p:txBody>
          <a:bodyPr/>
          <a:lstStyle>
            <a:lvl1pPr defTabSz="502412">
              <a:defRPr sz="14620"/>
            </a:lvl1pPr>
          </a:lstStyle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Sci-Kit Learn</a:t>
            </a:r>
          </a:p>
        </p:txBody>
      </p:sp>
      <p:sp>
        <p:nvSpPr>
          <p:cNvPr id="235" name="Shape 235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585955" indent="-585955" defTabSz="484886"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12"/>
            </a:pPr>
            <a:r>
              <a:t>All-in-one machine learning package</a:t>
            </a:r>
          </a:p>
          <a:p>
            <a:pPr marL="585955" indent="-585955" defTabSz="484886">
              <a:lnSpc>
                <a:spcPct val="200000"/>
              </a:lnSpc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12"/>
            </a:pPr>
            <a:r>
              <a:t>Built on Numpy and matplotlib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238" name="Shape 2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</a:p>
        </p:txBody>
      </p:sp>
      <p:sp>
        <p:nvSpPr>
          <p:cNvPr id="239" name="Shape 2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4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0" y="0"/>
            <a:ext cx="1554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Imported as sklearn</a:t>
            </a:r>
          </a:p>
        </p:txBody>
      </p:sp>
      <p:sp>
        <p:nvSpPr>
          <p:cNvPr id="243" name="Shape 243"/>
          <p:cNvSpPr/>
          <p:nvPr/>
        </p:nvSpPr>
        <p:spPr>
          <a:xfrm>
            <a:off x="434394" y="4826000"/>
            <a:ext cx="1213601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sklearn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Imported as sklearn</a:t>
            </a:r>
          </a:p>
        </p:txBody>
      </p:sp>
      <p:sp>
        <p:nvSpPr>
          <p:cNvPr id="246" name="Shape 246"/>
          <p:cNvSpPr/>
          <p:nvPr/>
        </p:nvSpPr>
        <p:spPr>
          <a:xfrm>
            <a:off x="434394" y="4286249"/>
            <a:ext cx="1213601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from sklearn.linear_model \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LinearRegression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title"/>
          </p:nvPr>
        </p:nvSpPr>
        <p:spPr>
          <a:xfrm>
            <a:off x="1285966" y="3979487"/>
            <a:ext cx="10822039" cy="1794626"/>
          </a:xfrm>
          <a:prstGeom prst="rect">
            <a:avLst/>
          </a:prstGeom>
        </p:spPr>
        <p:txBody>
          <a:bodyPr/>
          <a:lstStyle>
            <a:lvl1pPr defTabSz="455675">
              <a:defRPr sz="13259"/>
            </a:lvl1pPr>
          </a:lstStyle>
          <a:p>
            <a:pPr/>
            <a:r>
              <a:t>Linear Regression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Code is not the hard part</a:t>
            </a:r>
          </a:p>
        </p:txBody>
      </p:sp>
      <p:sp>
        <p:nvSpPr>
          <p:cNvPr id="251" name="Shape 251"/>
          <p:cNvSpPr/>
          <p:nvPr/>
        </p:nvSpPr>
        <p:spPr>
          <a:xfrm>
            <a:off x="434394" y="4826000"/>
            <a:ext cx="1213601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 = LinearRegression()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model.fit(</a:t>
            </a:r>
            <a:r>
              <a:rPr>
                <a:solidFill>
                  <a:schemeClr val="accent3"/>
                </a:solidFill>
              </a:rPr>
              <a:t>data_df</a:t>
            </a:r>
            <a:r>
              <a:t>, </a:t>
            </a:r>
            <a:r>
              <a:rPr>
                <a:solidFill>
                  <a:schemeClr val="accent5"/>
                </a:solidFill>
              </a:rPr>
              <a:t>target</a:t>
            </a:r>
            <a:r>
              <a:t>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Code is not the hard part</a:t>
            </a:r>
          </a:p>
        </p:txBody>
      </p:sp>
      <p:sp>
        <p:nvSpPr>
          <p:cNvPr id="254" name="Shape 254"/>
          <p:cNvSpPr/>
          <p:nvPr/>
        </p:nvSpPr>
        <p:spPr>
          <a:xfrm>
            <a:off x="628980" y="5049548"/>
            <a:ext cx="1213601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model.predict(</a:t>
            </a:r>
            <a:r>
              <a:rPr>
                <a:solidFill>
                  <a:schemeClr val="accent3"/>
                </a:solidFill>
              </a:rPr>
              <a:t>new_df</a:t>
            </a:r>
            <a:r>
              <a:t>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xfrm>
            <a:off x="4418527" y="3979487"/>
            <a:ext cx="4167746" cy="1794626"/>
          </a:xfrm>
          <a:prstGeom prst="rect">
            <a:avLst/>
          </a:prstGeom>
        </p:spPr>
        <p:txBody>
          <a:bodyPr/>
          <a:lstStyle>
            <a:lvl1pPr defTabSz="455675">
              <a:defRPr sz="13259"/>
            </a:lvl1pPr>
          </a:lstStyle>
          <a:p>
            <a:pPr/>
            <a:r>
              <a:t>Review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Code is not the hard part</a:t>
            </a:r>
          </a:p>
        </p:txBody>
      </p:sp>
      <p:sp>
        <p:nvSpPr>
          <p:cNvPr id="257" name="Shape 257"/>
          <p:cNvSpPr/>
          <p:nvPr/>
        </p:nvSpPr>
        <p:spPr>
          <a:xfrm>
            <a:off x="628980" y="5049548"/>
            <a:ext cx="1213601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model.predict(</a:t>
            </a:r>
            <a:r>
              <a:rPr>
                <a:solidFill>
                  <a:schemeClr val="accent3"/>
                </a:solidFill>
              </a:rPr>
              <a:t>new_df</a:t>
            </a:r>
            <a:r>
              <a:t>) </a:t>
            </a:r>
          </a:p>
        </p:txBody>
      </p:sp>
      <p:sp>
        <p:nvSpPr>
          <p:cNvPr id="258" name="Shape 258"/>
          <p:cNvSpPr/>
          <p:nvPr/>
        </p:nvSpPr>
        <p:spPr>
          <a:xfrm>
            <a:off x="4351530" y="6175772"/>
            <a:ext cx="7430692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64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target estimate</a:t>
            </a:r>
          </a:p>
        </p:txBody>
      </p:sp>
      <p:sp>
        <p:nvSpPr>
          <p:cNvPr id="259" name="Shape 259"/>
          <p:cNvSpPr/>
          <p:nvPr/>
        </p:nvSpPr>
        <p:spPr>
          <a:xfrm>
            <a:off x="2765537" y="6456397"/>
            <a:ext cx="1413758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Linear Regression</a:t>
            </a:r>
          </a:p>
        </p:txBody>
      </p:sp>
      <p:sp>
        <p:nvSpPr>
          <p:cNvPr id="262" name="Shape 262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Outputs line of best fit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“Best fit” is a function of error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single-variable</a:t>
            </a:r>
          </a:p>
        </p:txBody>
      </p:sp>
      <p:sp>
        <p:nvSpPr>
          <p:cNvPr id="265" name="Shape 265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t> + 1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single-variable</a:t>
            </a:r>
          </a:p>
        </p:txBody>
      </p:sp>
      <p:sp>
        <p:nvSpPr>
          <p:cNvPr id="268" name="Shape 268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t> + 1</a:t>
            </a:r>
          </a:p>
        </p:txBody>
      </p:sp>
      <p:sp>
        <p:nvSpPr>
          <p:cNvPr id="269" name="Shape 269"/>
          <p:cNvSpPr/>
          <p:nvPr/>
        </p:nvSpPr>
        <p:spPr>
          <a:xfrm rot="16200000">
            <a:off x="2341774" y="6391994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0" name="Shape 270"/>
          <p:cNvSpPr/>
          <p:nvPr/>
        </p:nvSpPr>
        <p:spPr>
          <a:xfrm>
            <a:off x="1667027" y="7499394"/>
            <a:ext cx="760552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coefficient AKA slope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single-variable</a:t>
            </a:r>
          </a:p>
        </p:txBody>
      </p:sp>
      <p:sp>
        <p:nvSpPr>
          <p:cNvPr id="273" name="Shape 273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t> + 1</a:t>
            </a:r>
          </a:p>
        </p:txBody>
      </p:sp>
      <p:sp>
        <p:nvSpPr>
          <p:cNvPr id="274" name="Shape 274"/>
          <p:cNvSpPr/>
          <p:nvPr/>
        </p:nvSpPr>
        <p:spPr>
          <a:xfrm rot="16200000">
            <a:off x="5128517" y="6391994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5" name="Shape 275"/>
          <p:cNvSpPr/>
          <p:nvPr/>
        </p:nvSpPr>
        <p:spPr>
          <a:xfrm>
            <a:off x="4453770" y="7499394"/>
            <a:ext cx="325145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intercept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278" name="Shape 2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</a:p>
        </p:txBody>
      </p:sp>
      <p:sp>
        <p:nvSpPr>
          <p:cNvPr id="279" name="Shape 2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8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29922"/>
            <a:ext cx="13004801" cy="88937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single-variable</a:t>
            </a:r>
          </a:p>
        </p:txBody>
      </p:sp>
      <p:sp>
        <p:nvSpPr>
          <p:cNvPr id="283" name="Shape 283"/>
          <p:cNvSpPr/>
          <p:nvPr/>
        </p:nvSpPr>
        <p:spPr>
          <a:xfrm>
            <a:off x="574094" y="2903133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t> + 1</a:t>
            </a:r>
          </a:p>
        </p:txBody>
      </p:sp>
      <p:sp>
        <p:nvSpPr>
          <p:cNvPr id="284" name="Shape 284"/>
          <p:cNvSpPr/>
          <p:nvPr/>
        </p:nvSpPr>
        <p:spPr>
          <a:xfrm>
            <a:off x="574094" y="5137150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1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3</a:t>
            </a:r>
          </a:p>
        </p:txBody>
      </p:sp>
      <p:sp>
        <p:nvSpPr>
          <p:cNvPr id="285" name="Shape 285"/>
          <p:cNvSpPr/>
          <p:nvPr/>
        </p:nvSpPr>
        <p:spPr>
          <a:xfrm>
            <a:off x="574094" y="6516165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2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5</a:t>
            </a:r>
          </a:p>
        </p:txBody>
      </p:sp>
      <p:sp>
        <p:nvSpPr>
          <p:cNvPr id="286" name="Shape 286"/>
          <p:cNvSpPr/>
          <p:nvPr/>
        </p:nvSpPr>
        <p:spPr>
          <a:xfrm>
            <a:off x="574094" y="7895180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3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Python Equivalent</a:t>
            </a:r>
          </a:p>
        </p:txBody>
      </p:sp>
      <p:sp>
        <p:nvSpPr>
          <p:cNvPr id="289" name="Shape 289"/>
          <p:cNvSpPr/>
          <p:nvPr/>
        </p:nvSpPr>
        <p:spPr>
          <a:xfrm>
            <a:off x="531687" y="4286249"/>
            <a:ext cx="12946700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 = LinearRegression()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model.coef_ = np.array([2.0])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model.intercept_ = 1.0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single-variable</a:t>
            </a:r>
          </a:p>
        </p:txBody>
      </p:sp>
      <p:sp>
        <p:nvSpPr>
          <p:cNvPr id="292" name="Shape 292"/>
          <p:cNvSpPr/>
          <p:nvPr/>
        </p:nvSpPr>
        <p:spPr>
          <a:xfrm>
            <a:off x="434394" y="3236537"/>
            <a:ext cx="12136012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61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y </a:t>
            </a:r>
            <a:r>
              <a:rPr>
                <a:solidFill>
                  <a:srgbClr val="838787"/>
                </a:solidFill>
              </a:rPr>
              <a:t>= model.predict(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>
                <a:solidFill>
                  <a:srgbClr val="838787"/>
                </a:solidFill>
              </a:rPr>
              <a:t>)</a:t>
            </a:r>
          </a:p>
        </p:txBody>
      </p:sp>
      <p:sp>
        <p:nvSpPr>
          <p:cNvPr id="293" name="Shape 293"/>
          <p:cNvSpPr/>
          <p:nvPr/>
        </p:nvSpPr>
        <p:spPr>
          <a:xfrm>
            <a:off x="574094" y="5137150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1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3</a:t>
            </a:r>
          </a:p>
        </p:txBody>
      </p:sp>
      <p:sp>
        <p:nvSpPr>
          <p:cNvPr id="294" name="Shape 294"/>
          <p:cNvSpPr/>
          <p:nvPr/>
        </p:nvSpPr>
        <p:spPr>
          <a:xfrm>
            <a:off x="574094" y="6516165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2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5</a:t>
            </a:r>
          </a:p>
        </p:txBody>
      </p:sp>
      <p:sp>
        <p:nvSpPr>
          <p:cNvPr id="295" name="Shape 295"/>
          <p:cNvSpPr/>
          <p:nvPr/>
        </p:nvSpPr>
        <p:spPr>
          <a:xfrm>
            <a:off x="574094" y="7895180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3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single-variable Linear models</a:t>
            </a:r>
          </a:p>
        </p:txBody>
      </p:sp>
      <p:sp>
        <p:nvSpPr>
          <p:cNvPr id="298" name="Shape 298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No magic!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2 dials: coefficient and intercept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Group By</a:t>
            </a:r>
          </a:p>
        </p:txBody>
      </p:sp>
      <p:sp>
        <p:nvSpPr>
          <p:cNvPr id="209" name="Shape 209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Buckets rows by column value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Combines buckets using a ufunc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5399" y="3419409"/>
            <a:ext cx="6339373" cy="475453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Screen Shot 2018-11-08 at 8.08.4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09094" y="3426635"/>
            <a:ext cx="6989869" cy="4754530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Shape 30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Scatter and Line Plots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Overlaying graphs</a:t>
            </a:r>
          </a:p>
        </p:txBody>
      </p:sp>
      <p:sp>
        <p:nvSpPr>
          <p:cNvPr id="305" name="Shape 305"/>
          <p:cNvSpPr/>
          <p:nvPr/>
        </p:nvSpPr>
        <p:spPr>
          <a:xfrm>
            <a:off x="491299" y="3851215"/>
            <a:ext cx="11104017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axes = df.plot(kind=‘scatter’,    </a:t>
            </a:r>
          </a:p>
        </p:txBody>
      </p:sp>
      <p:sp>
        <p:nvSpPr>
          <p:cNvPr id="306" name="Shape 306"/>
          <p:cNvSpPr/>
          <p:nvPr/>
        </p:nvSpPr>
        <p:spPr>
          <a:xfrm>
            <a:off x="6664187" y="4591050"/>
            <a:ext cx="7263612" cy="242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x='avg_num_rooms', y='median_price', color='black')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Overlaying graphs</a:t>
            </a:r>
          </a:p>
        </p:txBody>
      </p:sp>
      <p:sp>
        <p:nvSpPr>
          <p:cNvPr id="309" name="Shape 309"/>
          <p:cNvSpPr/>
          <p:nvPr/>
        </p:nvSpPr>
        <p:spPr>
          <a:xfrm>
            <a:off x="491299" y="3851215"/>
            <a:ext cx="11104017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axes = df.plot(kind=‘scatter’,    </a:t>
            </a:r>
          </a:p>
        </p:txBody>
      </p:sp>
      <p:sp>
        <p:nvSpPr>
          <p:cNvPr id="310" name="Shape 310"/>
          <p:cNvSpPr/>
          <p:nvPr/>
        </p:nvSpPr>
        <p:spPr>
          <a:xfrm>
            <a:off x="6583412" y="4594718"/>
            <a:ext cx="7263612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x='avg_num_rooms', y='median_price')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Overlaying graphs</a:t>
            </a:r>
          </a:p>
        </p:txBody>
      </p:sp>
      <p:sp>
        <p:nvSpPr>
          <p:cNvPr id="313" name="Shape 313"/>
          <p:cNvSpPr/>
          <p:nvPr/>
        </p:nvSpPr>
        <p:spPr>
          <a:xfrm>
            <a:off x="491299" y="3851215"/>
            <a:ext cx="12192002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axes = data.plot(kind=‘scatter’,    </a:t>
            </a:r>
          </a:p>
        </p:txBody>
      </p:sp>
      <p:sp>
        <p:nvSpPr>
          <p:cNvPr id="314" name="Shape 314"/>
          <p:cNvSpPr/>
          <p:nvPr/>
        </p:nvSpPr>
        <p:spPr>
          <a:xfrm>
            <a:off x="6583412" y="4594718"/>
            <a:ext cx="7263612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x='avg_num_rooms', y='median_price')</a:t>
            </a:r>
          </a:p>
        </p:txBody>
      </p:sp>
      <p:sp>
        <p:nvSpPr>
          <p:cNvPr id="315" name="Shape 315"/>
          <p:cNvSpPr/>
          <p:nvPr/>
        </p:nvSpPr>
        <p:spPr>
          <a:xfrm>
            <a:off x="511493" y="6557183"/>
            <a:ext cx="11104017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df.plot(   </a:t>
            </a:r>
          </a:p>
        </p:txBody>
      </p:sp>
      <p:sp>
        <p:nvSpPr>
          <p:cNvPr id="316" name="Shape 316"/>
          <p:cNvSpPr/>
          <p:nvPr/>
        </p:nvSpPr>
        <p:spPr>
          <a:xfrm>
            <a:off x="3392793" y="6558998"/>
            <a:ext cx="7263612" cy="273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x='avg_num_rooms', y=‘predicted_price’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ax = axes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</a:p>
        </p:txBody>
      </p:sp>
      <p:sp>
        <p:nvSpPr>
          <p:cNvPr id="319" name="Shape 3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2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561" y="829338"/>
            <a:ext cx="12435678" cy="80949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type="title"/>
          </p:nvPr>
        </p:nvSpPr>
        <p:spPr>
          <a:xfrm>
            <a:off x="3279937" y="4128458"/>
            <a:ext cx="6444926" cy="1982356"/>
          </a:xfrm>
          <a:prstGeom prst="rect">
            <a:avLst/>
          </a:prstGeom>
        </p:spPr>
        <p:txBody>
          <a:bodyPr/>
          <a:lstStyle>
            <a:lvl1pPr defTabSz="502412">
              <a:defRPr sz="14620"/>
            </a:lvl1pPr>
          </a:lstStyle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Why Least squares?</a:t>
            </a:r>
          </a:p>
        </p:txBody>
      </p:sp>
      <p:sp>
        <p:nvSpPr>
          <p:cNvPr id="325" name="Shape 325"/>
          <p:cNvSpPr/>
          <p:nvPr>
            <p:ph type="body" idx="1"/>
          </p:nvPr>
        </p:nvSpPr>
        <p:spPr>
          <a:xfrm>
            <a:off x="406400" y="3953767"/>
            <a:ext cx="12192000" cy="505984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Math is </a:t>
            </a:r>
            <a:r>
              <a:rPr u="sng"/>
              <a:t>much</a:t>
            </a:r>
            <a:r>
              <a:t> simpler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Maximum likelihood estimator, when data is normal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328" name="Shape 3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</a:p>
        </p:txBody>
      </p:sp>
      <p:sp>
        <p:nvSpPr>
          <p:cNvPr id="329" name="Shape 3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30" name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01719"/>
            <a:ext cx="13004801" cy="12242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25600"/>
            <a:ext cx="13004801" cy="650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Multi-variable</a:t>
            </a:r>
          </a:p>
        </p:txBody>
      </p:sp>
      <p:sp>
        <p:nvSpPr>
          <p:cNvPr id="335" name="Shape 335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0</a:t>
            </a:r>
            <a:r>
              <a:t> + 3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1 </a:t>
            </a:r>
            <a:r>
              <a:t>+ 1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7945" y="5541"/>
            <a:ext cx="13040690" cy="97805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Mean Squared Error</a:t>
            </a:r>
          </a:p>
        </p:txBody>
      </p:sp>
      <p:sp>
        <p:nvSpPr>
          <p:cNvPr id="338" name="Shape 338"/>
          <p:cNvSpPr/>
          <p:nvPr>
            <p:ph type="body" idx="1"/>
          </p:nvPr>
        </p:nvSpPr>
        <p:spPr>
          <a:xfrm>
            <a:off x="406400" y="2570901"/>
            <a:ext cx="12192000" cy="646599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Squared error just like least squares, but average vs total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Mean Squared Error</a:t>
            </a:r>
          </a:p>
        </p:txBody>
      </p:sp>
      <p:sp>
        <p:nvSpPr>
          <p:cNvPr id="341" name="Shape 341"/>
          <p:cNvSpPr/>
          <p:nvPr>
            <p:ph type="body" idx="1"/>
          </p:nvPr>
        </p:nvSpPr>
        <p:spPr>
          <a:xfrm>
            <a:off x="406400" y="2570901"/>
            <a:ext cx="12192000" cy="646599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Squared error just like least squares, but average vs total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Scale is relative to your data!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R2 Score</a:t>
            </a:r>
          </a:p>
        </p:txBody>
      </p:sp>
      <p:sp>
        <p:nvSpPr>
          <p:cNvPr id="344" name="Shape 344"/>
          <p:cNvSpPr/>
          <p:nvPr>
            <p:ph type="body" idx="1"/>
          </p:nvPr>
        </p:nvSpPr>
        <p:spPr>
          <a:xfrm>
            <a:off x="406400" y="2570901"/>
            <a:ext cx="12192000" cy="646599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Proportion of variance that is explained by your model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1.0 is a perfect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347" name="Shape 3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</a:p>
        </p:txBody>
      </p:sp>
      <p:sp>
        <p:nvSpPr>
          <p:cNvPr id="348" name="Shape 3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4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100" y="50800"/>
            <a:ext cx="12674600" cy="965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R2 Score</a:t>
            </a:r>
          </a:p>
        </p:txBody>
      </p:sp>
      <p:sp>
        <p:nvSpPr>
          <p:cNvPr id="352" name="Shape 352"/>
          <p:cNvSpPr/>
          <p:nvPr>
            <p:ph type="body" idx="1"/>
          </p:nvPr>
        </p:nvSpPr>
        <p:spPr>
          <a:xfrm>
            <a:off x="406400" y="2570901"/>
            <a:ext cx="12192000" cy="6465998"/>
          </a:xfrm>
          <a:prstGeom prst="rect">
            <a:avLst/>
          </a:prstGeom>
        </p:spPr>
        <p:txBody>
          <a:bodyPr/>
          <a:lstStyle/>
          <a:p>
            <a:pPr marL="607134" indent="-607134" defTabSz="502412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4"/>
            </a:pPr>
          </a:p>
          <a:p>
            <a:pPr marL="607134" indent="-607134" defTabSz="502412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4"/>
            </a:pPr>
            <a:r>
              <a:t>Adding data will always “improve” R2 score even if the data is irrelevant</a:t>
            </a:r>
          </a:p>
          <a:p>
            <a:pPr marL="607134" indent="-607134" defTabSz="502412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4"/>
            </a:pPr>
            <a:r>
              <a:t>Only add data with significant R2 boost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Interpreting Linear models</a:t>
            </a:r>
          </a:p>
        </p:txBody>
      </p:sp>
      <p:sp>
        <p:nvSpPr>
          <p:cNvPr id="355" name="Shape 355"/>
          <p:cNvSpPr/>
          <p:nvPr/>
        </p:nvSpPr>
        <p:spPr>
          <a:xfrm>
            <a:off x="491299" y="3428960"/>
            <a:ext cx="1294670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model.coef_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Interpreting Linear models</a:t>
            </a:r>
          </a:p>
        </p:txBody>
      </p:sp>
      <p:sp>
        <p:nvSpPr>
          <p:cNvPr id="358" name="Shape 358"/>
          <p:cNvSpPr/>
          <p:nvPr/>
        </p:nvSpPr>
        <p:spPr>
          <a:xfrm>
            <a:off x="491299" y="3428960"/>
            <a:ext cx="1294670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model.coef_</a:t>
            </a:r>
          </a:p>
        </p:txBody>
      </p:sp>
      <p:sp>
        <p:nvSpPr>
          <p:cNvPr id="359" name="Shape 359"/>
          <p:cNvSpPr/>
          <p:nvPr/>
        </p:nvSpPr>
        <p:spPr>
          <a:xfrm>
            <a:off x="2412967" y="4703186"/>
            <a:ext cx="1175341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[-1.840,4.24, …, -9.96])</a:t>
            </a:r>
          </a:p>
        </p:txBody>
      </p:sp>
      <p:sp>
        <p:nvSpPr>
          <p:cNvPr id="360" name="Shape 360"/>
          <p:cNvSpPr/>
          <p:nvPr/>
        </p:nvSpPr>
        <p:spPr>
          <a:xfrm>
            <a:off x="584914" y="5028260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Interpreting Linear models</a:t>
            </a:r>
          </a:p>
        </p:txBody>
      </p:sp>
      <p:sp>
        <p:nvSpPr>
          <p:cNvPr id="363" name="Shape 363"/>
          <p:cNvSpPr/>
          <p:nvPr/>
        </p:nvSpPr>
        <p:spPr>
          <a:xfrm>
            <a:off x="491299" y="3428960"/>
            <a:ext cx="1294670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model.coef_</a:t>
            </a:r>
          </a:p>
        </p:txBody>
      </p:sp>
      <p:sp>
        <p:nvSpPr>
          <p:cNvPr id="364" name="Shape 364"/>
          <p:cNvSpPr/>
          <p:nvPr/>
        </p:nvSpPr>
        <p:spPr>
          <a:xfrm>
            <a:off x="2412967" y="4703186"/>
            <a:ext cx="1175341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[-1.840,4.24, …, -9.96])</a:t>
            </a:r>
          </a:p>
        </p:txBody>
      </p:sp>
      <p:sp>
        <p:nvSpPr>
          <p:cNvPr id="365" name="Shape 365"/>
          <p:cNvSpPr/>
          <p:nvPr/>
        </p:nvSpPr>
        <p:spPr>
          <a:xfrm>
            <a:off x="584914" y="5028260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366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0" t="13067" r="0" b="0"/>
          <a:stretch>
            <a:fillRect/>
          </a:stretch>
        </p:blipFill>
        <p:spPr>
          <a:xfrm>
            <a:off x="0" y="5964711"/>
            <a:ext cx="13004801" cy="79920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type="title"/>
          </p:nvPr>
        </p:nvSpPr>
        <p:spPr>
          <a:xfrm>
            <a:off x="3279937" y="4128458"/>
            <a:ext cx="6444926" cy="1982356"/>
          </a:xfrm>
          <a:prstGeom prst="rect">
            <a:avLst/>
          </a:prstGeom>
        </p:spPr>
        <p:txBody>
          <a:bodyPr/>
          <a:lstStyle>
            <a:lvl1pPr defTabSz="502412">
              <a:defRPr sz="14620"/>
            </a:lvl1pPr>
          </a:lstStyle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Pivot table</a:t>
            </a:r>
          </a:p>
        </p:txBody>
      </p:sp>
      <p:sp>
        <p:nvSpPr>
          <p:cNvPr id="214" name="Shape 214"/>
          <p:cNvSpPr/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/>
          <a:lstStyle/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cap="none" spc="0" sz="55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Similar to groupby</a:t>
            </a:r>
          </a:p>
          <a:p>
            <a:pPr marL="614194" indent="-614194" defTabSz="508254">
              <a:lnSpc>
                <a:spcPct val="200000"/>
              </a:lnSpc>
              <a:spcBef>
                <a:spcPts val="2400"/>
              </a:spcBef>
              <a:buSzPct val="40000"/>
              <a:buBlip>
                <a:blip r:embed="rId2"/>
              </a:buBlip>
              <a:defRPr cap="none" spc="0" sz="55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Segments data</a:t>
            </a:r>
            <a:r>
              <a:t> along multiple axes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matplotlib.Pyplot</a:t>
            </a:r>
          </a:p>
        </p:txBody>
      </p:sp>
      <p:sp>
        <p:nvSpPr>
          <p:cNvPr id="217" name="Shape 217"/>
          <p:cNvSpPr/>
          <p:nvPr>
            <p:ph type="body" idx="1"/>
          </p:nvPr>
        </p:nvSpPr>
        <p:spPr>
          <a:xfrm>
            <a:off x="406400" y="3953767"/>
            <a:ext cx="12192000" cy="4909099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Imported as plt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Stores global state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Use for setting global style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matplotlib.Pyplot</a:t>
            </a:r>
          </a:p>
        </p:txBody>
      </p:sp>
      <p:sp>
        <p:nvSpPr>
          <p:cNvPr id="220" name="Shape 220"/>
          <p:cNvSpPr/>
          <p:nvPr>
            <p:ph type="body" idx="1"/>
          </p:nvPr>
        </p:nvSpPr>
        <p:spPr>
          <a:xfrm>
            <a:off x="406400" y="4415907"/>
            <a:ext cx="13004800" cy="4909100"/>
          </a:xfrm>
          <a:prstGeom prst="rect">
            <a:avLst/>
          </a:prstGeom>
        </p:spPr>
        <p:txBody>
          <a:bodyPr anchor="t"/>
          <a:lstStyle>
            <a:lvl1pPr defTabSz="549148">
              <a:lnSpc>
                <a:spcPct val="100000"/>
              </a:lnSpc>
              <a:spcBef>
                <a:spcPts val="2600"/>
              </a:spcBef>
              <a:defRPr cap="none" spc="0" sz="60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from matplotlib import pyplot as plt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matplotlib.Pyplot</a:t>
            </a:r>
          </a:p>
        </p:txBody>
      </p:sp>
      <p:sp>
        <p:nvSpPr>
          <p:cNvPr id="223" name="Shape 223"/>
          <p:cNvSpPr/>
          <p:nvPr>
            <p:ph type="body" idx="1"/>
          </p:nvPr>
        </p:nvSpPr>
        <p:spPr>
          <a:xfrm>
            <a:off x="406400" y="4561847"/>
            <a:ext cx="12192000" cy="4909099"/>
          </a:xfrm>
          <a:prstGeom prst="rect">
            <a:avLst/>
          </a:prstGeom>
        </p:spPr>
        <p:txBody>
          <a:bodyPr anchor="t"/>
          <a:lstStyle>
            <a:lvl1pPr defTabSz="549148">
              <a:lnSpc>
                <a:spcPct val="100000"/>
              </a:lnSpc>
              <a:spcBef>
                <a:spcPts val="2600"/>
              </a:spcBef>
              <a:defRPr cap="none" spc="0" sz="60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plt.style.use('seaborn')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Plotting with Matplotlib</a:t>
            </a:r>
          </a:p>
        </p:txBody>
      </p:sp>
      <p:sp>
        <p:nvSpPr>
          <p:cNvPr id="226" name="Shape 226"/>
          <p:cNvSpPr/>
          <p:nvPr/>
        </p:nvSpPr>
        <p:spPr>
          <a:xfrm>
            <a:off x="455296" y="4286249"/>
            <a:ext cx="12192002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ax = my_df.plot(kind='bar')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fig = plt.gcf()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