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81" name="Shape 18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for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664" t="0" r="2166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Csv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6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76" t="2592" r="60790" b="2591"/>
          <a:stretch>
            <a:fillRect/>
          </a:stretch>
        </p:blipFill>
        <p:spPr>
          <a:xfrm>
            <a:off x="0" y="0"/>
            <a:ext cx="5486400" cy="9753601"/>
          </a:xfrm>
          <a:prstGeom prst="rect">
            <a:avLst/>
          </a:prstGeom>
        </p:spPr>
      </p:pic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00"/>
            </a:lvl1pPr>
          </a:lstStyle>
          <a:p>
            <a:pPr/>
            <a:r>
              <a:t>Visualizations</a:t>
            </a:r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7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706" t="17061" r="57959" b="3925"/>
          <a:stretch>
            <a:fillRect/>
          </a:stretch>
        </p:blipFill>
        <p:spPr>
          <a:xfrm>
            <a:off x="0" y="0"/>
            <a:ext cx="5486401" cy="9753600"/>
          </a:xfrm>
          <a:prstGeom prst="rect">
            <a:avLst/>
          </a:prstGeom>
        </p:spPr>
      </p:pic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4">
              <a:defRPr sz="13200"/>
            </a:lvl1pPr>
          </a:lstStyle>
          <a:p>
            <a:pPr/>
            <a:r>
              <a:t>Regression</a:t>
            </a:r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Linear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25" t="0" r="56082" b="0"/>
          <a:stretch>
            <a:fillRect/>
          </a:stretch>
        </p:blipFill>
        <p:spPr>
          <a:xfrm>
            <a:off x="0" y="0"/>
            <a:ext cx="5486401" cy="9753600"/>
          </a:xfrm>
          <a:prstGeom prst="rect">
            <a:avLst/>
          </a:prstGeom>
        </p:spPr>
      </p:pic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3">
              <a:defRPr sz="11300"/>
            </a:lvl1pPr>
          </a:lstStyle>
          <a:p>
            <a:pPr/>
            <a:r>
              <a:t>Webscraping</a:t>
            </a:r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Gathering Data 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3315263" y="677332"/>
            <a:ext cx="71893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30" name="Chart 230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3321613" y="681565"/>
            <a:ext cx="72020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33" name="Chart 233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34" name="Shape 234"/>
          <p:cNvSpPr/>
          <p:nvPr/>
        </p:nvSpPr>
        <p:spPr>
          <a:xfrm rot="2859210">
            <a:off x="4851946" y="4656485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 rot="18911602">
            <a:off x="4826000" y="4606925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38" name="Shape 238"/>
          <p:cNvSpPr/>
          <p:nvPr>
            <p:ph type="body" idx="4294967295"/>
          </p:nvPr>
        </p:nvSpPr>
        <p:spPr>
          <a:xfrm>
            <a:off x="406400" y="28407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minutes for lesson &amp; demo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minutes for exercise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Pause to review &amp; ask questions</a:t>
            </a:r>
          </a:p>
          <a:p>
            <a:pPr marL="677731" indent="-677731" defTabSz="560830">
              <a:lnSpc>
                <a:spcPct val="200000"/>
              </a:lnSpc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9652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Fundamentals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How to think about Python</a:t>
            </a:r>
          </a:p>
        </p:txBody>
      </p:sp>
      <p:sp>
        <p:nvSpPr>
          <p:cNvPr id="243" name="Shape 243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 are giving orders to your computer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order is called a “statement”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4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6" name="Shape 246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You</a:t>
            </a:r>
          </a:p>
        </p:txBody>
      </p:sp>
      <p:sp>
        <p:nvSpPr>
          <p:cNvPr id="247" name="Shape 247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4 years as a Python developer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5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50" name="Shape 250"/>
          <p:cNvSpPr/>
          <p:nvPr/>
        </p:nvSpPr>
        <p:spPr>
          <a:xfrm>
            <a:off x="5842930" y="3753694"/>
            <a:ext cx="6324448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9400">
                <a:solidFill>
                  <a:srgbClr val="FFFFFF"/>
                </a:solidFill>
              </a:defRPr>
            </a:lvl1pPr>
          </a:lstStyle>
          <a:p>
            <a:pPr/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57" name="Shape 257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258" name="Shape 258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remember “fav_number” means 3</a:t>
            </a:r>
          </a:p>
        </p:txBody>
      </p:sp>
      <p:sp>
        <p:nvSpPr>
          <p:cNvPr id="259" name="Shape 259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arbitrary 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3" name="Shape 263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66" name="Shape 266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68" name="Shape 268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1" name="Shape 271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74" name="Shape 274"/>
          <p:cNvSpPr/>
          <p:nvPr/>
        </p:nvSpPr>
        <p:spPr>
          <a:xfrm rot="14680374">
            <a:off x="9003633" y="6429049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9675417" y="7542472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ASSIgnment Statement</a:t>
            </a:r>
          </a:p>
        </p:txBody>
      </p:sp>
      <p:sp>
        <p:nvSpPr>
          <p:cNvPr id="278" name="Shape 278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280" name="Shape 280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fav_number = 3</a:t>
            </a:r>
          </a:p>
        </p:txBody>
      </p:sp>
      <p:sp>
        <p:nvSpPr>
          <p:cNvPr id="281" name="Shape 281"/>
          <p:cNvSpPr/>
          <p:nvPr/>
        </p:nvSpPr>
        <p:spPr>
          <a:xfrm rot="14680374">
            <a:off x="9003633" y="6429049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7522025" y="7807984"/>
            <a:ext cx="526694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(integer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204319"/>
          </a:xfrm>
          <a:prstGeom prst="rect">
            <a:avLst/>
          </a:prstGeom>
        </p:spPr>
        <p:txBody>
          <a:bodyPr/>
          <a:lstStyle>
            <a:lvl1pPr>
              <a:defRPr sz="8500"/>
            </a:lvl1pPr>
          </a:lstStyle>
          <a:p>
            <a:pPr/>
            <a:r>
              <a:t>Rules for Variables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06400" y="30818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start with a letter or underscore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Cannot start with a number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letters, numbers and underscores allowed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 names are case-sensitive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88" name="Shape 28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91" name="Shape 291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2" name="Shape 292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8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7733903" y="4089400"/>
            <a:ext cx="4496794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pic>
        <p:nvPicPr>
          <p:cNvPr id="18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29" y="4160954"/>
            <a:ext cx="3352803" cy="144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3" y="3879177"/>
            <a:ext cx="5870983" cy="20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296" name="Shape 29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297" name="Shape 29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02" name="Shape 30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03" name="Shape 30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06" name="Shape 306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10" name="Shape 310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11" name="Shape 311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14" name="Shape 314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Variables</a:t>
            </a:r>
          </a:p>
        </p:txBody>
      </p:sp>
      <p:sp>
        <p:nvSpPr>
          <p:cNvPr id="319" name="Shape 319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my_number</a:t>
            </a:r>
          </a:p>
        </p:txBody>
      </p:sp>
      <p:sp>
        <p:nvSpPr>
          <p:cNvPr id="320" name="Shape 320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3amigos</a:t>
            </a:r>
          </a:p>
        </p:txBody>
      </p:sp>
      <p:sp>
        <p:nvSpPr>
          <p:cNvPr id="323" name="Shape 323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left-handed</a:t>
            </a:r>
          </a:p>
        </p:txBody>
      </p:sp>
      <p:sp>
        <p:nvSpPr>
          <p:cNvPr id="326" name="Shape 326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ExpressionS</a:t>
            </a:r>
          </a:p>
        </p:txBody>
      </p:sp>
      <p:sp>
        <p:nvSpPr>
          <p:cNvPr id="330" name="Shape 330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07134" indent="-607134" defTabSz="50241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expression is part of a statement</a:t>
            </a:r>
          </a:p>
          <a:p>
            <a:pPr marL="607134" indent="-607134" defTabSz="502412">
              <a:lnSpc>
                <a:spcPct val="2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Noun without a verb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Examples</a:t>
            </a:r>
          </a:p>
        </p:txBody>
      </p:sp>
      <p:sp>
        <p:nvSpPr>
          <p:cNvPr id="333" name="Shape 333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Variables (like fav_number)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Values (like 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6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013" t="0" r="2801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6" name="Shape 336"/>
          <p:cNvSpPr/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/>
          <a:lstStyle/>
          <a:p>
            <a:pPr/>
            <a:r>
              <a:t>Python thinks like your calculator</a:t>
            </a:r>
          </a:p>
        </p:txBody>
      </p:sp>
      <p:sp>
        <p:nvSpPr>
          <p:cNvPr id="337" name="Shape 337"/>
          <p:cNvSpPr/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xfrm>
            <a:off x="406400" y="3472420"/>
            <a:ext cx="12192000" cy="5368616"/>
          </a:xfrm>
          <a:prstGeom prst="rect">
            <a:avLst/>
          </a:prstGeom>
        </p:spPr>
        <p:txBody>
          <a:bodyPr anchor="t"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Equal to a single value —&gt; expression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Expression Vs Statement</a:t>
            </a:r>
          </a:p>
        </p:txBody>
      </p:sp>
      <p:sp>
        <p:nvSpPr>
          <p:cNvPr id="343" name="Shape 343"/>
          <p:cNvSpPr/>
          <p:nvPr>
            <p:ph type="body" idx="1"/>
          </p:nvPr>
        </p:nvSpPr>
        <p:spPr>
          <a:xfrm>
            <a:off x="406400" y="3472420"/>
            <a:ext cx="12192000" cy="5368616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Equal to a single value —&gt; expression 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Important to know when you’re giving an order vs noun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391413">
              <a:spcBef>
                <a:spcPts val="1800"/>
              </a:spcBef>
              <a:defRPr sz="8000"/>
            </a:lvl1pPr>
          </a:lstStyle>
          <a:p>
            <a:pPr/>
            <a:r>
              <a:t>Why Do I care about calculators?</a:t>
            </a:r>
          </a:p>
        </p:txBody>
      </p:sp>
      <p:sp>
        <p:nvSpPr>
          <p:cNvPr id="346" name="Shape 346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Compare to Excel formulas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 compound interest,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Recommendation System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Audience Segmentation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Old Friends</a:t>
            </a:r>
          </a:p>
        </p:txBody>
      </p:sp>
      <p:sp>
        <p:nvSpPr>
          <p:cNvPr id="349" name="Shape 34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Integers (called “int”)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Decimals (called “float”)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Old Friends</a:t>
            </a:r>
          </a:p>
        </p:txBody>
      </p:sp>
      <p:sp>
        <p:nvSpPr>
          <p:cNvPr id="352" name="Shape 352"/>
          <p:cNvSpPr/>
          <p:nvPr>
            <p:ph type="body" idx="1"/>
          </p:nvPr>
        </p:nvSpPr>
        <p:spPr>
          <a:xfrm>
            <a:off x="406400" y="3056301"/>
            <a:ext cx="12192000" cy="5932688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Addition (+)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Multiplication (*)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Division (/)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Exponents (**)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 New Friend</a:t>
            </a:r>
          </a:p>
        </p:txBody>
      </p:sp>
      <p:sp>
        <p:nvSpPr>
          <p:cNvPr id="355" name="Shape 355"/>
          <p:cNvSpPr/>
          <p:nvPr>
            <p:ph type="body" sz="half" idx="1"/>
          </p:nvPr>
        </p:nvSpPr>
        <p:spPr>
          <a:xfrm>
            <a:off x="406400" y="3733634"/>
            <a:ext cx="12192000" cy="2734140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Modulo (%)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Finds the remainder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Statement 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Expression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Variable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Int,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New Data Type: String</a:t>
            </a:r>
          </a:p>
        </p:txBody>
      </p:sp>
      <p:sp>
        <p:nvSpPr>
          <p:cNvPr id="363" name="Shape 363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wrapped in quotes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Only meaningful to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66" name="Shape 366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69" name="Shape 369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70" name="Shape 370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String Example</a:t>
            </a:r>
          </a:p>
        </p:txBody>
      </p:sp>
      <p:sp>
        <p:nvSpPr>
          <p:cNvPr id="374" name="Shape 374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greeting = “hello world!”</a:t>
            </a:r>
          </a:p>
        </p:txBody>
      </p:sp>
      <p:sp>
        <p:nvSpPr>
          <p:cNvPr id="375" name="Shape 375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6939343" y="7440332"/>
            <a:ext cx="473202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(string literal)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image1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714"/>
            <a:ext cx="13004800" cy="92641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/>
          <a:lstStyle/>
          <a:p>
            <a:pPr/>
            <a:r>
              <a:t>Why Python?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82" name="Shape 382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5" name="Shape 385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 translation:</a:t>
            </a:r>
          </a:p>
        </p:txBody>
      </p:sp>
      <p:sp>
        <p:nvSpPr>
          <p:cNvPr id="389" name="Shape 389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seventh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92" name="Shape 392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396" name="Shape 396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last letter in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Indexing Syntax</a:t>
            </a:r>
          </a:p>
        </p:txBody>
      </p:sp>
      <p:sp>
        <p:nvSpPr>
          <p:cNvPr id="399" name="Shape 399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my_string[-1]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2" name="Shape 402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03" name="Shape 403"/>
          <p:cNvSpPr/>
          <p:nvPr/>
        </p:nvSpPr>
        <p:spPr>
          <a:xfrm>
            <a:off x="513295" y="5482166"/>
            <a:ext cx="12484891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the first four letters of my_string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6" name="Shape 406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09" name="Shape 409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my_string[0:4]</a:t>
            </a:r>
          </a:p>
        </p:txBody>
      </p:sp>
      <p:sp>
        <p:nvSpPr>
          <p:cNvPr id="410" name="Shape 410"/>
          <p:cNvSpPr/>
          <p:nvPr/>
        </p:nvSpPr>
        <p:spPr>
          <a:xfrm rot="16200000">
            <a:off x="7306733" y="5596466"/>
            <a:ext cx="2375298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6881480" y="7643283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not included!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4" name="Shape 414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15" name="Shape 415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get all the letters up to the third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image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906" t="0" r="2890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Infrastructure</a:t>
            </a:r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Modern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18" name="Shape 418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my_string[:3]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English:</a:t>
            </a:r>
          </a:p>
        </p:txBody>
      </p:sp>
      <p:sp>
        <p:nvSpPr>
          <p:cNvPr id="422" name="Shape 422"/>
          <p:cNvSpPr/>
          <p:nvPr/>
        </p:nvSpPr>
        <p:spPr>
          <a:xfrm>
            <a:off x="449664" y="5354242"/>
            <a:ext cx="12105472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56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grab from the third element through until 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 Syntax</a:t>
            </a:r>
          </a:p>
        </p:txBody>
      </p:sp>
      <p:sp>
        <p:nvSpPr>
          <p:cNvPr id="425" name="Shape 425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my_string[2:]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28" name="Shape 428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[start_index:end_index]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1" name="Shape 431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4" name="Shape 434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37" name="Shape 437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8" name="Shape 438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39" name="Shape 439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even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2" name="Shape 442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45" name="Shape 445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6" name="Shape 446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odd # items in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50" name="Shape 450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Community</a:t>
            </a:r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Open-Source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Slice: step</a:t>
            </a:r>
          </a:p>
        </p:txBody>
      </p:sp>
      <p:sp>
        <p:nvSpPr>
          <p:cNvPr id="453" name="Shape 45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4" name="Shape 45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reverse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460" name="Shape 460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63" name="Shape 463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8.0</a:t>
            </a:r>
          </a:p>
        </p:txBody>
      </p:sp>
      <p:sp>
        <p:nvSpPr>
          <p:cNvPr id="464" name="Shape 464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65" name="Shape 465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68" name="Shape 468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8.2</a:t>
            </a:r>
          </a:p>
        </p:txBody>
      </p:sp>
      <p:sp>
        <p:nvSpPr>
          <p:cNvPr id="469" name="Shape 469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0" name="Shape 470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 + “7.0” = </a:t>
            </a:r>
            <a:r>
              <a:rPr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72" name="Shape 472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3" name="Shape 473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Mixing data types</a:t>
            </a:r>
          </a:p>
        </p:txBody>
      </p:sp>
      <p:sp>
        <p:nvSpPr>
          <p:cNvPr id="476" name="Shape 476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+ 7.0 = 8</a:t>
            </a:r>
          </a:p>
        </p:txBody>
      </p:sp>
      <p:sp>
        <p:nvSpPr>
          <p:cNvPr id="477" name="Shape 477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8" name="Shape 478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1 + int(“7.0”) = 8.0</a:t>
            </a:r>
          </a:p>
        </p:txBody>
      </p:sp>
      <p:sp>
        <p:nvSpPr>
          <p:cNvPr id="480" name="Shape 480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81" name="Shape 481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4" name="Shape 484"/>
          <p:cNvSpPr/>
          <p:nvPr>
            <p:ph type="body" idx="1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6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87" name="Shape 487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my_name = “rob”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90" name="Shape 490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F-strings</a:t>
            </a:r>
          </a:p>
        </p:txBody>
      </p:sp>
      <p:sp>
        <p:nvSpPr>
          <p:cNvPr id="493" name="Shape 493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f“Hello, {my_name}!”</a:t>
            </a:r>
          </a:p>
        </p:txBody>
      </p:sp>
      <p:sp>
        <p:nvSpPr>
          <p:cNvPr id="494" name="Shape 494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“Hello, Rob”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498" name="Shape 498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501" name="Shape 501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  <p:sp>
        <p:nvSpPr>
          <p:cNvPr id="502" name="Shape 502"/>
          <p:cNvSpPr/>
          <p:nvPr/>
        </p:nvSpPr>
        <p:spPr>
          <a:xfrm rot="16200000">
            <a:off x="8772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03" name="Shape 503"/>
          <p:cNvSpPr/>
          <p:nvPr/>
        </p:nvSpPr>
        <p:spPr>
          <a:xfrm>
            <a:off x="885444" y="82567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Anatomy of a function call</a:t>
            </a:r>
          </a:p>
        </p:txBody>
      </p:sp>
      <p:sp>
        <p:nvSpPr>
          <p:cNvPr id="506" name="Shape 506"/>
          <p:cNvSpPr/>
          <p:nvPr/>
        </p:nvSpPr>
        <p:spPr>
          <a:xfrm>
            <a:off x="1786333" y="4337049"/>
            <a:ext cx="45513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int(“7.0”)</a:t>
            </a:r>
          </a:p>
        </p:txBody>
      </p:sp>
      <p:sp>
        <p:nvSpPr>
          <p:cNvPr id="507" name="Shape 507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860044" y="8256717"/>
            <a:ext cx="297027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509" name="Shape 509"/>
          <p:cNvSpPr/>
          <p:nvPr/>
        </p:nvSpPr>
        <p:spPr>
          <a:xfrm rot="16200000">
            <a:off x="3457902" y="6642843"/>
            <a:ext cx="293330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(aka argument)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</a:t>
            </a:r>
          </a:p>
        </p:txBody>
      </p:sp>
      <p:sp>
        <p:nvSpPr>
          <p:cNvPr id="513" name="Shape 513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42432" indent="-642432" defTabSz="531622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Performs an action</a:t>
            </a:r>
          </a:p>
          <a:p>
            <a:pPr marL="642432" indent="-642432" defTabSz="531622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Action in example: cast to integer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16" name="Shape 516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7" name="Shape 517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20" name="Shape 520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23" name="Shape 523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4" name="Shape 524"/>
          <p:cNvSpPr/>
          <p:nvPr/>
        </p:nvSpPr>
        <p:spPr>
          <a:xfrm rot="21591301">
            <a:off x="1978286" y="6822671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3798577" y="6510161"/>
            <a:ext cx="220218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“Bob”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method Example</a:t>
            </a:r>
          </a:p>
        </p:txBody>
      </p:sp>
      <p:sp>
        <p:nvSpPr>
          <p:cNvPr id="528" name="Shape 528"/>
          <p:cNvSpPr/>
          <p:nvPr/>
        </p:nvSpPr>
        <p:spPr>
          <a:xfrm>
            <a:off x="1717004" y="4761443"/>
            <a:ext cx="957079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29" name="Shape 529"/>
          <p:cNvSpPr/>
          <p:nvPr/>
        </p:nvSpPr>
        <p:spPr>
          <a:xfrm rot="16200000">
            <a:off x="1978286" y="6391993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1303539" y="7499394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method on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33" name="Shape 533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int(“123”)</a:t>
            </a:r>
          </a:p>
        </p:txBody>
      </p:sp>
      <p:sp>
        <p:nvSpPr>
          <p:cNvPr id="534" name="Shape 534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35" name="Shape 535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between parentheses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Function vs method</a:t>
            </a:r>
          </a:p>
        </p:txBody>
      </p:sp>
      <p:sp>
        <p:nvSpPr>
          <p:cNvPr id="539" name="Shape 53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int(“123”)</a:t>
            </a:r>
          </a:p>
        </p:txBody>
      </p:sp>
      <p:sp>
        <p:nvSpPr>
          <p:cNvPr id="540" name="Shape 54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“Rob”.replace(“R”,“B”)</a:t>
            </a:r>
          </a:p>
        </p:txBody>
      </p:sp>
      <p:sp>
        <p:nvSpPr>
          <p:cNvPr id="541" name="Shape 54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Input between parentheses</a:t>
            </a:r>
          </a:p>
        </p:txBody>
      </p:sp>
      <p:sp>
        <p:nvSpPr>
          <p:cNvPr id="543" name="Shape 543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Main input before dot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3.jpeg"/>
          <p:cNvPicPr>
            <a:picLocks noChangeAspect="1"/>
          </p:cNvPicPr>
          <p:nvPr/>
        </p:nvPicPr>
        <p:blipFill>
          <a:blip r:embed="rId2">
            <a:extLst/>
          </a:blip>
          <a:srcRect l="24721" t="1861" r="36095" b="2358"/>
          <a:stretch>
            <a:fillRect/>
          </a:stretch>
        </p:blipFill>
        <p:spPr>
          <a:xfrm>
            <a:off x="-2062" y="-11494"/>
            <a:ext cx="5659021" cy="977673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>
            <p:ph type="title"/>
          </p:nvPr>
        </p:nvSpPr>
        <p:spPr>
          <a:xfrm>
            <a:off x="5892800" y="63246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ME</a:t>
            </a:r>
          </a:p>
        </p:txBody>
      </p:sp>
      <p:sp>
        <p:nvSpPr>
          <p:cNvPr id="211" name="Shape 211"/>
          <p:cNvSpPr/>
          <p:nvPr>
            <p:ph type="body" sz="quarter" idx="4294967295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Clr>
                <a:srgbClr val="39A3D5"/>
              </a:buClr>
              <a:buSzTx/>
              <a:buFont typeface="Avenir Next"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What’s in it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547" name="Shape 547"/>
          <p:cNvSpPr/>
          <p:nvPr>
            <p:ph type="body" idx="1"/>
          </p:nvPr>
        </p:nvSpPr>
        <p:spPr>
          <a:xfrm>
            <a:off x="647700" y="3066806"/>
            <a:ext cx="11493039" cy="5109041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float()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550" name="Shape 550"/>
          <p:cNvSpPr/>
          <p:nvPr>
            <p:ph type="body" idx="1"/>
          </p:nvPr>
        </p:nvSpPr>
        <p:spPr>
          <a:xfrm>
            <a:off x="406400" y="2929465"/>
            <a:ext cx="12192000" cy="6108703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Function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Method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48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