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Bootcamp</a:t>
            </a:r>
          </a:p>
        </p:txBody>
      </p:sp>
      <p:sp>
        <p:nvSpPr>
          <p:cNvPr id="176" name="Shape 176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for Data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Range function</a:t>
            </a:r>
          </a:p>
        </p:txBody>
      </p:sp>
      <p:sp>
        <p:nvSpPr>
          <p:cNvPr id="203" name="Shape 203"/>
          <p:cNvSpPr/>
          <p:nvPr/>
        </p:nvSpPr>
        <p:spPr>
          <a:xfrm>
            <a:off x="2758543" y="4337049"/>
            <a:ext cx="65572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range(3)</a:t>
            </a:r>
          </a:p>
        </p:txBody>
      </p:sp>
      <p:sp>
        <p:nvSpPr>
          <p:cNvPr id="204" name="Shape 204"/>
          <p:cNvSpPr/>
          <p:nvPr/>
        </p:nvSpPr>
        <p:spPr>
          <a:xfrm rot="21591301">
            <a:off x="2940979" y="601198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5" name="Shape 205"/>
          <p:cNvSpPr/>
          <p:nvPr/>
        </p:nvSpPr>
        <p:spPr>
          <a:xfrm>
            <a:off x="4761271" y="5699472"/>
            <a:ext cx="220599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0, 1, 2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Range function</a:t>
            </a:r>
          </a:p>
        </p:txBody>
      </p:sp>
      <p:sp>
        <p:nvSpPr>
          <p:cNvPr id="208" name="Shape 208"/>
          <p:cNvSpPr/>
          <p:nvPr/>
        </p:nvSpPr>
        <p:spPr>
          <a:xfrm>
            <a:off x="2758543" y="4337049"/>
            <a:ext cx="65572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range(1,4)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Range function</a:t>
            </a:r>
          </a:p>
        </p:txBody>
      </p:sp>
      <p:sp>
        <p:nvSpPr>
          <p:cNvPr id="211" name="Shape 211"/>
          <p:cNvSpPr/>
          <p:nvPr/>
        </p:nvSpPr>
        <p:spPr>
          <a:xfrm>
            <a:off x="2758543" y="4337049"/>
            <a:ext cx="65572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range(1,4)</a:t>
            </a:r>
          </a:p>
        </p:txBody>
      </p:sp>
      <p:sp>
        <p:nvSpPr>
          <p:cNvPr id="212" name="Shape 212"/>
          <p:cNvSpPr/>
          <p:nvPr/>
        </p:nvSpPr>
        <p:spPr>
          <a:xfrm rot="21591301">
            <a:off x="2940979" y="601198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3" name="Shape 213"/>
          <p:cNvSpPr/>
          <p:nvPr/>
        </p:nvSpPr>
        <p:spPr>
          <a:xfrm>
            <a:off x="4761271" y="5699472"/>
            <a:ext cx="220599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1, 2, 3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Range function</a:t>
            </a:r>
          </a:p>
        </p:txBody>
      </p:sp>
      <p:sp>
        <p:nvSpPr>
          <p:cNvPr id="216" name="Shape 216"/>
          <p:cNvSpPr/>
          <p:nvPr/>
        </p:nvSpPr>
        <p:spPr>
          <a:xfrm>
            <a:off x="2758543" y="4337049"/>
            <a:ext cx="65572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range(3,0,-1)</a:t>
            </a:r>
          </a:p>
        </p:txBody>
      </p:sp>
      <p:sp>
        <p:nvSpPr>
          <p:cNvPr id="217" name="Shape 217"/>
          <p:cNvSpPr/>
          <p:nvPr/>
        </p:nvSpPr>
        <p:spPr>
          <a:xfrm rot="21591301">
            <a:off x="2940979" y="601198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8" name="Shape 218"/>
          <p:cNvSpPr/>
          <p:nvPr/>
        </p:nvSpPr>
        <p:spPr>
          <a:xfrm>
            <a:off x="4761271" y="5699472"/>
            <a:ext cx="220599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3, 2, 1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Range is Not A List</a:t>
            </a:r>
          </a:p>
        </p:txBody>
      </p:sp>
      <p:sp>
        <p:nvSpPr>
          <p:cNvPr id="221" name="Shape 221"/>
          <p:cNvSpPr/>
          <p:nvPr>
            <p:ph type="body" idx="1"/>
          </p:nvPr>
        </p:nvSpPr>
        <p:spPr>
          <a:xfrm>
            <a:off x="406400" y="3953767"/>
            <a:ext cx="12192000" cy="499028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Returns a “lazy” list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Numbers are generated one-by-one to save memory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Convert Range to list</a:t>
            </a:r>
          </a:p>
        </p:txBody>
      </p:sp>
      <p:sp>
        <p:nvSpPr>
          <p:cNvPr id="224" name="Shape 224"/>
          <p:cNvSpPr/>
          <p:nvPr/>
        </p:nvSpPr>
        <p:spPr>
          <a:xfrm>
            <a:off x="2690655" y="4337049"/>
            <a:ext cx="8718472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list(range(3))</a:t>
            </a:r>
          </a:p>
        </p:txBody>
      </p:sp>
      <p:sp>
        <p:nvSpPr>
          <p:cNvPr id="225" name="Shape 225"/>
          <p:cNvSpPr/>
          <p:nvPr/>
        </p:nvSpPr>
        <p:spPr>
          <a:xfrm rot="21591301">
            <a:off x="2940979" y="601198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6" name="Shape 226"/>
          <p:cNvSpPr/>
          <p:nvPr/>
        </p:nvSpPr>
        <p:spPr>
          <a:xfrm>
            <a:off x="4761271" y="5699472"/>
            <a:ext cx="268605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[0, 1, 2]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For-Loops</a:t>
            </a:r>
          </a:p>
        </p:txBody>
      </p:sp>
      <p:sp>
        <p:nvSpPr>
          <p:cNvPr id="229" name="Shape 229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49492" indent="-649492" defTabSz="537463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Repeats a chunk of code</a:t>
            </a:r>
          </a:p>
          <a:p>
            <a:pPr marL="649492" indent="-649492" defTabSz="537463">
              <a:lnSpc>
                <a:spcPct val="200000"/>
              </a:lnSpc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Hands in different item each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Values: what kinds are there?</a:t>
            </a:r>
          </a:p>
        </p:txBody>
      </p:sp>
      <p:sp>
        <p:nvSpPr>
          <p:cNvPr id="234" name="Shape 234"/>
          <p:cNvSpPr/>
          <p:nvPr>
            <p:ph type="body" sz="half" idx="1"/>
          </p:nvPr>
        </p:nvSpPr>
        <p:spPr>
          <a:xfrm>
            <a:off x="579966" y="3930406"/>
            <a:ext cx="11493038" cy="2716876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  <a:r>
              <a:t>data types: int, float, string, bool</a:t>
            </a:r>
          </a:p>
          <a:p>
            <a:pPr>
              <a:defRPr sz="5400"/>
            </a:pPr>
            <a:r>
              <a:t>lists of the above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Trouble with Lists</a:t>
            </a:r>
          </a:p>
        </p:txBody>
      </p:sp>
      <p:sp>
        <p:nvSpPr>
          <p:cNvPr id="237" name="Shape 237"/>
          <p:cNvSpPr/>
          <p:nvPr>
            <p:ph type="body" sz="quarter" idx="1"/>
          </p:nvPr>
        </p:nvSpPr>
        <p:spPr>
          <a:xfrm>
            <a:off x="1168400" y="8010796"/>
            <a:ext cx="12192000" cy="1367169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6400"/>
            </a:lvl1pPr>
          </a:lstStyle>
          <a:p>
            <a:pPr/>
            <a:r>
              <a:t>Hard to manage lots of data</a:t>
            </a:r>
          </a:p>
        </p:txBody>
      </p:sp>
      <p:pic>
        <p:nvPicPr>
          <p:cNvPr id="238" name="tribbl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0875" y="2838539"/>
            <a:ext cx="9163050" cy="5039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For-Loops</a:t>
            </a:r>
          </a:p>
        </p:txBody>
      </p:sp>
      <p:sp>
        <p:nvSpPr>
          <p:cNvPr id="179" name="Shape 179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49492" indent="-649492" defTabSz="537463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Repeats a chunk of code</a:t>
            </a:r>
          </a:p>
          <a:p>
            <a:pPr marL="649492" indent="-649492" defTabSz="537463">
              <a:lnSpc>
                <a:spcPct val="200000"/>
              </a:lnSpc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Hands in different item each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Trouble with Lists</a:t>
            </a:r>
          </a:p>
        </p:txBody>
      </p:sp>
      <p:sp>
        <p:nvSpPr>
          <p:cNvPr id="241" name="Shape 241"/>
          <p:cNvSpPr/>
          <p:nvPr>
            <p:ph type="body" sz="quarter" idx="1"/>
          </p:nvPr>
        </p:nvSpPr>
        <p:spPr>
          <a:xfrm>
            <a:off x="1168400" y="8010796"/>
            <a:ext cx="12192000" cy="1367169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6400"/>
            </a:lvl1pPr>
          </a:lstStyle>
          <a:p>
            <a:pPr/>
            <a:r>
              <a:t>Hard to manage lots of data</a:t>
            </a:r>
          </a:p>
        </p:txBody>
      </p:sp>
      <p:pic>
        <p:nvPicPr>
          <p:cNvPr id="242" name="tribbl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0875" y="2838539"/>
            <a:ext cx="9163050" cy="5039678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Shape 243"/>
          <p:cNvSpPr/>
          <p:nvPr/>
        </p:nvSpPr>
        <p:spPr>
          <a:xfrm>
            <a:off x="7641166" y="1101814"/>
            <a:ext cx="3297504" cy="2464859"/>
          </a:xfrm>
          <a:prstGeom prst="wedgeEllipseCallout">
            <a:avLst>
              <a:gd name="adj1" fmla="val -49385"/>
              <a:gd name="adj2" fmla="val 63172"/>
            </a:avLst>
          </a:prstGeom>
          <a:solidFill>
            <a:schemeClr val="accent5">
              <a:hueOff val="-180946"/>
              <a:satOff val="-2351"/>
              <a:lumOff val="-871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Was it my_list[8] or my_list[9]?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newchallenger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0" y="2255360"/>
            <a:ext cx="13004800" cy="524288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248" name="Shape 248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Store data under a label (“key”)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Fetch value later by key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251" name="Shape 251"/>
          <p:cNvSpPr/>
          <p:nvPr/>
        </p:nvSpPr>
        <p:spPr>
          <a:xfrm>
            <a:off x="697654" y="4334933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 = { “name”: “Rob” }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254" name="Shape 254"/>
          <p:cNvSpPr/>
          <p:nvPr/>
        </p:nvSpPr>
        <p:spPr>
          <a:xfrm>
            <a:off x="697654" y="4334933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 = { “name”: “Rob” }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255" name="Shape 255"/>
          <p:cNvSpPr/>
          <p:nvPr/>
        </p:nvSpPr>
        <p:spPr>
          <a:xfrm rot="12786029">
            <a:off x="6664552" y="5895469"/>
            <a:ext cx="2175603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6" name="Shape 256"/>
          <p:cNvSpPr/>
          <p:nvPr/>
        </p:nvSpPr>
        <p:spPr>
          <a:xfrm>
            <a:off x="8826826" y="6146857"/>
            <a:ext cx="4040125" cy="248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6000">
                <a:solidFill>
                  <a:schemeClr val="accent5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dictionary</a:t>
            </a:r>
          </a:p>
          <a:p>
            <a:pPr>
              <a:defRPr b="1" sz="6000">
                <a:solidFill>
                  <a:schemeClr val="accent5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literal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259" name="Shape 259"/>
          <p:cNvSpPr/>
          <p:nvPr/>
        </p:nvSpPr>
        <p:spPr>
          <a:xfrm>
            <a:off x="697654" y="4210050"/>
            <a:ext cx="11609491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 = {“name”: “Rob”,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   “hair”: “brown”}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262" name="Shape 262"/>
          <p:cNvSpPr/>
          <p:nvPr/>
        </p:nvSpPr>
        <p:spPr>
          <a:xfrm>
            <a:off x="697654" y="4775199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my_dict[“hair”]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263" name="Shape 263"/>
          <p:cNvSpPr/>
          <p:nvPr/>
        </p:nvSpPr>
        <p:spPr>
          <a:xfrm rot="21591301">
            <a:off x="838650" y="62021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4" name="Shape 264"/>
          <p:cNvSpPr/>
          <p:nvPr/>
        </p:nvSpPr>
        <p:spPr>
          <a:xfrm>
            <a:off x="2658943" y="5889642"/>
            <a:ext cx="300761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“brown”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267" name="Shape 267"/>
          <p:cNvSpPr/>
          <p:nvPr/>
        </p:nvSpPr>
        <p:spPr>
          <a:xfrm>
            <a:off x="697654" y="4775199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my_dict[“hair”] = “blonde”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270" name="Shape 270"/>
          <p:cNvSpPr/>
          <p:nvPr/>
        </p:nvSpPr>
        <p:spPr>
          <a:xfrm>
            <a:off x="455296" y="4286249"/>
            <a:ext cx="11851849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key in my_dict: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print(“look at this”+ key)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273" name="Shape 273"/>
          <p:cNvSpPr/>
          <p:nvPr/>
        </p:nvSpPr>
        <p:spPr>
          <a:xfrm>
            <a:off x="455296" y="4286249"/>
            <a:ext cx="12192002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value in </a:t>
            </a:r>
            <a:r>
              <a:rPr>
                <a:solidFill>
                  <a:schemeClr val="accent3"/>
                </a:solidFill>
              </a:rPr>
              <a:t>my_dict.values()</a:t>
            </a:r>
            <a:r>
              <a:t>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print(“look at this ”+value)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 idx="4294967295"/>
          </p:nvPr>
        </p:nvSpPr>
        <p:spPr>
          <a:xfrm>
            <a:off x="644028" y="714129"/>
            <a:ext cx="6027144" cy="1417969"/>
          </a:xfrm>
          <a:prstGeom prst="rect">
            <a:avLst/>
          </a:prstGeom>
        </p:spPr>
        <p:txBody>
          <a:bodyPr/>
          <a:lstStyle>
            <a:lvl1pPr defTabSz="461518">
              <a:spcBef>
                <a:spcPts val="2200"/>
              </a:spcBef>
              <a:defRPr sz="10270"/>
            </a:lvl1pPr>
          </a:lstStyle>
          <a:p>
            <a:pPr/>
            <a:r>
              <a:t>For-loops</a:t>
            </a:r>
          </a:p>
        </p:txBody>
      </p:sp>
      <p:sp>
        <p:nvSpPr>
          <p:cNvPr id="182" name="Shape 182"/>
          <p:cNvSpPr/>
          <p:nvPr/>
        </p:nvSpPr>
        <p:spPr>
          <a:xfrm>
            <a:off x="579816" y="3435350"/>
            <a:ext cx="12116101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pets = [“dog”, “cat”, “fish”]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pet in pets: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print(pet)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276" name="Shape 276"/>
          <p:cNvSpPr/>
          <p:nvPr/>
        </p:nvSpPr>
        <p:spPr>
          <a:xfrm>
            <a:off x="455296" y="3746499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key, value in </a:t>
            </a:r>
            <a:r>
              <a:rPr>
                <a:solidFill>
                  <a:schemeClr val="accent3"/>
                </a:solidFill>
              </a:rPr>
              <a:t>my_dict.items()</a:t>
            </a:r>
            <a:r>
              <a:t>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print(“look at this ”+key)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print(“look at this ”+value)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108176231_2889x1907_2_gradiation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6172" t="129" r="6044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81" name="Shape 281"/>
          <p:cNvSpPr/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2" name="Shape 2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5675">
              <a:defRPr sz="13259"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defRPr>
            </a:lvl1pPr>
          </a:lstStyle>
          <a:p>
            <a:pPr/>
            <a:r>
              <a:t>Classes and Objects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 vs object</a:t>
            </a:r>
          </a:p>
        </p:txBody>
      </p:sp>
      <p:sp>
        <p:nvSpPr>
          <p:cNvPr id="285" name="Shape 285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585955" indent="-585955" defTabSz="484886"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12"/>
            </a:pPr>
            <a:r>
              <a:t>class is a “blueprint” with empty slots </a:t>
            </a:r>
          </a:p>
          <a:p>
            <a:pPr marL="585955" indent="-585955" defTabSz="484886">
              <a:lnSpc>
                <a:spcPct val="200000"/>
              </a:lnSpc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12"/>
            </a:pPr>
            <a:r>
              <a:t>object is one occurrence, slots filled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Why do we need classes?</a:t>
            </a:r>
          </a:p>
        </p:txBody>
      </p:sp>
      <p:sp>
        <p:nvSpPr>
          <p:cNvPr id="288" name="Shape 288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593015" indent="-593015" defTabSz="490727"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76"/>
            </a:pPr>
            <a:r>
              <a:t>Like dictionary with guaranteed keys</a:t>
            </a:r>
          </a:p>
          <a:p>
            <a:pPr marL="593015" indent="-593015" defTabSz="490727">
              <a:lnSpc>
                <a:spcPct val="200000"/>
              </a:lnSpc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76"/>
            </a:pPr>
            <a:r>
              <a:t>Can create methods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Using a Class</a:t>
            </a:r>
          </a:p>
        </p:txBody>
      </p:sp>
      <p:sp>
        <p:nvSpPr>
          <p:cNvPr id="291" name="Shape 291"/>
          <p:cNvSpPr/>
          <p:nvPr/>
        </p:nvSpPr>
        <p:spPr>
          <a:xfrm>
            <a:off x="541866" y="3380316"/>
            <a:ext cx="12192002" cy="519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&gt;&gt;&gt; “Rob”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Using a Class</a:t>
            </a:r>
          </a:p>
        </p:txBody>
      </p:sp>
      <p:sp>
        <p:nvSpPr>
          <p:cNvPr id="294" name="Shape 294"/>
          <p:cNvSpPr/>
          <p:nvPr/>
        </p:nvSpPr>
        <p:spPr>
          <a:xfrm>
            <a:off x="541866" y="3380316"/>
            <a:ext cx="12192002" cy="519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rob.say_name()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&gt;&gt;&gt; “Hi I’m Rob”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Why do we need classes?</a:t>
            </a:r>
          </a:p>
        </p:txBody>
      </p:sp>
      <p:sp>
        <p:nvSpPr>
          <p:cNvPr id="297" name="Shape 297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49492" indent="-649492" defTabSz="537463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Store data and methods together </a:t>
            </a:r>
          </a:p>
          <a:p>
            <a:pPr marL="649492" indent="-649492" defTabSz="537463">
              <a:lnSpc>
                <a:spcPct val="200000"/>
              </a:lnSpc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Can make code more intuitive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00" name="Shape 300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class</a:t>
            </a:r>
            <a:r>
              <a:t>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__init__(self,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03" name="Shape 303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</a:t>
            </a:r>
            <a:r>
              <a:rPr>
                <a:solidFill>
                  <a:schemeClr val="accent3"/>
                </a:solidFill>
              </a:rPr>
              <a:t>Person</a:t>
            </a:r>
            <a:r>
              <a:t>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__init__(self,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 idx="4294967295"/>
          </p:nvPr>
        </p:nvSpPr>
        <p:spPr>
          <a:xfrm>
            <a:off x="644028" y="714129"/>
            <a:ext cx="6027144" cy="1417969"/>
          </a:xfrm>
          <a:prstGeom prst="rect">
            <a:avLst/>
          </a:prstGeom>
        </p:spPr>
        <p:txBody>
          <a:bodyPr/>
          <a:lstStyle>
            <a:lvl1pPr defTabSz="461518">
              <a:spcBef>
                <a:spcPts val="2200"/>
              </a:spcBef>
              <a:defRPr sz="10270"/>
            </a:lvl1pPr>
          </a:lstStyle>
          <a:p>
            <a:pPr/>
            <a:r>
              <a:t>For-loops</a:t>
            </a:r>
          </a:p>
        </p:txBody>
      </p:sp>
      <p:sp>
        <p:nvSpPr>
          <p:cNvPr id="185" name="Shape 185"/>
          <p:cNvSpPr/>
          <p:nvPr/>
        </p:nvSpPr>
        <p:spPr>
          <a:xfrm>
            <a:off x="579816" y="3435350"/>
            <a:ext cx="12116101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pets = [</a:t>
            </a:r>
            <a:r>
              <a:rPr>
                <a:solidFill>
                  <a:schemeClr val="accent3"/>
                </a:solidFill>
              </a:rPr>
              <a:t>“dog”</a:t>
            </a:r>
            <a:r>
              <a:t>, “cat”, “fish”]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pet in pets: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print(pet)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06" name="Shape 306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3"/>
                </a:solidFill>
              </a:rPr>
              <a:t>def</a:t>
            </a:r>
            <a:r>
              <a:t> __init__(</a:t>
            </a:r>
            <a:r>
              <a:rPr>
                <a:solidFill>
                  <a:schemeClr val="accent3"/>
                </a:solidFill>
              </a:rPr>
              <a:t>self</a:t>
            </a:r>
            <a:r>
              <a:t>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What is “self”??</a:t>
            </a:r>
          </a:p>
        </p:txBody>
      </p:sp>
      <p:sp>
        <p:nvSpPr>
          <p:cNvPr id="309" name="Shape 309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515358" indent="-515358" defTabSz="426466">
              <a:spcBef>
                <a:spcPts val="2000"/>
              </a:spcBef>
              <a:buClrTx/>
              <a:buSzPct val="40000"/>
              <a:buFontTx/>
              <a:buBlip>
                <a:blip r:embed="rId2"/>
              </a:buBlip>
              <a:defRPr sz="4672"/>
            </a:pPr>
            <a:r>
              <a:t>Class is the cookie-cutter, self is the cookie</a:t>
            </a:r>
          </a:p>
          <a:p>
            <a:pPr marL="515358" indent="-515358" defTabSz="426466">
              <a:lnSpc>
                <a:spcPct val="200000"/>
              </a:lnSpc>
              <a:spcBef>
                <a:spcPts val="2000"/>
              </a:spcBef>
              <a:buClrTx/>
              <a:buSzPct val="40000"/>
              <a:buFontTx/>
              <a:buBlip>
                <a:blip r:embed="rId2"/>
              </a:buBlip>
              <a:defRPr sz="4672"/>
            </a:pPr>
            <a:r>
              <a:t>First argument in any method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12" name="Shape 312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</a:t>
            </a:r>
            <a:r>
              <a:rPr>
                <a:solidFill>
                  <a:schemeClr val="accent3"/>
                </a:solidFill>
              </a:rPr>
              <a:t>__init__</a:t>
            </a:r>
            <a:r>
              <a:t>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15" name="Shape 315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</a:t>
            </a:r>
            <a:r>
              <a:rPr>
                <a:solidFill>
                  <a:schemeClr val="accent3"/>
                </a:solidFill>
              </a:rPr>
              <a:t>__init__</a:t>
            </a:r>
            <a:r>
              <a:t>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16" name="Shape 316"/>
          <p:cNvSpPr/>
          <p:nvPr/>
        </p:nvSpPr>
        <p:spPr>
          <a:xfrm rot="8100000">
            <a:off x="5993047" y="4238816"/>
            <a:ext cx="1396957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7" name="Shape 317"/>
          <p:cNvSpPr/>
          <p:nvPr/>
        </p:nvSpPr>
        <p:spPr>
          <a:xfrm>
            <a:off x="7332119" y="2994518"/>
            <a:ext cx="407517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constructor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20" name="Shape 320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</a:t>
            </a:r>
            <a:r>
              <a:rPr>
                <a:solidFill>
                  <a:schemeClr val="accent3"/>
                </a:solidFill>
              </a:rPr>
              <a:t>__init__</a:t>
            </a:r>
            <a:r>
              <a:t>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21" name="Shape 321"/>
          <p:cNvSpPr/>
          <p:nvPr/>
        </p:nvSpPr>
        <p:spPr>
          <a:xfrm rot="8100000">
            <a:off x="5993047" y="4238816"/>
            <a:ext cx="1396957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2" name="Shape 322"/>
          <p:cNvSpPr/>
          <p:nvPr/>
        </p:nvSpPr>
        <p:spPr>
          <a:xfrm>
            <a:off x="7332119" y="2994518"/>
            <a:ext cx="29504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*magic*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25" name="Shape 325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__init__(</a:t>
            </a:r>
            <a:r>
              <a:rPr>
                <a:solidFill>
                  <a:schemeClr val="accent3"/>
                </a:solidFill>
              </a:rPr>
              <a:t>self</a:t>
            </a:r>
            <a:r>
              <a:t>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26" name="Shape 326"/>
          <p:cNvSpPr/>
          <p:nvPr/>
        </p:nvSpPr>
        <p:spPr>
          <a:xfrm rot="5400000">
            <a:off x="6677066" y="4137480"/>
            <a:ext cx="1396956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7" name="Shape 327"/>
          <p:cNvSpPr/>
          <p:nvPr/>
        </p:nvSpPr>
        <p:spPr>
          <a:xfrm>
            <a:off x="5900312" y="2488172"/>
            <a:ext cx="301371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instance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30" name="Shape 330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__init__(</a:t>
            </a:r>
            <a:r>
              <a:rPr>
                <a:solidFill>
                  <a:schemeClr val="accent3"/>
                </a:solidFill>
              </a:rPr>
              <a:t>self</a:t>
            </a:r>
            <a:r>
              <a:t>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31" name="Shape 331"/>
          <p:cNvSpPr/>
          <p:nvPr/>
        </p:nvSpPr>
        <p:spPr>
          <a:xfrm rot="5400000">
            <a:off x="6677066" y="4137480"/>
            <a:ext cx="1396956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2" name="Shape 332"/>
          <p:cNvSpPr/>
          <p:nvPr/>
        </p:nvSpPr>
        <p:spPr>
          <a:xfrm>
            <a:off x="5900312" y="2488172"/>
            <a:ext cx="29504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*magic*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35" name="Shape 335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__init__(self,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</a:t>
            </a:r>
            <a:r>
              <a:rPr>
                <a:solidFill>
                  <a:schemeClr val="accent3"/>
                </a:solidFill>
              </a:rPr>
              <a:t>self.name</a:t>
            </a:r>
            <a:r>
              <a:t>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38" name="Shape 338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__init__(self,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</a:t>
            </a:r>
            <a:r>
              <a:rPr>
                <a:solidFill>
                  <a:schemeClr val="accent3"/>
                </a:solidFill>
              </a:rPr>
              <a:t>self.name</a:t>
            </a:r>
            <a:r>
              <a:t>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39" name="Shape 339"/>
          <p:cNvSpPr/>
          <p:nvPr/>
        </p:nvSpPr>
        <p:spPr>
          <a:xfrm rot="12786029">
            <a:off x="5689039" y="7101561"/>
            <a:ext cx="1396957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40" name="Shape 340"/>
          <p:cNvSpPr/>
          <p:nvPr/>
        </p:nvSpPr>
        <p:spPr>
          <a:xfrm>
            <a:off x="7104112" y="7123965"/>
            <a:ext cx="309829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attribute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43" name="Shape 343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__init__(self,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</a:t>
            </a:r>
            <a:r>
              <a:rPr>
                <a:solidFill>
                  <a:schemeClr val="accent3"/>
                </a:solidFill>
              </a:rPr>
              <a:t>self.name</a:t>
            </a:r>
            <a:r>
              <a:t>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44" name="Shape 344"/>
          <p:cNvSpPr/>
          <p:nvPr/>
        </p:nvSpPr>
        <p:spPr>
          <a:xfrm rot="12786029">
            <a:off x="4321002" y="7202898"/>
            <a:ext cx="1396956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45" name="Shape 345"/>
          <p:cNvSpPr/>
          <p:nvPr/>
        </p:nvSpPr>
        <p:spPr>
          <a:xfrm>
            <a:off x="5736075" y="7225301"/>
            <a:ext cx="727938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self[“name”] = name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 idx="4294967295"/>
          </p:nvPr>
        </p:nvSpPr>
        <p:spPr>
          <a:xfrm>
            <a:off x="644028" y="714129"/>
            <a:ext cx="6027144" cy="1417969"/>
          </a:xfrm>
          <a:prstGeom prst="rect">
            <a:avLst/>
          </a:prstGeom>
        </p:spPr>
        <p:txBody>
          <a:bodyPr/>
          <a:lstStyle>
            <a:lvl1pPr defTabSz="461518">
              <a:spcBef>
                <a:spcPts val="2200"/>
              </a:spcBef>
              <a:defRPr sz="10270"/>
            </a:lvl1pPr>
          </a:lstStyle>
          <a:p>
            <a:pPr/>
            <a:r>
              <a:t>For-loops</a:t>
            </a:r>
          </a:p>
        </p:txBody>
      </p:sp>
      <p:sp>
        <p:nvSpPr>
          <p:cNvPr id="188" name="Shape 188"/>
          <p:cNvSpPr/>
          <p:nvPr/>
        </p:nvSpPr>
        <p:spPr>
          <a:xfrm>
            <a:off x="579816" y="3435350"/>
            <a:ext cx="12116101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pets = [</a:t>
            </a:r>
            <a:r>
              <a:rPr>
                <a:solidFill>
                  <a:schemeClr val="accent3"/>
                </a:solidFill>
              </a:rPr>
              <a:t>“dog”</a:t>
            </a:r>
            <a:r>
              <a:t>, “cat”, “fish”]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pet in pets: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</a:t>
            </a:r>
            <a:r>
              <a:rPr>
                <a:solidFill>
                  <a:schemeClr val="accent3"/>
                </a:solidFill>
              </a:rPr>
              <a:t>“dog”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48" name="Shape 348"/>
          <p:cNvSpPr/>
          <p:nvPr/>
        </p:nvSpPr>
        <p:spPr>
          <a:xfrm>
            <a:off x="541866" y="3545416"/>
            <a:ext cx="12192001" cy="486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…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say_name(self):</a:t>
            </a:r>
          </a:p>
          <a:p>
            <a:pPr>
              <a:defRPr sz="5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</a:t>
            </a:r>
            <a:r>
              <a:rPr sz="4400"/>
              <a:t>print(self.name) </a:t>
            </a:r>
          </a:p>
          <a:p>
            <a:pPr>
              <a:defRPr sz="5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51" name="Shape 351"/>
          <p:cNvSpPr/>
          <p:nvPr/>
        </p:nvSpPr>
        <p:spPr>
          <a:xfrm>
            <a:off x="541866" y="3380316"/>
            <a:ext cx="12192002" cy="519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&gt;&gt;&gt; “Rob”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54" name="Shape 354"/>
          <p:cNvSpPr/>
          <p:nvPr/>
        </p:nvSpPr>
        <p:spPr>
          <a:xfrm>
            <a:off x="541866" y="3380316"/>
            <a:ext cx="12192002" cy="519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&gt;&gt;&gt; “Rob”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55" name="Shape 355"/>
          <p:cNvSpPr/>
          <p:nvPr/>
        </p:nvSpPr>
        <p:spPr>
          <a:xfrm rot="12786029">
            <a:off x="3560981" y="5282358"/>
            <a:ext cx="1396957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6" name="Shape 356"/>
          <p:cNvSpPr/>
          <p:nvPr/>
        </p:nvSpPr>
        <p:spPr>
          <a:xfrm>
            <a:off x="4976054" y="5304761"/>
            <a:ext cx="309829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attribute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59" name="Shape 359"/>
          <p:cNvSpPr/>
          <p:nvPr/>
        </p:nvSpPr>
        <p:spPr>
          <a:xfrm>
            <a:off x="406399" y="3602566"/>
            <a:ext cx="12192002" cy="627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rob.say_name()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&gt;&gt;&gt; “Rob”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62" name="Shape 362"/>
          <p:cNvSpPr/>
          <p:nvPr/>
        </p:nvSpPr>
        <p:spPr>
          <a:xfrm>
            <a:off x="406399" y="3602566"/>
            <a:ext cx="12192002" cy="627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rob.say_name()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&gt;&gt;&gt; “Rob”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63" name="Shape 363"/>
          <p:cNvSpPr/>
          <p:nvPr/>
        </p:nvSpPr>
        <p:spPr>
          <a:xfrm rot="10800000">
            <a:off x="6172200" y="4665133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64" name="Shape 364"/>
          <p:cNvSpPr/>
          <p:nvPr/>
        </p:nvSpPr>
        <p:spPr>
          <a:xfrm>
            <a:off x="8018864" y="4728633"/>
            <a:ext cx="287121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method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369" name="Shape 369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For-loops</a:t>
            </a:r>
          </a:p>
          <a:p>
            <a:pPr marL="444500" indent="-444500">
              <a:defRPr sz="4800"/>
            </a:pPr>
            <a:r>
              <a:t>Dictionary</a:t>
            </a:r>
          </a:p>
          <a:p>
            <a:pPr marL="444500" indent="-444500">
              <a:defRPr sz="4800"/>
            </a:pPr>
            <a:r>
              <a:t>Class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372" name="Shape 372"/>
          <p:cNvSpPr/>
          <p:nvPr/>
        </p:nvSpPr>
        <p:spPr>
          <a:xfrm>
            <a:off x="697654" y="4210050"/>
            <a:ext cx="11609491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 = {“name”: “Rob”,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   “hair”: “brown”}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375" name="Shape 375"/>
          <p:cNvSpPr/>
          <p:nvPr/>
        </p:nvSpPr>
        <p:spPr>
          <a:xfrm>
            <a:off x="697654" y="4775199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my_dict[“hair”] = “blonde”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378" name="Shape 378"/>
          <p:cNvSpPr/>
          <p:nvPr/>
        </p:nvSpPr>
        <p:spPr>
          <a:xfrm>
            <a:off x="697654" y="4775199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my_dict[“hair”]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 idx="4294967295"/>
          </p:nvPr>
        </p:nvSpPr>
        <p:spPr>
          <a:xfrm>
            <a:off x="644028" y="714129"/>
            <a:ext cx="6027144" cy="1417969"/>
          </a:xfrm>
          <a:prstGeom prst="rect">
            <a:avLst/>
          </a:prstGeom>
        </p:spPr>
        <p:txBody>
          <a:bodyPr/>
          <a:lstStyle>
            <a:lvl1pPr defTabSz="461518">
              <a:spcBef>
                <a:spcPts val="2200"/>
              </a:spcBef>
              <a:defRPr sz="10270"/>
            </a:lvl1pPr>
          </a:lstStyle>
          <a:p>
            <a:pPr/>
            <a:r>
              <a:t>For-loops</a:t>
            </a:r>
          </a:p>
        </p:txBody>
      </p:sp>
      <p:sp>
        <p:nvSpPr>
          <p:cNvPr id="191" name="Shape 191"/>
          <p:cNvSpPr/>
          <p:nvPr/>
        </p:nvSpPr>
        <p:spPr>
          <a:xfrm>
            <a:off x="579816" y="3435350"/>
            <a:ext cx="12116101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pets = [“dog”, </a:t>
            </a:r>
            <a:r>
              <a:rPr>
                <a:solidFill>
                  <a:schemeClr val="accent3"/>
                </a:solidFill>
              </a:rPr>
              <a:t>“cat”</a:t>
            </a:r>
            <a:r>
              <a:t>, “fish”]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pet in pets: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</a:t>
            </a:r>
            <a:r>
              <a:rPr>
                <a:solidFill>
                  <a:schemeClr val="accent3"/>
                </a:solidFill>
              </a:rPr>
              <a:t>“cat”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381" name="Shape 381"/>
          <p:cNvSpPr/>
          <p:nvPr/>
        </p:nvSpPr>
        <p:spPr>
          <a:xfrm>
            <a:off x="697654" y="4775199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my_dict[“hair”]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82" name="Shape 382"/>
          <p:cNvSpPr/>
          <p:nvPr/>
        </p:nvSpPr>
        <p:spPr>
          <a:xfrm rot="21591301">
            <a:off x="838650" y="62021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83" name="Shape 383"/>
          <p:cNvSpPr/>
          <p:nvPr/>
        </p:nvSpPr>
        <p:spPr>
          <a:xfrm>
            <a:off x="2658943" y="5889642"/>
            <a:ext cx="300761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“brown”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386" name="Shape 386"/>
          <p:cNvSpPr/>
          <p:nvPr/>
        </p:nvSpPr>
        <p:spPr>
          <a:xfrm>
            <a:off x="455296" y="4286249"/>
            <a:ext cx="11851849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key in my_dict: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print(f“look at this {key}!”)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389" name="Shape 389"/>
          <p:cNvSpPr/>
          <p:nvPr/>
        </p:nvSpPr>
        <p:spPr>
          <a:xfrm>
            <a:off x="455296" y="3746499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key, value in </a:t>
            </a:r>
            <a:r>
              <a:rPr>
                <a:solidFill>
                  <a:schemeClr val="accent3"/>
                </a:solidFill>
              </a:rPr>
              <a:t>my_dict.items()</a:t>
            </a:r>
            <a:r>
              <a:t>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print(f“look at this {key}!”)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print(f“look at this {value}”)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92" name="Shape 392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</a:t>
            </a:r>
            <a:r>
              <a:rPr>
                <a:solidFill>
                  <a:schemeClr val="accent3"/>
                </a:solidFill>
              </a:rPr>
              <a:t>__init__</a:t>
            </a:r>
            <a:r>
              <a:t>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95" name="Shape 395"/>
          <p:cNvSpPr/>
          <p:nvPr/>
        </p:nvSpPr>
        <p:spPr>
          <a:xfrm>
            <a:off x="541866" y="3380316"/>
            <a:ext cx="12192002" cy="519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rob.name</a:t>
            </a:r>
          </a:p>
          <a:p>
            <a:pPr>
              <a:defRPr sz="51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98" name="Shape 398"/>
          <p:cNvSpPr/>
          <p:nvPr/>
        </p:nvSpPr>
        <p:spPr>
          <a:xfrm>
            <a:off x="541866" y="3196166"/>
            <a:ext cx="12192002" cy="556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rob.name</a:t>
            </a:r>
          </a:p>
          <a:p>
            <a:pPr>
              <a:defRPr sz="75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“Rob”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 idx="4294967295"/>
          </p:nvPr>
        </p:nvSpPr>
        <p:spPr>
          <a:xfrm>
            <a:off x="644028" y="714129"/>
            <a:ext cx="6027144" cy="1417969"/>
          </a:xfrm>
          <a:prstGeom prst="rect">
            <a:avLst/>
          </a:prstGeom>
        </p:spPr>
        <p:txBody>
          <a:bodyPr/>
          <a:lstStyle>
            <a:lvl1pPr defTabSz="461518">
              <a:spcBef>
                <a:spcPts val="2200"/>
              </a:spcBef>
              <a:defRPr sz="10270"/>
            </a:lvl1pPr>
          </a:lstStyle>
          <a:p>
            <a:pPr/>
            <a:r>
              <a:t>For-loops</a:t>
            </a:r>
          </a:p>
        </p:txBody>
      </p:sp>
      <p:sp>
        <p:nvSpPr>
          <p:cNvPr id="194" name="Shape 194"/>
          <p:cNvSpPr/>
          <p:nvPr/>
        </p:nvSpPr>
        <p:spPr>
          <a:xfrm>
            <a:off x="579816" y="2666999"/>
            <a:ext cx="12116101" cy="60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pets = [“dog”, “cat”, “fish”]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pet in pets: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3"/>
                </a:solidFill>
              </a:rPr>
              <a:t>if pet == “dog”: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print(“Man’s best friend!”)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3"/>
                </a:solidFill>
              </a:rPr>
              <a:t>else: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print(“whatever”)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Range function</a:t>
            </a:r>
          </a:p>
        </p:txBody>
      </p:sp>
      <p:sp>
        <p:nvSpPr>
          <p:cNvPr id="197" name="Shape 197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Generates range of numbers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Parameters match slice syntax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Range function</a:t>
            </a:r>
          </a:p>
        </p:txBody>
      </p:sp>
      <p:sp>
        <p:nvSpPr>
          <p:cNvPr id="200" name="Shape 200"/>
          <p:cNvSpPr/>
          <p:nvPr/>
        </p:nvSpPr>
        <p:spPr>
          <a:xfrm>
            <a:off x="2758543" y="4337049"/>
            <a:ext cx="65572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range(3)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