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6" name="Shape 17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</p:spPr>
        <p:txBody>
          <a:bodyPr lIns="65022" tIns="65022" rIns="65022" bIns="65022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4" indent="-449034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19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4" name="Shape 1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4.jpe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4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204" name="Shape 20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for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231" name="Shape 231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range(3)</a:t>
            </a:r>
          </a:p>
        </p:txBody>
      </p:sp>
      <p:sp>
        <p:nvSpPr>
          <p:cNvPr id="232" name="Shape 232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4761271" y="5699472"/>
            <a:ext cx="22059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0, 1, 2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236" name="Shape 236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range(1,4)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239" name="Shape 239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range(1,4)</a:t>
            </a:r>
          </a:p>
        </p:txBody>
      </p:sp>
      <p:sp>
        <p:nvSpPr>
          <p:cNvPr id="240" name="Shape 240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1" name="Shape 241"/>
          <p:cNvSpPr/>
          <p:nvPr/>
        </p:nvSpPr>
        <p:spPr>
          <a:xfrm>
            <a:off x="4761271" y="5699472"/>
            <a:ext cx="22059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1, 2, 3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244" name="Shape 244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range(3,0,-1)</a:t>
            </a:r>
          </a:p>
        </p:txBody>
      </p:sp>
      <p:sp>
        <p:nvSpPr>
          <p:cNvPr id="245" name="Shape 245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6" name="Shape 246"/>
          <p:cNvSpPr/>
          <p:nvPr/>
        </p:nvSpPr>
        <p:spPr>
          <a:xfrm>
            <a:off x="4761271" y="5699472"/>
            <a:ext cx="22059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3, 2, 1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is Not A List</a:t>
            </a:r>
          </a:p>
        </p:txBody>
      </p:sp>
      <p:sp>
        <p:nvSpPr>
          <p:cNvPr id="249" name="Shape 249"/>
          <p:cNvSpPr/>
          <p:nvPr>
            <p:ph type="body" idx="1"/>
          </p:nvPr>
        </p:nvSpPr>
        <p:spPr>
          <a:xfrm>
            <a:off x="406400" y="3953767"/>
            <a:ext cx="12192000" cy="499028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Returns a “lazy” list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Numbers are generated one-by-one to save memory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Convert Range to list</a:t>
            </a:r>
          </a:p>
        </p:txBody>
      </p:sp>
      <p:sp>
        <p:nvSpPr>
          <p:cNvPr id="252" name="Shape 252"/>
          <p:cNvSpPr/>
          <p:nvPr/>
        </p:nvSpPr>
        <p:spPr>
          <a:xfrm>
            <a:off x="2690655" y="4337049"/>
            <a:ext cx="8718472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list(range(3))</a:t>
            </a:r>
          </a:p>
        </p:txBody>
      </p:sp>
      <p:sp>
        <p:nvSpPr>
          <p:cNvPr id="253" name="Shape 253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4761271" y="5699472"/>
            <a:ext cx="268605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[0, 1, 2]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For-Loops</a:t>
            </a:r>
          </a:p>
        </p:txBody>
      </p:sp>
      <p:sp>
        <p:nvSpPr>
          <p:cNvPr id="257" name="Shape 257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Repeats a chunk of code</a:t>
            </a:r>
          </a:p>
          <a:p>
            <a:pPr marL="649492" indent="-649492" defTabSz="537463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Hands in different item each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Values: what kinds are there?</a:t>
            </a:r>
          </a:p>
        </p:txBody>
      </p:sp>
      <p:sp>
        <p:nvSpPr>
          <p:cNvPr id="262" name="Shape 262"/>
          <p:cNvSpPr/>
          <p:nvPr>
            <p:ph type="body" sz="half" idx="1"/>
          </p:nvPr>
        </p:nvSpPr>
        <p:spPr>
          <a:xfrm>
            <a:off x="579966" y="3930406"/>
            <a:ext cx="11493038" cy="2716876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data types: int, float, string, bool</a:t>
            </a:r>
          </a:p>
          <a:p>
            <a:pPr>
              <a:defRPr sz="5400"/>
            </a:pPr>
            <a:r>
              <a:t>lists of the above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Trouble with Lists</a:t>
            </a:r>
          </a:p>
        </p:txBody>
      </p:sp>
      <p:sp>
        <p:nvSpPr>
          <p:cNvPr id="265" name="Shape 265"/>
          <p:cNvSpPr/>
          <p:nvPr>
            <p:ph type="body" sz="quarter" idx="1"/>
          </p:nvPr>
        </p:nvSpPr>
        <p:spPr>
          <a:xfrm>
            <a:off x="1168400" y="8010796"/>
            <a:ext cx="12192000" cy="136716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6400"/>
            </a:lvl1pPr>
          </a:lstStyle>
          <a:p>
            <a:pPr/>
            <a:r>
              <a:t>Hard to manage lots of data</a:t>
            </a:r>
          </a:p>
        </p:txBody>
      </p:sp>
      <p:pic>
        <p:nvPicPr>
          <p:cNvPr id="266" name="tribbl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0875" y="2838539"/>
            <a:ext cx="9163050" cy="5039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For-Loops</a:t>
            </a:r>
          </a:p>
        </p:txBody>
      </p:sp>
      <p:sp>
        <p:nvSpPr>
          <p:cNvPr id="207" name="Shape 207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Repeats a chunk of code</a:t>
            </a:r>
          </a:p>
          <a:p>
            <a:pPr marL="649492" indent="-649492" defTabSz="537463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Hands in different item each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Trouble with Lists</a:t>
            </a:r>
          </a:p>
        </p:txBody>
      </p:sp>
      <p:sp>
        <p:nvSpPr>
          <p:cNvPr id="269" name="Shape 269"/>
          <p:cNvSpPr/>
          <p:nvPr>
            <p:ph type="body" sz="quarter" idx="1"/>
          </p:nvPr>
        </p:nvSpPr>
        <p:spPr>
          <a:xfrm>
            <a:off x="1168400" y="8010796"/>
            <a:ext cx="12192000" cy="136716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6400"/>
            </a:lvl1pPr>
          </a:lstStyle>
          <a:p>
            <a:pPr/>
            <a:r>
              <a:t>Hard to manage lots of data</a:t>
            </a:r>
          </a:p>
        </p:txBody>
      </p:sp>
      <p:pic>
        <p:nvPicPr>
          <p:cNvPr id="270" name="tribbl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0875" y="2838539"/>
            <a:ext cx="9163050" cy="5039678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Shape 271"/>
          <p:cNvSpPr/>
          <p:nvPr/>
        </p:nvSpPr>
        <p:spPr>
          <a:xfrm>
            <a:off x="7641166" y="1101814"/>
            <a:ext cx="3297504" cy="2464859"/>
          </a:xfrm>
          <a:prstGeom prst="wedgeEllipseCallout">
            <a:avLst>
              <a:gd name="adj1" fmla="val -49385"/>
              <a:gd name="adj2" fmla="val 63172"/>
            </a:avLst>
          </a:prstGeom>
          <a:solidFill>
            <a:schemeClr val="accent5">
              <a:hueOff val="-180946"/>
              <a:satOff val="-2351"/>
              <a:lumOff val="-871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Was it my_list[8] or my_list[9]?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newchallenger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2255360"/>
            <a:ext cx="13004800" cy="524288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76" name="Shape 276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Store data under a label (“key”)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Fetch value later by key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79" name="Shape 279"/>
          <p:cNvSpPr/>
          <p:nvPr/>
        </p:nvSpPr>
        <p:spPr>
          <a:xfrm>
            <a:off x="697654" y="4334933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 = { “name”: “Rob” }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82" name="Shape 282"/>
          <p:cNvSpPr/>
          <p:nvPr/>
        </p:nvSpPr>
        <p:spPr>
          <a:xfrm>
            <a:off x="697654" y="4334933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 = { “name”: “Rob” }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83" name="Shape 283"/>
          <p:cNvSpPr/>
          <p:nvPr/>
        </p:nvSpPr>
        <p:spPr>
          <a:xfrm rot="12786029">
            <a:off x="6664552" y="5895469"/>
            <a:ext cx="2175603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4" name="Shape 284"/>
          <p:cNvSpPr/>
          <p:nvPr/>
        </p:nvSpPr>
        <p:spPr>
          <a:xfrm>
            <a:off x="8826826" y="6146857"/>
            <a:ext cx="4040125" cy="248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6000">
                <a:solidFill>
                  <a:schemeClr val="accent5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dictionary</a:t>
            </a:r>
          </a:p>
          <a:p>
            <a:pPr>
              <a:defRPr b="1" sz="6000">
                <a:solidFill>
                  <a:schemeClr val="accent5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literal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87" name="Shape 287"/>
          <p:cNvSpPr/>
          <p:nvPr/>
        </p:nvSpPr>
        <p:spPr>
          <a:xfrm>
            <a:off x="697654" y="4210050"/>
            <a:ext cx="1160949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 = {“name”: “Rob”,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   “hair”: “brown”}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90" name="Shape 290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my_dict[“hair”]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91" name="Shape 291"/>
          <p:cNvSpPr/>
          <p:nvPr/>
        </p:nvSpPr>
        <p:spPr>
          <a:xfrm rot="21591301">
            <a:off x="838650" y="62021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2" name="Shape 292"/>
          <p:cNvSpPr/>
          <p:nvPr/>
        </p:nvSpPr>
        <p:spPr>
          <a:xfrm>
            <a:off x="2658943" y="5889642"/>
            <a:ext cx="300761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“brown”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95" name="Shape 295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my_dict[“hair”] = “blonde”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98" name="Shape 298"/>
          <p:cNvSpPr/>
          <p:nvPr/>
        </p:nvSpPr>
        <p:spPr>
          <a:xfrm>
            <a:off x="455296" y="4286249"/>
            <a:ext cx="11851849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key in my_dict: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print(“look at this”+ key)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301" name="Shape 301"/>
          <p:cNvSpPr/>
          <p:nvPr/>
        </p:nvSpPr>
        <p:spPr>
          <a:xfrm>
            <a:off x="455296" y="4286249"/>
            <a:ext cx="12192002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value in </a:t>
            </a:r>
            <a:r>
              <a:rPr>
                <a:solidFill>
                  <a:schemeClr val="accent3"/>
                </a:solidFill>
              </a:rPr>
              <a:t>my_dict.values()</a:t>
            </a:r>
            <a:r>
              <a:t>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print(“look at this ”+value)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61518">
              <a:spcBef>
                <a:spcPts val="2200"/>
              </a:spcBef>
              <a:defRPr sz="10270"/>
            </a:lvl1pPr>
          </a:lstStyle>
          <a:p>
            <a:pPr/>
            <a:r>
              <a:t>For-loops</a:t>
            </a:r>
          </a:p>
        </p:txBody>
      </p:sp>
      <p:sp>
        <p:nvSpPr>
          <p:cNvPr id="210" name="Shape 210"/>
          <p:cNvSpPr/>
          <p:nvPr/>
        </p:nvSpPr>
        <p:spPr>
          <a:xfrm>
            <a:off x="579816" y="3435350"/>
            <a:ext cx="1211610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[“dog”, “cat”, “fish”]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print(pet)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304" name="Shape 304"/>
          <p:cNvSpPr/>
          <p:nvPr/>
        </p:nvSpPr>
        <p:spPr>
          <a:xfrm>
            <a:off x="455296" y="3746499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key, value in </a:t>
            </a:r>
            <a:r>
              <a:rPr>
                <a:solidFill>
                  <a:schemeClr val="accent3"/>
                </a:solidFill>
              </a:rPr>
              <a:t>my_dict.items()</a:t>
            </a:r>
            <a:r>
              <a:t>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print(“look at this ”+key)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print(“look at this ”+value)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xfrm>
            <a:off x="2595467" y="4055489"/>
            <a:ext cx="7813866" cy="1982355"/>
          </a:xfrm>
          <a:prstGeom prst="rect">
            <a:avLst/>
          </a:prstGeom>
        </p:spPr>
        <p:txBody>
          <a:bodyPr/>
          <a:lstStyle>
            <a:lvl1pPr defTabSz="502412">
              <a:defRPr sz="14620"/>
            </a:lvl1pPr>
          </a:lstStyle>
          <a:p>
            <a:pPr/>
            <a:r>
              <a:t>Using APIS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API</a:t>
            </a:r>
          </a:p>
        </p:txBody>
      </p:sp>
      <p:sp>
        <p:nvSpPr>
          <p:cNvPr id="311" name="Shape 311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Application Programming Interface</a:t>
            </a:r>
          </a:p>
          <a:p>
            <a:pPr marL="614194" indent="-614194" defTabSz="508254">
              <a:lnSpc>
                <a:spcPct val="2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website for programs — no visuals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HTML</a:t>
            </a:r>
          </a:p>
        </p:txBody>
      </p:sp>
      <p:pic>
        <p:nvPicPr>
          <p:cNvPr id="315" name="image13.jpeg" descr="1718_HarryPotter2_lar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999" y="2926078"/>
            <a:ext cx="5743788" cy="5743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image14.jpeg" descr="script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15853" y="2926078"/>
            <a:ext cx="4313588" cy="5743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image15.jpeg" descr="robo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3973" y="3560181"/>
            <a:ext cx="9753601" cy="6181729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Shape 319"/>
          <p:cNvSpPr/>
          <p:nvPr>
            <p:ph type="title"/>
          </p:nvPr>
        </p:nvSpPr>
        <p:spPr>
          <a:xfrm>
            <a:off x="4622800" y="2501900"/>
            <a:ext cx="12192000" cy="1169261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403097">
              <a:lnSpc>
                <a:spcPct val="80000"/>
              </a:lnSpc>
              <a:spcBef>
                <a:spcPts val="1900"/>
              </a:spcBef>
              <a:defRPr cap="all" sz="82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No thanks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Json (Javascript object notation)</a:t>
            </a:r>
          </a:p>
        </p:txBody>
      </p:sp>
      <p:sp>
        <p:nvSpPr>
          <p:cNvPr id="322" name="Shape 322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Simple format for sending data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Turns into a Python dictionary!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Json</a:t>
            </a:r>
          </a:p>
        </p:txBody>
      </p:sp>
      <p:sp>
        <p:nvSpPr>
          <p:cNvPr id="325" name="Shape 325"/>
          <p:cNvSpPr/>
          <p:nvPr/>
        </p:nvSpPr>
        <p:spPr>
          <a:xfrm>
            <a:off x="478216" y="2514600"/>
            <a:ext cx="11562527" cy="657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{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"name": “John Smith",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"address": {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"street": "21 2nd Street",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"city": "New York” }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API</a:t>
            </a:r>
          </a:p>
        </p:txBody>
      </p:sp>
      <p:sp>
        <p:nvSpPr>
          <p:cNvPr id="328" name="Shape 328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Going to use IEXTrading.com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No account/password needed!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61518">
              <a:spcBef>
                <a:spcPts val="2200"/>
              </a:spcBef>
              <a:defRPr sz="10270"/>
            </a:lvl1pPr>
          </a:lstStyle>
          <a:p>
            <a:pPr/>
            <a:r>
              <a:t>For-loops</a:t>
            </a:r>
          </a:p>
        </p:txBody>
      </p:sp>
      <p:sp>
        <p:nvSpPr>
          <p:cNvPr id="213" name="Shape 213"/>
          <p:cNvSpPr/>
          <p:nvPr/>
        </p:nvSpPr>
        <p:spPr>
          <a:xfrm>
            <a:off x="579816" y="3435350"/>
            <a:ext cx="1211610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</a:t>
            </a:r>
            <a:r>
              <a:rPr>
                <a:solidFill>
                  <a:schemeClr val="accent3"/>
                </a:solidFill>
              </a:rPr>
              <a:t>“dog”</a:t>
            </a:r>
            <a:r>
              <a:t>, “cat”, “fish”]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print(pet)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image10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743130" y="0"/>
            <a:ext cx="11518540" cy="9753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373887">
              <a:spcBef>
                <a:spcPts val="1700"/>
              </a:spcBef>
              <a:defRPr sz="7679"/>
            </a:lvl1pPr>
          </a:lstStyle>
          <a:p>
            <a:pPr/>
            <a:r>
              <a:t>HTTP (Hypertext Transfer Protocol)</a:t>
            </a:r>
          </a:p>
        </p:txBody>
      </p:sp>
      <p:sp>
        <p:nvSpPr>
          <p:cNvPr id="333" name="Shape 333"/>
          <p:cNvSpPr/>
          <p:nvPr>
            <p:ph type="body" idx="1"/>
          </p:nvPr>
        </p:nvSpPr>
        <p:spPr>
          <a:xfrm>
            <a:off x="406400" y="3953767"/>
            <a:ext cx="12192000" cy="4612257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Each request has a verb like GET or POST</a:t>
            </a:r>
          </a:p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Data returned in body of 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Requests Package</a:t>
            </a:r>
          </a:p>
        </p:txBody>
      </p:sp>
      <p:sp>
        <p:nvSpPr>
          <p:cNvPr id="336" name="Shape 336"/>
          <p:cNvSpPr/>
          <p:nvPr>
            <p:ph type="body" sz="half" idx="1"/>
          </p:nvPr>
        </p:nvSpPr>
        <p:spPr>
          <a:xfrm>
            <a:off x="406400" y="3903099"/>
            <a:ext cx="12192000" cy="2809780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Most popular Python package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Makes HTTP requests simple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Using Requests</a:t>
            </a:r>
          </a:p>
        </p:txBody>
      </p:sp>
      <p:sp>
        <p:nvSpPr>
          <p:cNvPr id="339" name="Shape 339"/>
          <p:cNvSpPr/>
          <p:nvPr/>
        </p:nvSpPr>
        <p:spPr>
          <a:xfrm>
            <a:off x="470041" y="3365500"/>
            <a:ext cx="14214667" cy="487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requests</a:t>
            </a: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url = “https://api.kanye.rest/"</a:t>
            </a: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response = </a:t>
            </a:r>
            <a:r>
              <a:rPr>
                <a:solidFill>
                  <a:schemeClr val="accent3"/>
                </a:solidFill>
              </a:rPr>
              <a:t>requests.get</a:t>
            </a:r>
            <a:r>
              <a:t>(url)</a:t>
            </a: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response</a:t>
            </a:r>
            <a:r>
              <a:rPr>
                <a:solidFill>
                  <a:schemeClr val="accent3"/>
                </a:solidFill>
              </a:rPr>
              <a:t>.text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Using Requests</a:t>
            </a:r>
          </a:p>
        </p:txBody>
      </p:sp>
      <p:sp>
        <p:nvSpPr>
          <p:cNvPr id="342" name="Shape 342"/>
          <p:cNvSpPr/>
          <p:nvPr/>
        </p:nvSpPr>
        <p:spPr>
          <a:xfrm>
            <a:off x="470041" y="3365500"/>
            <a:ext cx="14214667" cy="487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requests</a:t>
            </a: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url = “https://api.kanye.rest/"</a:t>
            </a: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response = </a:t>
            </a:r>
            <a:r>
              <a:rPr>
                <a:solidFill>
                  <a:schemeClr val="accent3"/>
                </a:solidFill>
              </a:rPr>
              <a:t>requests.get</a:t>
            </a:r>
            <a:r>
              <a:t>(url)</a:t>
            </a: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response</a:t>
            </a:r>
            <a:r>
              <a:rPr>
                <a:solidFill>
                  <a:schemeClr val="accent3"/>
                </a:solidFill>
              </a:rPr>
              <a:t>.text</a:t>
            </a:r>
          </a:p>
        </p:txBody>
      </p:sp>
      <p:sp>
        <p:nvSpPr>
          <p:cNvPr id="343" name="Shape 343"/>
          <p:cNvSpPr/>
          <p:nvPr/>
        </p:nvSpPr>
        <p:spPr>
          <a:xfrm rot="10800000">
            <a:off x="5012131" y="7681698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4" name="Shape 344"/>
          <p:cNvSpPr/>
          <p:nvPr/>
        </p:nvSpPr>
        <p:spPr>
          <a:xfrm>
            <a:off x="6718124" y="7369187"/>
            <a:ext cx="623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body of 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Using Requests</a:t>
            </a:r>
          </a:p>
        </p:txBody>
      </p:sp>
      <p:sp>
        <p:nvSpPr>
          <p:cNvPr id="347" name="Shape 347"/>
          <p:cNvSpPr/>
          <p:nvPr/>
        </p:nvSpPr>
        <p:spPr>
          <a:xfrm>
            <a:off x="495375" y="3472114"/>
            <a:ext cx="1421466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data = response</a:t>
            </a:r>
            <a:r>
              <a:rPr>
                <a:solidFill>
                  <a:schemeClr val="accent3"/>
                </a:solidFill>
              </a:rPr>
              <a:t>.json()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Using Requests</a:t>
            </a:r>
          </a:p>
        </p:txBody>
      </p:sp>
      <p:sp>
        <p:nvSpPr>
          <p:cNvPr id="350" name="Shape 350"/>
          <p:cNvSpPr/>
          <p:nvPr/>
        </p:nvSpPr>
        <p:spPr>
          <a:xfrm>
            <a:off x="495375" y="3472114"/>
            <a:ext cx="1421466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data = response</a:t>
            </a:r>
            <a:r>
              <a:rPr>
                <a:solidFill>
                  <a:schemeClr val="accent3"/>
                </a:solidFill>
              </a:rPr>
              <a:t>.json()</a:t>
            </a:r>
          </a:p>
        </p:txBody>
      </p:sp>
      <p:sp>
        <p:nvSpPr>
          <p:cNvPr id="351" name="Shape 351"/>
          <p:cNvSpPr/>
          <p:nvPr/>
        </p:nvSpPr>
        <p:spPr>
          <a:xfrm>
            <a:off x="495375" y="4919460"/>
            <a:ext cx="14214667" cy="386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7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{“date":"2019-03-05",</a:t>
            </a:r>
          </a:p>
          <a:p>
            <a:pPr>
              <a:defRPr sz="47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“high":176,</a:t>
            </a:r>
          </a:p>
          <a:p>
            <a:pPr>
              <a:defRPr sz="47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"low":174.54,</a:t>
            </a:r>
          </a:p>
          <a:p>
            <a:pPr>
              <a:defRPr sz="47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"volume":19737419}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354" name="Shape 354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API</a:t>
            </a:r>
          </a:p>
          <a:p>
            <a:pPr marL="444500" indent="-444500">
              <a:defRPr sz="4800"/>
            </a:pPr>
            <a:r>
              <a:t>JSON</a:t>
            </a:r>
          </a:p>
          <a:p>
            <a:pPr marL="444500" indent="-444500">
              <a:defRPr sz="4800"/>
            </a:pPr>
            <a:r>
              <a:t>Requests </a:t>
            </a:r>
          </a:p>
          <a:p>
            <a:pPr marL="444500" indent="-444500">
              <a:defRPr sz="4800"/>
            </a:pPr>
            <a:r>
              <a:t>HTTP/HTTPS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108176231_2889x1907_2_gradiation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172" t="129" r="6044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57" name="Shape 357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8" name="Shape 3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z="13259"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defRPr>
            </a:lvl1pPr>
          </a:lstStyle>
          <a:p>
            <a:pPr/>
            <a:r>
              <a:t>Classes and Objects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 vs object</a:t>
            </a:r>
          </a:p>
        </p:txBody>
      </p:sp>
      <p:sp>
        <p:nvSpPr>
          <p:cNvPr id="361" name="Shape 361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585955" indent="-585955" defTabSz="484886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class is a “blueprint” with empty slots </a:t>
            </a:r>
          </a:p>
          <a:p>
            <a:pPr marL="585955" indent="-585955" defTabSz="484886">
              <a:lnSpc>
                <a:spcPct val="200000"/>
              </a:lnSpc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object is one occurrence, slots filled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61518">
              <a:spcBef>
                <a:spcPts val="2200"/>
              </a:spcBef>
              <a:defRPr sz="10270"/>
            </a:lvl1pPr>
          </a:lstStyle>
          <a:p>
            <a:pPr/>
            <a:r>
              <a:t>For-loops</a:t>
            </a:r>
          </a:p>
        </p:txBody>
      </p:sp>
      <p:sp>
        <p:nvSpPr>
          <p:cNvPr id="216" name="Shape 216"/>
          <p:cNvSpPr/>
          <p:nvPr/>
        </p:nvSpPr>
        <p:spPr>
          <a:xfrm>
            <a:off x="579816" y="3435350"/>
            <a:ext cx="1211610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</a:t>
            </a:r>
            <a:r>
              <a:rPr>
                <a:solidFill>
                  <a:schemeClr val="accent3"/>
                </a:solidFill>
              </a:rPr>
              <a:t>“dog”</a:t>
            </a:r>
            <a:r>
              <a:t>, “cat”, “fish”]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</a:t>
            </a:r>
            <a:r>
              <a:rPr>
                <a:solidFill>
                  <a:schemeClr val="accent3"/>
                </a:solidFill>
              </a:rPr>
              <a:t>“dog”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Why do we need classes?</a:t>
            </a:r>
          </a:p>
        </p:txBody>
      </p:sp>
      <p:sp>
        <p:nvSpPr>
          <p:cNvPr id="364" name="Shape 364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593015" indent="-593015" defTabSz="490727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76"/>
            </a:pPr>
            <a:r>
              <a:t>Like dictionary with guaranteed keys</a:t>
            </a:r>
          </a:p>
          <a:p>
            <a:pPr marL="593015" indent="-593015" defTabSz="490727">
              <a:lnSpc>
                <a:spcPct val="200000"/>
              </a:lnSpc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76"/>
            </a:pPr>
            <a:r>
              <a:t>Can create methods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Using a Class</a:t>
            </a:r>
          </a:p>
        </p:txBody>
      </p:sp>
      <p:sp>
        <p:nvSpPr>
          <p:cNvPr id="367" name="Shape 367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Using a Class</a:t>
            </a:r>
          </a:p>
        </p:txBody>
      </p:sp>
      <p:sp>
        <p:nvSpPr>
          <p:cNvPr id="370" name="Shape 370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rob.say_name()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“Hi I’m 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Why do we need classes?</a:t>
            </a:r>
          </a:p>
        </p:txBody>
      </p:sp>
      <p:sp>
        <p:nvSpPr>
          <p:cNvPr id="373" name="Shape 373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Store data and methods together </a:t>
            </a:r>
          </a:p>
          <a:p>
            <a:pPr marL="649492" indent="-649492" defTabSz="537463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Can make code more intuitive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76" name="Shape 376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class</a:t>
            </a:r>
            <a:r>
              <a:t>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79" name="Shape 379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</a:t>
            </a:r>
            <a:r>
              <a:rPr>
                <a:solidFill>
                  <a:schemeClr val="accent3"/>
                </a:solidFill>
              </a:rPr>
              <a:t>Person</a:t>
            </a:r>
            <a:r>
              <a:t>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82" name="Shape 382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def</a:t>
            </a:r>
            <a:r>
              <a:t> __init__(</a:t>
            </a:r>
            <a:r>
              <a:rPr>
                <a:solidFill>
                  <a:schemeClr val="accent3"/>
                </a:solidFill>
              </a:rPr>
              <a:t>self</a:t>
            </a:r>
            <a:r>
              <a:t>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What is “self”??</a:t>
            </a:r>
          </a:p>
        </p:txBody>
      </p:sp>
      <p:sp>
        <p:nvSpPr>
          <p:cNvPr id="385" name="Shape 385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515358" indent="-515358" defTabSz="426466">
              <a:spcBef>
                <a:spcPts val="2000"/>
              </a:spcBef>
              <a:buClrTx/>
              <a:buSzPct val="40000"/>
              <a:buFontTx/>
              <a:buBlip>
                <a:blip r:embed="rId2"/>
              </a:buBlip>
              <a:defRPr sz="4672"/>
            </a:pPr>
            <a:r>
              <a:t>Class is the cookie-cutter, self is the cookie</a:t>
            </a:r>
          </a:p>
          <a:p>
            <a:pPr marL="515358" indent="-515358" defTabSz="426466">
              <a:lnSpc>
                <a:spcPct val="200000"/>
              </a:lnSpc>
              <a:spcBef>
                <a:spcPts val="2000"/>
              </a:spcBef>
              <a:buClrTx/>
              <a:buSzPct val="40000"/>
              <a:buFontTx/>
              <a:buBlip>
                <a:blip r:embed="rId2"/>
              </a:buBlip>
              <a:defRPr sz="4672"/>
            </a:pPr>
            <a:r>
              <a:t>First argument in any 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88" name="Shape 388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</a:t>
            </a:r>
            <a:r>
              <a:rPr>
                <a:solidFill>
                  <a:schemeClr val="accent3"/>
                </a:solidFill>
              </a:rPr>
              <a:t>__init__</a:t>
            </a:r>
            <a:r>
              <a:t>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91" name="Shape 391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</a:t>
            </a:r>
            <a:r>
              <a:rPr>
                <a:solidFill>
                  <a:schemeClr val="accent3"/>
                </a:solidFill>
              </a:rPr>
              <a:t>__init__</a:t>
            </a:r>
            <a:r>
              <a:t>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92" name="Shape 392"/>
          <p:cNvSpPr/>
          <p:nvPr/>
        </p:nvSpPr>
        <p:spPr>
          <a:xfrm rot="8100000">
            <a:off x="5993047" y="4238816"/>
            <a:ext cx="1396957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3" name="Shape 393"/>
          <p:cNvSpPr/>
          <p:nvPr/>
        </p:nvSpPr>
        <p:spPr>
          <a:xfrm>
            <a:off x="7332119" y="2994518"/>
            <a:ext cx="407517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constructor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61518">
              <a:spcBef>
                <a:spcPts val="2200"/>
              </a:spcBef>
              <a:defRPr sz="10270"/>
            </a:lvl1pPr>
          </a:lstStyle>
          <a:p>
            <a:pPr/>
            <a:r>
              <a:t>For-loops</a:t>
            </a:r>
          </a:p>
        </p:txBody>
      </p:sp>
      <p:sp>
        <p:nvSpPr>
          <p:cNvPr id="219" name="Shape 219"/>
          <p:cNvSpPr/>
          <p:nvPr/>
        </p:nvSpPr>
        <p:spPr>
          <a:xfrm>
            <a:off x="579816" y="3435350"/>
            <a:ext cx="1211610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[“dog”, </a:t>
            </a:r>
            <a:r>
              <a:rPr>
                <a:solidFill>
                  <a:schemeClr val="accent3"/>
                </a:solidFill>
              </a:rPr>
              <a:t>“cat”</a:t>
            </a:r>
            <a:r>
              <a:t>, “fish”]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</a:t>
            </a:r>
            <a:r>
              <a:rPr>
                <a:solidFill>
                  <a:schemeClr val="accent3"/>
                </a:solidFill>
              </a:rPr>
              <a:t>“cat”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96" name="Shape 396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</a:t>
            </a:r>
            <a:r>
              <a:rPr>
                <a:solidFill>
                  <a:schemeClr val="accent3"/>
                </a:solidFill>
              </a:rPr>
              <a:t>__init__</a:t>
            </a:r>
            <a:r>
              <a:t>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97" name="Shape 397"/>
          <p:cNvSpPr/>
          <p:nvPr/>
        </p:nvSpPr>
        <p:spPr>
          <a:xfrm rot="8100000">
            <a:off x="5993047" y="4238816"/>
            <a:ext cx="1396957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8" name="Shape 398"/>
          <p:cNvSpPr/>
          <p:nvPr/>
        </p:nvSpPr>
        <p:spPr>
          <a:xfrm>
            <a:off x="7332119" y="2994518"/>
            <a:ext cx="29504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*magic*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401" name="Shape 401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</a:t>
            </a:r>
            <a:r>
              <a:rPr>
                <a:solidFill>
                  <a:schemeClr val="accent3"/>
                </a:solidFill>
              </a:rPr>
              <a:t>self</a:t>
            </a:r>
            <a:r>
              <a:t>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402" name="Shape 402"/>
          <p:cNvSpPr/>
          <p:nvPr/>
        </p:nvSpPr>
        <p:spPr>
          <a:xfrm rot="5400000">
            <a:off x="6677066" y="4137480"/>
            <a:ext cx="139695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03" name="Shape 403"/>
          <p:cNvSpPr/>
          <p:nvPr/>
        </p:nvSpPr>
        <p:spPr>
          <a:xfrm>
            <a:off x="5900312" y="2488172"/>
            <a:ext cx="301371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instance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406" name="Shape 406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</a:t>
            </a:r>
            <a:r>
              <a:rPr>
                <a:solidFill>
                  <a:schemeClr val="accent3"/>
                </a:solidFill>
              </a:rPr>
              <a:t>self</a:t>
            </a:r>
            <a:r>
              <a:t>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407" name="Shape 407"/>
          <p:cNvSpPr/>
          <p:nvPr/>
        </p:nvSpPr>
        <p:spPr>
          <a:xfrm rot="5400000">
            <a:off x="6677066" y="4137480"/>
            <a:ext cx="139695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08" name="Shape 408"/>
          <p:cNvSpPr/>
          <p:nvPr/>
        </p:nvSpPr>
        <p:spPr>
          <a:xfrm>
            <a:off x="5900312" y="2488172"/>
            <a:ext cx="29504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*magic*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411" name="Shape 411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</a:t>
            </a:r>
            <a:r>
              <a:rPr>
                <a:solidFill>
                  <a:schemeClr val="accent3"/>
                </a:solidFill>
              </a:rPr>
              <a:t>self.name</a:t>
            </a:r>
            <a:r>
              <a:t>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414" name="Shape 414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</a:t>
            </a:r>
            <a:r>
              <a:rPr>
                <a:solidFill>
                  <a:schemeClr val="accent3"/>
                </a:solidFill>
              </a:rPr>
              <a:t>self.name</a:t>
            </a:r>
            <a:r>
              <a:t>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415" name="Shape 415"/>
          <p:cNvSpPr/>
          <p:nvPr/>
        </p:nvSpPr>
        <p:spPr>
          <a:xfrm rot="12786029">
            <a:off x="5689039" y="7101561"/>
            <a:ext cx="1396957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6" name="Shape 416"/>
          <p:cNvSpPr/>
          <p:nvPr/>
        </p:nvSpPr>
        <p:spPr>
          <a:xfrm>
            <a:off x="7104112" y="7123965"/>
            <a:ext cx="309829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attribute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419" name="Shape 419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</a:t>
            </a:r>
            <a:r>
              <a:rPr>
                <a:solidFill>
                  <a:schemeClr val="accent3"/>
                </a:solidFill>
              </a:rPr>
              <a:t>self.name</a:t>
            </a:r>
            <a:r>
              <a:t>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420" name="Shape 420"/>
          <p:cNvSpPr/>
          <p:nvPr/>
        </p:nvSpPr>
        <p:spPr>
          <a:xfrm rot="12786029">
            <a:off x="4321002" y="7202898"/>
            <a:ext cx="1396956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1" name="Shape 421"/>
          <p:cNvSpPr/>
          <p:nvPr/>
        </p:nvSpPr>
        <p:spPr>
          <a:xfrm>
            <a:off x="5736075" y="7225301"/>
            <a:ext cx="727938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self[“name”] = 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424" name="Shape 424"/>
          <p:cNvSpPr/>
          <p:nvPr/>
        </p:nvSpPr>
        <p:spPr>
          <a:xfrm>
            <a:off x="541866" y="3545416"/>
            <a:ext cx="12192001" cy="486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…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say_name(self):</a:t>
            </a:r>
          </a:p>
          <a:p>
            <a:pPr>
              <a:defRPr sz="5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</a:t>
            </a:r>
            <a:r>
              <a:rPr sz="4400"/>
              <a:t>print(self.name) </a:t>
            </a:r>
          </a:p>
          <a:p>
            <a:pPr>
              <a:defRPr sz="5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427" name="Shape 427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430" name="Shape 430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431" name="Shape 431"/>
          <p:cNvSpPr/>
          <p:nvPr/>
        </p:nvSpPr>
        <p:spPr>
          <a:xfrm rot="12786029">
            <a:off x="3560981" y="5282358"/>
            <a:ext cx="1396957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32" name="Shape 432"/>
          <p:cNvSpPr/>
          <p:nvPr/>
        </p:nvSpPr>
        <p:spPr>
          <a:xfrm>
            <a:off x="4976054" y="5304761"/>
            <a:ext cx="309829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attribute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435" name="Shape 435"/>
          <p:cNvSpPr/>
          <p:nvPr/>
        </p:nvSpPr>
        <p:spPr>
          <a:xfrm>
            <a:off x="406399" y="3602566"/>
            <a:ext cx="12192002" cy="627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rob.say_name()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61518">
              <a:spcBef>
                <a:spcPts val="2200"/>
              </a:spcBef>
              <a:defRPr sz="10270"/>
            </a:lvl1pPr>
          </a:lstStyle>
          <a:p>
            <a:pPr/>
            <a:r>
              <a:t>For-loops</a:t>
            </a:r>
          </a:p>
        </p:txBody>
      </p:sp>
      <p:sp>
        <p:nvSpPr>
          <p:cNvPr id="222" name="Shape 222"/>
          <p:cNvSpPr/>
          <p:nvPr/>
        </p:nvSpPr>
        <p:spPr>
          <a:xfrm>
            <a:off x="579816" y="2666999"/>
            <a:ext cx="12116101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[“dog”, “cat”, “fish”]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if pet == “dog”: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print(“Man’s best friend!”)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else: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print(“whatever”)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438" name="Shape 438"/>
          <p:cNvSpPr/>
          <p:nvPr/>
        </p:nvSpPr>
        <p:spPr>
          <a:xfrm>
            <a:off x="406399" y="3602566"/>
            <a:ext cx="12192002" cy="627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rob.say_name()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439" name="Shape 439"/>
          <p:cNvSpPr/>
          <p:nvPr/>
        </p:nvSpPr>
        <p:spPr>
          <a:xfrm rot="10800000">
            <a:off x="6172200" y="4665133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40" name="Shape 440"/>
          <p:cNvSpPr/>
          <p:nvPr/>
        </p:nvSpPr>
        <p:spPr>
          <a:xfrm>
            <a:off x="8018864" y="4728633"/>
            <a:ext cx="287121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445" name="Shape 445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For-loops</a:t>
            </a:r>
          </a:p>
          <a:p>
            <a:pPr marL="444500" indent="-444500">
              <a:defRPr sz="4800"/>
            </a:pPr>
            <a:r>
              <a:t>Dictionary</a:t>
            </a:r>
          </a:p>
          <a:p>
            <a:pPr marL="444500" indent="-444500">
              <a:defRPr sz="4800"/>
            </a:pPr>
            <a:r>
              <a:t>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448" name="Shape 448"/>
          <p:cNvSpPr/>
          <p:nvPr/>
        </p:nvSpPr>
        <p:spPr>
          <a:xfrm>
            <a:off x="697654" y="4210050"/>
            <a:ext cx="1160949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 = {“name”: “Rob”,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   “hair”: “brown”}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451" name="Shape 451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my_dict[“hair”] = “blonde”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454" name="Shape 454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my_dict[“hair”]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457" name="Shape 457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my_dict[“hair”]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458" name="Shape 458"/>
          <p:cNvSpPr/>
          <p:nvPr/>
        </p:nvSpPr>
        <p:spPr>
          <a:xfrm rot="21591301">
            <a:off x="838650" y="62021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59" name="Shape 459"/>
          <p:cNvSpPr/>
          <p:nvPr/>
        </p:nvSpPr>
        <p:spPr>
          <a:xfrm>
            <a:off x="2658943" y="5889642"/>
            <a:ext cx="300761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“brown”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462" name="Shape 462"/>
          <p:cNvSpPr/>
          <p:nvPr/>
        </p:nvSpPr>
        <p:spPr>
          <a:xfrm>
            <a:off x="455296" y="4286249"/>
            <a:ext cx="11851849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key in my_dict: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print(f“look at this {key}!”)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465" name="Shape 465"/>
          <p:cNvSpPr/>
          <p:nvPr/>
        </p:nvSpPr>
        <p:spPr>
          <a:xfrm>
            <a:off x="455296" y="3746499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key, value in </a:t>
            </a:r>
            <a:r>
              <a:rPr>
                <a:solidFill>
                  <a:schemeClr val="accent3"/>
                </a:solidFill>
              </a:rPr>
              <a:t>my_dict.items()</a:t>
            </a:r>
            <a:r>
              <a:t>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print(f“look at this {key}!”)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print(f“look at this {value}”)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468" name="Shape 468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</a:t>
            </a:r>
            <a:r>
              <a:rPr>
                <a:solidFill>
                  <a:schemeClr val="accent3"/>
                </a:solidFill>
              </a:rPr>
              <a:t>__init__</a:t>
            </a:r>
            <a:r>
              <a:t>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225" name="Shape 225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Generates range of numbers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Parameters match slice syntax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471" name="Shape 471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rob.name</a:t>
            </a:r>
          </a:p>
          <a:p>
            <a:pPr>
              <a:defRPr sz="51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474" name="Shape 474"/>
          <p:cNvSpPr/>
          <p:nvPr/>
        </p:nvSpPr>
        <p:spPr>
          <a:xfrm>
            <a:off x="541866" y="3196166"/>
            <a:ext cx="12192002" cy="556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rob.name</a:t>
            </a:r>
          </a:p>
          <a:p>
            <a:pPr>
              <a:defRPr sz="75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228" name="Shape 228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