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76" name="Shape 17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Why?</a:t>
            </a:r>
          </a:p>
        </p:txBody>
      </p:sp>
      <p:sp>
        <p:nvSpPr>
          <p:cNvPr id="204" name="Shape 204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Meaningful indices (cf. dictionary) </a:t>
            </a:r>
          </a:p>
          <a:p>
            <a:pPr marL="642433" indent="-642433" defTabSz="531622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Auto-alignment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Trouble with Lists</a:t>
            </a:r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xfrm>
            <a:off x="1168400" y="8010796"/>
            <a:ext cx="12192000" cy="136716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6400"/>
            </a:lvl1pPr>
          </a:lstStyle>
          <a:p>
            <a:pPr/>
            <a:r>
              <a:t>Hard to manage lots of data</a:t>
            </a:r>
          </a:p>
        </p:txBody>
      </p:sp>
      <p:pic>
        <p:nvPicPr>
          <p:cNvPr id="208" name="tribbl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0875" y="2838539"/>
            <a:ext cx="9163050" cy="5039678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7641166" y="1101814"/>
            <a:ext cx="3297504" cy="2464859"/>
          </a:xfrm>
          <a:prstGeom prst="wedgeEllipseCallout">
            <a:avLst>
              <a:gd name="adj1" fmla="val -49385"/>
              <a:gd name="adj2" fmla="val 63172"/>
            </a:avLst>
          </a:prstGeom>
          <a:solidFill>
            <a:schemeClr val="accent5">
              <a:hueOff val="-180946"/>
              <a:satOff val="-2351"/>
              <a:lumOff val="-871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Was it my_list[8] or my_list[9]?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6" y="-3794365"/>
            <a:ext cx="13001188" cy="135664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xfrm>
            <a:off x="406400" y="1536700"/>
            <a:ext cx="12192000" cy="1489498"/>
          </a:xfrm>
          <a:prstGeom prst="rect">
            <a:avLst/>
          </a:prstGeom>
        </p:spPr>
        <p:txBody>
          <a:bodyPr/>
          <a:lstStyle>
            <a:lvl1pPr defTabSz="525779">
              <a:spcBef>
                <a:spcPts val="2500"/>
              </a:spcBef>
              <a:defRPr sz="10800"/>
            </a:lvl1pPr>
          </a:lstStyle>
          <a:p>
            <a:pPr/>
            <a:r>
              <a:t>Series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xfrm>
            <a:off x="406400" y="2813736"/>
            <a:ext cx="12192000" cy="4879748"/>
          </a:xfrm>
          <a:prstGeom prst="rect">
            <a:avLst/>
          </a:prstGeom>
        </p:spPr>
        <p:txBody>
          <a:bodyPr/>
          <a:lstStyle/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</a:p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r>
              <a:t>Numpy array with fancy index</a:t>
            </a:r>
          </a:p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r>
              <a:t>Can still use Boolean indexing!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217" name="Shape 217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df[df[“SCORE”] &gt; 30]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220" name="Shape 220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df[(df[“ROI”]&gt;30) &amp; (df[“ROI”]&lt;9)]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223" name="Shape 223"/>
          <p:cNvSpPr/>
          <p:nvPr/>
        </p:nvSpPr>
        <p:spPr>
          <a:xfrm>
            <a:off x="455296" y="3746499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more_30 = df[“ROI”]&gt;30  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less_9 = df[“ROI”]&lt;9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df[more_30 &amp; less_9]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Counting Unique values</a:t>
            </a:r>
          </a:p>
        </p:txBody>
      </p:sp>
      <p:sp>
        <p:nvSpPr>
          <p:cNvPr id="226" name="Shape 226"/>
          <p:cNvSpPr/>
          <p:nvPr/>
        </p:nvSpPr>
        <p:spPr>
          <a:xfrm>
            <a:off x="227675" y="4369987"/>
            <a:ext cx="12549449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new_df[‘first_name’].value_counts()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Counting Unique values</a:t>
            </a:r>
          </a:p>
        </p:txBody>
      </p:sp>
      <p:sp>
        <p:nvSpPr>
          <p:cNvPr id="229" name="Shape 229"/>
          <p:cNvSpPr/>
          <p:nvPr/>
        </p:nvSpPr>
        <p:spPr>
          <a:xfrm>
            <a:off x="227675" y="4369987"/>
            <a:ext cx="12549449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new_df[‘first_name’].value_counts()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30" name="Shape 230"/>
          <p:cNvSpPr/>
          <p:nvPr/>
        </p:nvSpPr>
        <p:spPr>
          <a:xfrm rot="21591301">
            <a:off x="458640" y="6227488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2278932" y="5914977"/>
            <a:ext cx="418185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“John”: 352</a:t>
            </a:r>
          </a:p>
        </p:txBody>
      </p:sp>
      <p:sp>
        <p:nvSpPr>
          <p:cNvPr id="232" name="Shape 232"/>
          <p:cNvSpPr/>
          <p:nvPr/>
        </p:nvSpPr>
        <p:spPr>
          <a:xfrm>
            <a:off x="2278932" y="7156344"/>
            <a:ext cx="433882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“Chris”: 280</a:t>
            </a:r>
          </a:p>
        </p:txBody>
      </p:sp>
      <p:sp>
        <p:nvSpPr>
          <p:cNvPr id="233" name="Shape 233"/>
          <p:cNvSpPr/>
          <p:nvPr/>
        </p:nvSpPr>
        <p:spPr>
          <a:xfrm>
            <a:off x="2419522" y="8397712"/>
            <a:ext cx="405765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“Tom”: 264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Pandas</a:t>
            </a:r>
          </a:p>
          <a:p>
            <a:pPr marL="444500" indent="-444500">
              <a:defRPr sz="4800"/>
            </a:pPr>
            <a:r>
              <a:t>DataFrames</a:t>
            </a:r>
          </a:p>
          <a:p>
            <a:pPr marL="444500" indent="-444500">
              <a:defRPr sz="4800"/>
            </a:pPr>
            <a:r>
              <a:t>dtype </a:t>
            </a:r>
          </a:p>
          <a:p>
            <a:pPr marL="444500" indent="-444500">
              <a:defRPr sz="4800"/>
            </a:pPr>
            <a:r>
              <a:t>.head()</a:t>
            </a:r>
          </a:p>
          <a:p>
            <a:pPr marL="444500" indent="-444500">
              <a:defRPr sz="4800"/>
            </a:pPr>
            <a:r>
              <a:t>Boolean indexing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4418527" y="3979487"/>
            <a:ext cx="4167746" cy="1794626"/>
          </a:xfrm>
          <a:prstGeom prst="rect">
            <a:avLst/>
          </a:prstGeom>
        </p:spPr>
        <p:txBody>
          <a:bodyPr/>
          <a:lstStyle>
            <a:lvl1pPr defTabSz="443991">
              <a:defRPr sz="12920"/>
            </a:lvl1pPr>
          </a:lstStyle>
          <a:p>
            <a:pPr/>
            <a:r>
              <a:t>Pandas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5047" t="0" r="35047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Working with Columns</a:t>
            </a:r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Checking Data Type</a:t>
            </a:r>
          </a:p>
        </p:txBody>
      </p:sp>
      <p:sp>
        <p:nvSpPr>
          <p:cNvPr id="245" name="Shape 245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new_df.dtypes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Specifying Data Types</a:t>
            </a:r>
          </a:p>
        </p:txBody>
      </p:sp>
      <p:sp>
        <p:nvSpPr>
          <p:cNvPr id="248" name="Shape 248"/>
          <p:cNvSpPr/>
          <p:nvPr/>
        </p:nvSpPr>
        <p:spPr>
          <a:xfrm>
            <a:off x="455296" y="4286249"/>
            <a:ext cx="121920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pd.read_csv(“path_to_file”,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  dtype={“ZIP”: “str”})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Numpy functions</a:t>
            </a:r>
          </a:p>
        </p:txBody>
      </p:sp>
      <p:sp>
        <p:nvSpPr>
          <p:cNvPr id="251" name="Shape 251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new_df[‘SCORE’].mean()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Creating a New Column</a:t>
            </a:r>
          </a:p>
        </p:txBody>
      </p:sp>
      <p:sp>
        <p:nvSpPr>
          <p:cNvPr id="254" name="Shape 254"/>
          <p:cNvSpPr/>
          <p:nvPr>
            <p:ph type="body" idx="1"/>
          </p:nvPr>
        </p:nvSpPr>
        <p:spPr>
          <a:xfrm>
            <a:off x="406400" y="2813736"/>
            <a:ext cx="12192000" cy="487974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Similar to new dictionary key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Can use Numpy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Creating a new Column</a:t>
            </a:r>
          </a:p>
        </p:txBody>
      </p:sp>
      <p:sp>
        <p:nvSpPr>
          <p:cNvPr id="257" name="Shape 257"/>
          <p:cNvSpPr/>
          <p:nvPr/>
        </p:nvSpPr>
        <p:spPr>
          <a:xfrm>
            <a:off x="434394" y="4286249"/>
            <a:ext cx="1213601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df[‘profit’] = 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df[‘revenue’] - df[‘expenses’]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Dataframe from columns</a:t>
            </a:r>
          </a:p>
        </p:txBody>
      </p:sp>
      <p:sp>
        <p:nvSpPr>
          <p:cNvPr id="260" name="Shape 260"/>
          <p:cNvSpPr/>
          <p:nvPr/>
        </p:nvSpPr>
        <p:spPr>
          <a:xfrm>
            <a:off x="434394" y="5365750"/>
            <a:ext cx="1294670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df[[‘revenue’, ‘profit’]]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Sorting by a column</a:t>
            </a:r>
          </a:p>
        </p:txBody>
      </p:sp>
      <p:sp>
        <p:nvSpPr>
          <p:cNvPr id="263" name="Shape 263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df.sort_values(“revenue”)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Sorting in descending order</a:t>
            </a:r>
          </a:p>
        </p:txBody>
      </p:sp>
      <p:sp>
        <p:nvSpPr>
          <p:cNvPr id="266" name="Shape 266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df.sort_values(“revenue”,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    </a:t>
            </a:r>
            <a:r>
              <a:rPr>
                <a:solidFill>
                  <a:schemeClr val="accent3"/>
                </a:solidFill>
              </a:rPr>
              <a:t>ascending=False</a:t>
            </a:r>
            <a:r>
              <a:t>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Pandas</a:t>
            </a:r>
          </a:p>
        </p:txBody>
      </p:sp>
      <p:sp>
        <p:nvSpPr>
          <p:cNvPr id="181" name="Shape 181"/>
          <p:cNvSpPr/>
          <p:nvPr>
            <p:ph type="body" sz="half" idx="1"/>
          </p:nvPr>
        </p:nvSpPr>
        <p:spPr>
          <a:xfrm>
            <a:off x="406400" y="3903099"/>
            <a:ext cx="12192000" cy="280978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Short for “panel data”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DataFrame concept from 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269" name="Shape 269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dtypes</a:t>
            </a:r>
          </a:p>
          <a:p>
            <a:pPr marL="444500" indent="-444500">
              <a:defRPr sz="4800"/>
            </a:pPr>
          </a:p>
          <a:p>
            <a:pPr marL="444500" indent="-444500">
              <a:defRPr sz="4800"/>
            </a:pPr>
            <a:r>
              <a:t>Create and select columns</a:t>
            </a:r>
          </a:p>
          <a:p>
            <a:pPr marL="444500" indent="-444500">
              <a:defRPr sz="4800"/>
            </a:pPr>
            <a:r>
              <a:t>Sorting</a:t>
            </a:r>
          </a:p>
          <a:p>
            <a:pPr marL="444500" indent="-444500">
              <a:defRPr sz="4800"/>
            </a:pPr>
            <a:r>
              <a:t>Group-by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1235" t="0" r="31235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74" name="Shape 2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defRPr sz="10880"/>
            </a:lvl1pPr>
          </a:lstStyle>
          <a:p>
            <a:pPr/>
            <a:r>
              <a:t>Cleaning Data</a:t>
            </a:r>
          </a:p>
        </p:txBody>
      </p:sp>
      <p:sp>
        <p:nvSpPr>
          <p:cNvPr id="275" name="Shape 2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 ufuncs</a:t>
            </a:r>
          </a:p>
        </p:txBody>
      </p:sp>
      <p:sp>
        <p:nvSpPr>
          <p:cNvPr id="278" name="Shape 278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56552" indent="-656552" defTabSz="543305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5952"/>
            </a:pPr>
            <a:r>
              <a:t>All under .str dataframe attribute</a:t>
            </a:r>
          </a:p>
          <a:p>
            <a:pPr marL="656552" indent="-656552" defTabSz="543305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5952"/>
            </a:pPr>
            <a:r>
              <a:t>Explore and clean raw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.contains()</a:t>
            </a:r>
          </a:p>
        </p:txBody>
      </p:sp>
      <p:sp>
        <p:nvSpPr>
          <p:cNvPr id="281" name="Shape 281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Find duplicates with a wide net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Case sensitive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.startswith() and .endsWith()</a:t>
            </a:r>
          </a:p>
        </p:txBody>
      </p:sp>
      <p:sp>
        <p:nvSpPr>
          <p:cNvPr id="284" name="Shape 284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85955" indent="-585955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similar to .contains()</a:t>
            </a:r>
          </a:p>
          <a:p>
            <a:pPr marL="585955" indent="-585955" defTabSz="484886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useful with addresses, structured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.loc[index, column] = ?</a:t>
            </a:r>
          </a:p>
        </p:txBody>
      </p:sp>
      <p:sp>
        <p:nvSpPr>
          <p:cNvPr id="287" name="Shape 287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Use to overwrite values  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Standardize spellings,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NaN ufuncs</a:t>
            </a:r>
          </a:p>
        </p:txBody>
      </p:sp>
      <p:sp>
        <p:nvSpPr>
          <p:cNvPr id="290" name="Shape 290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NaN is a missing value</a:t>
            </a:r>
          </a:p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Drop, replace or ignore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Finding Nans</a:t>
            </a:r>
          </a:p>
        </p:txBody>
      </p:sp>
      <p:sp>
        <p:nvSpPr>
          <p:cNvPr id="293" name="Shape 293"/>
          <p:cNvSpPr/>
          <p:nvPr/>
        </p:nvSpPr>
        <p:spPr>
          <a:xfrm>
            <a:off x="510396" y="4859069"/>
            <a:ext cx="11831707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df['GRADE']</a:t>
            </a:r>
            <a:r>
              <a:rPr>
                <a:solidFill>
                  <a:schemeClr val="accent3"/>
                </a:solidFill>
              </a:rPr>
              <a:t>.notnull()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Filling Nans</a:t>
            </a:r>
          </a:p>
        </p:txBody>
      </p:sp>
      <p:sp>
        <p:nvSpPr>
          <p:cNvPr id="296" name="Shape 296"/>
          <p:cNvSpPr/>
          <p:nvPr/>
        </p:nvSpPr>
        <p:spPr>
          <a:xfrm>
            <a:off x="510396" y="4859069"/>
            <a:ext cx="1114155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df['GRADE']</a:t>
            </a:r>
            <a:r>
              <a:rPr>
                <a:solidFill>
                  <a:schemeClr val="accent3"/>
                </a:solidFill>
              </a:rPr>
              <a:t>.fillna('NOT RATED')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importing Pandas</a:t>
            </a:r>
          </a:p>
        </p:txBody>
      </p:sp>
      <p:sp>
        <p:nvSpPr>
          <p:cNvPr id="184" name="Shape 184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pandas as pd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Saving a Dataframe</a:t>
            </a:r>
          </a:p>
        </p:txBody>
      </p:sp>
      <p:sp>
        <p:nvSpPr>
          <p:cNvPr id="299" name="Shape 299"/>
          <p:cNvSpPr/>
          <p:nvPr/>
        </p:nvSpPr>
        <p:spPr>
          <a:xfrm>
            <a:off x="596834" y="4826000"/>
            <a:ext cx="13118969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df.to_csv(“path_to_file”)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Dataframe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xfrm>
            <a:off x="406400" y="3953767"/>
            <a:ext cx="12192000" cy="461225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Similar to a spreadsheet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Columns are Numpy arrays with special 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creating a Dataframe</a:t>
            </a:r>
          </a:p>
        </p:txBody>
      </p:sp>
      <p:sp>
        <p:nvSpPr>
          <p:cNvPr id="190" name="Shape 190"/>
          <p:cNvSpPr/>
          <p:nvPr/>
        </p:nvSpPr>
        <p:spPr>
          <a:xfrm>
            <a:off x="176491" y="4826000"/>
            <a:ext cx="130048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df = pd.read_csv(“path_to_file”)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Looking at top rows</a:t>
            </a:r>
          </a:p>
        </p:txBody>
      </p:sp>
      <p:sp>
        <p:nvSpPr>
          <p:cNvPr id="193" name="Shape 193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new_df.head()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61787" y="-1"/>
            <a:ext cx="14859001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Column AKA “Series”</a:t>
            </a:r>
          </a:p>
        </p:txBody>
      </p:sp>
      <p:sp>
        <p:nvSpPr>
          <p:cNvPr id="201" name="Shape 201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56552" indent="-656552" defTabSz="543305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5952"/>
            </a:pPr>
            <a:r>
              <a:t>Column values are Numpy arrays </a:t>
            </a:r>
          </a:p>
          <a:p>
            <a:pPr marL="656552" indent="-656552" defTabSz="543305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5952"/>
            </a:pPr>
            <a:r>
              <a:t>Fancy index on top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