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81" name="Shape 18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664" t="0" r="2166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Csv</a:t>
            </a:r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76" t="2592" r="60790" b="2591"/>
          <a:stretch>
            <a:fillRect/>
          </a:stretch>
        </p:blipFill>
        <p:spPr>
          <a:xfrm>
            <a:off x="0" y="0"/>
            <a:ext cx="5486400" cy="9753601"/>
          </a:xfrm>
          <a:prstGeom prst="rect">
            <a:avLst/>
          </a:prstGeom>
        </p:spPr>
      </p:pic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00"/>
            </a:lvl1pPr>
          </a:lstStyle>
          <a:p>
            <a:pPr/>
            <a:r>
              <a:t>Visualizations</a:t>
            </a:r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706" t="17061" r="57959" b="3925"/>
          <a:stretch>
            <a:fillRect/>
          </a:stretch>
        </p:blipFill>
        <p:spPr>
          <a:xfrm>
            <a:off x="0" y="0"/>
            <a:ext cx="5486401" cy="9753600"/>
          </a:xfrm>
          <a:prstGeom prst="rect">
            <a:avLst/>
          </a:prstGeom>
        </p:spPr>
      </p:pic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4">
              <a:defRPr sz="13200"/>
            </a:lvl1pPr>
          </a:lstStyle>
          <a:p>
            <a:pPr/>
            <a:r>
              <a:t>Regression</a:t>
            </a:r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3315263" y="677332"/>
            <a:ext cx="71893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6" name="Chart 226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3321613" y="681565"/>
            <a:ext cx="72020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9" name="Chart 229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30" name="Shape 230"/>
          <p:cNvSpPr/>
          <p:nvPr/>
        </p:nvSpPr>
        <p:spPr>
          <a:xfrm rot="2859210">
            <a:off x="4851946" y="4656485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 rot="18911602">
            <a:off x="4826000" y="4606925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34" name="Shape 234"/>
          <p:cNvSpPr/>
          <p:nvPr>
            <p:ph type="body" idx="4294967295"/>
          </p:nvPr>
        </p:nvSpPr>
        <p:spPr>
          <a:xfrm>
            <a:off x="406400" y="28407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 minutes for lesson &amp; demo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15 minutes for exercise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Pause to review &amp; ask questions</a:t>
            </a:r>
          </a:p>
          <a:p>
            <a:pPr marL="677731" indent="-677731" defTabSz="560830">
              <a:lnSpc>
                <a:spcPct val="200000"/>
              </a:lnSpc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9652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How to think about Python</a:t>
            </a:r>
          </a:p>
        </p:txBody>
      </p:sp>
      <p:sp>
        <p:nvSpPr>
          <p:cNvPr id="239" name="Shape 239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 are giving orders to your computer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4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2" name="Shape 242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5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6" name="Shape 246"/>
          <p:cNvSpPr/>
          <p:nvPr/>
        </p:nvSpPr>
        <p:spPr>
          <a:xfrm>
            <a:off x="5842930" y="3753694"/>
            <a:ext cx="6324448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4 years as a Python developer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49" name="Shape 249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0" name="Shape 250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  <p:sp>
        <p:nvSpPr>
          <p:cNvPr id="255" name="Shape 255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arbitrary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9" name="Shape 25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2" name="Shape 262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4" name="Shape 264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7" name="Shape 267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0" name="Shape 270"/>
          <p:cNvSpPr/>
          <p:nvPr/>
        </p:nvSpPr>
        <p:spPr>
          <a:xfrm rot="14680374">
            <a:off x="9003633" y="6429049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9675417" y="7542472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74" name="Shape 274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76" name="Shape 276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7" name="Shape 277"/>
          <p:cNvSpPr/>
          <p:nvPr/>
        </p:nvSpPr>
        <p:spPr>
          <a:xfrm rot="14680374">
            <a:off x="9003633" y="6429049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7522025" y="7807984"/>
            <a:ext cx="52669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(integer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204319"/>
          </a:xfrm>
          <a:prstGeom prst="rect">
            <a:avLst/>
          </a:prstGeom>
        </p:spPr>
        <p:txBody>
          <a:bodyPr/>
          <a:lstStyle>
            <a:lvl1pPr>
              <a:defRPr sz="8500"/>
            </a:lvl1pPr>
          </a:lstStyle>
          <a:p>
            <a:pPr/>
            <a:r>
              <a:t>Rules for Variables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406400" y="30818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start with a letter or underscore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Cannot start with a number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Only letters, numbers and underscores allowed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 names are case-sensitive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88" name="Shape 288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3" name="Shape 29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8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7733903" y="4089400"/>
            <a:ext cx="4496794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pic>
        <p:nvPicPr>
          <p:cNvPr id="18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29" y="4160954"/>
            <a:ext cx="3352803" cy="1447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3" y="3879177"/>
            <a:ext cx="5870983" cy="20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9" name="Shape 299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0" name="Shape 300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2" name="Shape 302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07" name="Shape 30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10" name="Shape 310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16" name="Shape 31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ExpressionS</a:t>
            </a:r>
          </a:p>
        </p:txBody>
      </p:sp>
      <p:sp>
        <p:nvSpPr>
          <p:cNvPr id="326" name="Shape 326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07134" indent="-607134" defTabSz="50241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expression is part of a statement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Noun without a verb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Examples</a:t>
            </a:r>
          </a:p>
        </p:txBody>
      </p:sp>
      <p:sp>
        <p:nvSpPr>
          <p:cNvPr id="329" name="Shape 32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Variables (like fav_number)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Values (like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6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013" t="0" r="2801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/>
          <a:lstStyle/>
          <a:p>
            <a:pPr/>
            <a:r>
              <a:t>Python thinks like your calculator</a:t>
            </a:r>
          </a:p>
        </p:txBody>
      </p:sp>
      <p:sp>
        <p:nvSpPr>
          <p:cNvPr id="333" name="Shape 333"/>
          <p:cNvSpPr/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06400" y="3472420"/>
            <a:ext cx="12192000" cy="5368616"/>
          </a:xfrm>
          <a:prstGeom prst="rect">
            <a:avLst/>
          </a:prstGeom>
        </p:spPr>
        <p:txBody>
          <a:bodyPr anchor="t"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Equal to a single value —&gt; expression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406400" y="3472420"/>
            <a:ext cx="12192000" cy="536861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Equal to a single value —&gt; expression 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Important to know when you’re giving an order vs noun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391413">
              <a:spcBef>
                <a:spcPts val="1800"/>
              </a:spcBef>
              <a:defRPr sz="8000"/>
            </a:lvl1pPr>
          </a:lstStyle>
          <a:p>
            <a:pPr/>
            <a:r>
              <a:t>Why Do I care about calculators?</a:t>
            </a:r>
          </a:p>
        </p:txBody>
      </p:sp>
      <p:sp>
        <p:nvSpPr>
          <p:cNvPr id="342" name="Shape 342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Compare to Excel formulas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Find compound interest,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Old Friends</a:t>
            </a:r>
          </a:p>
        </p:txBody>
      </p:sp>
      <p:sp>
        <p:nvSpPr>
          <p:cNvPr id="345" name="Shape 345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Integers (called “int”)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Decimals (called “float”)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Recommendation System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Audience Segmentation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Old Friends</a:t>
            </a:r>
          </a:p>
        </p:txBody>
      </p:sp>
      <p:sp>
        <p:nvSpPr>
          <p:cNvPr id="348" name="Shape 348"/>
          <p:cNvSpPr/>
          <p:nvPr>
            <p:ph type="body" idx="1"/>
          </p:nvPr>
        </p:nvSpPr>
        <p:spPr>
          <a:xfrm>
            <a:off x="406400" y="3056301"/>
            <a:ext cx="12192000" cy="5932688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Addition (+)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Multiplication (*)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Division (/)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Exponents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 New Friend</a:t>
            </a:r>
          </a:p>
        </p:txBody>
      </p:sp>
      <p:sp>
        <p:nvSpPr>
          <p:cNvPr id="351" name="Shape 351"/>
          <p:cNvSpPr/>
          <p:nvPr>
            <p:ph type="body" sz="half" idx="1"/>
          </p:nvPr>
        </p:nvSpPr>
        <p:spPr>
          <a:xfrm>
            <a:off x="406400" y="3733634"/>
            <a:ext cx="12192000" cy="2734140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Modulo (%)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Finds the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Statement 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Expression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Int,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New Data Type: String</a:t>
            </a:r>
          </a:p>
        </p:txBody>
      </p:sp>
      <p:sp>
        <p:nvSpPr>
          <p:cNvPr id="359" name="Shape 35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wrapped in quotes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Only meaningful to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66" name="Shape 366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70" name="Shape 370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71" name="Shape 371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6939343" y="7440332"/>
            <a:ext cx="473202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(string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image1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714"/>
            <a:ext cx="13004800" cy="92641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77" name="Shape 37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78" name="Shape 378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4" name="Shape 384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 translation:</a:t>
            </a:r>
          </a:p>
        </p:txBody>
      </p:sp>
      <p:sp>
        <p:nvSpPr>
          <p:cNvPr id="385" name="Shape 385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seventh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2" name="Shape 392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last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398" name="Shape 398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9" name="Shape 399"/>
          <p:cNvSpPr/>
          <p:nvPr/>
        </p:nvSpPr>
        <p:spPr>
          <a:xfrm>
            <a:off x="513295" y="5482166"/>
            <a:ext cx="1248489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four letters of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02" name="Shape 402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05" name="Shape 405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  <p:sp>
        <p:nvSpPr>
          <p:cNvPr id="406" name="Shape 406"/>
          <p:cNvSpPr/>
          <p:nvPr/>
        </p:nvSpPr>
        <p:spPr>
          <a:xfrm rot="16200000">
            <a:off x="7306733" y="5596466"/>
            <a:ext cx="2375298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6881480" y="7643283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not included!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0" name="Shape 410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1" name="Shape 411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all the letters up to the third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4" name="Shape 414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my_string[:3]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906" t="0" r="289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Infrastructure</a:t>
            </a:r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7" name="Shape 41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8" name="Shape 418"/>
          <p:cNvSpPr/>
          <p:nvPr/>
        </p:nvSpPr>
        <p:spPr>
          <a:xfrm>
            <a:off x="449664" y="5354242"/>
            <a:ext cx="12105472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grab from the third element through until 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my_string[2:]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24" name="Shape 424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[start_index:end_index]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0" name="Shape 430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3" name="Shape 43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4" name="Shape 43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35" name="Shape 435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even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8" name="Shape 438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41" name="Shape 441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2" name="Shape 442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odd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46" name="Shape 446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49" name="Shape 449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0" name="Shape 450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Community</a:t>
            </a:r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Open-Source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456" name="Shape 456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59" name="Shape 45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8.0</a:t>
            </a:r>
          </a:p>
        </p:txBody>
      </p:sp>
      <p:sp>
        <p:nvSpPr>
          <p:cNvPr id="460" name="Shape 46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1" name="Shape 46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8.2</a:t>
            </a:r>
          </a:p>
        </p:txBody>
      </p:sp>
      <p:sp>
        <p:nvSpPr>
          <p:cNvPr id="465" name="Shape 465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6" name="Shape 466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7" name="Shape 467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 + “7.0” = </a:t>
            </a:r>
            <a:r>
              <a:rPr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8" name="Shape 468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9" name="Shape 469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72" name="Shape 47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4" name="Shape 474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int(“7.0”) = 8.0</a:t>
            </a:r>
          </a:p>
        </p:txBody>
      </p:sp>
      <p:sp>
        <p:nvSpPr>
          <p:cNvPr id="476" name="Shape 476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0" name="Shape 480"/>
          <p:cNvSpPr/>
          <p:nvPr>
            <p:ph type="body" idx="1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my_name = “rob”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  <p:sp>
        <p:nvSpPr>
          <p:cNvPr id="490" name="Shape 490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“Hello, 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494" name="Shape 494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497" name="Shape 497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  <p:sp>
        <p:nvSpPr>
          <p:cNvPr id="498" name="Shape 498"/>
          <p:cNvSpPr/>
          <p:nvPr/>
        </p:nvSpPr>
        <p:spPr>
          <a:xfrm rot="16200000">
            <a:off x="8772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885444" y="82567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502" name="Shape 502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  <p:sp>
        <p:nvSpPr>
          <p:cNvPr id="503" name="Shape 503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04" name="Shape 504"/>
          <p:cNvSpPr/>
          <p:nvPr/>
        </p:nvSpPr>
        <p:spPr>
          <a:xfrm>
            <a:off x="860044" y="82567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505" name="Shape 505"/>
          <p:cNvSpPr/>
          <p:nvPr/>
        </p:nvSpPr>
        <p:spPr>
          <a:xfrm rot="16200000">
            <a:off x="3457902" y="6642843"/>
            <a:ext cx="293330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06" name="Shape 506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(aka argument)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</a:t>
            </a:r>
          </a:p>
        </p:txBody>
      </p:sp>
      <p:sp>
        <p:nvSpPr>
          <p:cNvPr id="509" name="Shape 50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42432" indent="-642432" defTabSz="531622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Performs an action</a:t>
            </a:r>
          </a:p>
          <a:p>
            <a:pPr marL="642432" indent="-642432" defTabSz="531622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Action in example: cast to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3" name="Shape 513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16" name="Shape 516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19" name="Shape 519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0" name="Shape 520"/>
          <p:cNvSpPr/>
          <p:nvPr/>
        </p:nvSpPr>
        <p:spPr>
          <a:xfrm rot="21591301">
            <a:off x="1978286" y="6822671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21" name="Shape 521"/>
          <p:cNvSpPr/>
          <p:nvPr/>
        </p:nvSpPr>
        <p:spPr>
          <a:xfrm>
            <a:off x="3798577" y="6510161"/>
            <a:ext cx="22021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“Bob”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24" name="Shape 524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5" name="Shape 525"/>
          <p:cNvSpPr/>
          <p:nvPr/>
        </p:nvSpPr>
        <p:spPr>
          <a:xfrm rot="16200000">
            <a:off x="1978286" y="6391993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26" name="Shape 526"/>
          <p:cNvSpPr/>
          <p:nvPr/>
        </p:nvSpPr>
        <p:spPr>
          <a:xfrm>
            <a:off x="1303539" y="7499394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method on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29" name="Shape 52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int(“123”)</a:t>
            </a:r>
          </a:p>
        </p:txBody>
      </p:sp>
      <p:sp>
        <p:nvSpPr>
          <p:cNvPr id="530" name="Shape 53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31" name="Shape 53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between parentheses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int(“123”)</a:t>
            </a:r>
          </a:p>
        </p:txBody>
      </p:sp>
      <p:sp>
        <p:nvSpPr>
          <p:cNvPr id="536" name="Shape 536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37" name="Shape 537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539" name="Shape 539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543" name="Shape 543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3.jpeg"/>
          <p:cNvPicPr>
            <a:picLocks noChangeAspect="1"/>
          </p:cNvPicPr>
          <p:nvPr/>
        </p:nvPicPr>
        <p:blipFill>
          <a:blip r:embed="rId2">
            <a:extLst/>
          </a:blip>
          <a:srcRect l="24721" t="1861" r="36095" b="2358"/>
          <a:stretch>
            <a:fillRect/>
          </a:stretch>
        </p:blipFill>
        <p:spPr>
          <a:xfrm>
            <a:off x="-2062" y="-11494"/>
            <a:ext cx="5659021" cy="977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>
            <p:ph type="title"/>
          </p:nvPr>
        </p:nvSpPr>
        <p:spPr>
          <a:xfrm>
            <a:off x="5892800" y="63246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ME</a:t>
            </a:r>
          </a:p>
        </p:txBody>
      </p:sp>
      <p:sp>
        <p:nvSpPr>
          <p:cNvPr id="211" name="Shape 211"/>
          <p:cNvSpPr/>
          <p:nvPr>
            <p:ph type="body" sz="quarter" idx="4294967295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Clr>
                <a:srgbClr val="39A3D5"/>
              </a:buClr>
              <a:buSzTx/>
              <a:buFont typeface="Avenir Next"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What’s in it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546" name="Shape 546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Function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Method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