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5" r:id="rId8"/>
    <p:sldId id="266" r:id="rId9"/>
    <p:sldId id="259" r:id="rId10"/>
    <p:sldId id="260" r:id="rId11"/>
    <p:sldId id="267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3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8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0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9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4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2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3879-8A6F-48CD-B0C8-1F3BA081E46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1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新的模型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CBOW</a:t>
            </a:r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NNLM</a:t>
            </a:r>
            <a:r>
              <a:rPr lang="zh-CN" altLang="en-US" dirty="0"/>
              <a:t>，其中非线性隐藏层被移除。</a:t>
            </a:r>
            <a:endParaRPr lang="en-CA" altLang="zh-CN" dirty="0"/>
          </a:p>
          <a:p>
            <a:pPr lvl="1"/>
            <a:r>
              <a:rPr lang="ja-JP" altLang="en-US"/>
              <a:t>输入层为上下文的</a:t>
            </a:r>
            <a:r>
              <a:rPr lang="en-US" altLang="ja-JP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hot</a:t>
            </a:r>
            <a:r>
              <a:rPr lang="zh-CN" altLang="en-US" dirty="0"/>
              <a:t>，</a:t>
            </a:r>
            <a:r>
              <a:rPr lang="ja-JP" altLang="en-US"/>
              <a:t>假设整个词库大小为</a:t>
            </a:r>
            <a:r>
              <a:rPr lang="en-US" altLang="ja-JP" dirty="0"/>
              <a:t>V</a:t>
            </a:r>
            <a:r>
              <a:rPr lang="zh-CN" altLang="en-US" dirty="0"/>
              <a:t>。</a:t>
            </a:r>
            <a:endParaRPr lang="en-CA" altLang="ja-JP" dirty="0"/>
          </a:p>
          <a:p>
            <a:pPr lvl="1"/>
            <a:r>
              <a:rPr lang="ja-JP" altLang="en-US"/>
              <a:t>窗口为</a:t>
            </a:r>
            <a:r>
              <a:rPr lang="en-US" altLang="ja-JP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ja-JP" altLang="en-US"/>
              <a:t>个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V</a:t>
            </a:r>
            <a:r>
              <a:rPr lang="ja-JP" altLang="en-US"/>
              <a:t>大小的向量跟</a:t>
            </a:r>
            <a:r>
              <a:rPr lang="ja-JP" altLang="en-CA"/>
              <a:t>矩阵</a:t>
            </a:r>
            <a:r>
              <a:rPr lang="en-US" altLang="ja-JP" dirty="0"/>
              <a:t>W</a:t>
            </a:r>
            <a:r>
              <a:rPr lang="ja-JP" altLang="en-US"/>
              <a:t>相乘</a:t>
            </a:r>
            <a:endParaRPr lang="en-CA" altLang="ja-JP" dirty="0"/>
          </a:p>
          <a:p>
            <a:pPr lvl="1"/>
            <a:r>
              <a:rPr lang="ja-JP" altLang="en-US"/>
              <a:t>得到</a:t>
            </a:r>
            <a:r>
              <a:rPr lang="en-US" altLang="ja-JP" dirty="0"/>
              <a:t>C</a:t>
            </a:r>
            <a:r>
              <a:rPr lang="ja-JP" altLang="en-US"/>
              <a:t>个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ja-JP" altLang="en-US"/>
              <a:t>大小的隐藏层</a:t>
            </a:r>
            <a:endParaRPr lang="en-CA" altLang="ja-JP" dirty="0"/>
          </a:p>
          <a:p>
            <a:pPr lvl="1"/>
            <a:r>
              <a:rPr lang="ja-JP" altLang="en-US"/>
              <a:t>然后</a:t>
            </a:r>
            <a:r>
              <a:rPr lang="en-US" altLang="ja-JP" dirty="0"/>
              <a:t>C</a:t>
            </a:r>
            <a:r>
              <a:rPr lang="ja-JP" altLang="en-US"/>
              <a:t>个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ja-JP" altLang="en-US"/>
              <a:t>大小的</a:t>
            </a:r>
            <a:r>
              <a:rPr lang="en-US" altLang="ja-JP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ja-JP" altLang="en-US"/>
              <a:t>取平均值</a:t>
            </a:r>
            <a:endParaRPr lang="en-CA" altLang="ja-JP" dirty="0"/>
          </a:p>
          <a:p>
            <a:pPr lvl="1"/>
            <a:r>
              <a:rPr lang="ja-JP" altLang="en-US"/>
              <a:t>得到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ja-JP" altLang="en-US"/>
              <a:t>大小的</a:t>
            </a:r>
            <a:r>
              <a:rPr lang="en-US" altLang="ja-JP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，</a:t>
            </a:r>
            <a:r>
              <a:rPr lang="ja-JP" altLang="en-CA"/>
              <a:t>既</a:t>
            </a:r>
            <a:r>
              <a:rPr lang="ja-JP" altLang="en-US"/>
              <a:t>图中的</a:t>
            </a:r>
            <a:r>
              <a:rPr lang="en-US" altLang="ja-JP" dirty="0"/>
              <a:t>hidden</a:t>
            </a:r>
            <a:r>
              <a:rPr lang="zh-CN" altLang="en-US" dirty="0"/>
              <a:t> </a:t>
            </a:r>
            <a:r>
              <a:rPr lang="en-US" altLang="ja-JP" dirty="0"/>
              <a:t>layer</a:t>
            </a:r>
            <a:endParaRPr lang="en-CA" altLang="ja-JP" dirty="0"/>
          </a:p>
          <a:p>
            <a:pPr lvl="1"/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ja-JP" altLang="en-US"/>
              <a:t>的向量与</a:t>
            </a:r>
            <a:r>
              <a:rPr lang="en-US" altLang="ja-JP" dirty="0"/>
              <a:t>W</a:t>
            </a:r>
            <a:r>
              <a:rPr lang="en-CA" altLang="ja-JP" dirty="0"/>
              <a:t>’</a:t>
            </a:r>
            <a:r>
              <a:rPr lang="ja-JP" altLang="en-US"/>
              <a:t>相乘</a:t>
            </a:r>
            <a:r>
              <a:rPr lang="zh-CN" altLang="en-US" dirty="0"/>
              <a:t>，</a:t>
            </a:r>
            <a:r>
              <a:rPr lang="ja-JP" altLang="en-US"/>
              <a:t>使用</a:t>
            </a:r>
            <a:r>
              <a:rPr lang="en-US" altLang="ja-JP" dirty="0" err="1"/>
              <a:t>softmax</a:t>
            </a:r>
            <a:r>
              <a:rPr lang="ja-JP" altLang="en-US"/>
              <a:t>处理</a:t>
            </a:r>
            <a:endParaRPr lang="en-CA" altLang="ja-JP" dirty="0"/>
          </a:p>
          <a:p>
            <a:pPr lvl="1"/>
            <a:r>
              <a:rPr lang="ja-JP" altLang="en-US"/>
              <a:t>得到一个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V</a:t>
            </a:r>
            <a:r>
              <a:rPr lang="ja-JP" altLang="en-US"/>
              <a:t>的向量</a:t>
            </a:r>
            <a:r>
              <a:rPr lang="zh-CN" altLang="en-US" dirty="0"/>
              <a:t>，</a:t>
            </a:r>
            <a:r>
              <a:rPr lang="ja-JP" altLang="en-US"/>
              <a:t>数值最大的就是预测的词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1D894-7933-E74E-807A-AC2F499B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633" y="1690688"/>
            <a:ext cx="2998968" cy="436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5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新的模型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Skip-gram</a:t>
            </a:r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NNLM</a:t>
            </a:r>
            <a:r>
              <a:rPr lang="zh-CN" altLang="en-US" dirty="0"/>
              <a:t>，其中非线性隐藏层被移除。</a:t>
            </a:r>
            <a:endParaRPr lang="en-CA" altLang="zh-CN" dirty="0"/>
          </a:p>
          <a:p>
            <a:pPr lvl="1"/>
            <a:r>
              <a:rPr lang="ja-JP" altLang="en-US"/>
              <a:t>输入</a:t>
            </a:r>
            <a:r>
              <a:rPr lang="en-US" altLang="ja-JP" dirty="0"/>
              <a:t>one</a:t>
            </a:r>
            <a:r>
              <a:rPr lang="en-US" altLang="zh-CN" dirty="0"/>
              <a:t>-hot</a:t>
            </a:r>
            <a:r>
              <a:rPr lang="ja-JP" altLang="en-US"/>
              <a:t>编码的单词</a:t>
            </a:r>
            <a:endParaRPr lang="en-CA" altLang="ja-JP" dirty="0"/>
          </a:p>
          <a:p>
            <a:pPr lvl="1"/>
            <a:r>
              <a:rPr lang="ja-JP" altLang="en-US"/>
              <a:t>跟矩阵相乘</a:t>
            </a:r>
            <a:r>
              <a:rPr lang="zh-CN" altLang="en-US" dirty="0"/>
              <a:t>，</a:t>
            </a:r>
            <a:r>
              <a:rPr lang="ja-JP" altLang="en-US"/>
              <a:t>这个单词与矩阵中某一列对应</a:t>
            </a:r>
            <a:endParaRPr lang="en-CA" altLang="ja-JP" dirty="0"/>
          </a:p>
          <a:p>
            <a:pPr lvl="1"/>
            <a:r>
              <a:rPr lang="ja-JP" altLang="en-US"/>
              <a:t>初始化一个矩阵</a:t>
            </a:r>
            <a:r>
              <a:rPr lang="en-US" altLang="ja-JP" dirty="0"/>
              <a:t>w</a:t>
            </a:r>
          </a:p>
          <a:p>
            <a:pPr lvl="1"/>
            <a:r>
              <a:rPr lang="ja-JP" altLang="en-CA"/>
              <a:t>输出</a:t>
            </a:r>
            <a:r>
              <a:rPr lang="ja-JP" altLang="en-US"/>
              <a:t>的矩阵中的某一列向量与初始化矩阵</a:t>
            </a:r>
            <a:r>
              <a:rPr lang="en-US" altLang="ja-JP" dirty="0"/>
              <a:t>w</a:t>
            </a:r>
            <a:r>
              <a:rPr lang="ja-JP" altLang="en-US"/>
              <a:t>相乘</a:t>
            </a:r>
            <a:endParaRPr lang="en-CA" altLang="ja-JP" dirty="0"/>
          </a:p>
          <a:p>
            <a:pPr lvl="1"/>
            <a:r>
              <a:rPr lang="ja-JP" altLang="en-US"/>
              <a:t>得到的向量进行</a:t>
            </a:r>
            <a:r>
              <a:rPr lang="en-US" altLang="ja-JP" dirty="0" err="1"/>
              <a:t>softmax</a:t>
            </a:r>
            <a:r>
              <a:rPr lang="ja-JP" altLang="en-US"/>
              <a:t>得到</a:t>
            </a:r>
            <a:r>
              <a:rPr lang="en-US" altLang="ja-JP" dirty="0"/>
              <a:t>context</a:t>
            </a:r>
            <a:endParaRPr lang="en-CA" altLang="ja-JP" dirty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69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78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1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4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N-gram</a:t>
            </a:r>
            <a:r>
              <a:rPr lang="zh-CN" altLang="en-US" dirty="0"/>
              <a:t>做对比，比如在做语音识别相关领域或者机器翻译</a:t>
            </a:r>
            <a:endParaRPr lang="en-US" altLang="zh-CN" dirty="0"/>
          </a:p>
          <a:p>
            <a:r>
              <a:rPr lang="zh-CN" altLang="en-US" dirty="0"/>
              <a:t>各种语料库包含数亿的数据，如果用</a:t>
            </a:r>
            <a:r>
              <a:rPr lang="en-US" altLang="zh-CN" dirty="0"/>
              <a:t>N-gram</a:t>
            </a:r>
            <a:r>
              <a:rPr lang="zh-CN" altLang="en-US" dirty="0"/>
              <a:t>做训练，数据量太大了</a:t>
            </a:r>
            <a:endParaRPr lang="en-US" altLang="zh-CN" dirty="0"/>
          </a:p>
          <a:p>
            <a:r>
              <a:rPr lang="zh-CN" altLang="en-US" dirty="0"/>
              <a:t>简单的基于</a:t>
            </a:r>
            <a:r>
              <a:rPr lang="en-US" altLang="zh-CN" dirty="0"/>
              <a:t>N-gram</a:t>
            </a:r>
            <a:r>
              <a:rPr lang="zh-CN" altLang="en-US" dirty="0"/>
              <a:t>做的改进，不会有很大的进步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该论文把百万级别的词汇学习到</a:t>
            </a:r>
            <a:r>
              <a:rPr lang="en-US" altLang="zh-CN" dirty="0"/>
              <a:t>50</a:t>
            </a:r>
            <a:r>
              <a:rPr lang="zh-CN" altLang="en-US" dirty="0"/>
              <a:t>维到</a:t>
            </a:r>
            <a:r>
              <a:rPr lang="en-US" altLang="zh-CN" dirty="0"/>
              <a:t>100</a:t>
            </a:r>
            <a:r>
              <a:rPr lang="zh-CN" altLang="en-US" dirty="0"/>
              <a:t>维之间的词向量并且可以表示其相似的词</a:t>
            </a:r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en-US" altLang="zh-CN" dirty="0" err="1"/>
              <a:t>king-man+women</a:t>
            </a:r>
            <a:r>
              <a:rPr lang="en-US" altLang="zh-CN" dirty="0"/>
              <a:t>=queen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95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/>
              <a:t>为了对</a:t>
            </a:r>
            <a:r>
              <a:rPr lang="ja-JP" altLang="en-CA" sz="2400"/>
              <a:t>比</a:t>
            </a:r>
            <a:r>
              <a:rPr lang="ja-JP" altLang="en-US" sz="2400"/>
              <a:t>不同的模型</a:t>
            </a:r>
            <a:r>
              <a:rPr lang="zh-CN" altLang="en-US" sz="2400" dirty="0"/>
              <a:t>，</a:t>
            </a:r>
            <a:r>
              <a:rPr lang="ja-JP" altLang="en-US" sz="2400"/>
              <a:t>我们将模型的复杂度定义为需要参数的</a:t>
            </a:r>
            <a:r>
              <a:rPr lang="ja-JP" altLang="en-CA" sz="2400"/>
              <a:t>数量</a:t>
            </a:r>
            <a:endParaRPr lang="en-US" altLang="ja-JP" sz="2400" dirty="0"/>
          </a:p>
          <a:p>
            <a:r>
              <a:rPr lang="ja-JP" altLang="en-US" sz="2400"/>
              <a:t>对于所有模型</a:t>
            </a:r>
            <a:r>
              <a:rPr lang="zh-CN" altLang="en-US" dirty="0"/>
              <a:t>计算复杂度为</a:t>
            </a:r>
            <a:endParaRPr lang="en-CA" altLang="zh-CN" dirty="0"/>
          </a:p>
          <a:p>
            <a:pPr lvl="1"/>
            <a:r>
              <a:rPr lang="en-US" altLang="zh-CN" dirty="0"/>
              <a:t>O=e*t*q</a:t>
            </a:r>
          </a:p>
          <a:p>
            <a:pPr lvl="2"/>
            <a:r>
              <a:rPr lang="en-US" altLang="zh-CN" dirty="0"/>
              <a:t>e</a:t>
            </a:r>
            <a:r>
              <a:rPr lang="ja-JP" altLang="en-US"/>
              <a:t>是</a:t>
            </a:r>
            <a:r>
              <a:rPr lang="ja-JP" altLang="en-CA"/>
              <a:t>训练周期</a:t>
            </a:r>
            <a:r>
              <a:rPr lang="ja-JP" altLang="en-US"/>
              <a:t>的个数</a:t>
            </a:r>
            <a:endParaRPr lang="en-CA" altLang="ja-JP" dirty="0"/>
          </a:p>
          <a:p>
            <a:pPr lvl="2"/>
            <a:r>
              <a:rPr lang="en-US" altLang="ja-JP" dirty="0"/>
              <a:t>t</a:t>
            </a:r>
            <a:r>
              <a:rPr lang="ja-JP" altLang="en-US"/>
              <a:t>是训练集里的单词个数</a:t>
            </a:r>
            <a:endParaRPr lang="en-CA" altLang="ja-JP" dirty="0"/>
          </a:p>
          <a:p>
            <a:pPr lvl="2"/>
            <a:r>
              <a:rPr lang="en-US" altLang="ja-JP" dirty="0"/>
              <a:t>q</a:t>
            </a:r>
            <a:r>
              <a:rPr lang="ja-JP" altLang="en-US"/>
              <a:t>是每个模型的定义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endParaRPr lang="en-CA" altLang="zh-CN" dirty="0"/>
          </a:p>
          <a:p>
            <a:r>
              <a:rPr lang="ja-JP" altLang="en-US"/>
              <a:t>一般</a:t>
            </a:r>
            <a:r>
              <a:rPr lang="en-US" altLang="ja-JP" dirty="0"/>
              <a:t>e</a:t>
            </a:r>
            <a:r>
              <a:rPr lang="ja-JP" altLang="en-US"/>
              <a:t>取</a:t>
            </a:r>
            <a:r>
              <a:rPr lang="en-US" altLang="zh-CN" dirty="0"/>
              <a:t>3-50</a:t>
            </a:r>
            <a:r>
              <a:rPr lang="zh-CN" altLang="en-US" dirty="0"/>
              <a:t>，</a:t>
            </a:r>
            <a:r>
              <a:rPr lang="en-CA" altLang="zh-CN" dirty="0"/>
              <a:t>t</a:t>
            </a:r>
            <a:r>
              <a:rPr lang="en-US" altLang="zh-CN" dirty="0"/>
              <a:t>=</a:t>
            </a:r>
            <a:r>
              <a:rPr lang="ja-JP" altLang="en-US"/>
              <a:t>十亿</a:t>
            </a:r>
            <a:r>
              <a:rPr lang="zh-CN" altLang="en-US" dirty="0"/>
              <a:t>，</a:t>
            </a:r>
            <a:r>
              <a:rPr lang="ja-JP" altLang="en-US"/>
              <a:t>所有模型都用</a:t>
            </a:r>
            <a:r>
              <a:rPr lang="ja-JP" altLang="en-CA"/>
              <a:t>梯度下降</a:t>
            </a:r>
            <a:r>
              <a:rPr lang="ja-JP" altLang="en-US"/>
              <a:t>和反向传播进行训练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02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NNLM</a:t>
            </a:r>
          </a:p>
          <a:p>
            <a:r>
              <a:rPr lang="ja-JP" altLang="en-US"/>
              <a:t>包括输入层</a:t>
            </a:r>
            <a:r>
              <a:rPr lang="zh-CN" altLang="en-US" dirty="0"/>
              <a:t>，</a:t>
            </a:r>
            <a:r>
              <a:rPr lang="ja-JP" altLang="en-US"/>
              <a:t>映射层</a:t>
            </a:r>
            <a:r>
              <a:rPr lang="zh-CN" altLang="en-US" dirty="0"/>
              <a:t>，</a:t>
            </a:r>
            <a:r>
              <a:rPr lang="ja-JP" altLang="en-US"/>
              <a:t>隐藏层和输出层</a:t>
            </a:r>
            <a:endParaRPr lang="en-CA" altLang="ja-JP" dirty="0"/>
          </a:p>
          <a:p>
            <a:r>
              <a:rPr lang="en-US" altLang="ja-JP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：</a:t>
            </a:r>
            <a:endParaRPr lang="en-CA" altLang="zh-CN" dirty="0"/>
          </a:p>
          <a:p>
            <a:pPr lvl="1"/>
            <a:r>
              <a:rPr lang="ja-JP" altLang="en-CA"/>
              <a:t>输入层</a:t>
            </a:r>
            <a:r>
              <a:rPr lang="ja-JP" altLang="en-US"/>
              <a:t>输入前</a:t>
            </a:r>
            <a:r>
              <a:rPr lang="en-US" altLang="ja-JP" dirty="0"/>
              <a:t>n</a:t>
            </a:r>
            <a:r>
              <a:rPr lang="en-US" altLang="zh-CN" dirty="0"/>
              <a:t>-1</a:t>
            </a:r>
            <a:r>
              <a:rPr lang="ja-JP" altLang="en-US"/>
              <a:t>个词的</a:t>
            </a:r>
            <a:r>
              <a:rPr lang="en-US" altLang="ja-JP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hot</a:t>
            </a:r>
            <a:r>
              <a:rPr lang="zh-CN" altLang="en-US" dirty="0"/>
              <a:t>，</a:t>
            </a:r>
            <a:r>
              <a:rPr lang="ja-JP" altLang="en-US"/>
              <a:t>预测最后一个词</a:t>
            </a:r>
            <a:endParaRPr lang="en-CA" altLang="ja-JP" dirty="0"/>
          </a:p>
          <a:p>
            <a:pPr lvl="1"/>
            <a:r>
              <a:rPr lang="ja-JP" altLang="en-US"/>
              <a:t>每个词的</a:t>
            </a:r>
            <a:r>
              <a:rPr lang="en-US" altLang="ja-JP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hot</a:t>
            </a:r>
            <a:r>
              <a:rPr lang="ja-JP" altLang="en-US"/>
              <a:t>乘以矩阵</a:t>
            </a:r>
            <a:r>
              <a:rPr lang="zh-CN" altLang="en-US" dirty="0"/>
              <a:t>，</a:t>
            </a:r>
            <a:r>
              <a:rPr lang="ja-JP" altLang="en-US"/>
              <a:t>得到这个单词的</a:t>
            </a:r>
            <a:r>
              <a:rPr lang="en-US" altLang="ja-JP" dirty="0"/>
              <a:t>vector</a:t>
            </a:r>
            <a:r>
              <a:rPr lang="zh-CN" altLang="en-US" dirty="0"/>
              <a:t>，</a:t>
            </a:r>
            <a:r>
              <a:rPr lang="ja-JP" altLang="en-US"/>
              <a:t>前</a:t>
            </a:r>
            <a:r>
              <a:rPr lang="en-US" altLang="ja-JP" dirty="0"/>
              <a:t>n</a:t>
            </a:r>
            <a:r>
              <a:rPr lang="en-US" altLang="zh-CN" dirty="0"/>
              <a:t>-1</a:t>
            </a:r>
            <a:r>
              <a:rPr lang="ja-JP" altLang="en-US"/>
              <a:t>个单词的</a:t>
            </a:r>
            <a:r>
              <a:rPr lang="en-US" altLang="ja-JP" dirty="0"/>
              <a:t>vector</a:t>
            </a:r>
            <a:r>
              <a:rPr lang="ja-JP" altLang="en-US"/>
              <a:t>组合到一起</a:t>
            </a:r>
            <a:r>
              <a:rPr lang="zh-CN" altLang="en-US" dirty="0"/>
              <a:t>，</a:t>
            </a:r>
            <a:r>
              <a:rPr lang="ja-JP" altLang="en-US"/>
              <a:t>得到一个矩阵</a:t>
            </a:r>
            <a:endParaRPr lang="en-CA" altLang="ja-JP" dirty="0"/>
          </a:p>
          <a:p>
            <a:pPr lvl="1"/>
            <a:endParaRPr lang="en-CA" altLang="zh-CN" dirty="0"/>
          </a:p>
          <a:p>
            <a:pPr lvl="1"/>
            <a:r>
              <a:rPr lang="ja-JP" altLang="en-US"/>
              <a:t>总结</a:t>
            </a:r>
            <a:r>
              <a:rPr lang="zh-CN" altLang="en-US" dirty="0"/>
              <a:t>：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ja-JP" altLang="en-US"/>
              <a:t>做的事就是</a:t>
            </a:r>
            <a:r>
              <a:rPr lang="zh-CN" altLang="en-US" dirty="0"/>
              <a:t>，</a:t>
            </a:r>
            <a:r>
              <a:rPr lang="ja-JP" altLang="en-US"/>
              <a:t>把一句话用</a:t>
            </a:r>
            <a:r>
              <a:rPr lang="en-US" altLang="ja-JP" dirty="0"/>
              <a:t>one</a:t>
            </a:r>
            <a:r>
              <a:rPr lang="en-US" altLang="zh-CN" dirty="0"/>
              <a:t>-</a:t>
            </a:r>
            <a:r>
              <a:rPr lang="en-US" altLang="ja-JP" dirty="0"/>
              <a:t>hot</a:t>
            </a:r>
            <a:r>
              <a:rPr lang="ja-JP" altLang="en-US"/>
              <a:t>向量表示</a:t>
            </a:r>
            <a:r>
              <a:rPr lang="zh-CN" altLang="en-US" dirty="0"/>
              <a:t>，</a:t>
            </a:r>
            <a:r>
              <a:rPr lang="ja-JP" altLang="en-US"/>
              <a:t>通过一个权重矩阵</a:t>
            </a:r>
            <a:r>
              <a:rPr lang="zh-CN" altLang="en-US" dirty="0"/>
              <a:t>，</a:t>
            </a:r>
            <a:r>
              <a:rPr lang="ja-JP" altLang="en-US"/>
              <a:t>得到表示这句话的向量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28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NNLM</a:t>
            </a:r>
          </a:p>
          <a:p>
            <a:r>
              <a:rPr lang="ja-JP" altLang="en-CA"/>
              <a:t>隐藏层</a:t>
            </a:r>
            <a:r>
              <a:rPr lang="zh-CN" altLang="en-US" dirty="0"/>
              <a:t>：</a:t>
            </a:r>
            <a:endParaRPr lang="en-CA" altLang="zh-CN" dirty="0"/>
          </a:p>
          <a:p>
            <a:pPr lvl="1"/>
            <a:r>
              <a:rPr lang="ja-JP" altLang="en-US"/>
              <a:t>这一部分做的主要是将上一层的输出作为输入</a:t>
            </a:r>
            <a:r>
              <a:rPr lang="zh-CN" altLang="en-US" dirty="0"/>
              <a:t>，</a:t>
            </a:r>
            <a:r>
              <a:rPr lang="ja-JP" altLang="en-US"/>
              <a:t>进行全连接</a:t>
            </a:r>
            <a:r>
              <a:rPr lang="zh-CN" altLang="en-US" dirty="0"/>
              <a:t>，</a:t>
            </a:r>
            <a:r>
              <a:rPr lang="ja-JP" altLang="en-US"/>
              <a:t>一般会有一个</a:t>
            </a:r>
            <a:r>
              <a:rPr lang="en-US" altLang="ja-JP" dirty="0"/>
              <a:t>tanh</a:t>
            </a:r>
            <a:r>
              <a:rPr lang="ja-JP" altLang="en-US"/>
              <a:t>来处理这些数据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685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NNLM</a:t>
            </a:r>
          </a:p>
          <a:p>
            <a:r>
              <a:rPr lang="ja-JP" altLang="en-CA"/>
              <a:t>输出层</a:t>
            </a:r>
            <a:r>
              <a:rPr lang="zh-CN" altLang="en-US" dirty="0"/>
              <a:t>：</a:t>
            </a:r>
            <a:endParaRPr lang="en-CA" altLang="zh-CN" dirty="0"/>
          </a:p>
          <a:p>
            <a:pPr lvl="1"/>
            <a:r>
              <a:rPr lang="ja-JP" altLang="en-CA"/>
              <a:t>隐藏层</a:t>
            </a:r>
            <a:r>
              <a:rPr lang="ja-JP" altLang="en-US"/>
              <a:t>输出之后</a:t>
            </a:r>
            <a:r>
              <a:rPr lang="zh-CN" altLang="en-US" dirty="0"/>
              <a:t>，</a:t>
            </a:r>
            <a:r>
              <a:rPr lang="ja-JP" altLang="en-US"/>
              <a:t>接一个</a:t>
            </a:r>
            <a:r>
              <a:rPr lang="en-US" altLang="ja-JP" dirty="0" err="1"/>
              <a:t>softmax</a:t>
            </a:r>
            <a:r>
              <a:rPr lang="ja-JP" altLang="en-US"/>
              <a:t>分类器</a:t>
            </a:r>
            <a:r>
              <a:rPr lang="zh-CN" altLang="en-US" dirty="0"/>
              <a:t>，</a:t>
            </a:r>
            <a:r>
              <a:rPr lang="ja-JP" altLang="en-US"/>
              <a:t>预测一下</a:t>
            </a:r>
            <a:r>
              <a:rPr lang="zh-CN" altLang="en-US" dirty="0"/>
              <a:t>，</a:t>
            </a:r>
            <a:r>
              <a:rPr lang="ja-JP" altLang="en-US"/>
              <a:t>在词库中</a:t>
            </a:r>
            <a:r>
              <a:rPr lang="zh-CN" altLang="en-US" dirty="0"/>
              <a:t>，</a:t>
            </a:r>
            <a:r>
              <a:rPr lang="ja-JP" altLang="en-US"/>
              <a:t>哪个哪个词的概率有多大</a:t>
            </a:r>
            <a:endParaRPr lang="en-CA" altLang="zh-CN" dirty="0"/>
          </a:p>
          <a:p>
            <a:endParaRPr lang="en-CA" altLang="zh-CN" dirty="0"/>
          </a:p>
          <a:p>
            <a:r>
              <a:rPr lang="zh-CN" altLang="en-US" dirty="0"/>
              <a:t>计算复杂度为</a:t>
            </a:r>
            <a:endParaRPr lang="en-US" altLang="zh-CN" dirty="0"/>
          </a:p>
          <a:p>
            <a:pPr lvl="1"/>
            <a:r>
              <a:rPr lang="en-US" altLang="zh-CN" dirty="0"/>
              <a:t>Q=N*D+N*D*H+H*V</a:t>
            </a:r>
          </a:p>
        </p:txBody>
      </p:sp>
    </p:spTree>
    <p:extLst>
      <p:ext uri="{BB962C8B-B14F-4D97-AF65-F5344CB8AC3E}">
        <p14:creationId xmlns:p14="http://schemas.microsoft.com/office/powerpoint/2010/main" val="91313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RNNLM</a:t>
            </a:r>
          </a:p>
          <a:p>
            <a:pPr lvl="1"/>
            <a:r>
              <a:rPr lang="en-US" altLang="zh-CN" dirty="0"/>
              <a:t>RNN</a:t>
            </a:r>
            <a:r>
              <a:rPr lang="zh-CN" altLang="en-US" dirty="0"/>
              <a:t>模型没有</a:t>
            </a:r>
            <a:r>
              <a:rPr lang="en-CA" altLang="zh-CN" dirty="0"/>
              <a:t> </a:t>
            </a:r>
            <a:r>
              <a:rPr lang="ja-JP" altLang="en-CA"/>
              <a:t>映射</a:t>
            </a:r>
            <a:r>
              <a:rPr lang="zh-CN" altLang="en-US" dirty="0"/>
              <a:t>层，只有输入层，隐藏层和输出层</a:t>
            </a:r>
            <a:endParaRPr lang="en-CA" altLang="zh-CN" dirty="0"/>
          </a:p>
          <a:p>
            <a:pPr lvl="1"/>
            <a:r>
              <a:rPr lang="ja-JP" altLang="en-US"/>
              <a:t>复杂度来自于隐藏层的</a:t>
            </a:r>
            <a:r>
              <a:rPr lang="en-US" altLang="ja-JP" dirty="0"/>
              <a:t>h</a:t>
            </a:r>
            <a:r>
              <a:rPr lang="zh-CN" altLang="en-US" dirty="0"/>
              <a:t>*</a:t>
            </a:r>
            <a:r>
              <a:rPr lang="en-US" altLang="zh-CN" dirty="0"/>
              <a:t>h</a:t>
            </a:r>
          </a:p>
          <a:p>
            <a:pPr lvl="1"/>
            <a:r>
              <a:rPr lang="zh-CN" altLang="en-US" dirty="0"/>
              <a:t>计算复杂度为</a:t>
            </a:r>
            <a:endParaRPr lang="en-US" altLang="zh-CN" dirty="0"/>
          </a:p>
          <a:p>
            <a:pPr lvl="2"/>
            <a:r>
              <a:rPr lang="en-US" altLang="zh-CN" dirty="0"/>
              <a:t>Q=H*H+H*V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66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神经网络并行训练</a:t>
            </a:r>
            <a:endParaRPr lang="en-US" altLang="zh-CN" dirty="0"/>
          </a:p>
          <a:p>
            <a:pPr lvl="1"/>
            <a:r>
              <a:rPr lang="zh-CN" altLang="en-US" dirty="0"/>
              <a:t>并行运行同一模型的多个副本</a:t>
            </a:r>
            <a:endParaRPr lang="en-US" altLang="zh-CN" dirty="0"/>
          </a:p>
          <a:p>
            <a:pPr lvl="1"/>
            <a:r>
              <a:rPr lang="zh-CN" altLang="en-US" dirty="0"/>
              <a:t>每个副本通过一个所有参数的集中服务器同步进行渐变</a:t>
            </a:r>
          </a:p>
        </p:txBody>
      </p:sp>
    </p:spTree>
    <p:extLst>
      <p:ext uri="{BB962C8B-B14F-4D97-AF65-F5344CB8AC3E}">
        <p14:creationId xmlns:p14="http://schemas.microsoft.com/office/powerpoint/2010/main" val="107521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之前的一节发现主要是模型中非线性隐藏层导致了大部分的复杂性</a:t>
            </a:r>
            <a:endParaRPr lang="en-US" altLang="zh-CN" dirty="0"/>
          </a:p>
          <a:p>
            <a:r>
              <a:rPr lang="zh-CN" altLang="en-US" dirty="0"/>
              <a:t>所以决定探索更简单的模型，并且更有效地训练数据</a:t>
            </a:r>
          </a:p>
        </p:txBody>
      </p:sp>
    </p:spTree>
    <p:extLst>
      <p:ext uri="{BB962C8B-B14F-4D97-AF65-F5344CB8AC3E}">
        <p14:creationId xmlns:p14="http://schemas.microsoft.com/office/powerpoint/2010/main" val="180894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604</Words>
  <Application>Microsoft Macintosh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word2vec</vt:lpstr>
      <vt:lpstr>简介</vt:lpstr>
      <vt:lpstr>模型体系结构</vt:lpstr>
      <vt:lpstr>模型体系结构</vt:lpstr>
      <vt:lpstr>模型体系结构</vt:lpstr>
      <vt:lpstr>模型体系结构</vt:lpstr>
      <vt:lpstr>模型体系结构</vt:lpstr>
      <vt:lpstr>模型体系结构</vt:lpstr>
      <vt:lpstr>新的模型</vt:lpstr>
      <vt:lpstr>新的模型 </vt:lpstr>
      <vt:lpstr>新的模型 </vt:lpstr>
      <vt:lpstr>结果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yangzhonglei</dc:creator>
  <cp:lastModifiedBy>Microsoft Office User</cp:lastModifiedBy>
  <cp:revision>17</cp:revision>
  <dcterms:created xsi:type="dcterms:W3CDTF">2019-11-12T12:38:59Z</dcterms:created>
  <dcterms:modified xsi:type="dcterms:W3CDTF">2019-11-13T09:11:48Z</dcterms:modified>
</cp:coreProperties>
</file>