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3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2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3879-8A6F-48CD-B0C8-1F3BA081E4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Bilstm-crf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61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D557-33DF-9344-B417-79A5E12D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转移分数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D90F-DA0E-4244-B42D-4BCEF55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CABE4-A991-F84A-A425-1197C8FA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2115344"/>
            <a:ext cx="9283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8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92D0-E6D4-F145-86DE-6A8F6A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转移分数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17F8-B590-3A4A-9C8F-9B62DE55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如上表格所示，转移矩阵已经学习到一些有用的约束条件：</a:t>
            </a:r>
            <a:endParaRPr lang="en-CA" altLang="ja-JP" dirty="0"/>
          </a:p>
          <a:p>
            <a:pPr lvl="1"/>
            <a:r>
              <a:rPr lang="ja-JP" altLang="en-US"/>
              <a:t>句子的第一个单词应该是“</a:t>
            </a:r>
            <a:r>
              <a:rPr lang="en-CA" dirty="0"/>
              <a:t>B-” </a:t>
            </a:r>
            <a:r>
              <a:rPr lang="ja-JP" altLang="en-US"/>
              <a:t>或 “</a:t>
            </a:r>
            <a:r>
              <a:rPr lang="en-CA" dirty="0"/>
              <a:t>O”，</a:t>
            </a:r>
            <a:r>
              <a:rPr lang="ja-JP" altLang="en-US"/>
              <a:t>而不是“</a:t>
            </a:r>
            <a:r>
              <a:rPr lang="en-CA" dirty="0"/>
              <a:t>I”。（</a:t>
            </a:r>
            <a:r>
              <a:rPr lang="ja-JP" altLang="en-US"/>
              <a:t>从“</a:t>
            </a:r>
            <a:r>
              <a:rPr lang="en-CA" dirty="0"/>
              <a:t>START”-&gt;“I-Person </a:t>
            </a:r>
            <a:r>
              <a:rPr lang="ja-JP" altLang="en-US"/>
              <a:t>或 </a:t>
            </a:r>
            <a:r>
              <a:rPr lang="en-CA" dirty="0"/>
              <a:t>I-Organization”</a:t>
            </a:r>
            <a:r>
              <a:rPr lang="ja-JP" altLang="en-US"/>
              <a:t>的转移分数很低）</a:t>
            </a:r>
            <a:endParaRPr lang="en-CA" altLang="ja-JP" dirty="0"/>
          </a:p>
          <a:p>
            <a:pPr lvl="1"/>
            <a:r>
              <a:rPr lang="en-CA" dirty="0"/>
              <a:t>“B-label1 I-label2 I-label3…”，</a:t>
            </a:r>
            <a:r>
              <a:rPr lang="ja-JP" altLang="en-US"/>
              <a:t>在该模式中，类别</a:t>
            </a:r>
            <a:r>
              <a:rPr lang="en-US" altLang="ja-JP" dirty="0"/>
              <a:t>1,2,3</a:t>
            </a:r>
            <a:r>
              <a:rPr lang="ja-JP" altLang="en-US"/>
              <a:t>应该是同一种实体类别。比如，“</a:t>
            </a:r>
            <a:r>
              <a:rPr lang="en-CA" dirty="0"/>
              <a:t>B-Person I-Person” </a:t>
            </a:r>
            <a:r>
              <a:rPr lang="ja-JP" altLang="en-US"/>
              <a:t>是正确的，而“</a:t>
            </a:r>
            <a:r>
              <a:rPr lang="en-CA" dirty="0"/>
              <a:t>B-Person I-Organization”</a:t>
            </a:r>
            <a:r>
              <a:rPr lang="ja-JP" altLang="en-US"/>
              <a:t>则是错误的。（“</a:t>
            </a:r>
            <a:r>
              <a:rPr lang="en-CA" dirty="0"/>
              <a:t>B-Organization” -&gt; “I-Person”</a:t>
            </a:r>
            <a:r>
              <a:rPr lang="ja-JP" altLang="en-US"/>
              <a:t>的分数很低）</a:t>
            </a:r>
            <a:endParaRPr lang="en-CA" altLang="ja-JP" dirty="0"/>
          </a:p>
          <a:p>
            <a:pPr lvl="1"/>
            <a:r>
              <a:rPr lang="en-CA" dirty="0"/>
              <a:t>“O I-label”</a:t>
            </a:r>
            <a:r>
              <a:rPr lang="ja-JP" altLang="en-US"/>
              <a:t>是错误的，命名实体的开头应该是“</a:t>
            </a:r>
            <a:r>
              <a:rPr lang="en-CA" dirty="0"/>
              <a:t>B-”</a:t>
            </a:r>
            <a:r>
              <a:rPr lang="ja-JP" altLang="en-US"/>
              <a:t>而不是“</a:t>
            </a:r>
            <a:r>
              <a:rPr lang="en-CA" dirty="0"/>
              <a:t>I-”。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7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7F54-7FA3-4D48-A201-22568CC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转移分数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1F7D-EB40-DF4A-815F-A9B38EE7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要怎样得到这个转移矩阵呢？</a:t>
            </a:r>
            <a:endParaRPr lang="en-CA" altLang="ja-JP" dirty="0"/>
          </a:p>
          <a:p>
            <a:pPr lvl="1"/>
            <a:r>
              <a:rPr lang="ja-JP" altLang="en-US"/>
              <a:t>转移矩阵是</a:t>
            </a:r>
            <a:r>
              <a:rPr lang="en-CA" dirty="0" err="1"/>
              <a:t>BiLSTM</a:t>
            </a:r>
            <a:r>
              <a:rPr lang="en-CA" dirty="0"/>
              <a:t>-CRF</a:t>
            </a:r>
            <a:r>
              <a:rPr lang="ja-JP" altLang="en-US"/>
              <a:t>模型的一个参数。在训练模型之前，你可以</a:t>
            </a:r>
            <a:r>
              <a:rPr lang="ja-JP" altLang="en-US" b="1"/>
              <a:t>随机初始化转移矩阵</a:t>
            </a:r>
            <a:r>
              <a:rPr lang="ja-JP" altLang="en-US"/>
              <a:t>的分数。这些分数将随着训练的迭代过程被更新，换句话说，</a:t>
            </a:r>
            <a:r>
              <a:rPr lang="en-CA" dirty="0"/>
              <a:t>CRF</a:t>
            </a:r>
            <a:r>
              <a:rPr lang="ja-JP" altLang="en-US"/>
              <a:t>层可以自己学到这些约束条件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9767-D2F0-D743-9A89-ED6EBC64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114C-D9B1-6345-B0DF-C3F36973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总的来说就是又加了些约束</a:t>
            </a:r>
            <a:endParaRPr lang="en-CA" altLang="ja-JP" dirty="0"/>
          </a:p>
          <a:p>
            <a:pPr marL="0" indent="0">
              <a:buNone/>
            </a:pPr>
            <a:r>
              <a:rPr lang="ja-JP" altLang="en-US"/>
              <a:t>个人感觉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4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450A-9516-B34E-B006-0D39877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7AC5-6971-4A44-BB5F-A75BD053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C73E-6896-0246-A4C4-335CBFB7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DBFE-A29E-8641-AA72-A43796D8F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6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Bilstm</a:t>
            </a:r>
            <a:r>
              <a:rPr lang="en-US" altLang="zh-CN" dirty="0" err="1"/>
              <a:t>-crf</a:t>
            </a:r>
            <a:r>
              <a:rPr lang="ja-JP" altLang="en-US"/>
              <a:t>的输入和输出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-CRF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的输入是词嵌入向量，输出是每个单词对应的预测标签</a:t>
            </a:r>
            <a:endParaRPr lang="en-CA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/>
              <a:t>如下图中</a:t>
            </a:r>
            <a:r>
              <a:rPr lang="en-CA" dirty="0"/>
              <a:t>W0，BiLSTM</a:t>
            </a:r>
            <a:r>
              <a:rPr lang="ja-JP" altLang="en-US"/>
              <a:t>节点的输出是</a:t>
            </a:r>
            <a:r>
              <a:rPr lang="en-US" altLang="ja-JP" b="1" dirty="0"/>
              <a:t>1.5 (</a:t>
            </a:r>
            <a:r>
              <a:rPr lang="en-CA" b="1" dirty="0"/>
              <a:t>B-Person), 0.9 (I-Person), 0.1 (B-Organization), 0.08 (I-Organization) and 0.05 (O)</a:t>
            </a:r>
            <a:r>
              <a:rPr lang="en-CA" dirty="0"/>
              <a:t>。</a:t>
            </a:r>
            <a:r>
              <a:rPr lang="ja-JP" altLang="en-US"/>
              <a:t>这些分数将会是</a:t>
            </a:r>
            <a:r>
              <a:rPr lang="en-CA" b="1" dirty="0"/>
              <a:t>CRF</a:t>
            </a:r>
            <a:r>
              <a:rPr lang="ja-JP" altLang="en-US" b="1"/>
              <a:t>层的输入</a:t>
            </a:r>
            <a:r>
              <a:rPr lang="ja-JP" altLang="en-US"/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8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566F3-9313-E342-9B29-2E1D9D94B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040" y="1825625"/>
            <a:ext cx="4905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如果没有</a:t>
            </a:r>
            <a:r>
              <a:rPr lang="en-US" altLang="ja-JP" dirty="0" err="1"/>
              <a:t>crf</a:t>
            </a:r>
            <a:r>
              <a:rPr lang="ja-JP" altLang="en-US"/>
              <a:t>会怎么样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即使没有</a:t>
            </a:r>
            <a:r>
              <a:rPr lang="en-CA" dirty="0"/>
              <a:t>CRF</a:t>
            </a:r>
            <a:r>
              <a:rPr lang="ja-JP" altLang="en-US"/>
              <a:t>层，我们照样可以训练一个基于</a:t>
            </a:r>
            <a:r>
              <a:rPr lang="en-CA" dirty="0" err="1"/>
              <a:t>BiLSTM</a:t>
            </a:r>
            <a:r>
              <a:rPr lang="ja-JP" altLang="en-US"/>
              <a:t>的命名实体识别模型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355B-5AEA-D847-ADB3-B8DD9BF2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331244"/>
            <a:ext cx="5676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4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4B04-1BDB-144D-A1D0-CE21BDB7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如果没有</a:t>
            </a:r>
            <a:r>
              <a:rPr lang="en-US" altLang="ja-JP" dirty="0" err="1"/>
              <a:t>crf</a:t>
            </a:r>
            <a:r>
              <a:rPr lang="ja-JP" altLang="en-US"/>
              <a:t>会怎么样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BD5D-0DC8-034B-B1AC-E1997365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尽管我们在该例子中得到了正确的结果，但实际情况并不总是这样</a:t>
            </a:r>
            <a:endParaRPr lang="en-CA" altLang="ja-JP" dirty="0"/>
          </a:p>
          <a:p>
            <a:endParaRPr lang="en-CA" dirty="0"/>
          </a:p>
          <a:p>
            <a:r>
              <a:rPr lang="ja-JP" altLang="en-US"/>
              <a:t>显然，这次的分类结果并不准确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A999E-8F35-4449-A152-474AD7A0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80" y="2426494"/>
            <a:ext cx="512662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F28C-DA27-C845-A9B5-4F43BC22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所以</a:t>
            </a:r>
            <a:r>
              <a:rPr lang="en-US" altLang="ja-JP" dirty="0" err="1"/>
              <a:t>crf</a:t>
            </a:r>
            <a:r>
              <a:rPr lang="ja-JP" altLang="en-US"/>
              <a:t>到底是干嘛的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BB1-94B8-2E49-B423-A8940F14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CRF</a:t>
            </a:r>
            <a:r>
              <a:rPr lang="ja-JP" altLang="en-US"/>
              <a:t>层可以加入一些约束来保证最终预测结果是有效的。这些约束可以在训练数据时被</a:t>
            </a:r>
            <a:r>
              <a:rPr lang="en-CA" dirty="0"/>
              <a:t>CRF</a:t>
            </a:r>
            <a:r>
              <a:rPr lang="ja-JP" altLang="en-US"/>
              <a:t>层自动学习得到</a:t>
            </a:r>
            <a:r>
              <a:rPr lang="zh-CN" altLang="en-US" dirty="0"/>
              <a:t>。</a:t>
            </a:r>
            <a:endParaRPr lang="en-CA" altLang="zh-CN" dirty="0"/>
          </a:p>
          <a:p>
            <a:r>
              <a:rPr lang="ja-JP" altLang="en-US"/>
              <a:t>可能的约束条件有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/>
            <a:r>
              <a:rPr lang="ja-JP" altLang="en-US"/>
              <a:t>句子的开头应该是“</a:t>
            </a:r>
            <a:r>
              <a:rPr lang="en-CA" dirty="0"/>
              <a:t>B-”</a:t>
            </a:r>
            <a:r>
              <a:rPr lang="ja-JP" altLang="en-US"/>
              <a:t>或“</a:t>
            </a:r>
            <a:r>
              <a:rPr lang="en-CA" dirty="0"/>
              <a:t>O”，</a:t>
            </a:r>
            <a:r>
              <a:rPr lang="ja-JP" altLang="en-US"/>
              <a:t>而不是“</a:t>
            </a:r>
            <a:r>
              <a:rPr lang="en-CA" dirty="0"/>
              <a:t>I-”。</a:t>
            </a:r>
          </a:p>
          <a:p>
            <a:pPr lvl="1"/>
            <a:r>
              <a:rPr lang="en-CA" dirty="0"/>
              <a:t>“B-label1 I-label2 I-label3…”，</a:t>
            </a:r>
            <a:r>
              <a:rPr lang="ja-JP" altLang="en-US"/>
              <a:t>在该模式中，类别</a:t>
            </a:r>
            <a:r>
              <a:rPr lang="en-US" altLang="ja-JP" dirty="0"/>
              <a:t>1,2,3</a:t>
            </a:r>
            <a:r>
              <a:rPr lang="ja-JP" altLang="en-US"/>
              <a:t>应该是同一种实体类别。比如，“</a:t>
            </a:r>
            <a:r>
              <a:rPr lang="en-CA" dirty="0"/>
              <a:t>B-Person I-Person” </a:t>
            </a:r>
            <a:r>
              <a:rPr lang="ja-JP" altLang="en-US"/>
              <a:t>是正确的，而“</a:t>
            </a:r>
            <a:r>
              <a:rPr lang="en-CA" dirty="0"/>
              <a:t>B-Person I-Organization”</a:t>
            </a:r>
            <a:r>
              <a:rPr lang="ja-JP" altLang="en-US"/>
              <a:t>则是错误的。</a:t>
            </a:r>
            <a:endParaRPr lang="en-CA" altLang="ja-JP" dirty="0"/>
          </a:p>
          <a:p>
            <a:pPr lvl="1"/>
            <a:r>
              <a:rPr lang="en-CA" dirty="0"/>
              <a:t>“O I-label”</a:t>
            </a:r>
            <a:r>
              <a:rPr lang="ja-JP" altLang="en-US"/>
              <a:t>是错误的，命名实体的开头应该是“</a:t>
            </a:r>
            <a:r>
              <a:rPr lang="en-CA" dirty="0"/>
              <a:t>B-”</a:t>
            </a:r>
            <a:r>
              <a:rPr lang="ja-JP" altLang="en-US"/>
              <a:t>而不是“</a:t>
            </a:r>
            <a:r>
              <a:rPr lang="en-CA" dirty="0"/>
              <a:t>I-”。</a:t>
            </a:r>
            <a:endParaRPr lang="en-CA" altLang="zh-CN" dirty="0"/>
          </a:p>
          <a:p>
            <a:r>
              <a:rPr lang="ja-JP" altLang="en-US"/>
              <a:t>有了这些有用的约束，错误的预测序列将会大大减少。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2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D0FC-6325-C04D-80B5-4CC463AB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Crf</a:t>
            </a:r>
            <a:r>
              <a:rPr lang="ja-JP" altLang="en-US"/>
              <a:t>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9C00-FC1B-B542-9A34-DABA41D1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CRF</a:t>
            </a:r>
            <a:r>
              <a:rPr lang="ja-JP" altLang="en-US"/>
              <a:t>层中的损失函数包括两种类型的分数，而理解这两类分数的计算是理解</a:t>
            </a:r>
            <a:r>
              <a:rPr lang="en-CA" dirty="0"/>
              <a:t>CRF</a:t>
            </a:r>
            <a:r>
              <a:rPr lang="ja-JP" altLang="en-US"/>
              <a:t>的关键。</a:t>
            </a:r>
            <a:endParaRPr lang="en-CA" altLang="ja-JP" dirty="0"/>
          </a:p>
          <a:p>
            <a:endParaRPr lang="en-CA" dirty="0"/>
          </a:p>
          <a:p>
            <a:pPr lvl="1"/>
            <a:r>
              <a:rPr lang="en-CA" b="1" dirty="0"/>
              <a:t>Emission score</a:t>
            </a:r>
            <a:r>
              <a:rPr lang="zh-CN" altLang="en-US" b="1" dirty="0"/>
              <a:t>（</a:t>
            </a:r>
            <a:r>
              <a:rPr lang="ja-JP" altLang="en-US" b="1"/>
              <a:t>发射分数</a:t>
            </a:r>
            <a:r>
              <a:rPr lang="zh-CN" altLang="en-US" b="1" dirty="0"/>
              <a:t>，</a:t>
            </a:r>
            <a:r>
              <a:rPr lang="ja-JP" altLang="en-US" b="1"/>
              <a:t>状态分数</a:t>
            </a:r>
            <a:r>
              <a:rPr lang="zh-CN" altLang="en-US" b="1" dirty="0"/>
              <a:t>）</a:t>
            </a:r>
            <a:endParaRPr lang="en-CA" b="1" dirty="0"/>
          </a:p>
          <a:p>
            <a:pPr lvl="1"/>
            <a:r>
              <a:rPr lang="ja-JP" altLang="en-US" b="1"/>
              <a:t>转移分数</a:t>
            </a:r>
            <a:br>
              <a:rPr lang="en-CA" dirty="0"/>
            </a:b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6E91-A677-8842-9377-13FBA247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Emission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F1C-4992-D942-A6AC-414810CC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这些状态分数来自</a:t>
            </a:r>
            <a:r>
              <a:rPr lang="en-CA" dirty="0" err="1"/>
              <a:t>BiLSTM</a:t>
            </a:r>
            <a:r>
              <a:rPr lang="ja-JP" altLang="en-US"/>
              <a:t>层的输出。如下图所示，</a:t>
            </a:r>
            <a:r>
              <a:rPr lang="en-CA" dirty="0"/>
              <a:t>w0</a:t>
            </a:r>
            <a:r>
              <a:rPr lang="ja-JP" altLang="en-US"/>
              <a:t>被预测为</a:t>
            </a:r>
            <a:r>
              <a:rPr lang="en-CA" dirty="0"/>
              <a:t>B-Person</a:t>
            </a:r>
            <a:r>
              <a:rPr lang="ja-JP" altLang="en-US"/>
              <a:t>的分数是</a:t>
            </a:r>
            <a:r>
              <a:rPr lang="en-US" altLang="ja-JP" dirty="0"/>
              <a:t>1.5.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D0826-5BB7-7843-9160-9F7A77CC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49" y="2241818"/>
            <a:ext cx="4468551" cy="40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9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66D4-C0D8-DD41-B69E-0C8372DC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转移分数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923E-E28A-B041-AFF2-7801AAA6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例如，</a:t>
            </a:r>
            <a:r>
              <a:rPr lang="en-CA" dirty="0" err="1"/>
              <a:t>tB</a:t>
            </a:r>
            <a:r>
              <a:rPr lang="en-CA" dirty="0"/>
              <a:t>−</a:t>
            </a:r>
            <a:r>
              <a:rPr lang="en-CA" dirty="0" err="1"/>
              <a:t>Person,I</a:t>
            </a:r>
            <a:r>
              <a:rPr lang="en-CA" dirty="0"/>
              <a:t>−Person=0.9</a:t>
            </a:r>
            <a:r>
              <a:rPr lang="ja-JP" altLang="en-US"/>
              <a:t>表示从类别</a:t>
            </a:r>
            <a:r>
              <a:rPr lang="en-CA" dirty="0" err="1"/>
              <a:t>B−Person→I−Person</a:t>
            </a:r>
            <a:r>
              <a:rPr lang="ja-JP" altLang="en-US"/>
              <a:t>的分数是</a:t>
            </a:r>
            <a:r>
              <a:rPr lang="en-US" altLang="ja-JP" dirty="0"/>
              <a:t>0.9</a:t>
            </a:r>
            <a:r>
              <a:rPr lang="ja-JP" altLang="en-US"/>
              <a:t>。因此，我们有一个所有类别间的转移分数矩阵。</a:t>
            </a:r>
            <a:endParaRPr lang="en-CA" altLang="ja-JP" dirty="0"/>
          </a:p>
          <a:p>
            <a:r>
              <a:rPr lang="ja-JP" altLang="en-US"/>
              <a:t>为了使转移分数矩阵更具鲁棒性，我们加上</a:t>
            </a:r>
            <a:r>
              <a:rPr lang="en-CA" dirty="0"/>
              <a:t>START </a:t>
            </a:r>
            <a:r>
              <a:rPr lang="ja-JP" altLang="en-US"/>
              <a:t>和 </a:t>
            </a:r>
            <a:r>
              <a:rPr lang="en-CA" dirty="0"/>
              <a:t>END</a:t>
            </a:r>
            <a:r>
              <a:rPr lang="ja-JP" altLang="en-US"/>
              <a:t>两类标签。</a:t>
            </a:r>
            <a:r>
              <a:rPr lang="en-CA" dirty="0"/>
              <a:t>START</a:t>
            </a:r>
            <a:r>
              <a:rPr lang="ja-JP" altLang="en-US"/>
              <a:t>代表一个句子的开始（不是句子的第一个单词），</a:t>
            </a:r>
            <a:r>
              <a:rPr lang="en-CA" dirty="0"/>
              <a:t>END</a:t>
            </a:r>
            <a:r>
              <a:rPr lang="ja-JP" altLang="en-US"/>
              <a:t>代表一个句子的结束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3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609</Words>
  <Application>Microsoft Macintosh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Bilstm-crf</vt:lpstr>
      <vt:lpstr>Bilstm-crf的输入和输出</vt:lpstr>
      <vt:lpstr>PowerPoint Presentation</vt:lpstr>
      <vt:lpstr>如果没有crf会怎么样</vt:lpstr>
      <vt:lpstr>如果没有crf会怎么样</vt:lpstr>
      <vt:lpstr>所以crf到底是干嘛的</vt:lpstr>
      <vt:lpstr>Crf层</vt:lpstr>
      <vt:lpstr>Emission score</vt:lpstr>
      <vt:lpstr>转移分数</vt:lpstr>
      <vt:lpstr>转移分数</vt:lpstr>
      <vt:lpstr>转移分数</vt:lpstr>
      <vt:lpstr>转移分数</vt:lpstr>
      <vt:lpstr>All in all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yangzhonglei</dc:creator>
  <cp:lastModifiedBy>Microsoft Office User</cp:lastModifiedBy>
  <cp:revision>24</cp:revision>
  <dcterms:created xsi:type="dcterms:W3CDTF">2019-11-12T12:38:59Z</dcterms:created>
  <dcterms:modified xsi:type="dcterms:W3CDTF">2019-12-24T08:18:40Z</dcterms:modified>
</cp:coreProperties>
</file>