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7FF2-E5FA-D74A-A416-72385CC42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entity2rec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3A45-5449-314A-9AF6-6C650FC2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Learning User-Item Relatedness from Knowledge</a:t>
            </a:r>
          </a:p>
          <a:p>
            <a:r>
              <a:rPr lang="en-CA" dirty="0"/>
              <a:t>Graphs for Top-N Item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7905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0EA9-FE4D-0A47-8DC3-D040B3C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7E2C-AB16-2340-9CA5-3BBCBAD4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altLang="ja-JP" dirty="0"/>
          </a:p>
          <a:p>
            <a:r>
              <a:rPr lang="ja-JP" altLang="en-US"/>
              <a:t>去年</a:t>
            </a:r>
            <a:r>
              <a:rPr lang="zh-CN" altLang="en-US" dirty="0"/>
              <a:t>，</a:t>
            </a:r>
            <a:r>
              <a:rPr lang="en-US" altLang="zh-CN" dirty="0"/>
              <a:t>node2vec</a:t>
            </a:r>
            <a:r>
              <a:rPr lang="ja-JP" altLang="en-US"/>
              <a:t>一种新的学习方法发布了</a:t>
            </a:r>
            <a:endParaRPr lang="en-CA" altLang="ja-JP" dirty="0"/>
          </a:p>
          <a:p>
            <a:endParaRPr lang="en-CA" altLang="ja-JP" dirty="0"/>
          </a:p>
          <a:p>
            <a:r>
              <a:rPr lang="ja-JP" altLang="en-US"/>
              <a:t>但是</a:t>
            </a:r>
            <a:r>
              <a:rPr lang="zh-CN" altLang="en-US" dirty="0"/>
              <a:t>，</a:t>
            </a:r>
            <a:r>
              <a:rPr lang="ja-JP" altLang="en-US"/>
              <a:t>这种办法并不是针对知识图谱制定的</a:t>
            </a:r>
            <a:r>
              <a:rPr lang="zh-CN" altLang="en-US" dirty="0"/>
              <a:t>，</a:t>
            </a:r>
            <a:r>
              <a:rPr lang="ja-JP" altLang="en-US"/>
              <a:t>因为它不区分</a:t>
            </a:r>
            <a:r>
              <a:rPr lang="ja-JP" altLang="en-CA"/>
              <a:t>实体类型</a:t>
            </a:r>
            <a:r>
              <a:rPr lang="ja-JP" altLang="en-US"/>
              <a:t>和关系</a:t>
            </a:r>
            <a:r>
              <a:rPr lang="zh-CN" altLang="en-US" dirty="0"/>
              <a:t>，</a:t>
            </a:r>
            <a:r>
              <a:rPr lang="ja-JP" altLang="en-US"/>
              <a:t>所以我们介绍</a:t>
            </a:r>
            <a:r>
              <a:rPr lang="en-US" altLang="ja-JP" dirty="0"/>
              <a:t>entity</a:t>
            </a:r>
            <a:r>
              <a:rPr lang="en-US" altLang="zh-CN" dirty="0"/>
              <a:t>2rec</a:t>
            </a:r>
            <a:r>
              <a:rPr lang="zh-CN" altLang="en-US" dirty="0"/>
              <a:t>，</a:t>
            </a:r>
            <a:r>
              <a:rPr lang="ja-JP" altLang="en-US"/>
              <a:t>可以给用户推荐</a:t>
            </a:r>
            <a:r>
              <a:rPr lang="en-US" altLang="ja-JP" dirty="0"/>
              <a:t>top</a:t>
            </a:r>
            <a:r>
              <a:rPr lang="en-US" altLang="zh-CN" dirty="0"/>
              <a:t>-N</a:t>
            </a:r>
            <a:r>
              <a:rPr lang="ja-JP" altLang="en-US"/>
              <a:t>的系统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CB1D-3AAE-8E48-9188-DF2D881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DA0A-9D05-FF4A-B877-776568A7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工作的内容可以总结为以下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ja-JP" altLang="en-US"/>
              <a:t>知识图谱包括用户的反馈和开源数据</a:t>
            </a:r>
            <a:endParaRPr lang="en-CA" altLang="ja-JP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ja-JP" altLang="en-US"/>
              <a:t>我们通过</a:t>
            </a:r>
            <a:r>
              <a:rPr lang="en-US" altLang="ja-JP" dirty="0"/>
              <a:t>node</a:t>
            </a:r>
            <a:r>
              <a:rPr lang="en-US" altLang="zh-CN" dirty="0"/>
              <a:t>2vec</a:t>
            </a:r>
            <a:r>
              <a:rPr lang="ja-JP" altLang="en-US"/>
              <a:t>的无监督学习来学习向量</a:t>
            </a:r>
            <a:endParaRPr lang="en-CA" altLang="ja-JP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ja-JP" altLang="en-US"/>
              <a:t>我们用</a:t>
            </a:r>
            <a:r>
              <a:rPr lang="en-US" altLang="ja-JP" dirty="0"/>
              <a:t>users</a:t>
            </a:r>
            <a:r>
              <a:rPr lang="ja-JP" altLang="en-US"/>
              <a:t>和</a:t>
            </a:r>
            <a:r>
              <a:rPr lang="en-US" altLang="ja-JP" dirty="0"/>
              <a:t>items</a:t>
            </a:r>
            <a:r>
              <a:rPr lang="ja-JP" altLang="en-US"/>
              <a:t>的</a:t>
            </a:r>
            <a:r>
              <a:rPr lang="en-US" altLang="ja-JP" dirty="0"/>
              <a:t>vector</a:t>
            </a:r>
            <a:r>
              <a:rPr lang="ja-JP" altLang="en-US"/>
              <a:t>距离来计算相关性</a:t>
            </a:r>
            <a:endParaRPr lang="en-CA" altLang="ja-JP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ja-JP" altLang="en-US"/>
              <a:t>我们优化了</a:t>
            </a:r>
            <a:r>
              <a:rPr lang="en-US" altLang="ja-JP" dirty="0"/>
              <a:t>top</a:t>
            </a:r>
            <a:r>
              <a:rPr lang="en-US" altLang="zh-CN" dirty="0"/>
              <a:t>-N</a:t>
            </a:r>
            <a:r>
              <a:rPr lang="ja-JP" altLang="en-US"/>
              <a:t>推荐系统</a:t>
            </a:r>
            <a:r>
              <a:rPr lang="zh-CN" altLang="en-US" dirty="0"/>
              <a:t>，</a:t>
            </a:r>
            <a:r>
              <a:rPr lang="ja-JP" altLang="en-US"/>
              <a:t>通过结合</a:t>
            </a:r>
            <a:r>
              <a:rPr lang="en-US" altLang="ja-JP" dirty="0"/>
              <a:t>property</a:t>
            </a:r>
            <a:r>
              <a:rPr lang="en-US" altLang="zh-CN" dirty="0"/>
              <a:t>-specific</a:t>
            </a:r>
            <a:r>
              <a:rPr lang="zh-CN" altLang="en-US" dirty="0"/>
              <a:t> </a:t>
            </a:r>
            <a:r>
              <a:rPr lang="en-US" altLang="zh-CN" dirty="0"/>
              <a:t>relatedness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ja-JP" altLang="en-US"/>
              <a:t>和</a:t>
            </a:r>
            <a:r>
              <a:rPr lang="en-US" altLang="ja-JP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relatedness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ja-JP" altLang="en-US"/>
              <a:t>我们根据四条</a:t>
            </a:r>
            <a:r>
              <a:rPr lang="en-US" altLang="ja-JP" dirty="0"/>
              <a:t>baselines</a:t>
            </a:r>
            <a:r>
              <a:rPr lang="ja-JP" altLang="en-US"/>
              <a:t>来评估可行性</a:t>
            </a:r>
            <a:endParaRPr lang="en-CA" altLang="ja-JP" dirty="0"/>
          </a:p>
          <a:p>
            <a:pPr lvl="1"/>
            <a:r>
              <a:rPr lang="en-US" altLang="zh-CN" dirty="0"/>
              <a:t>6.</a:t>
            </a:r>
            <a:r>
              <a:rPr lang="zh-CN" altLang="en-US" dirty="0"/>
              <a:t> 我们注意到，由于知识</a:t>
            </a:r>
            <a:r>
              <a:rPr lang="ja-JP" altLang="en-US"/>
              <a:t>图谱</a:t>
            </a:r>
            <a:r>
              <a:rPr lang="zh-CN" altLang="en-US" dirty="0"/>
              <a:t>具有明确的语义，该模型很容易适应特定的推荐问题，因为特征具有清晰的解释。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Recommendations using knowledge graphs</a:t>
            </a:r>
          </a:p>
          <a:p>
            <a:pPr lvl="1"/>
            <a:r>
              <a:rPr lang="ja-JP" altLang="en-US"/>
              <a:t>过去一些年</a:t>
            </a:r>
            <a:r>
              <a:rPr lang="zh-CN" altLang="en-US" dirty="0"/>
              <a:t>，</a:t>
            </a:r>
            <a:r>
              <a:rPr lang="ja-JP" altLang="en-US"/>
              <a:t>很多人都证明了外部知识对提升推荐系统有帮助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[5</a:t>
            </a:r>
            <a:r>
              <a:rPr lang="ja-JP" altLang="en-US"/>
              <a:t>，</a:t>
            </a:r>
            <a:r>
              <a:rPr lang="en-US" altLang="ja-JP" dirty="0"/>
              <a:t>28]</a:t>
            </a:r>
            <a:r>
              <a:rPr lang="ja-JP" altLang="en-US"/>
              <a:t>中，作者从一个基于图形的数据模型开始，该模型包含用户反馈和</a:t>
            </a:r>
            <a:r>
              <a:rPr lang="en-US" altLang="ja-JP" dirty="0"/>
              <a:t>item</a:t>
            </a:r>
            <a:r>
              <a:rPr lang="zh-CN" altLang="en-US" dirty="0"/>
              <a:t> </a:t>
            </a:r>
            <a:r>
              <a:rPr lang="en-US" altLang="ja-JP" dirty="0"/>
              <a:t>relation</a:t>
            </a:r>
            <a:r>
              <a:rPr lang="ja-JP" altLang="en-US"/>
              <a:t>来生成实体推荐。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[19</a:t>
            </a:r>
            <a:r>
              <a:rPr lang="ja-JP" altLang="en-US"/>
              <a:t>，</a:t>
            </a:r>
            <a:r>
              <a:rPr lang="en-US" altLang="ja-JP" dirty="0"/>
              <a:t>20]</a:t>
            </a:r>
            <a:r>
              <a:rPr lang="ja-JP" altLang="en-US"/>
              <a:t>中，作者利用开放数据。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[24]</a:t>
            </a:r>
            <a:r>
              <a:rPr lang="ja-JP" altLang="en-US"/>
              <a:t>中，作者提出了一个基于内容的推荐系统，该系统使用知识图谱上的特征学习算法自动学习</a:t>
            </a:r>
            <a:r>
              <a:rPr lang="en-US" altLang="ja-JP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ja-JP" altLang="en-US"/>
              <a:t>，并在基于</a:t>
            </a:r>
            <a:r>
              <a:rPr lang="en-US" altLang="ja-JP" dirty="0"/>
              <a:t>item</a:t>
            </a:r>
            <a:r>
              <a:rPr lang="ja-JP" altLang="en-US"/>
              <a:t>的</a:t>
            </a:r>
            <a:r>
              <a:rPr lang="en-CA" altLang="ja-JP" dirty="0" err="1"/>
              <a:t>KNearest</a:t>
            </a:r>
            <a:r>
              <a:rPr lang="ja-JP" altLang="en-US"/>
              <a:t>方法中效果不错。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19828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CA" dirty="0"/>
              <a:t>Feature learning from networks</a:t>
            </a:r>
          </a:p>
          <a:p>
            <a:pPr lvl="1"/>
            <a:endParaRPr lang="en-CA" altLang="ja-JP" dirty="0"/>
          </a:p>
          <a:p>
            <a:pPr lvl="1"/>
            <a:r>
              <a:rPr lang="ja-JP" altLang="en-CA"/>
              <a:t>这一步</a:t>
            </a:r>
            <a:r>
              <a:rPr lang="ja-JP" altLang="en-US"/>
              <a:t>是区分</a:t>
            </a:r>
            <a:r>
              <a:rPr lang="en-US" altLang="ja-JP" dirty="0"/>
              <a:t>node</a:t>
            </a:r>
            <a:r>
              <a:rPr lang="ja-JP" altLang="en-US"/>
              <a:t>和</a:t>
            </a:r>
            <a:r>
              <a:rPr lang="en-US" altLang="ja-JP" dirty="0"/>
              <a:t>edge</a:t>
            </a:r>
            <a:r>
              <a:rPr lang="ja-JP" altLang="en-US"/>
              <a:t>的基本步骤</a:t>
            </a:r>
            <a:r>
              <a:rPr lang="zh-CN" altLang="en-US" dirty="0"/>
              <a:t>，</a:t>
            </a:r>
            <a:r>
              <a:rPr lang="ja-JP" altLang="en-CA"/>
              <a:t>近些年来</a:t>
            </a:r>
            <a:r>
              <a:rPr lang="zh-CN" altLang="en-US" dirty="0"/>
              <a:t>，</a:t>
            </a:r>
            <a:r>
              <a:rPr lang="ja-JP" altLang="en-US"/>
              <a:t>一些</a:t>
            </a:r>
            <a:r>
              <a:rPr lang="en-US" altLang="ja-JP" dirty="0"/>
              <a:t>models</a:t>
            </a:r>
            <a:r>
              <a:rPr lang="ja-JP" altLang="en-US"/>
              <a:t>已经用了</a:t>
            </a:r>
            <a:r>
              <a:rPr lang="en-CA" altLang="ja-JP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，</a:t>
            </a:r>
            <a:r>
              <a:rPr lang="ja-JP" altLang="en-US"/>
              <a:t>效果也不错</a:t>
            </a:r>
            <a:r>
              <a:rPr lang="zh-CN" altLang="en-US" dirty="0"/>
              <a:t>，</a:t>
            </a:r>
            <a:r>
              <a:rPr lang="ja-JP" altLang="en-CA"/>
              <a:t>通常</a:t>
            </a:r>
            <a:r>
              <a:rPr lang="ja-JP" altLang="en-US"/>
              <a:t>这种方法比矩阵降纬更有用</a:t>
            </a:r>
            <a:endParaRPr lang="en-CA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err="1"/>
              <a:t>Deepwalk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通过模拟在图上走随机的步数来学习</a:t>
            </a:r>
            <a:r>
              <a:rPr lang="en-US" altLang="ja-JP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，</a:t>
            </a:r>
            <a:endParaRPr lang="en-CA" altLang="ja-JP" dirty="0"/>
          </a:p>
          <a:p>
            <a:pPr lvl="1"/>
            <a:endParaRPr lang="en-CA" altLang="ja-JP" dirty="0"/>
          </a:p>
          <a:p>
            <a:pPr lvl="1"/>
            <a:r>
              <a:rPr lang="ja-JP" altLang="en-CA"/>
              <a:t>在</a:t>
            </a:r>
            <a:r>
              <a:rPr lang="ja-JP" altLang="en-US"/>
              <a:t>第</a:t>
            </a:r>
            <a:r>
              <a:rPr lang="en-US" altLang="zh-CN" dirty="0"/>
              <a:t>11</a:t>
            </a:r>
            <a:r>
              <a:rPr lang="ja-JP" altLang="en-US"/>
              <a:t>个文章中</a:t>
            </a:r>
            <a:r>
              <a:rPr lang="zh-CN" altLang="en-US" dirty="0"/>
              <a:t>，</a:t>
            </a:r>
            <a:r>
              <a:rPr lang="ja-JP" altLang="en-US"/>
              <a:t>作者提出了</a:t>
            </a:r>
            <a:r>
              <a:rPr lang="en-US" altLang="ja-JP" dirty="0"/>
              <a:t>node</a:t>
            </a:r>
            <a:r>
              <a:rPr lang="en-US" altLang="zh-CN" dirty="0"/>
              <a:t>2vec</a:t>
            </a:r>
            <a:r>
              <a:rPr lang="zh-CN" altLang="en-US" dirty="0"/>
              <a:t>，</a:t>
            </a:r>
            <a:r>
              <a:rPr lang="ja-JP" altLang="en-US"/>
              <a:t>基于</a:t>
            </a:r>
            <a:r>
              <a:rPr lang="en-US" altLang="ja-JP"/>
              <a:t>Deepwalk</a:t>
            </a:r>
            <a:r>
              <a:rPr lang="ja-JP" altLang="en-US"/>
              <a:t>有一些提升</a:t>
            </a:r>
            <a:r>
              <a:rPr lang="zh-CN" altLang="en-US" dirty="0"/>
              <a:t>，</a:t>
            </a:r>
            <a:r>
              <a:rPr lang="ja-JP" altLang="en-US"/>
              <a:t>因为它采用了更灵活和复杂的</a:t>
            </a:r>
            <a:r>
              <a:rPr lang="en-US" altLang="ja-JP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ja-JP" altLang="en-US"/>
              <a:t>策略。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285735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7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BF7F-F4D9-F144-B0F4-1733C0C3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6EB7-DCF7-654E-8D5D-2A5CF4F7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7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4DBF-D5F9-314C-8A67-8D9994EA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C239-A592-FB4E-94AE-9D872EB7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378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entity2rec</vt:lpstr>
      <vt:lpstr>1. Introduction</vt:lpstr>
      <vt:lpstr>1. Introduction</vt:lpstr>
      <vt:lpstr>2. Related work</vt:lpstr>
      <vt:lpstr>2. Related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yangzhonglei</dc:creator>
  <cp:lastModifiedBy>Microsoft Office User</cp:lastModifiedBy>
  <cp:revision>33</cp:revision>
  <dcterms:created xsi:type="dcterms:W3CDTF">2019-11-12T12:38:59Z</dcterms:created>
  <dcterms:modified xsi:type="dcterms:W3CDTF">2020-01-09T06:43:52Z</dcterms:modified>
</cp:coreProperties>
</file>