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3" r:id="rId16"/>
    <p:sldId id="269" r:id="rId17"/>
    <p:sldId id="274" r:id="rId18"/>
    <p:sldId id="277" r:id="rId19"/>
    <p:sldId id="278" r:id="rId20"/>
    <p:sldId id="279" r:id="rId21"/>
    <p:sldId id="280" r:id="rId22"/>
    <p:sldId id="275" r:id="rId23"/>
    <p:sldId id="281" r:id="rId24"/>
    <p:sldId id="282" r:id="rId25"/>
    <p:sldId id="276" r:id="rId26"/>
    <p:sldId id="283" r:id="rId27"/>
    <p:sldId id="285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3" r:id="rId36"/>
    <p:sldId id="292" r:id="rId37"/>
    <p:sldId id="294" r:id="rId38"/>
    <p:sldId id="295" r:id="rId3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ADA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88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650AC6-4FF6-4F4D-9233-255397C47B46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6_5" csCatId="accent6" phldr="1"/>
      <dgm:spPr/>
      <dgm:t>
        <a:bodyPr/>
        <a:lstStyle/>
        <a:p>
          <a:endParaRPr lang="pt-BR"/>
        </a:p>
      </dgm:t>
    </dgm:pt>
    <dgm:pt modelId="{52BAFE6D-E98C-4DA3-B0C7-972436D35F92}">
      <dgm:prSet phldrT="[Texto]" custT="1"/>
      <dgm:spPr/>
      <dgm:t>
        <a:bodyPr/>
        <a:lstStyle/>
        <a:p>
          <a:r>
            <a:rPr lang="pt-BR" sz="2400" dirty="0" smtClean="0"/>
            <a:t>Coordenador Estadual</a:t>
          </a:r>
          <a:endParaRPr lang="pt-BR" sz="2400" dirty="0"/>
        </a:p>
      </dgm:t>
    </dgm:pt>
    <dgm:pt modelId="{C2D1A591-D8A4-4D5A-85D1-0F4D990C3D1E}" type="parTrans" cxnId="{067318BE-A74A-425B-B9E5-6BBF6D2CE7EB}">
      <dgm:prSet/>
      <dgm:spPr/>
      <dgm:t>
        <a:bodyPr/>
        <a:lstStyle/>
        <a:p>
          <a:endParaRPr lang="pt-BR" sz="2000"/>
        </a:p>
      </dgm:t>
    </dgm:pt>
    <dgm:pt modelId="{31672F99-0CBD-43A0-BA8F-F8E4EDB91473}" type="sibTrans" cxnId="{067318BE-A74A-425B-B9E5-6BBF6D2CE7EB}">
      <dgm:prSet/>
      <dgm:spPr/>
      <dgm:t>
        <a:bodyPr/>
        <a:lstStyle/>
        <a:p>
          <a:endParaRPr lang="pt-BR" sz="2000"/>
        </a:p>
      </dgm:t>
    </dgm:pt>
    <dgm:pt modelId="{A172818B-EE59-467E-8C89-CE7C3761694F}">
      <dgm:prSet phldrT="[Texto]" custT="1"/>
      <dgm:spPr/>
      <dgm:t>
        <a:bodyPr/>
        <a:lstStyle/>
        <a:p>
          <a:r>
            <a:rPr lang="pt-BR" sz="2400" dirty="0" smtClean="0"/>
            <a:t>Subcoordenador Estadual</a:t>
          </a:r>
          <a:endParaRPr lang="pt-BR" sz="2400" dirty="0"/>
        </a:p>
      </dgm:t>
    </dgm:pt>
    <dgm:pt modelId="{6A89F2E6-0563-497B-AE28-35A885DABF03}" type="parTrans" cxnId="{0190BBF0-5232-4476-A0E7-8B0456C84440}">
      <dgm:prSet/>
      <dgm:spPr/>
      <dgm:t>
        <a:bodyPr/>
        <a:lstStyle/>
        <a:p>
          <a:endParaRPr lang="pt-BR" sz="2000"/>
        </a:p>
      </dgm:t>
    </dgm:pt>
    <dgm:pt modelId="{8AE4A46B-80D7-49C3-B842-5D5A40B89B7B}" type="sibTrans" cxnId="{0190BBF0-5232-4476-A0E7-8B0456C84440}">
      <dgm:prSet/>
      <dgm:spPr/>
      <dgm:t>
        <a:bodyPr/>
        <a:lstStyle/>
        <a:p>
          <a:endParaRPr lang="pt-BR" sz="2000"/>
        </a:p>
      </dgm:t>
    </dgm:pt>
    <dgm:pt modelId="{EF6E87FB-68A3-46EE-8097-4281443E3D7E}">
      <dgm:prSet phldrT="[Texto]" custT="1"/>
      <dgm:spPr/>
      <dgm:t>
        <a:bodyPr/>
        <a:lstStyle/>
        <a:p>
          <a:r>
            <a:rPr lang="pt-BR" sz="2400" dirty="0" smtClean="0"/>
            <a:t>Coordenador de Polo</a:t>
          </a:r>
          <a:endParaRPr lang="pt-BR" sz="2400" dirty="0"/>
        </a:p>
      </dgm:t>
    </dgm:pt>
    <dgm:pt modelId="{7306CBE9-EF70-43FD-A9EF-E0A5F070F9D4}" type="parTrans" cxnId="{101EB113-247D-4C65-9152-23A5E1FD21BD}">
      <dgm:prSet/>
      <dgm:spPr/>
      <dgm:t>
        <a:bodyPr/>
        <a:lstStyle/>
        <a:p>
          <a:endParaRPr lang="pt-BR" sz="2000"/>
        </a:p>
      </dgm:t>
    </dgm:pt>
    <dgm:pt modelId="{051102E2-6F1F-49CE-BC84-15770F7C5A2E}" type="sibTrans" cxnId="{101EB113-247D-4C65-9152-23A5E1FD21BD}">
      <dgm:prSet/>
      <dgm:spPr/>
      <dgm:t>
        <a:bodyPr/>
        <a:lstStyle/>
        <a:p>
          <a:endParaRPr lang="pt-BR" sz="2000"/>
        </a:p>
      </dgm:t>
    </dgm:pt>
    <dgm:pt modelId="{BAF104CB-2145-4157-8629-0FC5A9906CF9}">
      <dgm:prSet phldrT="[Texto]" custT="1"/>
      <dgm:spPr/>
      <dgm:t>
        <a:bodyPr/>
        <a:lstStyle/>
        <a:p>
          <a:r>
            <a:rPr lang="pt-BR" sz="2400" dirty="0" smtClean="0"/>
            <a:t>Apoio Logístico</a:t>
          </a:r>
          <a:endParaRPr lang="pt-BR" sz="2400" dirty="0"/>
        </a:p>
      </dgm:t>
    </dgm:pt>
    <dgm:pt modelId="{11581A76-CCA5-4827-8D5A-3D7ABEE166E1}" type="parTrans" cxnId="{D23AF99C-A526-4535-8F3F-A48C957CBA55}">
      <dgm:prSet/>
      <dgm:spPr/>
      <dgm:t>
        <a:bodyPr/>
        <a:lstStyle/>
        <a:p>
          <a:endParaRPr lang="pt-BR"/>
        </a:p>
      </dgm:t>
    </dgm:pt>
    <dgm:pt modelId="{6EA553D1-EB37-43B9-8F69-E8DC5E36BCA2}" type="sibTrans" cxnId="{D23AF99C-A526-4535-8F3F-A48C957CBA55}">
      <dgm:prSet/>
      <dgm:spPr/>
      <dgm:t>
        <a:bodyPr/>
        <a:lstStyle/>
        <a:p>
          <a:endParaRPr lang="pt-BR"/>
        </a:p>
      </dgm:t>
    </dgm:pt>
    <dgm:pt modelId="{0BE58032-DB5D-4C79-B9CA-7BC1730A941A}" type="pres">
      <dgm:prSet presAssocID="{01650AC6-4FF6-4F4D-9233-255397C47B4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27556074-6A80-4EA4-B717-CDEA3EE15C88}" type="pres">
      <dgm:prSet presAssocID="{52BAFE6D-E98C-4DA3-B0C7-972436D35F92}" presName="composite" presStyleCnt="0"/>
      <dgm:spPr/>
    </dgm:pt>
    <dgm:pt modelId="{8BA03324-84CE-427B-B203-54CF9583B66F}" type="pres">
      <dgm:prSet presAssocID="{52BAFE6D-E98C-4DA3-B0C7-972436D35F92}" presName="bentUpArrow1" presStyleLbl="alignImgPlace1" presStyleIdx="0" presStyleCnt="3" custLinFactNeighborX="-49797" custLinFactNeighborY="-23290"/>
      <dgm:spPr/>
    </dgm:pt>
    <dgm:pt modelId="{B05817C7-9EF2-47F4-8E34-A89BE1769BD1}" type="pres">
      <dgm:prSet presAssocID="{52BAFE6D-E98C-4DA3-B0C7-972436D35F92}" presName="ParentText" presStyleLbl="node1" presStyleIdx="0" presStyleCnt="4" custScaleX="245589" custScaleY="6653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5FCA8C9-7F2C-428A-ABFD-9007C1881E74}" type="pres">
      <dgm:prSet presAssocID="{52BAFE6D-E98C-4DA3-B0C7-972436D35F92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B8B3340-4A3B-434F-822F-DC04497027A8}" type="pres">
      <dgm:prSet presAssocID="{31672F99-0CBD-43A0-BA8F-F8E4EDB91473}" presName="sibTrans" presStyleCnt="0"/>
      <dgm:spPr/>
    </dgm:pt>
    <dgm:pt modelId="{A85A2CDB-7E14-44FD-944F-922C85DC5C79}" type="pres">
      <dgm:prSet presAssocID="{A172818B-EE59-467E-8C89-CE7C3761694F}" presName="composite" presStyleCnt="0"/>
      <dgm:spPr/>
    </dgm:pt>
    <dgm:pt modelId="{060A5A5E-9A8E-46BA-B3AF-D9014318E6E4}" type="pres">
      <dgm:prSet presAssocID="{A172818B-EE59-467E-8C89-CE7C3761694F}" presName="bentUpArrow1" presStyleLbl="alignImgPlace1" presStyleIdx="1" presStyleCnt="3" custLinFactNeighborX="-58147" custLinFactNeighborY="-18423"/>
      <dgm:spPr/>
    </dgm:pt>
    <dgm:pt modelId="{0618DB82-B612-4E66-93E2-915E244024CF}" type="pres">
      <dgm:prSet presAssocID="{A172818B-EE59-467E-8C89-CE7C3761694F}" presName="ParentText" presStyleLbl="node1" presStyleIdx="1" presStyleCnt="4" custScaleX="265699" custScaleY="6653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B410B7F-5F75-43E7-8AC9-8F01978FD4C4}" type="pres">
      <dgm:prSet presAssocID="{A172818B-EE59-467E-8C89-CE7C3761694F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5B345C88-43A7-425D-BC51-20F5A9B90220}" type="pres">
      <dgm:prSet presAssocID="{8AE4A46B-80D7-49C3-B842-5D5A40B89B7B}" presName="sibTrans" presStyleCnt="0"/>
      <dgm:spPr/>
    </dgm:pt>
    <dgm:pt modelId="{F911F5C2-B3B5-4849-9162-E188C113EB25}" type="pres">
      <dgm:prSet presAssocID="{EF6E87FB-68A3-46EE-8097-4281443E3D7E}" presName="composite" presStyleCnt="0"/>
      <dgm:spPr/>
    </dgm:pt>
    <dgm:pt modelId="{469E622A-4E8C-4E6D-8D16-FFBFC02B6083}" type="pres">
      <dgm:prSet presAssocID="{EF6E87FB-68A3-46EE-8097-4281443E3D7E}" presName="bentUpArrow1" presStyleLbl="alignImgPlace1" presStyleIdx="2" presStyleCnt="3" custLinFactNeighborX="-78307" custLinFactNeighborY="-22554"/>
      <dgm:spPr/>
    </dgm:pt>
    <dgm:pt modelId="{BAABE172-23A3-42A3-9523-3EB773E1569C}" type="pres">
      <dgm:prSet presAssocID="{EF6E87FB-68A3-46EE-8097-4281443E3D7E}" presName="ParentText" presStyleLbl="node1" presStyleIdx="2" presStyleCnt="4" custScaleX="273828" custScaleY="6653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CD77711-EEF2-45A5-87B8-97F2E31C4FA4}" type="pres">
      <dgm:prSet presAssocID="{EF6E87FB-68A3-46EE-8097-4281443E3D7E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6D8BD5C-E263-47CF-BD5E-27B2A2FFA1A5}" type="pres">
      <dgm:prSet presAssocID="{051102E2-6F1F-49CE-BC84-15770F7C5A2E}" presName="sibTrans" presStyleCnt="0"/>
      <dgm:spPr/>
    </dgm:pt>
    <dgm:pt modelId="{8CDFB420-7CE4-4E39-B33E-0F164D48A941}" type="pres">
      <dgm:prSet presAssocID="{BAF104CB-2145-4157-8629-0FC5A9906CF9}" presName="composite" presStyleCnt="0"/>
      <dgm:spPr/>
    </dgm:pt>
    <dgm:pt modelId="{3572C39C-622C-48CF-BD40-F3DFC98ACFE3}" type="pres">
      <dgm:prSet presAssocID="{BAF104CB-2145-4157-8629-0FC5A9906CF9}" presName="ParentText" presStyleLbl="node1" presStyleIdx="3" presStyleCnt="4" custScaleX="228994" custScaleY="57624" custLinFactNeighborX="-7403" custLinFactNeighborY="14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01EB113-247D-4C65-9152-23A5E1FD21BD}" srcId="{01650AC6-4FF6-4F4D-9233-255397C47B46}" destId="{EF6E87FB-68A3-46EE-8097-4281443E3D7E}" srcOrd="2" destOrd="0" parTransId="{7306CBE9-EF70-43FD-A9EF-E0A5F070F9D4}" sibTransId="{051102E2-6F1F-49CE-BC84-15770F7C5A2E}"/>
    <dgm:cxn modelId="{0190BBF0-5232-4476-A0E7-8B0456C84440}" srcId="{01650AC6-4FF6-4F4D-9233-255397C47B46}" destId="{A172818B-EE59-467E-8C89-CE7C3761694F}" srcOrd="1" destOrd="0" parTransId="{6A89F2E6-0563-497B-AE28-35A885DABF03}" sibTransId="{8AE4A46B-80D7-49C3-B842-5D5A40B89B7B}"/>
    <dgm:cxn modelId="{69DE7840-CE0C-4AC5-98EF-04F2CD3DE443}" type="presOf" srcId="{BAF104CB-2145-4157-8629-0FC5A9906CF9}" destId="{3572C39C-622C-48CF-BD40-F3DFC98ACFE3}" srcOrd="0" destOrd="0" presId="urn:microsoft.com/office/officeart/2005/8/layout/StepDownProcess"/>
    <dgm:cxn modelId="{067318BE-A74A-425B-B9E5-6BBF6D2CE7EB}" srcId="{01650AC6-4FF6-4F4D-9233-255397C47B46}" destId="{52BAFE6D-E98C-4DA3-B0C7-972436D35F92}" srcOrd="0" destOrd="0" parTransId="{C2D1A591-D8A4-4D5A-85D1-0F4D990C3D1E}" sibTransId="{31672F99-0CBD-43A0-BA8F-F8E4EDB91473}"/>
    <dgm:cxn modelId="{7638B0A3-CE40-44EA-AF18-900696C68645}" type="presOf" srcId="{EF6E87FB-68A3-46EE-8097-4281443E3D7E}" destId="{BAABE172-23A3-42A3-9523-3EB773E1569C}" srcOrd="0" destOrd="0" presId="urn:microsoft.com/office/officeart/2005/8/layout/StepDownProcess"/>
    <dgm:cxn modelId="{9244B4F7-69C1-4688-8BA3-3FCCFAB0443C}" type="presOf" srcId="{01650AC6-4FF6-4F4D-9233-255397C47B46}" destId="{0BE58032-DB5D-4C79-B9CA-7BC1730A941A}" srcOrd="0" destOrd="0" presId="urn:microsoft.com/office/officeart/2005/8/layout/StepDownProcess"/>
    <dgm:cxn modelId="{DAADAA5F-92BC-4E06-9542-04126A53AF8A}" type="presOf" srcId="{52BAFE6D-E98C-4DA3-B0C7-972436D35F92}" destId="{B05817C7-9EF2-47F4-8E34-A89BE1769BD1}" srcOrd="0" destOrd="0" presId="urn:microsoft.com/office/officeart/2005/8/layout/StepDownProcess"/>
    <dgm:cxn modelId="{BDFB39F8-2C1C-4683-B023-A98BCEC3EE22}" type="presOf" srcId="{A172818B-EE59-467E-8C89-CE7C3761694F}" destId="{0618DB82-B612-4E66-93E2-915E244024CF}" srcOrd="0" destOrd="0" presId="urn:microsoft.com/office/officeart/2005/8/layout/StepDownProcess"/>
    <dgm:cxn modelId="{D23AF99C-A526-4535-8F3F-A48C957CBA55}" srcId="{01650AC6-4FF6-4F4D-9233-255397C47B46}" destId="{BAF104CB-2145-4157-8629-0FC5A9906CF9}" srcOrd="3" destOrd="0" parTransId="{11581A76-CCA5-4827-8D5A-3D7ABEE166E1}" sibTransId="{6EA553D1-EB37-43B9-8F69-E8DC5E36BCA2}"/>
    <dgm:cxn modelId="{1128BF19-8C83-4D76-8511-2B24A0A3139B}" type="presParOf" srcId="{0BE58032-DB5D-4C79-B9CA-7BC1730A941A}" destId="{27556074-6A80-4EA4-B717-CDEA3EE15C88}" srcOrd="0" destOrd="0" presId="urn:microsoft.com/office/officeart/2005/8/layout/StepDownProcess"/>
    <dgm:cxn modelId="{C882AD28-E4B1-4BC0-97FD-B70B70AF832F}" type="presParOf" srcId="{27556074-6A80-4EA4-B717-CDEA3EE15C88}" destId="{8BA03324-84CE-427B-B203-54CF9583B66F}" srcOrd="0" destOrd="0" presId="urn:microsoft.com/office/officeart/2005/8/layout/StepDownProcess"/>
    <dgm:cxn modelId="{9A63E005-931E-4C4E-8DC3-0593368D77E0}" type="presParOf" srcId="{27556074-6A80-4EA4-B717-CDEA3EE15C88}" destId="{B05817C7-9EF2-47F4-8E34-A89BE1769BD1}" srcOrd="1" destOrd="0" presId="urn:microsoft.com/office/officeart/2005/8/layout/StepDownProcess"/>
    <dgm:cxn modelId="{0313D93E-1B61-43EF-8118-D144A5D7B9AC}" type="presParOf" srcId="{27556074-6A80-4EA4-B717-CDEA3EE15C88}" destId="{45FCA8C9-7F2C-428A-ABFD-9007C1881E74}" srcOrd="2" destOrd="0" presId="urn:microsoft.com/office/officeart/2005/8/layout/StepDownProcess"/>
    <dgm:cxn modelId="{D1C16EB7-DE08-4640-A256-629359BB29E6}" type="presParOf" srcId="{0BE58032-DB5D-4C79-B9CA-7BC1730A941A}" destId="{5B8B3340-4A3B-434F-822F-DC04497027A8}" srcOrd="1" destOrd="0" presId="urn:microsoft.com/office/officeart/2005/8/layout/StepDownProcess"/>
    <dgm:cxn modelId="{522B176B-04C6-472C-9745-D7F14710FD3F}" type="presParOf" srcId="{0BE58032-DB5D-4C79-B9CA-7BC1730A941A}" destId="{A85A2CDB-7E14-44FD-944F-922C85DC5C79}" srcOrd="2" destOrd="0" presId="urn:microsoft.com/office/officeart/2005/8/layout/StepDownProcess"/>
    <dgm:cxn modelId="{BAB71482-701A-4456-8E08-D468325F02F8}" type="presParOf" srcId="{A85A2CDB-7E14-44FD-944F-922C85DC5C79}" destId="{060A5A5E-9A8E-46BA-B3AF-D9014318E6E4}" srcOrd="0" destOrd="0" presId="urn:microsoft.com/office/officeart/2005/8/layout/StepDownProcess"/>
    <dgm:cxn modelId="{AC100A25-CB30-452D-8406-46ADC7AD59F5}" type="presParOf" srcId="{A85A2CDB-7E14-44FD-944F-922C85DC5C79}" destId="{0618DB82-B612-4E66-93E2-915E244024CF}" srcOrd="1" destOrd="0" presId="urn:microsoft.com/office/officeart/2005/8/layout/StepDownProcess"/>
    <dgm:cxn modelId="{86D7C55B-7AED-4195-8C6E-CB9C35306CD1}" type="presParOf" srcId="{A85A2CDB-7E14-44FD-944F-922C85DC5C79}" destId="{5B410B7F-5F75-43E7-8AC9-8F01978FD4C4}" srcOrd="2" destOrd="0" presId="urn:microsoft.com/office/officeart/2005/8/layout/StepDownProcess"/>
    <dgm:cxn modelId="{B46E0F87-4DA3-4BEF-9F9F-C9A9E75996CD}" type="presParOf" srcId="{0BE58032-DB5D-4C79-B9CA-7BC1730A941A}" destId="{5B345C88-43A7-425D-BC51-20F5A9B90220}" srcOrd="3" destOrd="0" presId="urn:microsoft.com/office/officeart/2005/8/layout/StepDownProcess"/>
    <dgm:cxn modelId="{EDD9F604-4E70-40D8-9E1E-B971DA9FD140}" type="presParOf" srcId="{0BE58032-DB5D-4C79-B9CA-7BC1730A941A}" destId="{F911F5C2-B3B5-4849-9162-E188C113EB25}" srcOrd="4" destOrd="0" presId="urn:microsoft.com/office/officeart/2005/8/layout/StepDownProcess"/>
    <dgm:cxn modelId="{A12CD2F8-137D-431A-975F-F2E2E3608EA9}" type="presParOf" srcId="{F911F5C2-B3B5-4849-9162-E188C113EB25}" destId="{469E622A-4E8C-4E6D-8D16-FFBFC02B6083}" srcOrd="0" destOrd="0" presId="urn:microsoft.com/office/officeart/2005/8/layout/StepDownProcess"/>
    <dgm:cxn modelId="{669123B2-888D-4411-88C1-2BAA49FF9E4A}" type="presParOf" srcId="{F911F5C2-B3B5-4849-9162-E188C113EB25}" destId="{BAABE172-23A3-42A3-9523-3EB773E1569C}" srcOrd="1" destOrd="0" presId="urn:microsoft.com/office/officeart/2005/8/layout/StepDownProcess"/>
    <dgm:cxn modelId="{E8691F48-7E8A-44D9-880A-487467DA6F13}" type="presParOf" srcId="{F911F5C2-B3B5-4849-9162-E188C113EB25}" destId="{CCD77711-EEF2-45A5-87B8-97F2E31C4FA4}" srcOrd="2" destOrd="0" presId="urn:microsoft.com/office/officeart/2005/8/layout/StepDownProcess"/>
    <dgm:cxn modelId="{7A64F4FF-9EAE-407F-B038-5C1DBDD96F79}" type="presParOf" srcId="{0BE58032-DB5D-4C79-B9CA-7BC1730A941A}" destId="{36D8BD5C-E263-47CF-BD5E-27B2A2FFA1A5}" srcOrd="5" destOrd="0" presId="urn:microsoft.com/office/officeart/2005/8/layout/StepDownProcess"/>
    <dgm:cxn modelId="{06C594EE-C43B-420A-B950-559D6D1B6E06}" type="presParOf" srcId="{0BE58032-DB5D-4C79-B9CA-7BC1730A941A}" destId="{8CDFB420-7CE4-4E39-B33E-0F164D48A941}" srcOrd="6" destOrd="0" presId="urn:microsoft.com/office/officeart/2005/8/layout/StepDownProcess"/>
    <dgm:cxn modelId="{04CB6290-1278-44B9-9188-F6383BE6A864}" type="presParOf" srcId="{8CDFB420-7CE4-4E39-B33E-0F164D48A941}" destId="{3572C39C-622C-48CF-BD40-F3DFC98ACFE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BA03324-84CE-427B-B203-54CF9583B66F}">
      <dsp:nvSpPr>
        <dsp:cNvPr id="0" name=""/>
        <dsp:cNvSpPr/>
      </dsp:nvSpPr>
      <dsp:spPr>
        <a:xfrm rot="5400000">
          <a:off x="767153" y="716208"/>
          <a:ext cx="829329" cy="94416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5817C7-9EF2-47F4-8E34-A89BE1769BD1}">
      <dsp:nvSpPr>
        <dsp:cNvPr id="0" name=""/>
        <dsp:cNvSpPr/>
      </dsp:nvSpPr>
      <dsp:spPr>
        <a:xfrm>
          <a:off x="1309" y="153550"/>
          <a:ext cx="3428675" cy="6501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Coordenador Estadual</a:t>
          </a:r>
          <a:endParaRPr lang="pt-BR" sz="2400" kern="1200" dirty="0"/>
        </a:p>
      </dsp:txBody>
      <dsp:txXfrm>
        <a:off x="1309" y="153550"/>
        <a:ext cx="3428675" cy="650188"/>
      </dsp:txXfrm>
    </dsp:sp>
    <dsp:sp modelId="{45FCA8C9-7F2C-428A-ABFD-9007C1881E74}">
      <dsp:nvSpPr>
        <dsp:cNvPr id="0" name=""/>
        <dsp:cNvSpPr/>
      </dsp:nvSpPr>
      <dsp:spPr>
        <a:xfrm>
          <a:off x="2413698" y="83231"/>
          <a:ext cx="1015392" cy="78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A5A5E-9A8E-46BA-B3AF-D9014318E6E4}">
      <dsp:nvSpPr>
        <dsp:cNvPr id="0" name=""/>
        <dsp:cNvSpPr/>
      </dsp:nvSpPr>
      <dsp:spPr>
        <a:xfrm rot="5400000">
          <a:off x="2474458" y="1761119"/>
          <a:ext cx="829329" cy="94416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tint val="50000"/>
            <a:hueOff val="-46240"/>
            <a:satOff val="-621"/>
            <a:lumOff val="416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618DB82-B612-4E66-93E2-915E244024CF}">
      <dsp:nvSpPr>
        <dsp:cNvPr id="0" name=""/>
        <dsp:cNvSpPr/>
      </dsp:nvSpPr>
      <dsp:spPr>
        <a:xfrm>
          <a:off x="1647074" y="1158097"/>
          <a:ext cx="3709431" cy="6501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Subcoordenador Estadual</a:t>
          </a:r>
          <a:endParaRPr lang="pt-BR" sz="2400" kern="1200" dirty="0"/>
        </a:p>
      </dsp:txBody>
      <dsp:txXfrm>
        <a:off x="1647074" y="1158097"/>
        <a:ext cx="3709431" cy="650188"/>
      </dsp:txXfrm>
    </dsp:sp>
    <dsp:sp modelId="{5B410B7F-5F75-43E7-8AC9-8F01978FD4C4}">
      <dsp:nvSpPr>
        <dsp:cNvPr id="0" name=""/>
        <dsp:cNvSpPr/>
      </dsp:nvSpPr>
      <dsp:spPr>
        <a:xfrm>
          <a:off x="4199841" y="1087779"/>
          <a:ext cx="1015392" cy="78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9E622A-4E8C-4E6D-8D16-FFBFC02B6083}">
      <dsp:nvSpPr>
        <dsp:cNvPr id="0" name=""/>
        <dsp:cNvSpPr/>
      </dsp:nvSpPr>
      <dsp:spPr>
        <a:xfrm rot="5400000">
          <a:off x="3986623" y="2731407"/>
          <a:ext cx="829329" cy="94416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tint val="50000"/>
            <a:hueOff val="-92479"/>
            <a:satOff val="-1242"/>
            <a:lumOff val="833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ABE172-23A3-42A3-9523-3EB773E1569C}">
      <dsp:nvSpPr>
        <dsp:cNvPr id="0" name=""/>
        <dsp:cNvSpPr/>
      </dsp:nvSpPr>
      <dsp:spPr>
        <a:xfrm>
          <a:off x="3292838" y="2162644"/>
          <a:ext cx="3822920" cy="65018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Coordenador de Polo</a:t>
          </a:r>
          <a:endParaRPr lang="pt-BR" sz="2400" kern="1200" dirty="0"/>
        </a:p>
      </dsp:txBody>
      <dsp:txXfrm>
        <a:off x="3292838" y="2162644"/>
        <a:ext cx="3822920" cy="650188"/>
      </dsp:txXfrm>
    </dsp:sp>
    <dsp:sp modelId="{CCD77711-EEF2-45A5-87B8-97F2E31C4FA4}">
      <dsp:nvSpPr>
        <dsp:cNvPr id="0" name=""/>
        <dsp:cNvSpPr/>
      </dsp:nvSpPr>
      <dsp:spPr>
        <a:xfrm>
          <a:off x="5902349" y="2092326"/>
          <a:ext cx="1015392" cy="78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2C39C-622C-48CF-BD40-F3DFC98ACFE3}">
      <dsp:nvSpPr>
        <dsp:cNvPr id="0" name=""/>
        <dsp:cNvSpPr/>
      </dsp:nvSpPr>
      <dsp:spPr>
        <a:xfrm>
          <a:off x="4835248" y="3098280"/>
          <a:ext cx="3196991" cy="56311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Apoio Logístico</a:t>
          </a:r>
          <a:endParaRPr lang="pt-BR" sz="2400" kern="1200" dirty="0"/>
        </a:p>
      </dsp:txBody>
      <dsp:txXfrm>
        <a:off x="4835248" y="3098280"/>
        <a:ext cx="3196991" cy="5631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8552E-8F72-4FE1-9307-F17143A227EF}" type="datetimeFigureOut">
              <a:rPr lang="pt-BR" smtClean="0"/>
              <a:pPr/>
              <a:t>06/10/2016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424E5-65DC-42D2-9E93-66385D2A3F5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5475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F548-172B-42A6-95B1-A79BEB0EE9F8}" type="datetime1">
              <a:rPr lang="pt-BR" smtClean="0"/>
              <a:pPr/>
              <a:t>06/10/2016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ANA2016 - Manual do Sistema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BBD4-2867-485F-8BA1-7FAFA36431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48A5-1669-4188-89C4-7A1AAFEB7CAC}" type="datetime1">
              <a:rPr lang="pt-BR" smtClean="0"/>
              <a:pPr/>
              <a:t>06/10/2016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ANA2016 - Manual do Sistema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BBD4-2867-485F-8BA1-7FAFA36431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3550A-44EF-44DD-B04B-4DE6F80959B6}" type="datetime1">
              <a:rPr lang="pt-BR" smtClean="0"/>
              <a:pPr/>
              <a:t>06/10/2016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ANA2016 - Manual do Sistema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BBD4-2867-485F-8BA1-7FAFA36431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>
            <a:lvl1pPr algn="l">
              <a:defRPr sz="2800" b="1" cap="none" baseline="0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7830-7D59-4D6B-AA1F-B22D7BE71332}" type="datetime1">
              <a:rPr lang="pt-BR" smtClean="0"/>
              <a:pPr/>
              <a:t>06/10/2016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ANA</a:t>
            </a:r>
            <a:r>
              <a:rPr lang="pt-BR" b="1" dirty="0" smtClean="0"/>
              <a:t>2016</a:t>
            </a:r>
            <a:r>
              <a:rPr lang="pt-BR" dirty="0" smtClean="0"/>
              <a:t> - Manual do Sistema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BBD4-2867-485F-8BA1-7FAFA36431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3398-1DD0-4D80-BDE1-C71009058D59}" type="datetime1">
              <a:rPr lang="pt-BR" smtClean="0"/>
              <a:pPr/>
              <a:t>06/10/2016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ANA2016 - Manual do Sistema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BBD4-2867-485F-8BA1-7FAFA36431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DFF1-FDF2-4703-90A1-49902AC03E1D}" type="datetime1">
              <a:rPr lang="pt-BR" smtClean="0"/>
              <a:pPr/>
              <a:t>06/10/2016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ANA2016 - Manual do Sistema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BBD4-2867-485F-8BA1-7FAFA36431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B511-4798-4FBA-9CA7-9E6E2AD019D7}" type="datetime1">
              <a:rPr lang="pt-BR" smtClean="0"/>
              <a:pPr/>
              <a:t>06/10/2016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ANA2016 - Manual do Sistema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BBD4-2867-485F-8BA1-7FAFA36431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1D1C-5356-4417-BF9E-D74BCD35AD19}" type="datetime1">
              <a:rPr lang="pt-BR" smtClean="0"/>
              <a:pPr/>
              <a:t>06/10/2016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ANA2016 - Manual do Sistema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BBD4-2867-485F-8BA1-7FAFA36431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4CEF-2142-4385-8407-4F247D0A4594}" type="datetime1">
              <a:rPr lang="pt-BR" smtClean="0"/>
              <a:pPr/>
              <a:t>06/10/2016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ANA2016 - Manual do Sistema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BBD4-2867-485F-8BA1-7FAFA36431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5471-E105-4420-91D1-901B85E68ED2}" type="datetime1">
              <a:rPr lang="pt-BR" smtClean="0"/>
              <a:pPr/>
              <a:t>06/10/2016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ANA2016 - Manual do Sistema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BBD4-2867-485F-8BA1-7FAFA36431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DC9BE-CA6E-46AD-AC89-746C00236DDB}" type="datetime1">
              <a:rPr lang="pt-BR" smtClean="0"/>
              <a:pPr/>
              <a:t>06/10/2016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ANA2016 - Manual do Sistema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BBD4-2867-485F-8BA1-7FAFA36431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49C24-AA69-406E-97CE-B9874280BBE9}" type="datetime1">
              <a:rPr lang="pt-BR" smtClean="0"/>
              <a:pPr/>
              <a:t>06/10/2016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 smtClean="0"/>
              <a:t>ANA</a:t>
            </a:r>
            <a:r>
              <a:rPr lang="pt-BR" b="1" dirty="0" smtClean="0"/>
              <a:t>2016</a:t>
            </a:r>
            <a:r>
              <a:rPr lang="pt-BR" dirty="0" smtClean="0"/>
              <a:t> - Manual do Sistema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1BBD4-2867-485F-8BA1-7FAFA36431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11500" b="1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ANA</a:t>
            </a:r>
            <a:r>
              <a:rPr lang="pt-BR" sz="11500" dirty="0" smtClean="0">
                <a:solidFill>
                  <a:schemeClr val="accent6">
                    <a:lumMod val="75000"/>
                  </a:schemeClr>
                </a:solidFill>
              </a:rPr>
              <a:t>2016</a:t>
            </a:r>
            <a:endParaRPr lang="pt-BR" sz="1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43608" y="3284984"/>
            <a:ext cx="6984776" cy="2353816"/>
          </a:xfrm>
        </p:spPr>
        <p:txBody>
          <a:bodyPr>
            <a:normAutofit/>
          </a:bodyPr>
          <a:lstStyle/>
          <a:p>
            <a:r>
              <a:rPr lang="pt-BR" sz="5200" b="1" kern="1500" spc="150" dirty="0" smtClean="0">
                <a:solidFill>
                  <a:schemeClr val="accent1"/>
                </a:solidFill>
              </a:rPr>
              <a:t>MANUAL DO SISTEMA</a:t>
            </a:r>
          </a:p>
          <a:p>
            <a:r>
              <a:rPr lang="pt-BR" sz="2400" b="1" kern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v1.0</a:t>
            </a:r>
            <a:endParaRPr lang="pt-BR" sz="2400" b="1" kern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F:\ANA\Sistema\LogoANA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6228184" y="5738746"/>
            <a:ext cx="2808312" cy="1007472"/>
          </a:xfrm>
          <a:prstGeom prst="rect">
            <a:avLst/>
          </a:prstGeom>
          <a:noFill/>
        </p:spPr>
      </p:pic>
      <p:pic>
        <p:nvPicPr>
          <p:cNvPr id="1027" name="Picture 3" descr="F:\ANA\logo_fgvprojetos_azul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79512" y="6309320"/>
            <a:ext cx="3528392" cy="2721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IV.  EXPLORANDO A FUNCIONALIDADE 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IV.1  </a:t>
            </a:r>
            <a:r>
              <a:rPr lang="pt-BR" b="1" cap="small" dirty="0"/>
              <a:t>Minha página</a:t>
            </a:r>
            <a:r>
              <a:rPr lang="pt-BR" dirty="0"/>
              <a:t>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ANA</a:t>
            </a:r>
            <a:r>
              <a:rPr lang="pt-BR" b="1" smtClean="0"/>
              <a:t>2016</a:t>
            </a:r>
            <a:r>
              <a:rPr lang="pt-BR" smtClean="0"/>
              <a:t> - Manual do Sistema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980" t="12404" r="3922" b="2196"/>
          <a:stretch>
            <a:fillRect/>
          </a:stretch>
        </p:blipFill>
        <p:spPr bwMode="auto">
          <a:xfrm>
            <a:off x="1043608" y="1772816"/>
            <a:ext cx="6984776" cy="45365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2123728" y="1772816"/>
            <a:ext cx="792088" cy="36004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147176" y="2204864"/>
            <a:ext cx="1944216" cy="1440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dirty="0" smtClean="0">
                <a:solidFill>
                  <a:schemeClr val="tx1"/>
                </a:solidFill>
              </a:rPr>
              <a:t>NOME CADASTRADO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915816" y="1772816"/>
            <a:ext cx="5112568" cy="360040"/>
          </a:xfrm>
          <a:prstGeom prst="rect">
            <a:avLst/>
          </a:prstGeom>
          <a:solidFill>
            <a:srgbClr val="FDEADA">
              <a:alpha val="81961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← De qualquer tela, volte para esta clicando aqui.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IV.  EXPLORANDO A FUNCIONALIDADE 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IV.2  </a:t>
            </a:r>
            <a:r>
              <a:rPr lang="pt-BR" b="1" cap="small" dirty="0"/>
              <a:t>Sobre os filtros</a:t>
            </a:r>
            <a:r>
              <a:rPr lang="pt-BR" dirty="0"/>
              <a:t>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ANA</a:t>
            </a:r>
            <a:r>
              <a:rPr lang="pt-BR" b="1" smtClean="0"/>
              <a:t>2016</a:t>
            </a:r>
            <a:r>
              <a:rPr lang="pt-BR" smtClean="0"/>
              <a:t> - Manual do Sistema</a:t>
            </a:r>
            <a:endParaRPr lang="pt-BR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 l="21650" t="26925" r="32282" b="9344"/>
          <a:stretch>
            <a:fillRect/>
          </a:stretch>
        </p:blipFill>
        <p:spPr bwMode="auto">
          <a:xfrm>
            <a:off x="3347864" y="2492896"/>
            <a:ext cx="5616624" cy="41764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 t="8463" r="37597" b="85162"/>
          <a:stretch>
            <a:fillRect/>
          </a:stretch>
        </p:blipFill>
        <p:spPr bwMode="auto">
          <a:xfrm>
            <a:off x="35496" y="1844824"/>
            <a:ext cx="8919646" cy="4897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4" name="Retângulo 13"/>
          <p:cNvSpPr/>
          <p:nvPr/>
        </p:nvSpPr>
        <p:spPr>
          <a:xfrm>
            <a:off x="54321" y="1844824"/>
            <a:ext cx="8910167" cy="504056"/>
          </a:xfrm>
          <a:prstGeom prst="rect">
            <a:avLst/>
          </a:prstGeom>
          <a:solidFill>
            <a:srgbClr val="FDEADA">
              <a:alpha val="74902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Conjunto variável de filtros</a:t>
            </a:r>
            <a:endParaRPr lang="pt-BR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Conector angulado 9"/>
          <p:cNvCxnSpPr>
            <a:endCxn id="6148" idx="1"/>
          </p:cNvCxnSpPr>
          <p:nvPr/>
        </p:nvCxnSpPr>
        <p:spPr>
          <a:xfrm rot="16200000" flipH="1">
            <a:off x="1187624" y="2420888"/>
            <a:ext cx="2232248" cy="2088232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small" dirty="0"/>
              <a:t>V.  Bloco de ações: </a:t>
            </a:r>
            <a:r>
              <a:rPr lang="pt-BR" cap="small" dirty="0" smtClean="0"/>
              <a:t>POLOS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ANA</a:t>
            </a:r>
            <a:r>
              <a:rPr lang="pt-BR" b="1" smtClean="0"/>
              <a:t>2016</a:t>
            </a:r>
            <a:r>
              <a:rPr lang="pt-BR" smtClean="0"/>
              <a:t> - Manual do Sistema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10922" t="22530" r="60138" b="48901"/>
          <a:stretch>
            <a:fillRect/>
          </a:stretch>
        </p:blipFill>
        <p:spPr bwMode="auto">
          <a:xfrm>
            <a:off x="323528" y="1628800"/>
            <a:ext cx="8477557" cy="4498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small" dirty="0"/>
              <a:t>V.  Bloco de ações: </a:t>
            </a:r>
            <a:r>
              <a:rPr lang="pt-BR" cap="small" dirty="0" smtClean="0"/>
              <a:t>POLOS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cap="small" dirty="0" smtClean="0"/>
              <a:t>Criar um novo polo</a:t>
            </a:r>
            <a:endParaRPr lang="pt-BR" b="1" cap="small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ANA</a:t>
            </a:r>
            <a:r>
              <a:rPr lang="pt-BR" b="1" smtClean="0"/>
              <a:t>2016</a:t>
            </a:r>
            <a:r>
              <a:rPr lang="pt-BR" smtClean="0"/>
              <a:t> - Manual do Sistema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10922" t="14838" r="20566" b="7146"/>
          <a:stretch>
            <a:fillRect/>
          </a:stretch>
        </p:blipFill>
        <p:spPr bwMode="auto">
          <a:xfrm>
            <a:off x="467544" y="1744882"/>
            <a:ext cx="8280920" cy="50684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etângulo 7"/>
          <p:cNvSpPr/>
          <p:nvPr/>
        </p:nvSpPr>
        <p:spPr>
          <a:xfrm>
            <a:off x="539552" y="2420888"/>
            <a:ext cx="8136904" cy="4314890"/>
          </a:xfrm>
          <a:prstGeom prst="rect">
            <a:avLst/>
          </a:prstGeom>
          <a:solidFill>
            <a:srgbClr val="FDEADA">
              <a:alpha val="87843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>
              <a:buFont typeface="Arial" pitchFamily="34" charset="0"/>
              <a:buChar char="•"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Todos os campos são obrigatórios</a:t>
            </a:r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</a:rPr>
              <a:t>, exceto os que estão coloridos e o campo “Observações”, que é de preenchimento totalmente livre e opcional.</a:t>
            </a:r>
          </a:p>
          <a:p>
            <a:pPr marL="361950" indent="-361950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</a:rPr>
              <a:t>Uma característica importante desse formulário é a possibilidade de designar, para o polo, as figuras do 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Subcoordenador Estadual, Coordenador de Polo e Apoio Logístico. </a:t>
            </a:r>
          </a:p>
          <a:p>
            <a:pPr marL="819150" lvl="1" indent="-361950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</a:rPr>
              <a:t>Essas operações dependem do perfil de quem a usa e, eventualmente, 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podem aparecer bloqueadas</a:t>
            </a:r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</a:rPr>
              <a:t>. </a:t>
            </a:r>
          </a:p>
        </p:txBody>
      </p:sp>
      <p:sp>
        <p:nvSpPr>
          <p:cNvPr id="9" name="Retângulo 8"/>
          <p:cNvSpPr/>
          <p:nvPr/>
        </p:nvSpPr>
        <p:spPr>
          <a:xfrm>
            <a:off x="1835696" y="1772816"/>
            <a:ext cx="2448272" cy="43204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angulado 9"/>
          <p:cNvCxnSpPr>
            <a:stCxn id="8" idx="0"/>
            <a:endCxn id="9" idx="3"/>
          </p:cNvCxnSpPr>
          <p:nvPr/>
        </p:nvCxnSpPr>
        <p:spPr>
          <a:xfrm rot="16200000" flipV="1">
            <a:off x="4229962" y="2042846"/>
            <a:ext cx="432048" cy="324036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l="316" t="11747" r="4274" b="6598"/>
          <a:stretch>
            <a:fillRect/>
          </a:stretch>
        </p:blipFill>
        <p:spPr bwMode="auto">
          <a:xfrm>
            <a:off x="208230" y="1844824"/>
            <a:ext cx="8684366" cy="41764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small" dirty="0"/>
              <a:t>V.  Bloco de ações: </a:t>
            </a:r>
            <a:r>
              <a:rPr lang="pt-BR" cap="small" dirty="0" smtClean="0"/>
              <a:t>POLOS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cap="small" dirty="0" smtClean="0"/>
              <a:t>Mapa geral dos polos</a:t>
            </a:r>
            <a:endParaRPr lang="pt-BR" b="1" cap="small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ANA</a:t>
            </a:r>
            <a:r>
              <a:rPr lang="pt-BR" b="1" smtClean="0"/>
              <a:t>2016</a:t>
            </a:r>
            <a:r>
              <a:rPr lang="pt-BR" smtClean="0"/>
              <a:t> - Manual do Sistema</a:t>
            </a:r>
            <a:endParaRPr lang="pt-B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 l="21553" t="44506" r="33560" b="21431"/>
          <a:stretch>
            <a:fillRect/>
          </a:stretch>
        </p:blipFill>
        <p:spPr bwMode="auto">
          <a:xfrm>
            <a:off x="611560" y="3251117"/>
            <a:ext cx="5472608" cy="2232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tângulo 7"/>
          <p:cNvSpPr/>
          <p:nvPr/>
        </p:nvSpPr>
        <p:spPr>
          <a:xfrm>
            <a:off x="7308304" y="2708920"/>
            <a:ext cx="1584176" cy="3312368"/>
          </a:xfrm>
          <a:prstGeom prst="rect">
            <a:avLst/>
          </a:prstGeom>
          <a:solidFill>
            <a:srgbClr val="FDEADA">
              <a:alpha val="74902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Operações Disponíveis</a:t>
            </a:r>
            <a:endParaRPr lang="pt-BR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" name="Conector angulado 8"/>
          <p:cNvCxnSpPr>
            <a:stCxn id="8" idx="1"/>
            <a:endCxn id="9219" idx="3"/>
          </p:cNvCxnSpPr>
          <p:nvPr/>
        </p:nvCxnSpPr>
        <p:spPr>
          <a:xfrm rot="10800000" flipV="1">
            <a:off x="6084168" y="4365103"/>
            <a:ext cx="1224136" cy="213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 l="316" t="11747" r="4274" b="6598"/>
          <a:stretch>
            <a:fillRect/>
          </a:stretch>
        </p:blipFill>
        <p:spPr bwMode="auto">
          <a:xfrm>
            <a:off x="208230" y="1844824"/>
            <a:ext cx="8684366" cy="41764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small" dirty="0"/>
              <a:t>V.  Bloco de ações: </a:t>
            </a:r>
            <a:r>
              <a:rPr lang="pt-BR" cap="small" dirty="0" smtClean="0"/>
              <a:t>POLOS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cap="small" dirty="0" smtClean="0"/>
              <a:t>Mapa geral dos polos</a:t>
            </a:r>
            <a:endParaRPr lang="pt-BR" b="1" cap="small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ANA</a:t>
            </a:r>
            <a:r>
              <a:rPr lang="pt-BR" b="1" smtClean="0"/>
              <a:t>2016</a:t>
            </a:r>
            <a:r>
              <a:rPr lang="pt-BR" smtClean="0"/>
              <a:t> - Manual do Sistema</a:t>
            </a:r>
            <a:endParaRPr lang="pt-BR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 l="70081" t="19233" r="9247" b="60988"/>
          <a:stretch>
            <a:fillRect/>
          </a:stretch>
        </p:blipFill>
        <p:spPr bwMode="auto">
          <a:xfrm>
            <a:off x="1547664" y="2852936"/>
            <a:ext cx="4340482" cy="2232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tângulo 11"/>
          <p:cNvSpPr/>
          <p:nvPr/>
        </p:nvSpPr>
        <p:spPr>
          <a:xfrm>
            <a:off x="7308304" y="2708920"/>
            <a:ext cx="1584176" cy="3312368"/>
          </a:xfrm>
          <a:prstGeom prst="rect">
            <a:avLst/>
          </a:prstGeom>
          <a:solidFill>
            <a:srgbClr val="FDEADA">
              <a:alpha val="8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spc="60" dirty="0" smtClean="0">
                <a:solidFill>
                  <a:schemeClr val="accent1">
                    <a:lumMod val="75000"/>
                  </a:schemeClr>
                </a:solidFill>
                <a:latin typeface="Showcard Gothic" panose="04020904020102020604" pitchFamily="82" charset="0"/>
              </a:rPr>
              <a:t>DICA!</a:t>
            </a:r>
          </a:p>
          <a:p>
            <a:pPr algn="ctr"/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Para ver a descrição das operações, passe o ponteiro do mouse em cima do ícone.</a:t>
            </a:r>
            <a:endParaRPr lang="pt-BR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Conector angulado 12"/>
          <p:cNvCxnSpPr>
            <a:stCxn id="12" idx="1"/>
            <a:endCxn id="10" idx="3"/>
          </p:cNvCxnSpPr>
          <p:nvPr/>
        </p:nvCxnSpPr>
        <p:spPr>
          <a:xfrm rot="10800000">
            <a:off x="5888146" y="3969060"/>
            <a:ext cx="1420158" cy="39604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small" dirty="0"/>
              <a:t>V.  Bloco de ações: </a:t>
            </a:r>
            <a:r>
              <a:rPr lang="pt-BR" cap="small" dirty="0" smtClean="0"/>
              <a:t>POLOS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cap="small" dirty="0" smtClean="0"/>
              <a:t>Pendências</a:t>
            </a:r>
            <a:endParaRPr lang="pt-BR" b="1" cap="small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ANA</a:t>
            </a:r>
            <a:r>
              <a:rPr lang="pt-BR" b="1" smtClean="0"/>
              <a:t>2016</a:t>
            </a:r>
            <a:r>
              <a:rPr lang="pt-BR" smtClean="0"/>
              <a:t> - Manual do Sistema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t="8245" r="3438"/>
          <a:stretch>
            <a:fillRect/>
          </a:stretch>
        </p:blipFill>
        <p:spPr bwMode="auto">
          <a:xfrm>
            <a:off x="251520" y="1844824"/>
            <a:ext cx="8676456" cy="44314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 l="9150" t="19233" r="63681" b="7146"/>
          <a:stretch>
            <a:fillRect/>
          </a:stretch>
        </p:blipFill>
        <p:spPr bwMode="auto">
          <a:xfrm>
            <a:off x="1547664" y="1928583"/>
            <a:ext cx="3384376" cy="4929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tângulo 8"/>
          <p:cNvSpPr/>
          <p:nvPr/>
        </p:nvSpPr>
        <p:spPr>
          <a:xfrm>
            <a:off x="6228184" y="2708920"/>
            <a:ext cx="2736304" cy="3600400"/>
          </a:xfrm>
          <a:prstGeom prst="rect">
            <a:avLst/>
          </a:prstGeom>
          <a:solidFill>
            <a:srgbClr val="FDEADA">
              <a:alpha val="74902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Operações Disponíveis</a:t>
            </a:r>
            <a:endParaRPr lang="pt-BR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" name="Conector angulado 9"/>
          <p:cNvCxnSpPr>
            <a:stCxn id="9" idx="1"/>
            <a:endCxn id="9220" idx="3"/>
          </p:cNvCxnSpPr>
          <p:nvPr/>
        </p:nvCxnSpPr>
        <p:spPr>
          <a:xfrm rot="10800000">
            <a:off x="4932040" y="4393292"/>
            <a:ext cx="1296144" cy="11582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VI. </a:t>
            </a:r>
            <a:r>
              <a:rPr lang="pt-BR" cap="small" dirty="0" smtClean="0"/>
              <a:t>Bloco de ações: </a:t>
            </a:r>
            <a:r>
              <a:rPr lang="pt-BR" dirty="0" smtClean="0"/>
              <a:t>COLABORADORES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ANA</a:t>
            </a:r>
            <a:r>
              <a:rPr lang="pt-BR" b="1" smtClean="0"/>
              <a:t>2016</a:t>
            </a:r>
            <a:r>
              <a:rPr lang="pt-BR" smtClean="0"/>
              <a:t> - Manual do Sistema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l="39862" t="24727" r="25000" b="41209"/>
          <a:stretch>
            <a:fillRect/>
          </a:stretch>
        </p:blipFill>
        <p:spPr bwMode="auto">
          <a:xfrm>
            <a:off x="251520" y="1412776"/>
            <a:ext cx="856793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VI. </a:t>
            </a:r>
            <a:r>
              <a:rPr lang="pt-BR" cap="small" dirty="0"/>
              <a:t>Bloco de ações: </a:t>
            </a:r>
            <a:r>
              <a:rPr lang="pt-BR" dirty="0"/>
              <a:t>COLABORADORES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cap="small" dirty="0" smtClean="0"/>
              <a:t>Triagem dos colaboradores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ANA</a:t>
            </a:r>
            <a:r>
              <a:rPr lang="pt-BR" b="1" smtClean="0"/>
              <a:t>2016</a:t>
            </a:r>
            <a:r>
              <a:rPr lang="pt-BR" smtClean="0"/>
              <a:t> - Manual do Sistema</a:t>
            </a:r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43" y="2636912"/>
            <a:ext cx="8331988" cy="25143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/>
          <a:srcRect l="16586" t="8841" r="39036" b="3801"/>
          <a:stretch/>
        </p:blipFill>
        <p:spPr>
          <a:xfrm>
            <a:off x="347710" y="1875760"/>
            <a:ext cx="3960440" cy="4845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tângulo 7"/>
          <p:cNvSpPr/>
          <p:nvPr/>
        </p:nvSpPr>
        <p:spPr>
          <a:xfrm>
            <a:off x="5724128" y="3573016"/>
            <a:ext cx="3096344" cy="1584176"/>
          </a:xfrm>
          <a:prstGeom prst="rect">
            <a:avLst/>
          </a:prstGeom>
          <a:solidFill>
            <a:srgbClr val="FDEADA">
              <a:alpha val="74902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Operações Disponíveis</a:t>
            </a:r>
            <a:endParaRPr lang="pt-BR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" name="Conector angulado 8"/>
          <p:cNvCxnSpPr>
            <a:stCxn id="8" idx="1"/>
            <a:endCxn id="6" idx="3"/>
          </p:cNvCxnSpPr>
          <p:nvPr/>
        </p:nvCxnSpPr>
        <p:spPr>
          <a:xfrm rot="10800000">
            <a:off x="4308150" y="4298618"/>
            <a:ext cx="1415978" cy="6648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5340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03" y="1736642"/>
            <a:ext cx="6818465" cy="46583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VI. </a:t>
            </a:r>
            <a:r>
              <a:rPr lang="pt-BR" cap="small" dirty="0"/>
              <a:t>Bloco de ações: </a:t>
            </a:r>
            <a:r>
              <a:rPr lang="pt-BR" dirty="0"/>
              <a:t>COLABORADORES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cap="small" dirty="0"/>
              <a:t>Associação de um colaborador a um polo 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ANA</a:t>
            </a:r>
            <a:r>
              <a:rPr lang="pt-BR" b="1" smtClean="0"/>
              <a:t>2016</a:t>
            </a:r>
            <a:r>
              <a:rPr lang="pt-BR" smtClean="0"/>
              <a:t> - Manual do Sistema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187624" y="3573017"/>
            <a:ext cx="5040560" cy="61094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" name="Conector angulado 8"/>
          <p:cNvCxnSpPr>
            <a:stCxn id="8" idx="3"/>
            <a:endCxn id="11" idx="3"/>
          </p:cNvCxnSpPr>
          <p:nvPr/>
        </p:nvCxnSpPr>
        <p:spPr>
          <a:xfrm flipH="1">
            <a:off x="4932040" y="3878487"/>
            <a:ext cx="1296144" cy="790588"/>
          </a:xfrm>
          <a:prstGeom prst="bentConnector3">
            <a:avLst>
              <a:gd name="adj1" fmla="val -17637"/>
            </a:avLst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1763688" y="4452804"/>
            <a:ext cx="3168352" cy="43254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090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I. APRESENTAÇÃO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Sistema FGV - ANA 2016 foi planejado e construído como um instrumento de apoio para todos os tipos de colaboradores que atuarão no Projeto FGV ANA 2016.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ANA</a:t>
            </a:r>
            <a:r>
              <a:rPr lang="pt-BR" b="1" dirty="0" smtClean="0"/>
              <a:t>2016</a:t>
            </a:r>
            <a:r>
              <a:rPr lang="pt-BR" dirty="0" smtClean="0"/>
              <a:t> - Manual do Sistema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16" y="2876137"/>
            <a:ext cx="7955368" cy="1536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VI. </a:t>
            </a:r>
            <a:r>
              <a:rPr lang="pt-BR" cap="small" dirty="0"/>
              <a:t>Bloco de ações: </a:t>
            </a:r>
            <a:r>
              <a:rPr lang="pt-BR" dirty="0"/>
              <a:t>COLABORADORES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954568"/>
          </a:xfrm>
        </p:spPr>
        <p:txBody>
          <a:bodyPr/>
          <a:lstStyle/>
          <a:p>
            <a:r>
              <a:rPr lang="pt-BR" b="1" cap="small" dirty="0"/>
              <a:t>GESTORES &amp; FUNÇÕES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ANA</a:t>
            </a:r>
            <a:r>
              <a:rPr lang="pt-BR" b="1" smtClean="0"/>
              <a:t>2016</a:t>
            </a:r>
            <a:r>
              <a:rPr lang="pt-BR" smtClean="0"/>
              <a:t> - Manual do Sistema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6372199" y="3680506"/>
            <a:ext cx="2169635" cy="732445"/>
          </a:xfrm>
          <a:prstGeom prst="rect">
            <a:avLst/>
          </a:prstGeom>
          <a:solidFill>
            <a:srgbClr val="FDEADA">
              <a:alpha val="74902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Operações Disponíveis</a:t>
            </a:r>
            <a:endParaRPr lang="pt-BR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9319" y="2083734"/>
            <a:ext cx="5048519" cy="39289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Conector angulado 13"/>
          <p:cNvCxnSpPr>
            <a:stCxn id="13" idx="1"/>
            <a:endCxn id="7" idx="3"/>
          </p:cNvCxnSpPr>
          <p:nvPr/>
        </p:nvCxnSpPr>
        <p:spPr>
          <a:xfrm rot="10800000" flipV="1">
            <a:off x="5457839" y="4046728"/>
            <a:ext cx="914361" cy="146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9462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VI. </a:t>
            </a:r>
            <a:r>
              <a:rPr lang="pt-BR" cap="small" dirty="0"/>
              <a:t>Bloco de ações: </a:t>
            </a:r>
            <a:r>
              <a:rPr lang="pt-BR" dirty="0"/>
              <a:t>COLABORADORES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954568"/>
          </a:xfrm>
        </p:spPr>
        <p:txBody>
          <a:bodyPr/>
          <a:lstStyle/>
          <a:p>
            <a:r>
              <a:rPr lang="pt-BR" b="1" cap="small" dirty="0" smtClean="0"/>
              <a:t>Hierarquia das Funções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ANA</a:t>
            </a:r>
            <a:r>
              <a:rPr lang="pt-BR" b="1" smtClean="0"/>
              <a:t>2016</a:t>
            </a:r>
            <a:r>
              <a:rPr lang="pt-BR" smtClean="0"/>
              <a:t> - Manual do Sistema</a:t>
            </a:r>
            <a:endParaRPr lang="pt-BR" dirty="0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="" xmlns:p14="http://schemas.microsoft.com/office/powerpoint/2010/main" val="3180968581"/>
              </p:ext>
            </p:extLst>
          </p:nvPr>
        </p:nvGraphicFramePr>
        <p:xfrm>
          <a:off x="549896" y="2151321"/>
          <a:ext cx="8136904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94354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small" dirty="0"/>
              <a:t>VII.  Bloco de ações: ESCOLAS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ANA</a:t>
            </a:r>
            <a:r>
              <a:rPr lang="pt-BR" b="1" smtClean="0"/>
              <a:t>2016</a:t>
            </a:r>
            <a:r>
              <a:rPr lang="pt-BR" smtClean="0"/>
              <a:t> - Manual do Sistema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l="3393" t="63186" r="62056" b="3301"/>
          <a:stretch>
            <a:fillRect/>
          </a:stretch>
        </p:blipFill>
        <p:spPr bwMode="auto">
          <a:xfrm>
            <a:off x="374432" y="1509771"/>
            <a:ext cx="8424936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small" dirty="0"/>
              <a:t>VII.  Bloco de ações: ESCOLAS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cap="small" dirty="0" err="1"/>
              <a:t>Cadasto</a:t>
            </a:r>
            <a:r>
              <a:rPr lang="pt-BR" b="1" cap="small" dirty="0"/>
              <a:t> de escolas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ANA</a:t>
            </a:r>
            <a:r>
              <a:rPr lang="pt-BR" b="1" smtClean="0"/>
              <a:t>2016</a:t>
            </a:r>
            <a:r>
              <a:rPr lang="pt-BR" smtClean="0"/>
              <a:t> - Manual do Sistema</a:t>
            </a:r>
            <a:endParaRPr lang="pt-BR" dirty="0"/>
          </a:p>
        </p:txBody>
      </p:sp>
      <p:pic>
        <p:nvPicPr>
          <p:cNvPr id="6" name="Imagem 5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43" y="1741076"/>
            <a:ext cx="7588974" cy="461912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7" name="Retângulo 6"/>
          <p:cNvSpPr/>
          <p:nvPr/>
        </p:nvSpPr>
        <p:spPr>
          <a:xfrm>
            <a:off x="727444" y="1741075"/>
            <a:ext cx="7588974" cy="4601111"/>
          </a:xfrm>
          <a:prstGeom prst="rect">
            <a:avLst/>
          </a:prstGeom>
          <a:solidFill>
            <a:srgbClr val="FDEADA">
              <a:alpha val="8902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Os dados das escolas são fornecidos às organizadoras pelo INEP, portanto não são editáveis. </a:t>
            </a:r>
            <a:endParaRPr lang="pt-BR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</a:rPr>
              <a:t>exceção fica para a seção “Polo e coordenadores”, onde é possível identificar o polo de apoio para aplicações da escola.</a:t>
            </a:r>
          </a:p>
        </p:txBody>
      </p:sp>
    </p:spTree>
    <p:extLst>
      <p:ext uri="{BB962C8B-B14F-4D97-AF65-F5344CB8AC3E}">
        <p14:creationId xmlns="" xmlns:p14="http://schemas.microsoft.com/office/powerpoint/2010/main" val="162885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small" dirty="0"/>
              <a:t>VII.  Bloco de ações: ESCOLAS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cap="small" dirty="0" smtClean="0"/>
              <a:t>Mapa geral das escolas</a:t>
            </a:r>
            <a:endParaRPr lang="pt-BR" b="1" cap="small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ANA</a:t>
            </a:r>
            <a:r>
              <a:rPr lang="pt-BR" b="1" smtClean="0"/>
              <a:t>2016</a:t>
            </a:r>
            <a:r>
              <a:rPr lang="pt-BR" smtClean="0"/>
              <a:t> - Manual do Sistema</a:t>
            </a:r>
            <a:endParaRPr lang="pt-BR" dirty="0"/>
          </a:p>
        </p:txBody>
      </p:sp>
      <p:pic>
        <p:nvPicPr>
          <p:cNvPr id="8" name="Imagem 7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86" y="2636912"/>
            <a:ext cx="7966227" cy="2494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2099562"/>
            <a:ext cx="6121619" cy="31237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tângulo 8"/>
          <p:cNvSpPr/>
          <p:nvPr/>
        </p:nvSpPr>
        <p:spPr>
          <a:xfrm>
            <a:off x="6660232" y="3573016"/>
            <a:ext cx="1881602" cy="1558345"/>
          </a:xfrm>
          <a:prstGeom prst="rect">
            <a:avLst/>
          </a:prstGeom>
          <a:solidFill>
            <a:srgbClr val="FDEADA">
              <a:alpha val="74902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Operações Disponíveis</a:t>
            </a:r>
            <a:endParaRPr lang="pt-BR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" name="Conector angulado 9"/>
          <p:cNvCxnSpPr>
            <a:stCxn id="9" idx="0"/>
          </p:cNvCxnSpPr>
          <p:nvPr/>
        </p:nvCxnSpPr>
        <p:spPr>
          <a:xfrm rot="16200000" flipV="1">
            <a:off x="6663050" y="2635033"/>
            <a:ext cx="576064" cy="1299902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1532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small" dirty="0" smtClean="0"/>
              <a:t>VIII. Bloco de ações: AGENDAMENTOS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ANA</a:t>
            </a:r>
            <a:r>
              <a:rPr lang="pt-BR" b="1" smtClean="0"/>
              <a:t>2016</a:t>
            </a:r>
            <a:r>
              <a:rPr lang="pt-BR" smtClean="0"/>
              <a:t> - Manual do Sistema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l="40512" t="63186" r="25097" b="3301"/>
          <a:stretch>
            <a:fillRect/>
          </a:stretch>
        </p:blipFill>
        <p:spPr bwMode="auto">
          <a:xfrm>
            <a:off x="395536" y="1484784"/>
            <a:ext cx="8385659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small" dirty="0" smtClean="0"/>
              <a:t>VIII. Bloco de ações: AGENDAMENTOS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cap="small" dirty="0" smtClean="0"/>
              <a:t>Mapa geral das aplicações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ANA</a:t>
            </a:r>
            <a:r>
              <a:rPr lang="pt-BR" b="1" smtClean="0"/>
              <a:t>2016</a:t>
            </a:r>
            <a:r>
              <a:rPr lang="pt-BR" smtClean="0"/>
              <a:t> - Manual do Sistema</a:t>
            </a:r>
            <a:endParaRPr lang="pt-BR" dirty="0"/>
          </a:p>
        </p:txBody>
      </p:sp>
      <p:pic>
        <p:nvPicPr>
          <p:cNvPr id="6" name="Imagem 5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32" y="2564904"/>
            <a:ext cx="8155529" cy="1728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Retângulo 4"/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94231" y="4430456"/>
            <a:ext cx="8155529" cy="1558345"/>
          </a:xfrm>
          <a:prstGeom prst="rect">
            <a:avLst/>
          </a:prstGeom>
          <a:solidFill>
            <a:srgbClr val="FDEADA">
              <a:alpha val="74902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spc="60" dirty="0">
                <a:solidFill>
                  <a:schemeClr val="accent1">
                    <a:lumMod val="75000"/>
                  </a:schemeClr>
                </a:solidFill>
                <a:latin typeface="Showcard Gothic" panose="04020904020102020604" pitchFamily="82" charset="0"/>
              </a:rPr>
              <a:t>DICA</a:t>
            </a:r>
            <a:r>
              <a:rPr lang="pt-BR" sz="2800" b="1" spc="60" dirty="0" smtClean="0">
                <a:solidFill>
                  <a:schemeClr val="accent1">
                    <a:lumMod val="75000"/>
                  </a:schemeClr>
                </a:solidFill>
                <a:latin typeface="Showcard Gothic" panose="04020904020102020604" pitchFamily="82" charset="0"/>
              </a:rPr>
              <a:t>!</a:t>
            </a:r>
            <a:endParaRPr lang="pt-BR" sz="2800" dirty="0" smtClean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há operações disponíveis nessa tela, que serve basicamente para a realização de </a:t>
            </a:r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buscas.</a:t>
            </a:r>
            <a:endParaRPr lang="pt-BR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447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small" dirty="0" smtClean="0"/>
              <a:t>VIII. Bloco de ações: AGENDAMENTOS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cap="small" dirty="0" smtClean="0"/>
              <a:t>Registro de aplicações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ANA</a:t>
            </a:r>
            <a:r>
              <a:rPr lang="pt-BR" b="1" smtClean="0"/>
              <a:t>2016</a:t>
            </a:r>
            <a:r>
              <a:rPr lang="pt-BR" smtClean="0"/>
              <a:t> - Manual do Sistema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dirty="0"/>
          </a:p>
        </p:txBody>
      </p:sp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76" y="2451054"/>
            <a:ext cx="8051643" cy="2736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4776352"/>
            <a:ext cx="6121619" cy="9129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tângulo 9"/>
          <p:cNvSpPr/>
          <p:nvPr/>
        </p:nvSpPr>
        <p:spPr>
          <a:xfrm>
            <a:off x="6732240" y="3500720"/>
            <a:ext cx="1758046" cy="1691317"/>
          </a:xfrm>
          <a:prstGeom prst="rect">
            <a:avLst/>
          </a:prstGeom>
          <a:solidFill>
            <a:srgbClr val="FDEADA">
              <a:alpha val="74902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Operação Disponível</a:t>
            </a:r>
            <a:endParaRPr lang="pt-BR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Conector angulado 10"/>
          <p:cNvCxnSpPr>
            <a:stCxn id="10" idx="1"/>
            <a:endCxn id="7" idx="3"/>
          </p:cNvCxnSpPr>
          <p:nvPr/>
        </p:nvCxnSpPr>
        <p:spPr>
          <a:xfrm rot="10800000" flipV="1">
            <a:off x="6301132" y="4346378"/>
            <a:ext cx="431109" cy="88644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6051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35" y="2204864"/>
            <a:ext cx="7927529" cy="2448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small" dirty="0" smtClean="0"/>
              <a:t>VIII. Bloco de ações: AGENDAMENTOS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cap="small" dirty="0" smtClean="0"/>
              <a:t>Agendamento de escolas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ANA</a:t>
            </a:r>
            <a:r>
              <a:rPr lang="pt-BR" b="1" smtClean="0"/>
              <a:t>2016</a:t>
            </a:r>
            <a:r>
              <a:rPr lang="pt-BR" smtClean="0"/>
              <a:t> - Manual do Sistema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777718" y="3198101"/>
            <a:ext cx="1758046" cy="1455036"/>
          </a:xfrm>
          <a:prstGeom prst="rect">
            <a:avLst/>
          </a:prstGeom>
          <a:solidFill>
            <a:srgbClr val="FDEADA">
              <a:alpha val="74902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Operação Disponível</a:t>
            </a:r>
            <a:endParaRPr lang="pt-BR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Conector angulado 10"/>
          <p:cNvCxnSpPr>
            <a:stCxn id="10" idx="1"/>
            <a:endCxn id="21" idx="3"/>
          </p:cNvCxnSpPr>
          <p:nvPr/>
        </p:nvCxnSpPr>
        <p:spPr>
          <a:xfrm rot="10800000" flipV="1">
            <a:off x="6185010" y="3925619"/>
            <a:ext cx="592709" cy="187658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390" y="5345731"/>
            <a:ext cx="6121619" cy="9129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Imagem 23"/>
          <p:cNvPicPr/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60" y="1841240"/>
            <a:ext cx="3704214" cy="2667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5" name="Conector angulado 24"/>
          <p:cNvCxnSpPr>
            <a:endCxn id="24" idx="2"/>
          </p:cNvCxnSpPr>
          <p:nvPr/>
        </p:nvCxnSpPr>
        <p:spPr>
          <a:xfrm flipV="1">
            <a:off x="2915816" y="4509120"/>
            <a:ext cx="1051" cy="8640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5850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small" dirty="0" smtClean="0"/>
              <a:t>VIII. Bloco de ações: AGENDAMENTOS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cap="small" dirty="0" smtClean="0"/>
              <a:t>Agendamento de turmas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ANA</a:t>
            </a:r>
            <a:r>
              <a:rPr lang="pt-BR" b="1" smtClean="0"/>
              <a:t>2016</a:t>
            </a:r>
            <a:r>
              <a:rPr lang="pt-BR" smtClean="0"/>
              <a:t> - Manual do Sistema</a:t>
            </a:r>
            <a:endParaRPr lang="pt-BR" dirty="0"/>
          </a:p>
        </p:txBody>
      </p:sp>
      <p:pic>
        <p:nvPicPr>
          <p:cNvPr id="12" name="Imagem 11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7530"/>
          <a:stretch>
            <a:fillRect/>
          </a:stretch>
        </p:blipFill>
        <p:spPr bwMode="auto">
          <a:xfrm>
            <a:off x="2339752" y="1772816"/>
            <a:ext cx="6624736" cy="2209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Retângulo 6"/>
          <p:cNvSpPr/>
          <p:nvPr/>
        </p:nvSpPr>
        <p:spPr>
          <a:xfrm>
            <a:off x="5076056" y="2852936"/>
            <a:ext cx="2520280" cy="864096"/>
          </a:xfrm>
          <a:prstGeom prst="rect">
            <a:avLst/>
          </a:prstGeom>
          <a:solidFill>
            <a:srgbClr val="FDEADA">
              <a:alpha val="74902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Operações Disponíveis</a:t>
            </a:r>
            <a:endParaRPr lang="pt-B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" name="Conector angulado 7"/>
          <p:cNvCxnSpPr>
            <a:stCxn id="7" idx="2"/>
            <a:endCxn id="1026" idx="3"/>
          </p:cNvCxnSpPr>
          <p:nvPr/>
        </p:nvCxnSpPr>
        <p:spPr>
          <a:xfrm rot="5400000">
            <a:off x="5486046" y="3703594"/>
            <a:ext cx="836712" cy="863588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1553" t="23628" r="33560" b="6047"/>
          <a:stretch>
            <a:fillRect/>
          </a:stretch>
        </p:blipFill>
        <p:spPr bwMode="auto">
          <a:xfrm>
            <a:off x="0" y="2249488"/>
            <a:ext cx="5472608" cy="460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681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II. ACESSO AO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pt-BR" sz="6000" dirty="0" smtClean="0">
                <a:solidFill>
                  <a:schemeClr val="accent1"/>
                </a:solidFill>
              </a:rPr>
              <a:t>www.fgv.br/ana2016</a:t>
            </a:r>
            <a:endParaRPr lang="pt-BR" sz="6000" dirty="0">
              <a:solidFill>
                <a:schemeClr val="accent1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ANA</a:t>
            </a:r>
            <a:r>
              <a:rPr lang="pt-BR" b="1" dirty="0" smtClean="0"/>
              <a:t>2016</a:t>
            </a:r>
            <a:r>
              <a:rPr lang="pt-BR" dirty="0" smtClean="0"/>
              <a:t> - Manual do Sistema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small" dirty="0" smtClean="0"/>
              <a:t>VIII. Bloco de ações: AGENDAMENTOS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cap="small" dirty="0" smtClean="0"/>
              <a:t>Agendamento de turmas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ANA</a:t>
            </a:r>
            <a:r>
              <a:rPr lang="pt-BR" b="1" smtClean="0"/>
              <a:t>2016</a:t>
            </a:r>
            <a:r>
              <a:rPr lang="pt-BR" smtClean="0"/>
              <a:t> - Manual do Sistema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691680" y="3140968"/>
            <a:ext cx="6912768" cy="1656184"/>
          </a:xfrm>
          <a:prstGeom prst="rect">
            <a:avLst/>
          </a:prstGeom>
          <a:solidFill>
            <a:srgbClr val="FDEADA">
              <a:alpha val="74902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itchFamily="34" charset="0"/>
              <a:buChar char="•"/>
            </a:pPr>
            <a:r>
              <a:rPr lang="pt-BR" sz="1600" b="1" dirty="0" smtClean="0">
                <a:solidFill>
                  <a:schemeClr val="accent6">
                    <a:lumMod val="75000"/>
                  </a:schemeClr>
                </a:solidFill>
              </a:rPr>
              <a:t>A primeira turma teve seus dados editados, e foi agendada para o primeiro tempo da tarde, logo após o almoço. 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pt-BR" sz="1600" b="1" dirty="0" smtClean="0">
                <a:solidFill>
                  <a:schemeClr val="accent6">
                    <a:lumMod val="75000"/>
                  </a:schemeClr>
                </a:solidFill>
              </a:rPr>
              <a:t>O aplicador principal já foi escolhido para primeira turma, e nota-se que não há aplicadores adicionais nessa turma. 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pt-BR" sz="1600" b="1" dirty="0" smtClean="0">
                <a:solidFill>
                  <a:schemeClr val="accent6">
                    <a:lumMod val="75000"/>
                  </a:schemeClr>
                </a:solidFill>
              </a:rPr>
              <a:t>A segunda turma foi movida para o terceiro dia de aplicações, mas ainda não foi editada. Há alunos com atendimento especial nessa turma.</a:t>
            </a:r>
            <a:endParaRPr lang="pt-B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Imagem 13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2594" r="33665" b="8736"/>
          <a:stretch>
            <a:fillRect/>
          </a:stretch>
        </p:blipFill>
        <p:spPr bwMode="auto">
          <a:xfrm>
            <a:off x="3563888" y="1700808"/>
            <a:ext cx="5328592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7" name="Imagem 16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73096" y="4941168"/>
            <a:ext cx="7739264" cy="1844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2" name="Forma livre 21"/>
          <p:cNvSpPr/>
          <p:nvPr/>
        </p:nvSpPr>
        <p:spPr>
          <a:xfrm>
            <a:off x="323528" y="2348880"/>
            <a:ext cx="3209925" cy="2610718"/>
          </a:xfrm>
          <a:custGeom>
            <a:avLst/>
            <a:gdLst>
              <a:gd name="connsiteX0" fmla="*/ 3209925 w 3209925"/>
              <a:gd name="connsiteY0" fmla="*/ 41275 h 2679700"/>
              <a:gd name="connsiteX1" fmla="*/ 2028825 w 3209925"/>
              <a:gd name="connsiteY1" fmla="*/ 88900 h 2679700"/>
              <a:gd name="connsiteX2" fmla="*/ 981075 w 3209925"/>
              <a:gd name="connsiteY2" fmla="*/ 574675 h 2679700"/>
              <a:gd name="connsiteX3" fmla="*/ 285750 w 3209925"/>
              <a:gd name="connsiteY3" fmla="*/ 1508125 h 2679700"/>
              <a:gd name="connsiteX4" fmla="*/ 0 w 3209925"/>
              <a:gd name="connsiteY4" fmla="*/ 2679700 h 267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9925" h="2679700">
                <a:moveTo>
                  <a:pt x="3209925" y="41275"/>
                </a:moveTo>
                <a:cubicBezTo>
                  <a:pt x="2805112" y="20637"/>
                  <a:pt x="2400300" y="0"/>
                  <a:pt x="2028825" y="88900"/>
                </a:cubicBezTo>
                <a:cubicBezTo>
                  <a:pt x="1657350" y="177800"/>
                  <a:pt x="1271587" y="338138"/>
                  <a:pt x="981075" y="574675"/>
                </a:cubicBezTo>
                <a:cubicBezTo>
                  <a:pt x="690563" y="811212"/>
                  <a:pt x="449262" y="1157288"/>
                  <a:pt x="285750" y="1508125"/>
                </a:cubicBezTo>
                <a:cubicBezTo>
                  <a:pt x="122238" y="1858962"/>
                  <a:pt x="61119" y="2269331"/>
                  <a:pt x="0" y="2679700"/>
                </a:cubicBezTo>
              </a:path>
            </a:pathLst>
          </a:cu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1259632" y="5589240"/>
            <a:ext cx="4824536" cy="108012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/>
            <a:endParaRPr lang="pt-B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4788024" y="1772816"/>
            <a:ext cx="4032448" cy="115212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/>
            <a:endParaRPr lang="pt-B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Seta entalhada para a direita 24"/>
          <p:cNvSpPr/>
          <p:nvPr/>
        </p:nvSpPr>
        <p:spPr>
          <a:xfrm>
            <a:off x="8100392" y="6309320"/>
            <a:ext cx="1080120" cy="576064"/>
          </a:xfrm>
          <a:prstGeom prst="notchedRightArrow">
            <a:avLst/>
          </a:prstGeom>
          <a:solidFill>
            <a:srgbClr val="FDEADA">
              <a:alpha val="74902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/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Zoom</a:t>
            </a:r>
          </a:p>
        </p:txBody>
      </p:sp>
    </p:spTree>
    <p:extLst>
      <p:ext uri="{BB962C8B-B14F-4D97-AF65-F5344CB8AC3E}">
        <p14:creationId xmlns="" xmlns:p14="http://schemas.microsoft.com/office/powerpoint/2010/main" val="8681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small" dirty="0" smtClean="0"/>
              <a:t>VIII. Bloco de ações: AGENDAMENTOS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cap="small" dirty="0" smtClean="0"/>
              <a:t>Agendamento de turmas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ANA</a:t>
            </a:r>
            <a:r>
              <a:rPr lang="pt-BR" b="1" smtClean="0"/>
              <a:t>2016</a:t>
            </a:r>
            <a:r>
              <a:rPr lang="pt-BR" smtClean="0"/>
              <a:t> - Manual do Sistema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259632" y="4653136"/>
            <a:ext cx="6912768" cy="1656184"/>
          </a:xfrm>
          <a:prstGeom prst="rect">
            <a:avLst/>
          </a:prstGeom>
          <a:solidFill>
            <a:srgbClr val="FDEADA">
              <a:alpha val="74902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itchFamily="34" charset="0"/>
              <a:buChar char="•"/>
            </a:pPr>
            <a:r>
              <a:rPr lang="pt-BR" sz="1600" b="1" dirty="0" smtClean="0">
                <a:solidFill>
                  <a:schemeClr val="accent6">
                    <a:lumMod val="75000"/>
                  </a:schemeClr>
                </a:solidFill>
              </a:rPr>
              <a:t>A primeira turma teve seus dados editados, e foi agendada para o primeiro tempo da tarde, logo após o almoço. 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pt-BR" sz="1600" b="1" dirty="0" smtClean="0">
                <a:solidFill>
                  <a:schemeClr val="accent6">
                    <a:lumMod val="75000"/>
                  </a:schemeClr>
                </a:solidFill>
              </a:rPr>
              <a:t>O aplicador principal já foi escolhido para primeira turma, e nota-se que não há aplicadores adicionais nessa turma. 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pt-BR" sz="1600" b="1" dirty="0" smtClean="0">
                <a:solidFill>
                  <a:schemeClr val="accent6">
                    <a:lumMod val="75000"/>
                  </a:schemeClr>
                </a:solidFill>
              </a:rPr>
              <a:t>A segunda turma foi movida para o terceiro dia de aplicações, mas ainda não foi editada. Há alunos com atendimento especial nessa turma.</a:t>
            </a:r>
            <a:endParaRPr lang="pt-B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7" name="Imagem 16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 l="14401" t="23419" r="21400"/>
          <a:stretch>
            <a:fillRect/>
          </a:stretch>
        </p:blipFill>
        <p:spPr bwMode="auto">
          <a:xfrm>
            <a:off x="467544" y="1844824"/>
            <a:ext cx="8136904" cy="2313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3" name="Retângulo 22"/>
          <p:cNvSpPr/>
          <p:nvPr/>
        </p:nvSpPr>
        <p:spPr>
          <a:xfrm>
            <a:off x="539552" y="2241670"/>
            <a:ext cx="2088232" cy="89929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/>
            <a:endParaRPr lang="pt-B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2843808" y="2673718"/>
            <a:ext cx="1512168" cy="43204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/>
            <a:endParaRPr lang="pt-B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516216" y="1809622"/>
            <a:ext cx="1152128" cy="43204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/>
            <a:endParaRPr lang="pt-B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7956376" y="3249782"/>
            <a:ext cx="432048" cy="36004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/>
            <a:endParaRPr lang="pt-B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81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2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small" dirty="0" smtClean="0"/>
              <a:t>VIII. Bloco de ações: AGENDAMENTOS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cap="small" dirty="0" smtClean="0"/>
              <a:t>Agendamento de turmas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ANA</a:t>
            </a:r>
            <a:r>
              <a:rPr lang="pt-BR" b="1" smtClean="0"/>
              <a:t>2016</a:t>
            </a:r>
            <a:r>
              <a:rPr lang="pt-BR" smtClean="0"/>
              <a:t> - Manual do Sistema</a:t>
            </a:r>
            <a:endParaRPr lang="pt-BR" dirty="0"/>
          </a:p>
        </p:txBody>
      </p:sp>
      <p:pic>
        <p:nvPicPr>
          <p:cNvPr id="13" name="Imagem 12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844824"/>
            <a:ext cx="5030705" cy="4401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" name="Retângulo 15"/>
          <p:cNvSpPr/>
          <p:nvPr/>
        </p:nvSpPr>
        <p:spPr>
          <a:xfrm>
            <a:off x="395536" y="1844824"/>
            <a:ext cx="3024336" cy="4392488"/>
          </a:xfrm>
          <a:prstGeom prst="rect">
            <a:avLst/>
          </a:prstGeom>
          <a:solidFill>
            <a:srgbClr val="FDEADA">
              <a:alpha val="74902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/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Essa é a tela onde os dados do Censo são confirmados e, eventualmente, corrigidos.</a:t>
            </a:r>
          </a:p>
        </p:txBody>
      </p:sp>
    </p:spTree>
    <p:extLst>
      <p:ext uri="{BB962C8B-B14F-4D97-AF65-F5344CB8AC3E}">
        <p14:creationId xmlns="" xmlns:p14="http://schemas.microsoft.com/office/powerpoint/2010/main" val="8681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small" dirty="0" smtClean="0"/>
              <a:t>VIII. Bloco de ações: AGENDAMENTOS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cap="small" dirty="0" smtClean="0"/>
              <a:t>Agendamento de turmas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ANA</a:t>
            </a:r>
            <a:r>
              <a:rPr lang="pt-BR" b="1" smtClean="0"/>
              <a:t>2016</a:t>
            </a:r>
            <a:r>
              <a:rPr lang="pt-BR" smtClean="0"/>
              <a:t> - Manual do Sistema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395536" y="2708920"/>
            <a:ext cx="3024336" cy="2232248"/>
          </a:xfrm>
          <a:prstGeom prst="rect">
            <a:avLst/>
          </a:prstGeom>
          <a:solidFill>
            <a:srgbClr val="FDEADA">
              <a:alpha val="74902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Tela de alocação de aplicadores para turmas especiais</a:t>
            </a:r>
          </a:p>
        </p:txBody>
      </p:sp>
      <p:pic>
        <p:nvPicPr>
          <p:cNvPr id="7" name="Imagem 6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708920"/>
            <a:ext cx="5137636" cy="2304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8681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small" dirty="0" smtClean="0"/>
              <a:t>IX.  Relatórios Diversos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cap="small" dirty="0" smtClean="0"/>
              <a:t>kit de relatórios básicos (a ser disponibilizado)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ANA</a:t>
            </a:r>
            <a:r>
              <a:rPr lang="pt-BR" b="1" smtClean="0"/>
              <a:t>2016</a:t>
            </a:r>
            <a:r>
              <a:rPr lang="pt-BR" smtClean="0"/>
              <a:t> - Manual do Sistema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2483768" y="2492896"/>
            <a:ext cx="4032448" cy="2592288"/>
          </a:xfrm>
          <a:prstGeom prst="rect">
            <a:avLst/>
          </a:prstGeom>
          <a:solidFill>
            <a:srgbClr val="FDEADA">
              <a:alpha val="74902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/>
            <a:r>
              <a:rPr lang="pt-BR" sz="2400" b="1" spc="60" dirty="0" smtClean="0">
                <a:solidFill>
                  <a:schemeClr val="accent1">
                    <a:lumMod val="75000"/>
                  </a:schemeClr>
                </a:solidFill>
                <a:latin typeface="Showcard Gothic" panose="04020904020102020604" pitchFamily="82" charset="0"/>
              </a:rPr>
              <a:t>DICA!</a:t>
            </a:r>
          </a:p>
          <a:p>
            <a:pPr marL="180975" indent="-180975" algn="ctr"/>
            <a:endParaRPr lang="pt-B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180975" indent="-180975" algn="ctr"/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Qualquer tela do sistema pode ser impressa se tornando um relatório!</a:t>
            </a:r>
          </a:p>
        </p:txBody>
      </p:sp>
      <p:sp>
        <p:nvSpPr>
          <p:cNvPr id="8" name="Seta entalhada para a direita 7"/>
          <p:cNvSpPr/>
          <p:nvPr/>
        </p:nvSpPr>
        <p:spPr>
          <a:xfrm>
            <a:off x="7452320" y="6309320"/>
            <a:ext cx="1728192" cy="576064"/>
          </a:xfrm>
          <a:prstGeom prst="notchedRightArrow">
            <a:avLst/>
          </a:prstGeom>
          <a:solidFill>
            <a:srgbClr val="FDEADA">
              <a:alpha val="74902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/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Veja como</a:t>
            </a:r>
          </a:p>
        </p:txBody>
      </p:sp>
    </p:spTree>
    <p:extLst>
      <p:ext uri="{BB962C8B-B14F-4D97-AF65-F5344CB8AC3E}">
        <p14:creationId xmlns="" xmlns:p14="http://schemas.microsoft.com/office/powerpoint/2010/main" val="8681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small" dirty="0" smtClean="0"/>
              <a:t>IX.  Relatórios Diversos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cap="small" dirty="0" smtClean="0"/>
              <a:t>kit de relatórios básicos (a ser disponibilizado)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ANA</a:t>
            </a:r>
            <a:r>
              <a:rPr lang="pt-BR" b="1" smtClean="0"/>
              <a:t>2016</a:t>
            </a:r>
            <a:r>
              <a:rPr lang="pt-BR" smtClean="0"/>
              <a:t> - Manual do Sistema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8001" r="35332" b="37400"/>
          <a:stretch>
            <a:fillRect/>
          </a:stretch>
        </p:blipFill>
        <p:spPr bwMode="auto">
          <a:xfrm>
            <a:off x="395536" y="2420888"/>
            <a:ext cx="7884368" cy="37444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etângulo 7"/>
          <p:cNvSpPr/>
          <p:nvPr/>
        </p:nvSpPr>
        <p:spPr>
          <a:xfrm>
            <a:off x="5148064" y="1916832"/>
            <a:ext cx="3024336" cy="2304256"/>
          </a:xfrm>
          <a:prstGeom prst="rect">
            <a:avLst/>
          </a:prstGeom>
          <a:solidFill>
            <a:srgbClr val="FDEADA">
              <a:alpha val="87843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Clique o botão direito do mouse sobre a tela e selecione a opção</a:t>
            </a:r>
          </a:p>
          <a:p>
            <a:pPr marL="457200" indent="-457200"/>
            <a:endParaRPr lang="pt-B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 algn="ctr"/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Imprimir...</a:t>
            </a:r>
          </a:p>
        </p:txBody>
      </p:sp>
      <p:cxnSp>
        <p:nvCxnSpPr>
          <p:cNvPr id="9" name="Conector angulado 7"/>
          <p:cNvCxnSpPr>
            <a:stCxn id="8" idx="2"/>
            <a:endCxn id="12" idx="3"/>
          </p:cNvCxnSpPr>
          <p:nvPr/>
        </p:nvCxnSpPr>
        <p:spPr>
          <a:xfrm rot="5400000">
            <a:off x="5238074" y="3266982"/>
            <a:ext cx="468052" cy="2376264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1475656" y="4581128"/>
            <a:ext cx="2808312" cy="21602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endParaRPr lang="pt-BR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81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5355069" cy="46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small" dirty="0" smtClean="0"/>
              <a:t>IX.  Relatórios Diversos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cap="small" dirty="0" smtClean="0"/>
              <a:t>kit de relatórios básicos (a ser disponibilizado)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ANA</a:t>
            </a:r>
            <a:r>
              <a:rPr lang="pt-BR" b="1" smtClean="0"/>
              <a:t>2016</a:t>
            </a:r>
            <a:r>
              <a:rPr lang="pt-BR" smtClean="0"/>
              <a:t> - Manual do Sistema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6012160" y="2204864"/>
            <a:ext cx="2160240" cy="1368152"/>
          </a:xfrm>
          <a:prstGeom prst="rect">
            <a:avLst/>
          </a:prstGeom>
          <a:solidFill>
            <a:srgbClr val="FDEADA">
              <a:alpha val="87843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 startAt="2"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Clique em Imprimir</a:t>
            </a:r>
          </a:p>
        </p:txBody>
      </p:sp>
      <p:cxnSp>
        <p:nvCxnSpPr>
          <p:cNvPr id="9" name="Conector angulado 7"/>
          <p:cNvCxnSpPr>
            <a:stCxn id="8" idx="1"/>
            <a:endCxn id="12" idx="3"/>
          </p:cNvCxnSpPr>
          <p:nvPr/>
        </p:nvCxnSpPr>
        <p:spPr>
          <a:xfrm flipH="1">
            <a:off x="2411760" y="2888940"/>
            <a:ext cx="3600400" cy="360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1403648" y="2780928"/>
            <a:ext cx="1008112" cy="2880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endParaRPr lang="pt-BR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81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Atualização do Manual do Sistema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ANA</a:t>
            </a:r>
            <a:r>
              <a:rPr lang="pt-BR" b="1" smtClean="0"/>
              <a:t>2016</a:t>
            </a:r>
            <a:r>
              <a:rPr lang="pt-BR" smtClean="0"/>
              <a:t> - Manual do Sistema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467544" y="1196752"/>
            <a:ext cx="8208912" cy="1872208"/>
          </a:xfrm>
          <a:prstGeom prst="rect">
            <a:avLst/>
          </a:prstGeom>
          <a:solidFill>
            <a:srgbClr val="FDEADA">
              <a:alpha val="74902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/>
            <a:r>
              <a:rPr lang="pt-BR" sz="2400" b="1" spc="60" dirty="0" smtClean="0">
                <a:solidFill>
                  <a:schemeClr val="accent1">
                    <a:lumMod val="75000"/>
                  </a:schemeClr>
                </a:solidFill>
                <a:latin typeface="Showcard Gothic" panose="04020904020102020604" pitchFamily="82" charset="0"/>
              </a:rPr>
              <a:t>DICA </a:t>
            </a:r>
            <a:r>
              <a:rPr lang="pt-BR" sz="2400" b="1" spc="60" dirty="0" err="1" smtClean="0">
                <a:solidFill>
                  <a:schemeClr val="accent1">
                    <a:lumMod val="75000"/>
                  </a:schemeClr>
                </a:solidFill>
                <a:latin typeface="Showcard Gothic" panose="04020904020102020604" pitchFamily="82" charset="0"/>
              </a:rPr>
              <a:t>FInal</a:t>
            </a:r>
            <a:r>
              <a:rPr lang="pt-BR" sz="2400" b="1" spc="60" dirty="0" smtClean="0">
                <a:solidFill>
                  <a:schemeClr val="accent1">
                    <a:lumMod val="75000"/>
                  </a:schemeClr>
                </a:solidFill>
                <a:latin typeface="Showcard Gothic" panose="04020904020102020604" pitchFamily="82" charset="0"/>
              </a:rPr>
              <a:t>!</a:t>
            </a:r>
          </a:p>
          <a:p>
            <a:pPr marL="180975" indent="-180975" algn="ctr"/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Fique de olho no link do tutorial e desta apresentação, pois serão atualizados!</a:t>
            </a:r>
          </a:p>
          <a:p>
            <a:pPr marL="180975" indent="-180975" algn="ctr"/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http://ana2016.fgv.br/NOTIFICACOES/ANA2016_tutorial.pdf</a:t>
            </a:r>
          </a:p>
          <a:p>
            <a:pPr marL="180975" indent="-180975" algn="ctr"/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http://ana2016.fgv.br/NOTIFICACOES/ANA2016_tutorial.</a:t>
            </a:r>
            <a:r>
              <a:rPr lang="pt-BR" b="1" dirty="0" err="1" smtClean="0">
                <a:solidFill>
                  <a:schemeClr val="accent6">
                    <a:lumMod val="75000"/>
                  </a:schemeClr>
                </a:solidFill>
              </a:rPr>
              <a:t>pptx</a:t>
            </a:r>
            <a:endParaRPr lang="pt-B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 l="980" t="12404" r="18594" b="13461"/>
          <a:stretch>
            <a:fillRect/>
          </a:stretch>
        </p:blipFill>
        <p:spPr bwMode="auto">
          <a:xfrm>
            <a:off x="3491880" y="3284984"/>
            <a:ext cx="5184576" cy="34563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4" name="Retângulo 13"/>
          <p:cNvSpPr/>
          <p:nvPr/>
        </p:nvSpPr>
        <p:spPr>
          <a:xfrm>
            <a:off x="4499992" y="3645023"/>
            <a:ext cx="1728192" cy="1728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dirty="0" smtClean="0">
                <a:solidFill>
                  <a:schemeClr val="tx1"/>
                </a:solidFill>
              </a:rPr>
              <a:t>NOME CADASTRADO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419872" y="3861048"/>
            <a:ext cx="1944216" cy="36004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/>
            <a:endParaRPr lang="pt-BR" sz="2400" b="1" spc="60" dirty="0" smtClean="0">
              <a:solidFill>
                <a:schemeClr val="accent1">
                  <a:lumMod val="75000"/>
                </a:schemeClr>
              </a:solidFill>
              <a:latin typeface="Showcard Gothic" panose="04020904020102020604" pitchFamily="82" charset="0"/>
            </a:endParaRPr>
          </a:p>
        </p:txBody>
      </p:sp>
      <p:cxnSp>
        <p:nvCxnSpPr>
          <p:cNvPr id="19" name="Conector angulado 7"/>
          <p:cNvCxnSpPr>
            <a:endCxn id="18" idx="1"/>
          </p:cNvCxnSpPr>
          <p:nvPr/>
        </p:nvCxnSpPr>
        <p:spPr>
          <a:xfrm>
            <a:off x="1043608" y="3068960"/>
            <a:ext cx="2376264" cy="972108"/>
          </a:xfrm>
          <a:prstGeom prst="bentConnector3">
            <a:avLst>
              <a:gd name="adj1" fmla="val 296"/>
            </a:avLst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681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Microsoft Power </a:t>
            </a:r>
            <a:r>
              <a:rPr lang="pt-BR" dirty="0" err="1" smtClean="0"/>
              <a:t>Point</a:t>
            </a:r>
            <a:r>
              <a:rPr lang="pt-BR" dirty="0" smtClean="0"/>
              <a:t> </a:t>
            </a:r>
            <a:r>
              <a:rPr lang="pt-BR" dirty="0" err="1" smtClean="0"/>
              <a:t>Viewer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ANA</a:t>
            </a:r>
            <a:r>
              <a:rPr lang="pt-BR" b="1" smtClean="0"/>
              <a:t>2016</a:t>
            </a:r>
            <a:r>
              <a:rPr lang="pt-BR" smtClean="0"/>
              <a:t> - Manual do Sistema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467544" y="1916832"/>
            <a:ext cx="8208912" cy="3240360"/>
          </a:xfrm>
          <a:prstGeom prst="rect">
            <a:avLst/>
          </a:prstGeom>
          <a:solidFill>
            <a:srgbClr val="FDEADA">
              <a:alpha val="74902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/>
            <a:r>
              <a:rPr lang="pt-BR" sz="2400" b="1" spc="60" dirty="0" smtClean="0">
                <a:solidFill>
                  <a:schemeClr val="accent1">
                    <a:lumMod val="75000"/>
                  </a:schemeClr>
                </a:solidFill>
                <a:latin typeface="Showcard Gothic" panose="04020904020102020604" pitchFamily="82" charset="0"/>
              </a:rPr>
              <a:t>DICA </a:t>
            </a:r>
            <a:r>
              <a:rPr lang="pt-BR" sz="2400" b="1" spc="60" dirty="0" smtClean="0">
                <a:solidFill>
                  <a:schemeClr val="accent1">
                    <a:lumMod val="75000"/>
                  </a:schemeClr>
                </a:solidFill>
                <a:latin typeface="Showcard Gothic" panose="04020904020102020604" pitchFamily="82" charset="0"/>
              </a:rPr>
              <a:t>Final 2!</a:t>
            </a:r>
          </a:p>
          <a:p>
            <a:pPr marL="180975" indent="-180975" algn="ctr"/>
            <a:endParaRPr lang="pt-BR" sz="2400" b="1" spc="60" dirty="0" smtClean="0">
              <a:solidFill>
                <a:schemeClr val="accent1">
                  <a:lumMod val="75000"/>
                </a:schemeClr>
              </a:solidFill>
              <a:latin typeface="Showcard Gothic" panose="04020904020102020604" pitchFamily="82" charset="0"/>
            </a:endParaRPr>
          </a:p>
          <a:p>
            <a:pPr marL="180975" indent="-180975" algn="ctr"/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Baixe o visualizador de apresentações do site da Microsoft.</a:t>
            </a:r>
          </a:p>
          <a:p>
            <a:pPr marL="180975" indent="-180975" algn="ctr"/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Garanta a compatibilidade com outras versões do Power 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</a:rPr>
              <a:t>Point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180975" indent="-180975" algn="ctr"/>
            <a:endParaRPr lang="pt-B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180975" indent="-180975" algn="ctr"/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https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://www.microsoft.com/pt-br/download/details.aspx?id=13</a:t>
            </a:r>
            <a:r>
              <a:rPr lang="pt-BR" sz="1600" b="1" dirty="0" smtClean="0">
                <a:solidFill>
                  <a:schemeClr val="accent6">
                    <a:lumMod val="75000"/>
                  </a:schemeClr>
                </a:solidFill>
              </a:rPr>
              <a:t>tx</a:t>
            </a:r>
            <a:endParaRPr lang="pt-BR" sz="16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81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II. ACESSO AO SISTEMA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Novo cadastro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ANA</a:t>
            </a:r>
            <a:r>
              <a:rPr lang="pt-BR" b="1" dirty="0" smtClean="0"/>
              <a:t>2016</a:t>
            </a:r>
            <a:r>
              <a:rPr lang="pt-BR" dirty="0" smtClean="0"/>
              <a:t> - Manual do Sistema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8245" r="28835" b="23628"/>
          <a:stretch>
            <a:fillRect/>
          </a:stretch>
        </p:blipFill>
        <p:spPr bwMode="auto">
          <a:xfrm>
            <a:off x="467544" y="1988840"/>
            <a:ext cx="8136904" cy="41868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1835696" y="3068960"/>
            <a:ext cx="2448272" cy="86409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932040" y="5130033"/>
            <a:ext cx="2448272" cy="43204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angulado 9"/>
          <p:cNvCxnSpPr>
            <a:stCxn id="7" idx="2"/>
            <a:endCxn id="8" idx="1"/>
          </p:cNvCxnSpPr>
          <p:nvPr/>
        </p:nvCxnSpPr>
        <p:spPr>
          <a:xfrm rot="16200000" flipH="1">
            <a:off x="3289436" y="3703452"/>
            <a:ext cx="1413001" cy="1872208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II. ACESSO AO SISTEMA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Já cadastrado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ANA</a:t>
            </a:r>
            <a:r>
              <a:rPr lang="pt-BR" b="1" dirty="0" smtClean="0"/>
              <a:t>2016</a:t>
            </a:r>
            <a:r>
              <a:rPr lang="pt-BR" dirty="0" smtClean="0"/>
              <a:t> - Manual do Sistema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t="8245" r="28835" b="23628"/>
          <a:stretch>
            <a:fillRect/>
          </a:stretch>
        </p:blipFill>
        <p:spPr bwMode="auto">
          <a:xfrm>
            <a:off x="467544" y="1988840"/>
            <a:ext cx="8136904" cy="41868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etângulo 7"/>
          <p:cNvSpPr/>
          <p:nvPr/>
        </p:nvSpPr>
        <p:spPr>
          <a:xfrm>
            <a:off x="1835696" y="3068960"/>
            <a:ext cx="2448272" cy="86409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4644008" y="3061340"/>
            <a:ext cx="3168352" cy="87171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angulado 9"/>
          <p:cNvCxnSpPr>
            <a:stCxn id="8" idx="3"/>
            <a:endCxn id="9" idx="1"/>
          </p:cNvCxnSpPr>
          <p:nvPr/>
        </p:nvCxnSpPr>
        <p:spPr>
          <a:xfrm flipV="1">
            <a:off x="4283968" y="3497198"/>
            <a:ext cx="360040" cy="381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II. ACESSO AO SISTEMA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Esqueceu a senha?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ANA</a:t>
            </a:r>
            <a:r>
              <a:rPr lang="pt-BR" b="1" dirty="0" smtClean="0"/>
              <a:t>2016</a:t>
            </a:r>
            <a:r>
              <a:rPr lang="pt-BR" dirty="0" smtClean="0"/>
              <a:t> - Manual do Sistema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t="8245" r="28835" b="23628"/>
          <a:stretch>
            <a:fillRect/>
          </a:stretch>
        </p:blipFill>
        <p:spPr bwMode="auto">
          <a:xfrm>
            <a:off x="467544" y="1988840"/>
            <a:ext cx="8136904" cy="41868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etângulo 7"/>
          <p:cNvSpPr/>
          <p:nvPr/>
        </p:nvSpPr>
        <p:spPr>
          <a:xfrm>
            <a:off x="1835696" y="3068960"/>
            <a:ext cx="2448272" cy="86409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4572000" y="3933056"/>
            <a:ext cx="2808312" cy="57606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angulado 9"/>
          <p:cNvCxnSpPr>
            <a:stCxn id="8" idx="2"/>
            <a:endCxn id="9" idx="1"/>
          </p:cNvCxnSpPr>
          <p:nvPr/>
        </p:nvCxnSpPr>
        <p:spPr>
          <a:xfrm rot="16200000" flipH="1">
            <a:off x="3671900" y="3320988"/>
            <a:ext cx="288032" cy="1512168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III. FORMAÇÃO DO CADASTRO DE COLABORADORES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Tela de Cadastro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ANA</a:t>
            </a:r>
            <a:r>
              <a:rPr lang="pt-BR" b="1" smtClean="0"/>
              <a:t>2016</a:t>
            </a:r>
            <a:r>
              <a:rPr lang="pt-BR" smtClean="0"/>
              <a:t> - Manual do Sistema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9911" t="15490" r="19385"/>
          <a:stretch>
            <a:fillRect/>
          </a:stretch>
        </p:blipFill>
        <p:spPr bwMode="auto">
          <a:xfrm>
            <a:off x="683568" y="1700808"/>
            <a:ext cx="7776864" cy="49962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899592" y="1916832"/>
            <a:ext cx="3528392" cy="4752528"/>
          </a:xfrm>
          <a:prstGeom prst="rect">
            <a:avLst/>
          </a:prstGeom>
          <a:solidFill>
            <a:srgbClr val="FDEADA">
              <a:alpha val="52157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 smtClean="0">
                <a:solidFill>
                  <a:schemeClr val="accent6">
                    <a:lumMod val="75000"/>
                  </a:schemeClr>
                </a:solidFill>
              </a:rPr>
              <a:t>Preencher</a:t>
            </a:r>
            <a:endParaRPr lang="pt-BR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860032" y="5229200"/>
            <a:ext cx="2232248" cy="58368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angulado 9"/>
          <p:cNvCxnSpPr/>
          <p:nvPr/>
        </p:nvCxnSpPr>
        <p:spPr>
          <a:xfrm>
            <a:off x="4427984" y="2924944"/>
            <a:ext cx="432048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4860032" y="1916832"/>
            <a:ext cx="3456384" cy="2520280"/>
          </a:xfrm>
          <a:prstGeom prst="rect">
            <a:avLst/>
          </a:prstGeom>
          <a:solidFill>
            <a:srgbClr val="FDEADA">
              <a:alpha val="52157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 smtClean="0">
                <a:solidFill>
                  <a:schemeClr val="accent6">
                    <a:lumMod val="75000"/>
                  </a:schemeClr>
                </a:solidFill>
              </a:rPr>
              <a:t>Preencher</a:t>
            </a:r>
            <a:endParaRPr lang="pt-BR" sz="4800" dirty="0"/>
          </a:p>
        </p:txBody>
      </p:sp>
      <p:cxnSp>
        <p:nvCxnSpPr>
          <p:cNvPr id="22" name="Conector angulado 9"/>
          <p:cNvCxnSpPr>
            <a:endCxn id="7" idx="3"/>
          </p:cNvCxnSpPr>
          <p:nvPr/>
        </p:nvCxnSpPr>
        <p:spPr>
          <a:xfrm rot="5400000">
            <a:off x="6874351" y="4655041"/>
            <a:ext cx="1083930" cy="648072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IV.  EXPLORANDO A FUNCIONALIDADE 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IV.1  </a:t>
            </a:r>
            <a:r>
              <a:rPr lang="pt-BR" b="1" cap="small" dirty="0"/>
              <a:t>Minha </a:t>
            </a:r>
            <a:r>
              <a:rPr lang="pt-BR" b="1" cap="small" dirty="0" smtClean="0"/>
              <a:t>página</a:t>
            </a:r>
            <a:r>
              <a:rPr lang="pt-BR" dirty="0" smtClean="0"/>
              <a:t> </a:t>
            </a:r>
            <a:r>
              <a:rPr lang="pt-BR" sz="2000" dirty="0" smtClean="0"/>
              <a:t>(Blocos de Ações de acordo com o perfil)</a:t>
            </a:r>
            <a:endParaRPr lang="pt-BR" sz="28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ANA</a:t>
            </a:r>
            <a:r>
              <a:rPr lang="pt-BR" b="1" smtClean="0"/>
              <a:t>2016</a:t>
            </a:r>
            <a:r>
              <a:rPr lang="pt-BR" smtClean="0"/>
              <a:t> - Manual do Sistema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980" t="12404" r="3922" b="2196"/>
          <a:stretch>
            <a:fillRect/>
          </a:stretch>
        </p:blipFill>
        <p:spPr bwMode="auto">
          <a:xfrm>
            <a:off x="1043608" y="1772816"/>
            <a:ext cx="6984776" cy="45365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2147176" y="2204864"/>
            <a:ext cx="1944216" cy="1440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dirty="0" smtClean="0">
                <a:solidFill>
                  <a:schemeClr val="tx1"/>
                </a:solidFill>
              </a:rPr>
              <a:t>NOME CADASTRADO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067944" y="2060848"/>
            <a:ext cx="1440160" cy="432048"/>
          </a:xfrm>
          <a:prstGeom prst="rect">
            <a:avLst/>
          </a:prstGeom>
          <a:solidFill>
            <a:srgbClr val="FDEADA">
              <a:alpha val="52157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PERFIL</a:t>
            </a:r>
            <a:endParaRPr lang="pt-BR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66800" y="2760784"/>
            <a:ext cx="3145160" cy="1604319"/>
          </a:xfrm>
          <a:prstGeom prst="rect">
            <a:avLst/>
          </a:prstGeom>
          <a:solidFill>
            <a:srgbClr val="FDEADA">
              <a:alpha val="52157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POLOS</a:t>
            </a:r>
            <a:endParaRPr lang="pt-BR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499992" y="2760784"/>
            <a:ext cx="3145160" cy="1604319"/>
          </a:xfrm>
          <a:prstGeom prst="rect">
            <a:avLst/>
          </a:prstGeom>
          <a:solidFill>
            <a:srgbClr val="FDEADA">
              <a:alpha val="52157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COLABORADORES</a:t>
            </a:r>
            <a:endParaRPr lang="pt-BR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499992" y="4653136"/>
            <a:ext cx="3145160" cy="1604319"/>
          </a:xfrm>
          <a:prstGeom prst="rect">
            <a:avLst/>
          </a:prstGeom>
          <a:solidFill>
            <a:srgbClr val="FDEADA">
              <a:alpha val="52157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AGENDAMENTOS</a:t>
            </a:r>
            <a:endParaRPr lang="pt-BR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043608" y="4653136"/>
            <a:ext cx="3145160" cy="1604319"/>
          </a:xfrm>
          <a:prstGeom prst="rect">
            <a:avLst/>
          </a:prstGeom>
          <a:solidFill>
            <a:srgbClr val="FDEADA">
              <a:alpha val="52157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ESCOLAS</a:t>
            </a:r>
            <a:endParaRPr lang="pt-BR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IV.  EXPLORANDO A FUNCIONALIDADE 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IV.1  </a:t>
            </a:r>
            <a:r>
              <a:rPr lang="pt-BR" b="1" cap="small" dirty="0"/>
              <a:t>Minha página</a:t>
            </a:r>
            <a:r>
              <a:rPr lang="pt-BR" dirty="0"/>
              <a:t>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ANA</a:t>
            </a:r>
            <a:r>
              <a:rPr lang="pt-BR" b="1" smtClean="0"/>
              <a:t>2016</a:t>
            </a:r>
            <a:r>
              <a:rPr lang="pt-BR" smtClean="0"/>
              <a:t> - Manual do Sistema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980" t="12404" r="3922" b="2196"/>
          <a:stretch>
            <a:fillRect/>
          </a:stretch>
        </p:blipFill>
        <p:spPr bwMode="auto">
          <a:xfrm>
            <a:off x="1043608" y="1772816"/>
            <a:ext cx="6984776" cy="45365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2147176" y="2204864"/>
            <a:ext cx="1944216" cy="1440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dirty="0" smtClean="0">
                <a:solidFill>
                  <a:schemeClr val="tx1"/>
                </a:solidFill>
              </a:rPr>
              <a:t>NOME CADASTRADO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43608" y="2420888"/>
            <a:ext cx="6984776" cy="360040"/>
          </a:xfrm>
          <a:prstGeom prst="rect">
            <a:avLst/>
          </a:prstGeom>
          <a:solidFill>
            <a:srgbClr val="FDEADA">
              <a:alpha val="52157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← Links para o TUTORIAL e este POWER POINT</a:t>
            </a:r>
            <a:endParaRPr lang="pt-BR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1039</Words>
  <Application>Microsoft Office PowerPoint</Application>
  <PresentationFormat>Apresentação na tela (4:3)</PresentationFormat>
  <Paragraphs>174</Paragraphs>
  <Slides>38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39" baseType="lpstr">
      <vt:lpstr>Tema do Office</vt:lpstr>
      <vt:lpstr>ANA2016</vt:lpstr>
      <vt:lpstr>I. APRESENTAÇÃO</vt:lpstr>
      <vt:lpstr>II. ACESSO AO SISTEMA</vt:lpstr>
      <vt:lpstr>II. ACESSO AO SISTEMA</vt:lpstr>
      <vt:lpstr>II. ACESSO AO SISTEMA</vt:lpstr>
      <vt:lpstr>II. ACESSO AO SISTEMA</vt:lpstr>
      <vt:lpstr>III. FORMAÇÃO DO CADASTRO DE COLABORADORES</vt:lpstr>
      <vt:lpstr>IV.  EXPLORANDO A FUNCIONALIDADE DO SISTEMA</vt:lpstr>
      <vt:lpstr>IV.  EXPLORANDO A FUNCIONALIDADE DO SISTEMA</vt:lpstr>
      <vt:lpstr>IV.  EXPLORANDO A FUNCIONALIDADE DO SISTEMA</vt:lpstr>
      <vt:lpstr>IV.  EXPLORANDO A FUNCIONALIDADE DO SISTEMA</vt:lpstr>
      <vt:lpstr>V.  Bloco de ações: POLOS</vt:lpstr>
      <vt:lpstr>V.  Bloco de ações: POLOS</vt:lpstr>
      <vt:lpstr>V.  Bloco de ações: POLOS</vt:lpstr>
      <vt:lpstr>V.  Bloco de ações: POLOS</vt:lpstr>
      <vt:lpstr>V.  Bloco de ações: POLOS</vt:lpstr>
      <vt:lpstr>VI. Bloco de ações: COLABORADORES</vt:lpstr>
      <vt:lpstr>VI. Bloco de ações: COLABORADORES</vt:lpstr>
      <vt:lpstr>VI. Bloco de ações: COLABORADORES</vt:lpstr>
      <vt:lpstr>VI. Bloco de ações: COLABORADORES</vt:lpstr>
      <vt:lpstr>VI. Bloco de ações: COLABORADORES</vt:lpstr>
      <vt:lpstr>VII.  Bloco de ações: ESCOLAS</vt:lpstr>
      <vt:lpstr>VII.  Bloco de ações: ESCOLAS</vt:lpstr>
      <vt:lpstr>VII.  Bloco de ações: ESCOLAS</vt:lpstr>
      <vt:lpstr>VIII. Bloco de ações: AGENDAMENTOS</vt:lpstr>
      <vt:lpstr>VIII. Bloco de ações: AGENDAMENTOS</vt:lpstr>
      <vt:lpstr>VIII. Bloco de ações: AGENDAMENTOS</vt:lpstr>
      <vt:lpstr>VIII. Bloco de ações: AGENDAMENTOS</vt:lpstr>
      <vt:lpstr>VIII. Bloco de ações: AGENDAMENTOS</vt:lpstr>
      <vt:lpstr>VIII. Bloco de ações: AGENDAMENTOS</vt:lpstr>
      <vt:lpstr>VIII. Bloco de ações: AGENDAMENTOS</vt:lpstr>
      <vt:lpstr>VIII. Bloco de ações: AGENDAMENTOS</vt:lpstr>
      <vt:lpstr>VIII. Bloco de ações: AGENDAMENTOS</vt:lpstr>
      <vt:lpstr>IX.  Relatórios Diversos</vt:lpstr>
      <vt:lpstr>IX.  Relatórios Diversos</vt:lpstr>
      <vt:lpstr>IX.  Relatórios Diversos</vt:lpstr>
      <vt:lpstr>Atualização do Manual do Sistema</vt:lpstr>
      <vt:lpstr>Microsoft Power Point Viewer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ANA2016</dc:title>
  <dc:creator>Bárbara</dc:creator>
  <cp:lastModifiedBy>FGV</cp:lastModifiedBy>
  <cp:revision>58</cp:revision>
  <dcterms:created xsi:type="dcterms:W3CDTF">2016-10-05T22:22:03Z</dcterms:created>
  <dcterms:modified xsi:type="dcterms:W3CDTF">2016-10-06T22:29:18Z</dcterms:modified>
</cp:coreProperties>
</file>