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1" name="Shape 5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solidFill>
          <a:srgbClr val="F2E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8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0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1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" name="Google Shape;64;p14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" name="Google Shape;65;p14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643101" y="364603"/>
            <a:ext cx="4070688" cy="2699797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3300" i="1">
                <a:solidFill>
                  <a:srgbClr val="155767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117" name="Google Shape;67;p14"/>
          <p:cNvSpPr>
            <a:spLocks noGrp="1"/>
          </p:cNvSpPr>
          <p:nvPr>
            <p:ph type="pic" idx="21"/>
          </p:nvPr>
        </p:nvSpPr>
        <p:spPr>
          <a:xfrm>
            <a:off x="4218580" y="-5035"/>
            <a:ext cx="4934103" cy="5170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1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2" name="Google Shape;69;p15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Google Shape;70;p15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" name="Google Shape;71;p15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5" name="Google Shape;72;p15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6" name="Google Shape;73;p15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7" name="Google Shape;74;p15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8" name="Google Shape;75;p15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27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6220" y="1524495"/>
            <a:ext cx="3347256" cy="3050621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Google Shape;78;p15"/>
          <p:cNvSpPr txBox="1">
            <a:spLocks noGrp="1"/>
          </p:cNvSpPr>
          <p:nvPr>
            <p:ph type="body" sz="half" idx="21"/>
          </p:nvPr>
        </p:nvSpPr>
        <p:spPr>
          <a:xfrm>
            <a:off x="4606290" y="1524495"/>
            <a:ext cx="3909060" cy="3050621"/>
          </a:xfrm>
          <a:prstGeom prst="rect">
            <a:avLst/>
          </a:prstGeom>
        </p:spPr>
        <p:txBody>
          <a:bodyPr lIns="34275" tIns="34275" rIns="34275" bIns="34275"/>
          <a:lstStyle/>
          <a:p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0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1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2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3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4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5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6" name="Google Shape;83;p16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Google Shape;84;p16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8" name="Google Shape;85;p16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9" name="Google Shape;86;p16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1143000" y="557753"/>
            <a:ext cx="6858000" cy="2520943"/>
          </a:xfrm>
          <a:prstGeom prst="rect">
            <a:avLst/>
          </a:prstGeom>
        </p:spPr>
        <p:txBody>
          <a:bodyPr lIns="34275" tIns="34275" rIns="34275" bIns="34275" anchor="b"/>
          <a:lstStyle>
            <a:lvl1pPr algn="ctr">
              <a:lnSpc>
                <a:spcPct val="90000"/>
              </a:lnSpc>
              <a:defRPr sz="33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161" name="Google Shape;88;p16"/>
          <p:cNvSpPr>
            <a:spLocks noGrp="1"/>
          </p:cNvSpPr>
          <p:nvPr>
            <p:ph type="pic" sz="half" idx="21"/>
          </p:nvPr>
        </p:nvSpPr>
        <p:spPr>
          <a:xfrm>
            <a:off x="-5715" y="3574824"/>
            <a:ext cx="9155432" cy="1591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0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2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3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4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5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Google Shape;90;p17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7" name="Google Shape;91;p17"/>
          <p:cNvSpPr/>
          <p:nvPr/>
        </p:nvSpPr>
        <p:spPr>
          <a:xfrm flipH="1">
            <a:off x="8183863" y="-2"/>
            <a:ext cx="685187" cy="514350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8" name="Title Text"/>
          <p:cNvSpPr txBox="1">
            <a:spLocks noGrp="1"/>
          </p:cNvSpPr>
          <p:nvPr>
            <p:ph type="title"/>
          </p:nvPr>
        </p:nvSpPr>
        <p:spPr>
          <a:xfrm>
            <a:off x="2977588" y="138896"/>
            <a:ext cx="5198129" cy="1129122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27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179" name="Google Shape;93;p17"/>
          <p:cNvSpPr>
            <a:spLocks noGrp="1"/>
          </p:cNvSpPr>
          <p:nvPr>
            <p:ph type="pic" sz="half" idx="21"/>
          </p:nvPr>
        </p:nvSpPr>
        <p:spPr>
          <a:xfrm>
            <a:off x="-14092" y="-17146"/>
            <a:ext cx="2468882" cy="51777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977587" y="1516795"/>
            <a:ext cx="5206279" cy="3223262"/>
          </a:xfrm>
          <a:prstGeom prst="rect">
            <a:avLst/>
          </a:prstGeom>
        </p:spPr>
        <p:txBody>
          <a:bodyPr lIns="34275" tIns="34275" rIns="34275" bIns="34275"/>
          <a:lstStyle>
            <a:lvl1pPr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9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0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1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2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3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4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5" name="Google Shape;96;p18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" name="Google Shape;97;p18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7" name="Google Shape;98;p18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" name="Google Shape;99;p18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9" name="Google Shape;100;p18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0" name="Google Shape;101;p18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1" name="Google Shape;102;p18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2" name="Title Text"/>
          <p:cNvSpPr txBox="1">
            <a:spLocks noGrp="1"/>
          </p:cNvSpPr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27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2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8648" y="1559221"/>
            <a:ext cx="2576722" cy="3050621"/>
          </a:xfrm>
          <a:prstGeom prst="rect">
            <a:avLst/>
          </a:prstGeom>
        </p:spPr>
        <p:txBody>
          <a:bodyPr lIns="34275" tIns="34275" rIns="34275" bIns="34275"/>
          <a:lstStyle>
            <a:lvl1pPr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FontTx/>
              <a:buAutoNum type="arabicPeriod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FontTx/>
              <a:buAutoNum type="alphaLcPeriod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FontTx/>
              <a:buAutoNum type="arabicParenR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FontTx/>
              <a:buAutoNum type="alphaLcParenR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FontTx/>
              <a:buAutoNum type="romanLcPeriod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Google Shape;105;p18"/>
          <p:cNvSpPr txBox="1">
            <a:spLocks noGrp="1"/>
          </p:cNvSpPr>
          <p:nvPr>
            <p:ph type="body" sz="half" idx="21"/>
          </p:nvPr>
        </p:nvSpPr>
        <p:spPr>
          <a:xfrm>
            <a:off x="3724154" y="1565486"/>
            <a:ext cx="4505446" cy="3050621"/>
          </a:xfrm>
          <a:prstGeom prst="rect">
            <a:avLst/>
          </a:prstGeom>
        </p:spPr>
        <p:txBody>
          <a:bodyPr lIns="34275" tIns="34275" rIns="34275" bIns="34275"/>
          <a:lstStyle/>
          <a:p>
            <a:endParaRPr/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3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4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5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7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8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9" name="Google Shape;110;p19"/>
          <p:cNvSpPr/>
          <p:nvPr/>
        </p:nvSpPr>
        <p:spPr>
          <a:xfrm flipH="1">
            <a:off x="-1" y="8680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0" name="Google Shape;111;p19"/>
          <p:cNvSpPr/>
          <p:nvPr/>
        </p:nvSpPr>
        <p:spPr>
          <a:xfrm flipH="1">
            <a:off x="0" y="8679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1" name="Google Shape;112;p19"/>
          <p:cNvSpPr/>
          <p:nvPr/>
        </p:nvSpPr>
        <p:spPr>
          <a:xfrm flipH="1" flipV="1">
            <a:off x="-32148" y="4352080"/>
            <a:ext cx="4714878" cy="800103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2" name="Google Shape;113;p19"/>
          <p:cNvSpPr/>
          <p:nvPr/>
        </p:nvSpPr>
        <p:spPr>
          <a:xfrm flipH="1">
            <a:off x="6347221" y="4394944"/>
            <a:ext cx="2796779" cy="757240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3" name="Google Shape;114;p19"/>
          <p:cNvSpPr/>
          <p:nvPr/>
        </p:nvSpPr>
        <p:spPr>
          <a:xfrm flipH="1">
            <a:off x="8657367" y="1244549"/>
            <a:ext cx="486634" cy="3907633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4" name="Google Shape;115;p19"/>
          <p:cNvSpPr/>
          <p:nvPr/>
        </p:nvSpPr>
        <p:spPr>
          <a:xfrm flipH="1" flipV="1">
            <a:off x="8086165" y="8681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5" name="Google Shape;116;p19"/>
          <p:cNvSpPr/>
          <p:nvPr/>
        </p:nvSpPr>
        <p:spPr>
          <a:xfrm flipH="1" flipV="1">
            <a:off x="4897040" y="5107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27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2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490752"/>
            <a:ext cx="5231035" cy="3223261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Google Shape;119;p19"/>
          <p:cNvSpPr txBox="1">
            <a:spLocks noGrp="1"/>
          </p:cNvSpPr>
          <p:nvPr>
            <p:ph type="body" sz="quarter" idx="21"/>
          </p:nvPr>
        </p:nvSpPr>
        <p:spPr>
          <a:xfrm>
            <a:off x="5937813" y="1490752"/>
            <a:ext cx="2577539" cy="3223263"/>
          </a:xfrm>
          <a:prstGeom prst="rect">
            <a:avLst/>
          </a:prstGeom>
        </p:spPr>
        <p:txBody>
          <a:bodyPr lIns="34275" tIns="34275" rIns="34275" bIns="34275"/>
          <a:lstStyle/>
          <a:p>
            <a:endParaRPr/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7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8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39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0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1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2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3" name="Title Text"/>
          <p:cNvSpPr txBox="1">
            <a:spLocks noGrp="1"/>
          </p:cNvSpPr>
          <p:nvPr>
            <p:ph type="title"/>
          </p:nvPr>
        </p:nvSpPr>
        <p:spPr>
          <a:xfrm>
            <a:off x="637626" y="657226"/>
            <a:ext cx="7591974" cy="489042"/>
          </a:xfrm>
          <a:prstGeom prst="rect">
            <a:avLst/>
          </a:prstGeom>
        </p:spPr>
        <p:txBody>
          <a:bodyPr lIns="34275" tIns="34275" rIns="34275" bIns="34275" anchor="ctr"/>
          <a:lstStyle>
            <a:lvl1pPr algn="ctr">
              <a:lnSpc>
                <a:spcPct val="90000"/>
              </a:lnSpc>
              <a:defRPr sz="27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244" name="Body Level One…"/>
          <p:cNvSpPr txBox="1">
            <a:spLocks noGrp="1"/>
          </p:cNvSpPr>
          <p:nvPr>
            <p:ph type="body" idx="1"/>
          </p:nvPr>
        </p:nvSpPr>
        <p:spPr>
          <a:xfrm>
            <a:off x="637626" y="1371600"/>
            <a:ext cx="7594773" cy="3263504"/>
          </a:xfrm>
          <a:prstGeom prst="rect">
            <a:avLst/>
          </a:prstGeom>
        </p:spPr>
        <p:txBody>
          <a:bodyPr lIns="0" tIns="0" rIns="0" bIns="0"/>
          <a:lstStyle>
            <a:lvl1pPr indent="-31750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75360" indent="-365759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56870" indent="-38372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74850" indent="-4381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2050" indent="-4381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3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4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5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6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7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8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9" name="Google Shape;129;p21"/>
          <p:cNvSpPr/>
          <p:nvPr/>
        </p:nvSpPr>
        <p:spPr>
          <a:xfrm flipH="1">
            <a:off x="-1" y="8680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0" name="Google Shape;130;p21"/>
          <p:cNvSpPr/>
          <p:nvPr/>
        </p:nvSpPr>
        <p:spPr>
          <a:xfrm flipH="1">
            <a:off x="0" y="8679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1" name="Google Shape;131;p21"/>
          <p:cNvSpPr/>
          <p:nvPr/>
        </p:nvSpPr>
        <p:spPr>
          <a:xfrm flipH="1" flipV="1">
            <a:off x="-32148" y="4352080"/>
            <a:ext cx="4714878" cy="800103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2" name="Google Shape;132;p21"/>
          <p:cNvSpPr/>
          <p:nvPr/>
        </p:nvSpPr>
        <p:spPr>
          <a:xfrm flipH="1">
            <a:off x="6347221" y="4394944"/>
            <a:ext cx="2796779" cy="757240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3" name="Google Shape;133;p21"/>
          <p:cNvSpPr/>
          <p:nvPr/>
        </p:nvSpPr>
        <p:spPr>
          <a:xfrm flipH="1">
            <a:off x="8657367" y="1244549"/>
            <a:ext cx="486634" cy="3907633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4" name="Google Shape;134;p21"/>
          <p:cNvSpPr/>
          <p:nvPr/>
        </p:nvSpPr>
        <p:spPr>
          <a:xfrm flipH="1" flipV="1">
            <a:off x="8086165" y="8681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5" name="Google Shape;135;p21"/>
          <p:cNvSpPr/>
          <p:nvPr/>
        </p:nvSpPr>
        <p:spPr>
          <a:xfrm flipH="1" flipV="1">
            <a:off x="4897040" y="5107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6" name="Title Text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747804" cy="994175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27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2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8650" y="1602794"/>
            <a:ext cx="2112266" cy="2989685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63082" indent="-340782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47800" indent="-35560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80494" indent="-424744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7694" indent="-424744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6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7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8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9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0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1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2" name="Title Text"/>
          <p:cNvSpPr txBox="1">
            <a:spLocks noGrp="1"/>
          </p:cNvSpPr>
          <p:nvPr>
            <p:ph type="title"/>
          </p:nvPr>
        </p:nvSpPr>
        <p:spPr>
          <a:xfrm>
            <a:off x="628650" y="273842"/>
            <a:ext cx="7886700" cy="994203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sz="33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28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52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2286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2286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2286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2286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8238" y="4768075"/>
            <a:ext cx="197114" cy="183025"/>
          </a:xfrm>
          <a:prstGeom prst="rect">
            <a:avLst/>
          </a:prstGeom>
        </p:spPr>
        <p:txBody>
          <a:bodyPr lIns="34275" tIns="34275" rIns="34275" bIns="34275">
            <a:spAutoFit/>
          </a:bodyPr>
          <a:lstStyle>
            <a:lvl1pPr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3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4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5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6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7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8" name="Google Shape;148;p2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9" name="Google Shape;149;p2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0" name="Google Shape;150;p2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1" name="Title Text"/>
          <p:cNvSpPr txBox="1">
            <a:spLocks noGrp="1"/>
          </p:cNvSpPr>
          <p:nvPr>
            <p:ph type="title"/>
          </p:nvPr>
        </p:nvSpPr>
        <p:spPr>
          <a:xfrm>
            <a:off x="911302" y="396240"/>
            <a:ext cx="3771427" cy="2516246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33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3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1302" y="3020994"/>
            <a:ext cx="3771427" cy="1421231"/>
          </a:xfrm>
          <a:prstGeom prst="rect">
            <a:avLst/>
          </a:prstGeom>
        </p:spPr>
        <p:txBody>
          <a:bodyPr lIns="34275" tIns="34275" rIns="34275" bIns="34275"/>
          <a:lstStyle>
            <a:lvl1pPr marL="177800" indent="-381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 b="1">
                <a:solidFill>
                  <a:srgbClr val="BA9CA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7800" indent="1397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 b="1">
                <a:solidFill>
                  <a:srgbClr val="BA9CA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77800" indent="1397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 b="1">
                <a:solidFill>
                  <a:srgbClr val="BA9CA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7800" indent="1397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 b="1">
                <a:solidFill>
                  <a:srgbClr val="BA9CA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177800" indent="1397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 b="1">
                <a:solidFill>
                  <a:srgbClr val="BA9CA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3" name="Google Shape;153;p23"/>
          <p:cNvSpPr>
            <a:spLocks noGrp="1"/>
          </p:cNvSpPr>
          <p:nvPr>
            <p:ph type="pic" idx="21"/>
          </p:nvPr>
        </p:nvSpPr>
        <p:spPr>
          <a:xfrm>
            <a:off x="5442994" y="-8684"/>
            <a:ext cx="3709689" cy="51777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3">
    <p:bg>
      <p:bgPr>
        <a:solidFill>
          <a:srgbClr val="F2E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2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3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4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5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6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7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8" name="Google Shape;155;p24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9" name="Google Shape;156;p24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0" name="Google Shape;157;p24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1" name="Google Shape;158;p24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2" name="Google Shape;159;p24"/>
          <p:cNvSpPr>
            <a:spLocks noGrp="1"/>
          </p:cNvSpPr>
          <p:nvPr>
            <p:ph type="pic" idx="21"/>
          </p:nvPr>
        </p:nvSpPr>
        <p:spPr>
          <a:xfrm>
            <a:off x="2856" y="0"/>
            <a:ext cx="5862749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3" name="Title Text"/>
          <p:cNvSpPr txBox="1">
            <a:spLocks noGrp="1"/>
          </p:cNvSpPr>
          <p:nvPr>
            <p:ph type="title"/>
          </p:nvPr>
        </p:nvSpPr>
        <p:spPr>
          <a:xfrm>
            <a:off x="4560744" y="548671"/>
            <a:ext cx="3677134" cy="2645086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33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3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60744" y="3279911"/>
            <a:ext cx="3677134" cy="1314918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63082" indent="-340782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47800" indent="-35560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80494" indent="-424744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7694" indent="-424744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3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4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5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6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9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2268984"/>
          </a:xfrm>
          <a:prstGeom prst="rect">
            <a:avLst/>
          </a:prstGeom>
        </p:spPr>
        <p:txBody>
          <a:bodyPr lIns="34275" tIns="34275" rIns="34275" bIns="34275" anchor="b"/>
          <a:lstStyle>
            <a:lvl1pPr algn="ctr">
              <a:lnSpc>
                <a:spcPct val="90000"/>
              </a:lnSpc>
              <a:defRPr sz="50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3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290046"/>
            <a:ext cx="6858000" cy="851649"/>
          </a:xfrm>
          <a:prstGeom prst="rect">
            <a:avLst/>
          </a:prstGeom>
        </p:spPr>
        <p:txBody>
          <a:bodyPr lIns="34275" tIns="34275" rIns="34275" bIns="34275"/>
          <a:lstStyle>
            <a:lvl1pPr marL="177800" indent="-38100" algn="ctr">
              <a:lnSpc>
                <a:spcPct val="120000"/>
              </a:lnSpc>
              <a:spcBef>
                <a:spcPts val="800"/>
              </a:spcBef>
              <a:buClrTx/>
              <a:buSzTx/>
              <a:buFontTx/>
              <a:buNone/>
              <a:defRPr sz="1400" b="1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7800" indent="139700" algn="ctr">
              <a:lnSpc>
                <a:spcPct val="120000"/>
              </a:lnSpc>
              <a:spcBef>
                <a:spcPts val="800"/>
              </a:spcBef>
              <a:buClrTx/>
              <a:buSzTx/>
              <a:buFontTx/>
              <a:buNone/>
              <a:defRPr sz="1400" b="1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77800" indent="139700" algn="ctr">
              <a:lnSpc>
                <a:spcPct val="120000"/>
              </a:lnSpc>
              <a:spcBef>
                <a:spcPts val="800"/>
              </a:spcBef>
              <a:buClrTx/>
              <a:buSzTx/>
              <a:buFontTx/>
              <a:buNone/>
              <a:defRPr sz="1400" b="1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7800" indent="139700" algn="ctr">
              <a:lnSpc>
                <a:spcPct val="120000"/>
              </a:lnSpc>
              <a:spcBef>
                <a:spcPts val="800"/>
              </a:spcBef>
              <a:buClrTx/>
              <a:buSzTx/>
              <a:buFontTx/>
              <a:buNone/>
              <a:defRPr sz="1400" b="1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177800" indent="139700" algn="ctr">
              <a:lnSpc>
                <a:spcPct val="120000"/>
              </a:lnSpc>
              <a:spcBef>
                <a:spcPts val="800"/>
              </a:spcBef>
              <a:buClrTx/>
              <a:buSzTx/>
              <a:buFontTx/>
              <a:buNone/>
              <a:defRPr sz="1400" b="1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9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0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1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2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3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4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5" name="Title Text"/>
          <p:cNvSpPr txBox="1">
            <a:spLocks noGrp="1"/>
          </p:cNvSpPr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sz="33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356" name="Body Level One…"/>
          <p:cNvSpPr txBox="1">
            <a:spLocks noGrp="1"/>
          </p:cNvSpPr>
          <p:nvPr>
            <p:ph type="body" idx="1"/>
          </p:nvPr>
        </p:nvSpPr>
        <p:spPr>
          <a:xfrm>
            <a:off x="857250" y="1507164"/>
            <a:ext cx="7429500" cy="3018321"/>
          </a:xfrm>
          <a:prstGeom prst="rect">
            <a:avLst/>
          </a:prstGeom>
        </p:spPr>
        <p:txBody>
          <a:bodyPr lIns="34275" tIns="34275" rIns="34275" bIns="34275"/>
          <a:lstStyle>
            <a:lvl1pPr indent="-31750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75360" indent="-365759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56870" indent="-38372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74850" indent="-4381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2050" indent="-4381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5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6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7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8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9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0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1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5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45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3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6"/>
            <a:ext cx="7886701" cy="1125142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1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2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3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4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5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6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7" name="Title Text"/>
          <p:cNvSpPr txBox="1">
            <a:spLocks noGrp="1"/>
          </p:cNvSpPr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sz="33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3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443370"/>
            <a:ext cx="3886200" cy="3189354"/>
          </a:xfrm>
          <a:prstGeom prst="rect">
            <a:avLst/>
          </a:prstGeom>
        </p:spPr>
        <p:txBody>
          <a:bodyPr lIns="34275" tIns="34275" rIns="34275" bIns="34275"/>
          <a:lstStyle>
            <a:lvl1pPr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74088" indent="-358138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56870" indent="-38372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780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52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Google Shape;183;p28"/>
          <p:cNvSpPr txBox="1">
            <a:spLocks noGrp="1"/>
          </p:cNvSpPr>
          <p:nvPr>
            <p:ph type="body" sz="half" idx="21"/>
          </p:nvPr>
        </p:nvSpPr>
        <p:spPr>
          <a:xfrm>
            <a:off x="4629150" y="1443370"/>
            <a:ext cx="3886200" cy="3189354"/>
          </a:xfrm>
          <a:prstGeom prst="rect">
            <a:avLst/>
          </a:prstGeom>
        </p:spPr>
        <p:txBody>
          <a:bodyPr lIns="34275" tIns="34275" rIns="34275" bIns="34275"/>
          <a:lstStyle/>
          <a:p>
            <a:endParaRPr/>
          </a:p>
        </p:txBody>
      </p: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8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9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0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1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2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3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4" name="Title Text"/>
          <p:cNvSpPr txBox="1">
            <a:spLocks noGrp="1"/>
          </p:cNvSpPr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sz="33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4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300742"/>
            <a:ext cx="3868340" cy="617936"/>
          </a:xfrm>
          <a:prstGeom prst="rect">
            <a:avLst/>
          </a:prstGeom>
        </p:spPr>
        <p:txBody>
          <a:bodyPr lIns="34275" tIns="34275" rIns="34275" bIns="34275" anchor="b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500" b="1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500" b="1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500" b="1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500" b="1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500" b="1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6" name="Google Shape;190;p29"/>
          <p:cNvSpPr txBox="1">
            <a:spLocks noGrp="1"/>
          </p:cNvSpPr>
          <p:nvPr>
            <p:ph type="body" sz="half" idx="21"/>
          </p:nvPr>
        </p:nvSpPr>
        <p:spPr>
          <a:xfrm>
            <a:off x="629839" y="1918678"/>
            <a:ext cx="3868343" cy="2763443"/>
          </a:xfrm>
          <a:prstGeom prst="rect">
            <a:avLst/>
          </a:prstGeom>
        </p:spPr>
        <p:txBody>
          <a:bodyPr lIns="34275" tIns="34275" rIns="34275" bIns="34275"/>
          <a:lstStyle/>
          <a:p>
            <a:endParaRPr/>
          </a:p>
        </p:txBody>
      </p:sp>
      <p:sp>
        <p:nvSpPr>
          <p:cNvPr id="407" name="Google Shape;191;p29"/>
          <p:cNvSpPr txBox="1">
            <a:spLocks noGrp="1"/>
          </p:cNvSpPr>
          <p:nvPr>
            <p:ph type="body" sz="quarter" idx="22"/>
          </p:nvPr>
        </p:nvSpPr>
        <p:spPr>
          <a:xfrm>
            <a:off x="4629150" y="1300742"/>
            <a:ext cx="3887393" cy="617936"/>
          </a:xfrm>
          <a:prstGeom prst="rect">
            <a:avLst/>
          </a:prstGeom>
        </p:spPr>
        <p:txBody>
          <a:bodyPr lIns="34275" tIns="34275" rIns="34275" bIns="34275" anchor="b"/>
          <a:lstStyle/>
          <a:p>
            <a:endParaRPr/>
          </a:p>
        </p:txBody>
      </p:sp>
      <p:sp>
        <p:nvSpPr>
          <p:cNvPr id="408" name="Google Shape;192;p29"/>
          <p:cNvSpPr txBox="1">
            <a:spLocks noGrp="1"/>
          </p:cNvSpPr>
          <p:nvPr>
            <p:ph type="body" sz="half" idx="23"/>
          </p:nvPr>
        </p:nvSpPr>
        <p:spPr>
          <a:xfrm>
            <a:off x="4629150" y="1918678"/>
            <a:ext cx="3887393" cy="2763443"/>
          </a:xfrm>
          <a:prstGeom prst="rect">
            <a:avLst/>
          </a:prstGeom>
        </p:spPr>
        <p:txBody>
          <a:bodyPr lIns="34275" tIns="34275" rIns="34275" bIns="34275"/>
          <a:lstStyle/>
          <a:p>
            <a:endParaRPr/>
          </a:p>
        </p:txBody>
      </p:sp>
      <p:sp>
        <p:nvSpPr>
          <p:cNvPr id="4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7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8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9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0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1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2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3" name="Title Text"/>
          <p:cNvSpPr txBox="1">
            <a:spLocks noGrp="1"/>
          </p:cNvSpPr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sz="33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2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3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4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5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6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7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6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7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8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9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0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1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2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24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4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34275" tIns="34275" rIns="34275" bIns="34275"/>
          <a:lstStyle>
            <a:lvl1pPr indent="-3492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2400"/>
              <a:buChar char="•"/>
              <a:defRPr sz="2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62477" indent="-384627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2400"/>
              <a:buChar char="•"/>
              <a:defRPr sz="2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77432" indent="-423332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2400"/>
              <a:buChar char="•"/>
              <a:defRPr sz="2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011678" indent="-487678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2400"/>
              <a:buChar char="•"/>
              <a:defRPr sz="2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68878" indent="-487678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2400"/>
              <a:buChar char="•"/>
              <a:defRPr sz="2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4" name="Google Shape;208;p32"/>
          <p:cNvSpPr txBox="1">
            <a:spLocks noGrp="1"/>
          </p:cNvSpPr>
          <p:nvPr>
            <p:ph type="body" sz="quarter" idx="21"/>
          </p:nvPr>
        </p:nvSpPr>
        <p:spPr>
          <a:xfrm>
            <a:off x="629839" y="1543050"/>
            <a:ext cx="2949182" cy="2858692"/>
          </a:xfrm>
          <a:prstGeom prst="rect">
            <a:avLst/>
          </a:prstGeom>
        </p:spPr>
        <p:txBody>
          <a:bodyPr lIns="34275" tIns="34275" rIns="34275" bIns="34275"/>
          <a:lstStyle/>
          <a:p>
            <a:endParaRPr/>
          </a:p>
        </p:txBody>
      </p:sp>
      <p:sp>
        <p:nvSpPr>
          <p:cNvPr id="4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3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4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5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6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7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8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9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sz="24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470" name="Google Shape;214;p3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2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2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2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2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2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0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1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2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3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4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5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6" name="Title Text"/>
          <p:cNvSpPr txBox="1">
            <a:spLocks noGrp="1"/>
          </p:cNvSpPr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sz="33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487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3062839" y="-698427"/>
            <a:ext cx="3018322" cy="7429501"/>
          </a:xfrm>
          <a:prstGeom prst="rect">
            <a:avLst/>
          </a:prstGeom>
        </p:spPr>
        <p:txBody>
          <a:bodyPr lIns="34275" tIns="34275" rIns="34275" bIns="34275"/>
          <a:lstStyle>
            <a:lvl1pPr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74088" indent="-358138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56870" indent="-38372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780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52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6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7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8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9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0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1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2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sz="3300" i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Title Text</a:t>
            </a:r>
          </a:p>
        </p:txBody>
      </p:sp>
      <p:sp>
        <p:nvSpPr>
          <p:cNvPr id="503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1" y="-447080"/>
            <a:ext cx="4358882" cy="5800727"/>
          </a:xfrm>
          <a:prstGeom prst="rect">
            <a:avLst/>
          </a:prstGeom>
        </p:spPr>
        <p:txBody>
          <a:bodyPr lIns="34275" tIns="34275" rIns="34275" bIns="34275"/>
          <a:lstStyle>
            <a:lvl1pPr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74088" indent="-358138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56870" indent="-38372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780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52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236;p36"/>
          <p:cNvSpPr txBox="1">
            <a:spLocks noGrp="1"/>
          </p:cNvSpPr>
          <p:nvPr>
            <p:ph type="title"/>
          </p:nvPr>
        </p:nvSpPr>
        <p:spPr>
          <a:xfrm>
            <a:off x="501776" y="1228125"/>
            <a:ext cx="3344703" cy="1029002"/>
          </a:xfrm>
          <a:prstGeom prst="rect">
            <a:avLst/>
          </a:prstGeom>
        </p:spPr>
        <p:txBody>
          <a:bodyPr/>
          <a:lstStyle/>
          <a:p>
            <a:pPr algn="ctr" defTabSz="649223">
              <a:defRPr sz="2900" i="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THE NEW</a:t>
            </a:r>
            <a:br/>
            <a:r>
              <a:t>ART OF LIVING</a:t>
            </a:r>
          </a:p>
        </p:txBody>
      </p:sp>
      <p:pic>
        <p:nvPicPr>
          <p:cNvPr id="514" name="Google Shape;237;p36" descr="Google Shape;237;p36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72" r="69"/>
          <a:stretch>
            <a:fillRect/>
          </a:stretch>
        </p:blipFill>
        <p:spPr>
          <a:xfrm>
            <a:off x="4218580" y="-5035"/>
            <a:ext cx="4934103" cy="5170933"/>
          </a:xfrm>
          <a:prstGeom prst="rect">
            <a:avLst/>
          </a:prstGeom>
        </p:spPr>
      </p:pic>
      <p:pic>
        <p:nvPicPr>
          <p:cNvPr id="515" name="Google Shape;238;p36" descr="Google Shape;238;p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47" y="1691137"/>
            <a:ext cx="3936533" cy="3936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468;p44"/>
          <p:cNvSpPr txBox="1"/>
          <p:nvPr/>
        </p:nvSpPr>
        <p:spPr>
          <a:xfrm>
            <a:off x="1760669" y="348796"/>
            <a:ext cx="5436102" cy="586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3600" b="1"/>
            </a:lvl1pPr>
          </a:lstStyle>
          <a:p>
            <a:r>
              <a:t>RISK EFFECT</a:t>
            </a:r>
          </a:p>
        </p:txBody>
      </p:sp>
      <p:sp>
        <p:nvSpPr>
          <p:cNvPr id="756" name="Google Shape;469;p44"/>
          <p:cNvSpPr txBox="1"/>
          <p:nvPr/>
        </p:nvSpPr>
        <p:spPr>
          <a:xfrm>
            <a:off x="2942950" y="4067824"/>
            <a:ext cx="3258100" cy="401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2300" b="1"/>
            </a:lvl1pPr>
          </a:lstStyle>
          <a:p>
            <a:r>
              <a:t>PROTECTION PHASE</a:t>
            </a:r>
          </a:p>
        </p:txBody>
      </p:sp>
      <p:grpSp>
        <p:nvGrpSpPr>
          <p:cNvPr id="761" name="Google Shape;470;p44"/>
          <p:cNvGrpSpPr/>
          <p:nvPr/>
        </p:nvGrpSpPr>
        <p:grpSpPr>
          <a:xfrm>
            <a:off x="1031765" y="1907434"/>
            <a:ext cx="1597254" cy="1401558"/>
            <a:chOff x="0" y="0"/>
            <a:chExt cx="1597252" cy="1401556"/>
          </a:xfrm>
        </p:grpSpPr>
        <p:grpSp>
          <p:nvGrpSpPr>
            <p:cNvPr id="759" name="Google Shape;471;p44"/>
            <p:cNvGrpSpPr/>
            <p:nvPr/>
          </p:nvGrpSpPr>
          <p:grpSpPr>
            <a:xfrm>
              <a:off x="-1" y="0"/>
              <a:ext cx="1597254" cy="1401558"/>
              <a:chOff x="0" y="0"/>
              <a:chExt cx="1597252" cy="1401556"/>
            </a:xfrm>
          </p:grpSpPr>
          <p:sp>
            <p:nvSpPr>
              <p:cNvPr id="757" name="Google Shape;472;p44"/>
              <p:cNvSpPr/>
              <p:nvPr/>
            </p:nvSpPr>
            <p:spPr>
              <a:xfrm flipH="1">
                <a:off x="8951" y="0"/>
                <a:ext cx="1" cy="140155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58" name="Google Shape;473;p44"/>
              <p:cNvSpPr/>
              <p:nvPr/>
            </p:nvSpPr>
            <p:spPr>
              <a:xfrm flipH="1" flipV="1">
                <a:off x="-1" y="1401193"/>
                <a:ext cx="1597254" cy="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760" name="Google Shape;474;p44"/>
            <p:cNvSpPr/>
            <p:nvPr/>
          </p:nvSpPr>
          <p:spPr>
            <a:xfrm flipH="1" flipV="1">
              <a:off x="0" y="1154150"/>
              <a:ext cx="1597252" cy="2"/>
            </a:xfrm>
            <a:prstGeom prst="line">
              <a:avLst/>
            </a:prstGeom>
            <a:noFill/>
            <a:ln w="28575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766" name="Google Shape;475;p44"/>
          <p:cNvGrpSpPr/>
          <p:nvPr/>
        </p:nvGrpSpPr>
        <p:grpSpPr>
          <a:xfrm>
            <a:off x="3477265" y="1912976"/>
            <a:ext cx="2003047" cy="1403343"/>
            <a:chOff x="-1" y="0"/>
            <a:chExt cx="2003046" cy="1403341"/>
          </a:xfrm>
        </p:grpSpPr>
        <p:grpSp>
          <p:nvGrpSpPr>
            <p:cNvPr id="764" name="Google Shape;476;p44"/>
            <p:cNvGrpSpPr/>
            <p:nvPr/>
          </p:nvGrpSpPr>
          <p:grpSpPr>
            <a:xfrm>
              <a:off x="0" y="1781"/>
              <a:ext cx="2003046" cy="1401560"/>
              <a:chOff x="0" y="0"/>
              <a:chExt cx="2003044" cy="1401559"/>
            </a:xfrm>
          </p:grpSpPr>
          <p:sp>
            <p:nvSpPr>
              <p:cNvPr id="762" name="Google Shape;477;p44"/>
              <p:cNvSpPr/>
              <p:nvPr/>
            </p:nvSpPr>
            <p:spPr>
              <a:xfrm flipH="1">
                <a:off x="11225" y="-1"/>
                <a:ext cx="1" cy="140156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63" name="Google Shape;478;p44"/>
              <p:cNvSpPr/>
              <p:nvPr/>
            </p:nvSpPr>
            <p:spPr>
              <a:xfrm flipH="1" flipV="1">
                <a:off x="0" y="1399943"/>
                <a:ext cx="2003046" cy="3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765" name="Google Shape;479;p44" descr="Google Shape;479;p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" y="-1"/>
              <a:ext cx="1424348" cy="14015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82" name="Google Shape;480;p44"/>
          <p:cNvGrpSpPr/>
          <p:nvPr/>
        </p:nvGrpSpPr>
        <p:grpSpPr>
          <a:xfrm>
            <a:off x="6336639" y="1825494"/>
            <a:ext cx="2003046" cy="1481864"/>
            <a:chOff x="0" y="0"/>
            <a:chExt cx="2003044" cy="1481862"/>
          </a:xfrm>
        </p:grpSpPr>
        <p:grpSp>
          <p:nvGrpSpPr>
            <p:cNvPr id="769" name="Google Shape;481;p44"/>
            <p:cNvGrpSpPr/>
            <p:nvPr/>
          </p:nvGrpSpPr>
          <p:grpSpPr>
            <a:xfrm>
              <a:off x="-1" y="80306"/>
              <a:ext cx="2003046" cy="1401557"/>
              <a:chOff x="0" y="0"/>
              <a:chExt cx="2003044" cy="1401556"/>
            </a:xfrm>
          </p:grpSpPr>
          <p:sp>
            <p:nvSpPr>
              <p:cNvPr id="767" name="Google Shape;482;p44"/>
              <p:cNvSpPr/>
              <p:nvPr/>
            </p:nvSpPr>
            <p:spPr>
              <a:xfrm flipH="1">
                <a:off x="620" y="0"/>
                <a:ext cx="1" cy="140155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68" name="Google Shape;483;p44"/>
              <p:cNvSpPr/>
              <p:nvPr/>
            </p:nvSpPr>
            <p:spPr>
              <a:xfrm flipH="1" flipV="1">
                <a:off x="-1" y="1395669"/>
                <a:ext cx="2003046" cy="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770" name="Google Shape;484;p44"/>
            <p:cNvSpPr/>
            <p:nvPr/>
          </p:nvSpPr>
          <p:spPr>
            <a:xfrm flipV="1">
              <a:off x="4722" y="906179"/>
              <a:ext cx="244989" cy="568526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1" name="Google Shape;485;p44"/>
            <p:cNvSpPr/>
            <p:nvPr/>
          </p:nvSpPr>
          <p:spPr>
            <a:xfrm flipH="1">
              <a:off x="246333" y="912418"/>
              <a:ext cx="324450" cy="2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2" name="Google Shape;486;p44"/>
            <p:cNvSpPr/>
            <p:nvPr/>
          </p:nvSpPr>
          <p:spPr>
            <a:xfrm flipV="1">
              <a:off x="566643" y="687763"/>
              <a:ext cx="99260" cy="230343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3" name="Google Shape;487;p44"/>
            <p:cNvSpPr/>
            <p:nvPr/>
          </p:nvSpPr>
          <p:spPr>
            <a:xfrm flipH="1">
              <a:off x="665901" y="695860"/>
              <a:ext cx="324450" cy="2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4" name="Google Shape;488;p44"/>
            <p:cNvSpPr/>
            <p:nvPr/>
          </p:nvSpPr>
          <p:spPr>
            <a:xfrm flipV="1">
              <a:off x="989946" y="471534"/>
              <a:ext cx="99260" cy="230343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5" name="Google Shape;489;p44"/>
            <p:cNvSpPr/>
            <p:nvPr/>
          </p:nvSpPr>
          <p:spPr>
            <a:xfrm flipH="1">
              <a:off x="1088641" y="476982"/>
              <a:ext cx="324450" cy="2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6" name="Google Shape;490;p44"/>
            <p:cNvSpPr/>
            <p:nvPr/>
          </p:nvSpPr>
          <p:spPr>
            <a:xfrm flipV="1">
              <a:off x="1405210" y="251126"/>
              <a:ext cx="99260" cy="230343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7" name="Google Shape;491;p44"/>
            <p:cNvSpPr/>
            <p:nvPr/>
          </p:nvSpPr>
          <p:spPr>
            <a:xfrm flipH="1" flipV="1">
              <a:off x="1504469" y="257544"/>
              <a:ext cx="324450" cy="2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pic>
          <p:nvPicPr>
            <p:cNvPr id="778" name="Google Shape;492;p44" descr="Google Shape;492;p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598" y="649253"/>
              <a:ext cx="227953" cy="2177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9" name="Google Shape;493;p44" descr="Google Shape;493;p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60" y="440667"/>
              <a:ext cx="227953" cy="217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0" name="Google Shape;494;p44" descr="Google Shape;494;p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630" y="237987"/>
              <a:ext cx="227953" cy="217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1" name="Google Shape;495;p44" descr="Google Shape;495;p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2409" y="0"/>
              <a:ext cx="227953" cy="217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3" name="Google Shape;496;p44"/>
          <p:cNvSpPr txBox="1"/>
          <p:nvPr/>
        </p:nvSpPr>
        <p:spPr>
          <a:xfrm>
            <a:off x="1184630" y="3447091"/>
            <a:ext cx="1291521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NO GROWTH</a:t>
            </a:r>
          </a:p>
        </p:txBody>
      </p:sp>
      <p:sp>
        <p:nvSpPr>
          <p:cNvPr id="784" name="Google Shape;497;p44"/>
          <p:cNvSpPr txBox="1"/>
          <p:nvPr/>
        </p:nvSpPr>
        <p:spPr>
          <a:xfrm>
            <a:off x="3549188" y="3447091"/>
            <a:ext cx="1859198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GROWTH WITH RISK</a:t>
            </a:r>
          </a:p>
        </p:txBody>
      </p:sp>
      <p:sp>
        <p:nvSpPr>
          <p:cNvPr id="785" name="Google Shape;498;p44"/>
          <p:cNvSpPr txBox="1"/>
          <p:nvPr/>
        </p:nvSpPr>
        <p:spPr>
          <a:xfrm>
            <a:off x="6257188" y="3425199"/>
            <a:ext cx="2238054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GROWTH WITHOUT RISK</a:t>
            </a:r>
          </a:p>
        </p:txBody>
      </p:sp>
      <p:sp>
        <p:nvSpPr>
          <p:cNvPr id="786" name="Google Shape;499;p44"/>
          <p:cNvSpPr txBox="1"/>
          <p:nvPr/>
        </p:nvSpPr>
        <p:spPr>
          <a:xfrm>
            <a:off x="2877822" y="1104606"/>
            <a:ext cx="3388352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21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HOW MONEY GROWS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" grpId="1" animBg="1" advAuto="0"/>
      <p:bldP spid="756" grpId="9" animBg="1" advAuto="0"/>
      <p:bldP spid="761" grpId="4" animBg="1" advAuto="0"/>
      <p:bldP spid="766" grpId="5" animBg="1" advAuto="0"/>
      <p:bldP spid="782" grpId="7" animBg="1" advAuto="0"/>
      <p:bldP spid="783" grpId="3" animBg="1" advAuto="0"/>
      <p:bldP spid="784" grpId="6" animBg="1" advAuto="0"/>
      <p:bldP spid="785" grpId="8" animBg="1" advAuto="0"/>
      <p:bldP spid="786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505;p45"/>
          <p:cNvSpPr txBox="1"/>
          <p:nvPr/>
        </p:nvSpPr>
        <p:spPr>
          <a:xfrm>
            <a:off x="1853881" y="301615"/>
            <a:ext cx="5436100" cy="586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3600" b="1"/>
            </a:lvl1pPr>
          </a:lstStyle>
          <a:p>
            <a:r>
              <a:t>TAX EFFECT</a:t>
            </a:r>
          </a:p>
        </p:txBody>
      </p:sp>
      <p:sp>
        <p:nvSpPr>
          <p:cNvPr id="789" name="Google Shape;506;p45"/>
          <p:cNvSpPr txBox="1"/>
          <p:nvPr/>
        </p:nvSpPr>
        <p:spPr>
          <a:xfrm>
            <a:off x="2997248" y="4559941"/>
            <a:ext cx="3263201" cy="401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2300" b="1"/>
            </a:lvl1pPr>
          </a:lstStyle>
          <a:p>
            <a:r>
              <a:t>DISTRIBUTION PHASE</a:t>
            </a:r>
          </a:p>
        </p:txBody>
      </p:sp>
      <p:sp>
        <p:nvSpPr>
          <p:cNvPr id="790" name="Google Shape;507;p45"/>
          <p:cNvSpPr/>
          <p:nvPr/>
        </p:nvSpPr>
        <p:spPr>
          <a:xfrm flipH="1">
            <a:off x="675261" y="2149575"/>
            <a:ext cx="1963802" cy="74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B175"/>
          </a:solidFill>
          <a:ln w="12700">
            <a:solidFill>
              <a:srgbClr val="08242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grpSp>
        <p:nvGrpSpPr>
          <p:cNvPr id="793" name="Google Shape;508;p45"/>
          <p:cNvGrpSpPr/>
          <p:nvPr/>
        </p:nvGrpSpPr>
        <p:grpSpPr>
          <a:xfrm>
            <a:off x="3427267" y="2149774"/>
            <a:ext cx="1963900" cy="742199"/>
            <a:chOff x="0" y="0"/>
            <a:chExt cx="1963899" cy="742197"/>
          </a:xfrm>
        </p:grpSpPr>
        <p:sp>
          <p:nvSpPr>
            <p:cNvPr id="791" name="Google Shape;509;p45"/>
            <p:cNvSpPr/>
            <p:nvPr/>
          </p:nvSpPr>
          <p:spPr>
            <a:xfrm flipH="1">
              <a:off x="216" y="-1"/>
              <a:ext cx="1963684" cy="742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B175"/>
            </a:solidFill>
            <a:ln w="12700" cap="flat">
              <a:solidFill>
                <a:srgbClr val="08242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792" name="Google Shape;510;p45"/>
            <p:cNvSpPr/>
            <p:nvPr/>
          </p:nvSpPr>
          <p:spPr>
            <a:xfrm flipH="1">
              <a:off x="0" y="229273"/>
              <a:ext cx="1361326" cy="512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8242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grpSp>
        <p:nvGrpSpPr>
          <p:cNvPr id="796" name="Google Shape;511;p45"/>
          <p:cNvGrpSpPr/>
          <p:nvPr/>
        </p:nvGrpSpPr>
        <p:grpSpPr>
          <a:xfrm>
            <a:off x="6179705" y="2149774"/>
            <a:ext cx="1963879" cy="742045"/>
            <a:chOff x="0" y="0"/>
            <a:chExt cx="1963877" cy="742043"/>
          </a:xfrm>
        </p:grpSpPr>
        <p:sp>
          <p:nvSpPr>
            <p:cNvPr id="794" name="Google Shape;512;p45"/>
            <p:cNvSpPr/>
            <p:nvPr/>
          </p:nvSpPr>
          <p:spPr>
            <a:xfrm flipH="1">
              <a:off x="197" y="0"/>
              <a:ext cx="1963682" cy="742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8242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795" name="Google Shape;513;p45"/>
            <p:cNvSpPr/>
            <p:nvPr/>
          </p:nvSpPr>
          <p:spPr>
            <a:xfrm flipH="1">
              <a:off x="0" y="487206"/>
              <a:ext cx="667700" cy="25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B175"/>
            </a:solidFill>
            <a:ln w="12700" cap="flat">
              <a:solidFill>
                <a:srgbClr val="08242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797" name="Google Shape;514;p45"/>
          <p:cNvSpPr txBox="1"/>
          <p:nvPr/>
        </p:nvSpPr>
        <p:spPr>
          <a:xfrm>
            <a:off x="2533990" y="1008034"/>
            <a:ext cx="407590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21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HOW MONEY GETS TAXED</a:t>
            </a:r>
          </a:p>
        </p:txBody>
      </p:sp>
      <p:sp>
        <p:nvSpPr>
          <p:cNvPr id="798" name="Google Shape;515;p45"/>
          <p:cNvSpPr txBox="1"/>
          <p:nvPr/>
        </p:nvSpPr>
        <p:spPr>
          <a:xfrm>
            <a:off x="776459" y="3058343"/>
            <a:ext cx="2086301" cy="133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CHECKIN</a:t>
            </a:r>
          </a:p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SAVINGS</a:t>
            </a:r>
          </a:p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CD</a:t>
            </a:r>
          </a:p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STOCK</a:t>
            </a:r>
          </a:p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MUTUAL FUNDS</a:t>
            </a:r>
          </a:p>
        </p:txBody>
      </p:sp>
      <p:sp>
        <p:nvSpPr>
          <p:cNvPr id="799" name="Google Shape;516;p45"/>
          <p:cNvSpPr txBox="1"/>
          <p:nvPr/>
        </p:nvSpPr>
        <p:spPr>
          <a:xfrm>
            <a:off x="3870213" y="3056038"/>
            <a:ext cx="1526847" cy="1450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lnSpc>
                <a:spcPct val="111000"/>
              </a:lnSpc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401K/403B/457</a:t>
            </a:r>
          </a:p>
          <a:p>
            <a:pPr algn="ctr">
              <a:lnSpc>
                <a:spcPct val="111000"/>
              </a:lnSpc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IRA / SEP-IRA</a:t>
            </a:r>
            <a:br/>
            <a:r>
              <a:t>ANNUITY</a:t>
            </a:r>
          </a:p>
          <a:p>
            <a:pPr algn="ctr">
              <a:lnSpc>
                <a:spcPct val="111000"/>
              </a:lnSpc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PENSION</a:t>
            </a:r>
          </a:p>
          <a:p>
            <a:pPr algn="ctr">
              <a:lnSpc>
                <a:spcPct val="111000"/>
              </a:lnSpc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TSP</a:t>
            </a:r>
          </a:p>
        </p:txBody>
      </p:sp>
      <p:sp>
        <p:nvSpPr>
          <p:cNvPr id="800" name="Google Shape;517;p45"/>
          <p:cNvSpPr txBox="1"/>
          <p:nvPr/>
        </p:nvSpPr>
        <p:spPr>
          <a:xfrm>
            <a:off x="5898138" y="3056038"/>
            <a:ext cx="2884923" cy="159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ROTH IRA</a:t>
            </a:r>
            <a:br/>
            <a:r>
              <a:t>529 COLLEGE SAVINGS</a:t>
            </a:r>
            <a:br/>
            <a:r>
              <a:t>EXECUTIVE BONUS</a:t>
            </a:r>
            <a:br/>
            <a:r>
              <a:t>LONG TERM CARE</a:t>
            </a:r>
          </a:p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CASH VALUE LIFE INSURANCE</a:t>
            </a:r>
          </a:p>
        </p:txBody>
      </p:sp>
      <p:sp>
        <p:nvSpPr>
          <p:cNvPr id="801" name="Google Shape;518;p45"/>
          <p:cNvSpPr txBox="1"/>
          <p:nvPr/>
        </p:nvSpPr>
        <p:spPr>
          <a:xfrm>
            <a:off x="1025750" y="1665919"/>
            <a:ext cx="1368703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7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TAX NOW</a:t>
            </a:r>
          </a:p>
        </p:txBody>
      </p:sp>
      <p:sp>
        <p:nvSpPr>
          <p:cNvPr id="802" name="Google Shape;519;p45"/>
          <p:cNvSpPr txBox="1"/>
          <p:nvPr/>
        </p:nvSpPr>
        <p:spPr>
          <a:xfrm>
            <a:off x="3944551" y="1638593"/>
            <a:ext cx="1368701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7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TAX LATER</a:t>
            </a:r>
          </a:p>
        </p:txBody>
      </p:sp>
      <p:sp>
        <p:nvSpPr>
          <p:cNvPr id="803" name="Google Shape;520;p45"/>
          <p:cNvSpPr txBox="1"/>
          <p:nvPr/>
        </p:nvSpPr>
        <p:spPr>
          <a:xfrm>
            <a:off x="6413636" y="1642449"/>
            <a:ext cx="207190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7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TAX ADVANTAGE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1" animBg="1" advAuto="0"/>
      <p:bldP spid="789" grpId="12" animBg="1" advAuto="0"/>
      <p:bldP spid="790" grpId="4" animBg="1" advAuto="0"/>
      <p:bldP spid="793" grpId="7" animBg="1" advAuto="0"/>
      <p:bldP spid="796" grpId="10" animBg="1" advAuto="0"/>
      <p:bldP spid="797" grpId="2" animBg="1" advAuto="0"/>
      <p:bldP spid="798" grpId="5" build="p" bldLvl="5" animBg="1" advAuto="0"/>
      <p:bldP spid="799" grpId="8" build="p" bldLvl="5" animBg="1" advAuto="0"/>
      <p:bldP spid="800" grpId="11" build="p" bldLvl="5" animBg="1" advAuto="0"/>
      <p:bldP spid="801" grpId="3" animBg="1" advAuto="0"/>
      <p:bldP spid="802" grpId="6" animBg="1" advAuto="0"/>
      <p:bldP spid="803" grpId="9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526;p46"/>
          <p:cNvSpPr txBox="1">
            <a:spLocks noGrp="1"/>
          </p:cNvSpPr>
          <p:nvPr>
            <p:ph type="title"/>
          </p:nvPr>
        </p:nvSpPr>
        <p:spPr>
          <a:xfrm>
            <a:off x="1603886" y="173205"/>
            <a:ext cx="5936103" cy="2224504"/>
          </a:xfrm>
          <a:prstGeom prst="rect">
            <a:avLst/>
          </a:prstGeom>
        </p:spPr>
        <p:txBody>
          <a:bodyPr/>
          <a:lstStyle/>
          <a:p>
            <a:pPr>
              <a:defRPr sz="3600" i="0">
                <a:latin typeface="+mn-lt"/>
                <a:ea typeface="+mn-ea"/>
                <a:cs typeface="+mn-cs"/>
                <a:sym typeface="Arial"/>
              </a:defRPr>
            </a:pPr>
            <a:r>
              <a:t>COMPANIES THAT </a:t>
            </a:r>
            <a:r>
              <a:rPr b="1"/>
              <a:t>REVOLUTIONIZED</a:t>
            </a:r>
            <a:r>
              <a:t> THEIR INDUSTRY HAVE ONE THING IN COMMON</a:t>
            </a:r>
          </a:p>
        </p:txBody>
      </p:sp>
      <p:pic>
        <p:nvPicPr>
          <p:cNvPr id="806" name="Google Shape;527;p46" descr="Google Shape;527;p46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9" r="18"/>
          <a:stretch>
            <a:fillRect/>
          </a:stretch>
        </p:blipFill>
        <p:spPr>
          <a:xfrm>
            <a:off x="-5716" y="3574824"/>
            <a:ext cx="9155434" cy="1591057"/>
          </a:xfrm>
          <a:prstGeom prst="rect">
            <a:avLst/>
          </a:prstGeom>
        </p:spPr>
      </p:pic>
      <p:sp>
        <p:nvSpPr>
          <p:cNvPr id="807" name="Google Shape;528;p46"/>
          <p:cNvSpPr txBox="1"/>
          <p:nvPr/>
        </p:nvSpPr>
        <p:spPr>
          <a:xfrm>
            <a:off x="2394042" y="2683105"/>
            <a:ext cx="4355802" cy="710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4500" b="1"/>
            </a:lvl1pPr>
          </a:lstStyle>
          <a:p>
            <a:r>
              <a:t>PHILOSOPHY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534;p47"/>
          <p:cNvSpPr txBox="1"/>
          <p:nvPr/>
        </p:nvSpPr>
        <p:spPr>
          <a:xfrm>
            <a:off x="1513807" y="200353"/>
            <a:ext cx="6037903" cy="48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3000" b="1"/>
            </a:lvl1pPr>
          </a:lstStyle>
          <a:p>
            <a:r>
              <a:t>WHAT IS MORE POWERFUL?</a:t>
            </a:r>
          </a:p>
        </p:txBody>
      </p:sp>
      <p:grpSp>
        <p:nvGrpSpPr>
          <p:cNvPr id="812" name="Google Shape;535;p47"/>
          <p:cNvGrpSpPr/>
          <p:nvPr/>
        </p:nvGrpSpPr>
        <p:grpSpPr>
          <a:xfrm>
            <a:off x="729136" y="879064"/>
            <a:ext cx="1983573" cy="494103"/>
            <a:chOff x="0" y="0"/>
            <a:chExt cx="1983572" cy="494101"/>
          </a:xfrm>
        </p:grpSpPr>
        <p:sp>
          <p:nvSpPr>
            <p:cNvPr id="810" name="Google Shape;536;p47"/>
            <p:cNvSpPr/>
            <p:nvPr/>
          </p:nvSpPr>
          <p:spPr>
            <a:xfrm>
              <a:off x="-1" y="-1"/>
              <a:ext cx="1983574" cy="49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45" y="0"/>
                  </a:lnTo>
                  <a:lnTo>
                    <a:pt x="20255" y="0"/>
                  </a:lnTo>
                  <a:lnTo>
                    <a:pt x="21600" y="10800"/>
                  </a:lnTo>
                  <a:lnTo>
                    <a:pt x="20255" y="21600"/>
                  </a:lnTo>
                  <a:lnTo>
                    <a:pt x="1345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1" name="Google Shape;537;p47"/>
            <p:cNvSpPr txBox="1"/>
            <p:nvPr/>
          </p:nvSpPr>
          <p:spPr>
            <a:xfrm>
              <a:off x="79927" y="72000"/>
              <a:ext cx="1833891" cy="352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000" b="1"/>
              </a:lvl1pPr>
            </a:lstStyle>
            <a:p>
              <a:r>
                <a:t>PHILOSOPHY</a:t>
              </a:r>
            </a:p>
          </p:txBody>
        </p:sp>
      </p:grpSp>
      <p:grpSp>
        <p:nvGrpSpPr>
          <p:cNvPr id="815" name="Google Shape;538;p47"/>
          <p:cNvGrpSpPr/>
          <p:nvPr/>
        </p:nvGrpSpPr>
        <p:grpSpPr>
          <a:xfrm>
            <a:off x="3359934" y="874400"/>
            <a:ext cx="2028192" cy="494101"/>
            <a:chOff x="0" y="0"/>
            <a:chExt cx="2028190" cy="494100"/>
          </a:xfrm>
        </p:grpSpPr>
        <p:sp>
          <p:nvSpPr>
            <p:cNvPr id="813" name="Google Shape;539;p47"/>
            <p:cNvSpPr/>
            <p:nvPr/>
          </p:nvSpPr>
          <p:spPr>
            <a:xfrm>
              <a:off x="0" y="0"/>
              <a:ext cx="2028191" cy="494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16" y="0"/>
                  </a:lnTo>
                  <a:lnTo>
                    <a:pt x="20284" y="0"/>
                  </a:lnTo>
                  <a:lnTo>
                    <a:pt x="21600" y="10800"/>
                  </a:lnTo>
                  <a:lnTo>
                    <a:pt x="20284" y="21600"/>
                  </a:lnTo>
                  <a:lnTo>
                    <a:pt x="1316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4" name="Google Shape;540;p47"/>
            <p:cNvSpPr txBox="1"/>
            <p:nvPr/>
          </p:nvSpPr>
          <p:spPr>
            <a:xfrm>
              <a:off x="19539" y="71722"/>
              <a:ext cx="1965043" cy="352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000" b="1"/>
              </a:lvl1pPr>
            </a:lstStyle>
            <a:p>
              <a:r>
                <a:t>COMPANY</a:t>
              </a:r>
            </a:p>
          </p:txBody>
        </p:sp>
      </p:grpSp>
      <p:grpSp>
        <p:nvGrpSpPr>
          <p:cNvPr id="818" name="Google Shape;541;p47"/>
          <p:cNvGrpSpPr/>
          <p:nvPr/>
        </p:nvGrpSpPr>
        <p:grpSpPr>
          <a:xfrm>
            <a:off x="6143788" y="878764"/>
            <a:ext cx="1983536" cy="494101"/>
            <a:chOff x="0" y="0"/>
            <a:chExt cx="1983535" cy="494100"/>
          </a:xfrm>
        </p:grpSpPr>
        <p:sp>
          <p:nvSpPr>
            <p:cNvPr id="816" name="Google Shape;542;p47"/>
            <p:cNvSpPr/>
            <p:nvPr/>
          </p:nvSpPr>
          <p:spPr>
            <a:xfrm>
              <a:off x="-1" y="0"/>
              <a:ext cx="1983537" cy="494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45" y="0"/>
                  </a:lnTo>
                  <a:lnTo>
                    <a:pt x="20255" y="0"/>
                  </a:lnTo>
                  <a:lnTo>
                    <a:pt x="21600" y="10800"/>
                  </a:lnTo>
                  <a:lnTo>
                    <a:pt x="20255" y="21600"/>
                  </a:lnTo>
                  <a:lnTo>
                    <a:pt x="1345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7" name="Google Shape;543;p47"/>
            <p:cNvSpPr txBox="1"/>
            <p:nvPr/>
          </p:nvSpPr>
          <p:spPr>
            <a:xfrm>
              <a:off x="65771" y="63047"/>
              <a:ext cx="1909442" cy="352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000" b="1"/>
              </a:lvl1pPr>
            </a:lstStyle>
            <a:p>
              <a:r>
                <a:t>PRODUCT</a:t>
              </a:r>
            </a:p>
          </p:txBody>
        </p:sp>
      </p:grpSp>
      <p:grpSp>
        <p:nvGrpSpPr>
          <p:cNvPr id="821" name="Google Shape;544;p47"/>
          <p:cNvGrpSpPr/>
          <p:nvPr/>
        </p:nvGrpSpPr>
        <p:grpSpPr>
          <a:xfrm>
            <a:off x="852546" y="1529192"/>
            <a:ext cx="1736908" cy="446142"/>
            <a:chOff x="0" y="0"/>
            <a:chExt cx="1736906" cy="446141"/>
          </a:xfrm>
        </p:grpSpPr>
        <p:sp>
          <p:nvSpPr>
            <p:cNvPr id="819" name="Google Shape;545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20" name="Google Shape;546;p47"/>
            <p:cNvSpPr txBox="1"/>
            <p:nvPr/>
          </p:nvSpPr>
          <p:spPr>
            <a:xfrm>
              <a:off x="105290" y="87578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CONVENIENCE</a:t>
              </a:r>
            </a:p>
          </p:txBody>
        </p:sp>
      </p:grpSp>
      <p:grpSp>
        <p:nvGrpSpPr>
          <p:cNvPr id="824" name="Google Shape;547;p47"/>
          <p:cNvGrpSpPr/>
          <p:nvPr/>
        </p:nvGrpSpPr>
        <p:grpSpPr>
          <a:xfrm>
            <a:off x="6246651" y="1502603"/>
            <a:ext cx="1736908" cy="446143"/>
            <a:chOff x="0" y="0"/>
            <a:chExt cx="1736906" cy="446141"/>
          </a:xfrm>
        </p:grpSpPr>
        <p:sp>
          <p:nvSpPr>
            <p:cNvPr id="822" name="Google Shape;548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23" name="Google Shape;549;p47"/>
            <p:cNvSpPr txBox="1"/>
            <p:nvPr/>
          </p:nvSpPr>
          <p:spPr>
            <a:xfrm>
              <a:off x="221242" y="87578"/>
              <a:ext cx="1294297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RETAIL</a:t>
              </a:r>
            </a:p>
          </p:txBody>
        </p:sp>
      </p:grpSp>
      <p:pic>
        <p:nvPicPr>
          <p:cNvPr id="825" name="Google Shape;550;p47" descr="Google Shape;550;p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856" y="1571412"/>
            <a:ext cx="1317524" cy="494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6" name="Google Shape;551;p47" descr="Google Shape;551;p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258" y="2094726"/>
            <a:ext cx="685557" cy="682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7" name="Google Shape;552;p47" descr="Google Shape;552;p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57" y="2849210"/>
            <a:ext cx="685557" cy="694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8" name="Google Shape;553;p47" descr="Google Shape;553;p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735" y="3677191"/>
            <a:ext cx="959202" cy="3364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1" name="Google Shape;554;p47"/>
          <p:cNvGrpSpPr/>
          <p:nvPr/>
        </p:nvGrpSpPr>
        <p:grpSpPr>
          <a:xfrm>
            <a:off x="852548" y="2180012"/>
            <a:ext cx="1736908" cy="446142"/>
            <a:chOff x="0" y="0"/>
            <a:chExt cx="1736906" cy="446141"/>
          </a:xfrm>
        </p:grpSpPr>
        <p:sp>
          <p:nvSpPr>
            <p:cNvPr id="829" name="Google Shape;555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30" name="Google Shape;556;p47"/>
            <p:cNvSpPr txBox="1"/>
            <p:nvPr/>
          </p:nvSpPr>
          <p:spPr>
            <a:xfrm>
              <a:off x="111712" y="77751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FAST</a:t>
              </a:r>
            </a:p>
          </p:txBody>
        </p:sp>
      </p:grpSp>
      <p:grpSp>
        <p:nvGrpSpPr>
          <p:cNvPr id="834" name="Google Shape;557;p47"/>
          <p:cNvGrpSpPr/>
          <p:nvPr/>
        </p:nvGrpSpPr>
        <p:grpSpPr>
          <a:xfrm>
            <a:off x="852546" y="2880061"/>
            <a:ext cx="1736908" cy="446142"/>
            <a:chOff x="0" y="0"/>
            <a:chExt cx="1736906" cy="446141"/>
          </a:xfrm>
        </p:grpSpPr>
        <p:sp>
          <p:nvSpPr>
            <p:cNvPr id="832" name="Google Shape;558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33" name="Google Shape;559;p47"/>
            <p:cNvSpPr txBox="1"/>
            <p:nvPr/>
          </p:nvSpPr>
          <p:spPr>
            <a:xfrm>
              <a:off x="105290" y="87578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EXPERIENCE</a:t>
              </a:r>
            </a:p>
          </p:txBody>
        </p:sp>
      </p:grpSp>
      <p:grpSp>
        <p:nvGrpSpPr>
          <p:cNvPr id="837" name="Google Shape;560;p47"/>
          <p:cNvGrpSpPr/>
          <p:nvPr/>
        </p:nvGrpSpPr>
        <p:grpSpPr>
          <a:xfrm>
            <a:off x="857551" y="3580107"/>
            <a:ext cx="1736908" cy="446142"/>
            <a:chOff x="0" y="0"/>
            <a:chExt cx="1736906" cy="446141"/>
          </a:xfrm>
        </p:grpSpPr>
        <p:sp>
          <p:nvSpPr>
            <p:cNvPr id="835" name="Google Shape;561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36" name="Google Shape;562;p47"/>
            <p:cNvSpPr txBox="1"/>
            <p:nvPr/>
          </p:nvSpPr>
          <p:spPr>
            <a:xfrm>
              <a:off x="105290" y="87578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ACCESSIBLE</a:t>
              </a:r>
            </a:p>
          </p:txBody>
        </p:sp>
      </p:grpSp>
      <p:grpSp>
        <p:nvGrpSpPr>
          <p:cNvPr id="840" name="Google Shape;563;p47"/>
          <p:cNvGrpSpPr/>
          <p:nvPr/>
        </p:nvGrpSpPr>
        <p:grpSpPr>
          <a:xfrm>
            <a:off x="6246651" y="2194685"/>
            <a:ext cx="1736908" cy="446143"/>
            <a:chOff x="0" y="0"/>
            <a:chExt cx="1736906" cy="446141"/>
          </a:xfrm>
        </p:grpSpPr>
        <p:sp>
          <p:nvSpPr>
            <p:cNvPr id="838" name="Google Shape;564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39" name="Google Shape;565;p47"/>
            <p:cNvSpPr txBox="1"/>
            <p:nvPr/>
          </p:nvSpPr>
          <p:spPr>
            <a:xfrm>
              <a:off x="111712" y="77751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FOOD</a:t>
              </a:r>
            </a:p>
          </p:txBody>
        </p:sp>
      </p:grpSp>
      <p:grpSp>
        <p:nvGrpSpPr>
          <p:cNvPr id="843" name="Google Shape;566;p47"/>
          <p:cNvGrpSpPr/>
          <p:nvPr/>
        </p:nvGrpSpPr>
        <p:grpSpPr>
          <a:xfrm>
            <a:off x="6239277" y="2894734"/>
            <a:ext cx="1736908" cy="446142"/>
            <a:chOff x="0" y="0"/>
            <a:chExt cx="1736906" cy="446141"/>
          </a:xfrm>
        </p:grpSpPr>
        <p:sp>
          <p:nvSpPr>
            <p:cNvPr id="841" name="Google Shape;567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42" name="Google Shape;568;p47"/>
            <p:cNvSpPr txBox="1"/>
            <p:nvPr/>
          </p:nvSpPr>
          <p:spPr>
            <a:xfrm>
              <a:off x="111712" y="77751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COFFEE</a:t>
              </a:r>
            </a:p>
          </p:txBody>
        </p:sp>
      </p:grpSp>
      <p:grpSp>
        <p:nvGrpSpPr>
          <p:cNvPr id="846" name="Google Shape;569;p47"/>
          <p:cNvGrpSpPr/>
          <p:nvPr/>
        </p:nvGrpSpPr>
        <p:grpSpPr>
          <a:xfrm>
            <a:off x="6239277" y="3594784"/>
            <a:ext cx="1736907" cy="446142"/>
            <a:chOff x="0" y="0"/>
            <a:chExt cx="1736905" cy="446141"/>
          </a:xfrm>
        </p:grpSpPr>
        <p:sp>
          <p:nvSpPr>
            <p:cNvPr id="844" name="Google Shape;570;p47"/>
            <p:cNvSpPr/>
            <p:nvPr/>
          </p:nvSpPr>
          <p:spPr>
            <a:xfrm>
              <a:off x="-1" y="-1"/>
              <a:ext cx="1736907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45" name="Google Shape;571;p47"/>
            <p:cNvSpPr txBox="1"/>
            <p:nvPr/>
          </p:nvSpPr>
          <p:spPr>
            <a:xfrm>
              <a:off x="111712" y="77751"/>
              <a:ext cx="1526210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RIDE</a:t>
              </a:r>
            </a:p>
          </p:txBody>
        </p:sp>
      </p:grpSp>
      <p:sp>
        <p:nvSpPr>
          <p:cNvPr id="847" name="Google Shape;572;p47"/>
          <p:cNvSpPr/>
          <p:nvPr/>
        </p:nvSpPr>
        <p:spPr>
          <a:xfrm>
            <a:off x="0" y="4138836"/>
            <a:ext cx="9144000" cy="997201"/>
          </a:xfrm>
          <a:prstGeom prst="rect">
            <a:avLst/>
          </a:prstGeom>
          <a:solidFill>
            <a:srgbClr val="D6B175"/>
          </a:solidFill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grpSp>
        <p:nvGrpSpPr>
          <p:cNvPr id="850" name="Google Shape;573;p47"/>
          <p:cNvGrpSpPr/>
          <p:nvPr/>
        </p:nvGrpSpPr>
        <p:grpSpPr>
          <a:xfrm>
            <a:off x="5665918" y="4236525"/>
            <a:ext cx="2911260" cy="873905"/>
            <a:chOff x="0" y="0"/>
            <a:chExt cx="2911258" cy="873904"/>
          </a:xfrm>
        </p:grpSpPr>
        <p:sp>
          <p:nvSpPr>
            <p:cNvPr id="848" name="Google Shape;574;p47"/>
            <p:cNvSpPr/>
            <p:nvPr/>
          </p:nvSpPr>
          <p:spPr>
            <a:xfrm>
              <a:off x="0" y="0"/>
              <a:ext cx="2911260" cy="78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455" y="0"/>
                  </a:lnTo>
                  <a:lnTo>
                    <a:pt x="20145" y="0"/>
                  </a:lnTo>
                  <a:lnTo>
                    <a:pt x="21600" y="10800"/>
                  </a:lnTo>
                  <a:lnTo>
                    <a:pt x="20145" y="21600"/>
                  </a:lnTo>
                  <a:lnTo>
                    <a:pt x="145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49" name="Google Shape;575;p47"/>
            <p:cNvSpPr txBox="1"/>
            <p:nvPr/>
          </p:nvSpPr>
          <p:spPr>
            <a:xfrm>
              <a:off x="347638" y="68754"/>
              <a:ext cx="2215776" cy="805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1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FINANCIAL SERVICES</a:t>
              </a:r>
            </a:p>
          </p:txBody>
        </p:sp>
      </p:grpSp>
      <p:grpSp>
        <p:nvGrpSpPr>
          <p:cNvPr id="858" name="Google Shape;576;p47"/>
          <p:cNvGrpSpPr/>
          <p:nvPr/>
        </p:nvGrpSpPr>
        <p:grpSpPr>
          <a:xfrm>
            <a:off x="230726" y="4230314"/>
            <a:ext cx="2980200" cy="825938"/>
            <a:chOff x="0" y="0"/>
            <a:chExt cx="2980199" cy="825937"/>
          </a:xfrm>
        </p:grpSpPr>
        <p:grpSp>
          <p:nvGrpSpPr>
            <p:cNvPr id="853" name="Google Shape;577;p47"/>
            <p:cNvGrpSpPr/>
            <p:nvPr/>
          </p:nvGrpSpPr>
          <p:grpSpPr>
            <a:xfrm>
              <a:off x="0" y="16644"/>
              <a:ext cx="2980200" cy="809293"/>
              <a:chOff x="0" y="0"/>
              <a:chExt cx="2980199" cy="809291"/>
            </a:xfrm>
          </p:grpSpPr>
          <p:sp>
            <p:nvSpPr>
              <p:cNvPr id="851" name="Google Shape;578;p47"/>
              <p:cNvSpPr/>
              <p:nvPr/>
            </p:nvSpPr>
            <p:spPr>
              <a:xfrm>
                <a:off x="-1" y="-1"/>
                <a:ext cx="2980201" cy="809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466" y="0"/>
                    </a:lnTo>
                    <a:lnTo>
                      <a:pt x="20134" y="0"/>
                    </a:lnTo>
                    <a:lnTo>
                      <a:pt x="21600" y="10800"/>
                    </a:lnTo>
                    <a:lnTo>
                      <a:pt x="20134" y="21600"/>
                    </a:lnTo>
                    <a:lnTo>
                      <a:pt x="14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  <a:endParaRPr/>
              </a:p>
            </p:txBody>
          </p:sp>
          <p:sp>
            <p:nvSpPr>
              <p:cNvPr id="852" name="Google Shape;579;p47"/>
              <p:cNvSpPr txBox="1"/>
              <p:nvPr/>
            </p:nvSpPr>
            <p:spPr>
              <a:xfrm>
                <a:off x="181563" y="74472"/>
                <a:ext cx="678185" cy="6781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t">
                <a:spAutoFit/>
              </a:bodyPr>
              <a:lstStyle/>
              <a:p>
                <a:pPr algn="ctr">
                  <a:defRPr sz="1200">
                    <a:latin typeface="Avenir Roman"/>
                    <a:ea typeface="Avenir Roman"/>
                    <a:cs typeface="Avenir Roman"/>
                    <a:sym typeface="Avenir Roman"/>
                  </a:defRPr>
                </a:pPr>
                <a:r>
                  <a:t>Multi-</a:t>
                </a:r>
              </a:p>
              <a:p>
                <a:pPr algn="ctr">
                  <a:defRPr sz="1200">
                    <a:latin typeface="Avenir Roman"/>
                    <a:ea typeface="Avenir Roman"/>
                    <a:cs typeface="Avenir Roman"/>
                    <a:sym typeface="Avenir Roman"/>
                  </a:defRPr>
                </a:pPr>
                <a:r>
                  <a:t>Handed Income</a:t>
                </a:r>
              </a:p>
            </p:txBody>
          </p:sp>
        </p:grpSp>
        <p:sp>
          <p:nvSpPr>
            <p:cNvPr id="854" name="Google Shape;580;p47"/>
            <p:cNvSpPr/>
            <p:nvPr/>
          </p:nvSpPr>
          <p:spPr>
            <a:xfrm flipH="1">
              <a:off x="919766" y="16606"/>
              <a:ext cx="2" cy="809328"/>
            </a:xfrm>
            <a:prstGeom prst="line">
              <a:avLst/>
            </a:prstGeom>
            <a:noFill/>
            <a:ln w="1905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55" name="Google Shape;581;p47"/>
            <p:cNvSpPr txBox="1"/>
            <p:nvPr/>
          </p:nvSpPr>
          <p:spPr>
            <a:xfrm>
              <a:off x="979940" y="102913"/>
              <a:ext cx="765232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10%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3 Rules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3 Goals</a:t>
              </a:r>
            </a:p>
          </p:txBody>
        </p:sp>
        <p:sp>
          <p:nvSpPr>
            <p:cNvPr id="856" name="Google Shape;582;p47"/>
            <p:cNvSpPr/>
            <p:nvPr/>
          </p:nvSpPr>
          <p:spPr>
            <a:xfrm>
              <a:off x="1821605" y="-1"/>
              <a:ext cx="2" cy="809328"/>
            </a:xfrm>
            <a:prstGeom prst="line">
              <a:avLst/>
            </a:prstGeom>
            <a:noFill/>
            <a:ln w="1905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57" name="Google Shape;583;p47"/>
            <p:cNvSpPr txBox="1"/>
            <p:nvPr/>
          </p:nvSpPr>
          <p:spPr>
            <a:xfrm>
              <a:off x="1813786" y="195246"/>
              <a:ext cx="1132148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Self-Improvement</a:t>
              </a:r>
            </a:p>
          </p:txBody>
        </p:sp>
      </p:grpSp>
      <p:pic>
        <p:nvPicPr>
          <p:cNvPr id="859" name="Google Shape;584;p47" descr="Google Shape;584;p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071" y="4055035"/>
            <a:ext cx="1299952" cy="1299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" grpId="1" animBg="1" advAuto="0"/>
      <p:bldP spid="812" grpId="4" animBg="1" advAuto="0"/>
      <p:bldP spid="815" grpId="2" animBg="1" advAuto="0"/>
      <p:bldP spid="818" grpId="3" animBg="1" advAuto="0"/>
      <p:bldP spid="821" grpId="7" animBg="1" advAuto="0"/>
      <p:bldP spid="824" grpId="6" animBg="1" advAuto="0"/>
      <p:bldP spid="825" grpId="5" animBg="1" advAuto="0"/>
      <p:bldP spid="826" grpId="8" animBg="1" advAuto="0"/>
      <p:bldP spid="827" grpId="11" animBg="1" advAuto="0"/>
      <p:bldP spid="828" grpId="14" animBg="1" advAuto="0"/>
      <p:bldP spid="831" grpId="10" animBg="1" advAuto="0"/>
      <p:bldP spid="834" grpId="13" animBg="1" advAuto="0"/>
      <p:bldP spid="837" grpId="16" animBg="1" advAuto="0"/>
      <p:bldP spid="840" grpId="9" animBg="1" advAuto="0"/>
      <p:bldP spid="843" grpId="12" animBg="1" advAuto="0"/>
      <p:bldP spid="846" grpId="15" animBg="1" advAuto="0"/>
      <p:bldP spid="850" grpId="18" animBg="1" advAuto="0"/>
      <p:bldP spid="858" grpId="19" animBg="1" advAuto="0"/>
      <p:bldP spid="859" grpId="17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590;p48"/>
          <p:cNvGrpSpPr/>
          <p:nvPr/>
        </p:nvGrpSpPr>
        <p:grpSpPr>
          <a:xfrm>
            <a:off x="777582" y="496440"/>
            <a:ext cx="1944751" cy="494105"/>
            <a:chOff x="0" y="-1"/>
            <a:chExt cx="1944749" cy="494103"/>
          </a:xfrm>
        </p:grpSpPr>
        <p:sp>
          <p:nvSpPr>
            <p:cNvPr id="861" name="Google Shape;591;p48"/>
            <p:cNvSpPr/>
            <p:nvPr/>
          </p:nvSpPr>
          <p:spPr>
            <a:xfrm>
              <a:off x="-1" y="-2"/>
              <a:ext cx="1944751" cy="49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72" y="0"/>
                  </a:lnTo>
                  <a:lnTo>
                    <a:pt x="20228" y="0"/>
                  </a:lnTo>
                  <a:lnTo>
                    <a:pt x="21600" y="10800"/>
                  </a:lnTo>
                  <a:lnTo>
                    <a:pt x="20228" y="21600"/>
                  </a:lnTo>
                  <a:lnTo>
                    <a:pt x="137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62" name="Google Shape;592;p48"/>
            <p:cNvSpPr txBox="1"/>
            <p:nvPr/>
          </p:nvSpPr>
          <p:spPr>
            <a:xfrm>
              <a:off x="72038" y="67673"/>
              <a:ext cx="17966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0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PHILOSOPHY</a:t>
              </a:r>
            </a:p>
          </p:txBody>
        </p:sp>
      </p:grpSp>
      <p:grpSp>
        <p:nvGrpSpPr>
          <p:cNvPr id="866" name="Google Shape;593;p48"/>
          <p:cNvGrpSpPr/>
          <p:nvPr/>
        </p:nvGrpSpPr>
        <p:grpSpPr>
          <a:xfrm>
            <a:off x="3464881" y="496440"/>
            <a:ext cx="1944750" cy="494105"/>
            <a:chOff x="0" y="-1"/>
            <a:chExt cx="1944749" cy="494103"/>
          </a:xfrm>
        </p:grpSpPr>
        <p:sp>
          <p:nvSpPr>
            <p:cNvPr id="864" name="Google Shape;594;p48"/>
            <p:cNvSpPr/>
            <p:nvPr/>
          </p:nvSpPr>
          <p:spPr>
            <a:xfrm>
              <a:off x="-1" y="-2"/>
              <a:ext cx="1944751" cy="49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72" y="0"/>
                  </a:lnTo>
                  <a:lnTo>
                    <a:pt x="20228" y="0"/>
                  </a:lnTo>
                  <a:lnTo>
                    <a:pt x="21600" y="10800"/>
                  </a:lnTo>
                  <a:lnTo>
                    <a:pt x="20228" y="21600"/>
                  </a:lnTo>
                  <a:lnTo>
                    <a:pt x="137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65" name="Google Shape;595;p48"/>
            <p:cNvSpPr txBox="1"/>
            <p:nvPr/>
          </p:nvSpPr>
          <p:spPr>
            <a:xfrm>
              <a:off x="69533" y="67673"/>
              <a:ext cx="17966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0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SOLUTION</a:t>
              </a:r>
            </a:p>
          </p:txBody>
        </p:sp>
      </p:grpSp>
      <p:grpSp>
        <p:nvGrpSpPr>
          <p:cNvPr id="869" name="Google Shape;596;p48"/>
          <p:cNvGrpSpPr/>
          <p:nvPr/>
        </p:nvGrpSpPr>
        <p:grpSpPr>
          <a:xfrm>
            <a:off x="6125121" y="496443"/>
            <a:ext cx="1944750" cy="494102"/>
            <a:chOff x="0" y="0"/>
            <a:chExt cx="1944749" cy="494101"/>
          </a:xfrm>
        </p:grpSpPr>
        <p:sp>
          <p:nvSpPr>
            <p:cNvPr id="867" name="Google Shape;597;p48"/>
            <p:cNvSpPr/>
            <p:nvPr/>
          </p:nvSpPr>
          <p:spPr>
            <a:xfrm>
              <a:off x="-1" y="-1"/>
              <a:ext cx="1944751" cy="49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72" y="0"/>
                  </a:lnTo>
                  <a:lnTo>
                    <a:pt x="20228" y="0"/>
                  </a:lnTo>
                  <a:lnTo>
                    <a:pt x="21600" y="10800"/>
                  </a:lnTo>
                  <a:lnTo>
                    <a:pt x="20228" y="21600"/>
                  </a:lnTo>
                  <a:lnTo>
                    <a:pt x="137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68" name="Google Shape;598;p48"/>
            <p:cNvSpPr txBox="1"/>
            <p:nvPr/>
          </p:nvSpPr>
          <p:spPr>
            <a:xfrm>
              <a:off x="58481" y="67672"/>
              <a:ext cx="17966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0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COMPANIES</a:t>
              </a:r>
            </a:p>
          </p:txBody>
        </p:sp>
      </p:grpSp>
      <p:sp>
        <p:nvSpPr>
          <p:cNvPr id="870" name="Google Shape;599;p48"/>
          <p:cNvSpPr/>
          <p:nvPr/>
        </p:nvSpPr>
        <p:spPr>
          <a:xfrm flipH="1">
            <a:off x="3038167" y="757109"/>
            <a:ext cx="3" cy="2351102"/>
          </a:xfrm>
          <a:prstGeom prst="line">
            <a:avLst/>
          </a:prstGeom>
          <a:ln w="38100">
            <a:solidFill>
              <a:srgbClr val="A5793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71" name="Google Shape;600;p48"/>
          <p:cNvSpPr/>
          <p:nvPr/>
        </p:nvSpPr>
        <p:spPr>
          <a:xfrm flipH="1">
            <a:off x="5711312" y="743478"/>
            <a:ext cx="3" cy="2364602"/>
          </a:xfrm>
          <a:prstGeom prst="line">
            <a:avLst/>
          </a:prstGeom>
          <a:ln w="38100">
            <a:solidFill>
              <a:srgbClr val="A5793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874" name="Google Shape;601;p48"/>
          <p:cNvGrpSpPr/>
          <p:nvPr/>
        </p:nvGrpSpPr>
        <p:grpSpPr>
          <a:xfrm>
            <a:off x="579333" y="1404325"/>
            <a:ext cx="2473821" cy="309851"/>
            <a:chOff x="0" y="0"/>
            <a:chExt cx="2473819" cy="309850"/>
          </a:xfrm>
        </p:grpSpPr>
        <p:sp>
          <p:nvSpPr>
            <p:cNvPr id="872" name="Google Shape;602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MULTI-HANDED INCOME</a:t>
              </a:r>
            </a:p>
          </p:txBody>
        </p:sp>
        <p:sp>
          <p:nvSpPr>
            <p:cNvPr id="873" name="Google Shape;603;p48"/>
            <p:cNvSpPr/>
            <p:nvPr/>
          </p:nvSpPr>
          <p:spPr>
            <a:xfrm>
              <a:off x="-1" y="122867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</p:grpSp>
      <p:grpSp>
        <p:nvGrpSpPr>
          <p:cNvPr id="877" name="Google Shape;604;p48"/>
          <p:cNvGrpSpPr/>
          <p:nvPr/>
        </p:nvGrpSpPr>
        <p:grpSpPr>
          <a:xfrm>
            <a:off x="579334" y="2027001"/>
            <a:ext cx="2540106" cy="309851"/>
            <a:chOff x="0" y="0"/>
            <a:chExt cx="2540105" cy="309850"/>
          </a:xfrm>
        </p:grpSpPr>
        <p:sp>
          <p:nvSpPr>
            <p:cNvPr id="875" name="Google Shape;605;p48"/>
            <p:cNvSpPr txBox="1"/>
            <p:nvPr/>
          </p:nvSpPr>
          <p:spPr>
            <a:xfrm>
              <a:off x="203904" y="0"/>
              <a:ext cx="2336202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10% - 3 RULES – 3 GOALS</a:t>
              </a:r>
            </a:p>
          </p:txBody>
        </p:sp>
        <p:sp>
          <p:nvSpPr>
            <p:cNvPr id="876" name="Google Shape;606;p48"/>
            <p:cNvSpPr/>
            <p:nvPr/>
          </p:nvSpPr>
          <p:spPr>
            <a:xfrm>
              <a:off x="0" y="122868"/>
              <a:ext cx="169651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</p:grpSp>
      <p:grpSp>
        <p:nvGrpSpPr>
          <p:cNvPr id="880" name="Google Shape;607;p48"/>
          <p:cNvGrpSpPr/>
          <p:nvPr/>
        </p:nvGrpSpPr>
        <p:grpSpPr>
          <a:xfrm>
            <a:off x="579333" y="2610961"/>
            <a:ext cx="2473821" cy="309851"/>
            <a:chOff x="0" y="0"/>
            <a:chExt cx="2473819" cy="309850"/>
          </a:xfrm>
        </p:grpSpPr>
        <p:sp>
          <p:nvSpPr>
            <p:cNvPr id="878" name="Google Shape;608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SELF-IMPROVEMENT</a:t>
              </a:r>
            </a:p>
          </p:txBody>
        </p:sp>
        <p:sp>
          <p:nvSpPr>
            <p:cNvPr id="879" name="Google Shape;609;p48"/>
            <p:cNvSpPr/>
            <p:nvPr/>
          </p:nvSpPr>
          <p:spPr>
            <a:xfrm>
              <a:off x="-1" y="135534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</p:grpSp>
      <p:grpSp>
        <p:nvGrpSpPr>
          <p:cNvPr id="883" name="Google Shape;610;p48"/>
          <p:cNvGrpSpPr/>
          <p:nvPr/>
        </p:nvGrpSpPr>
        <p:grpSpPr>
          <a:xfrm>
            <a:off x="3136798" y="1365608"/>
            <a:ext cx="2473820" cy="309851"/>
            <a:chOff x="0" y="0"/>
            <a:chExt cx="2473819" cy="309850"/>
          </a:xfrm>
        </p:grpSpPr>
        <p:sp>
          <p:nvSpPr>
            <p:cNvPr id="881" name="Google Shape;611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ROTH IRA</a:t>
              </a:r>
            </a:p>
          </p:txBody>
        </p:sp>
        <p:sp>
          <p:nvSpPr>
            <p:cNvPr id="882" name="Google Shape;612;p48"/>
            <p:cNvSpPr/>
            <p:nvPr/>
          </p:nvSpPr>
          <p:spPr>
            <a:xfrm>
              <a:off x="-1" y="122867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</p:grpSp>
      <p:grpSp>
        <p:nvGrpSpPr>
          <p:cNvPr id="886" name="Google Shape;613;p48"/>
          <p:cNvGrpSpPr/>
          <p:nvPr/>
        </p:nvGrpSpPr>
        <p:grpSpPr>
          <a:xfrm>
            <a:off x="3136798" y="1668301"/>
            <a:ext cx="2473820" cy="309851"/>
            <a:chOff x="0" y="0"/>
            <a:chExt cx="2473819" cy="309850"/>
          </a:xfrm>
        </p:grpSpPr>
        <p:sp>
          <p:nvSpPr>
            <p:cNvPr id="884" name="Google Shape;614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LIRP</a:t>
              </a:r>
            </a:p>
          </p:txBody>
        </p:sp>
        <p:sp>
          <p:nvSpPr>
            <p:cNvPr id="885" name="Google Shape;615;p48"/>
            <p:cNvSpPr/>
            <p:nvPr/>
          </p:nvSpPr>
          <p:spPr>
            <a:xfrm>
              <a:off x="-1" y="122867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</p:grpSp>
      <p:grpSp>
        <p:nvGrpSpPr>
          <p:cNvPr id="889" name="Google Shape;616;p48"/>
          <p:cNvGrpSpPr/>
          <p:nvPr/>
        </p:nvGrpSpPr>
        <p:grpSpPr>
          <a:xfrm>
            <a:off x="3136798" y="1970994"/>
            <a:ext cx="2473820" cy="309851"/>
            <a:chOff x="0" y="0"/>
            <a:chExt cx="2473819" cy="309850"/>
          </a:xfrm>
        </p:grpSpPr>
        <p:sp>
          <p:nvSpPr>
            <p:cNvPr id="887" name="Google Shape;617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ANNUITIES</a:t>
              </a:r>
            </a:p>
          </p:txBody>
        </p:sp>
        <p:sp>
          <p:nvSpPr>
            <p:cNvPr id="888" name="Google Shape;618;p48"/>
            <p:cNvSpPr/>
            <p:nvPr/>
          </p:nvSpPr>
          <p:spPr>
            <a:xfrm>
              <a:off x="-1" y="122867"/>
              <a:ext cx="169653" cy="7740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</p:grpSp>
      <p:grpSp>
        <p:nvGrpSpPr>
          <p:cNvPr id="892" name="Google Shape;619;p48"/>
          <p:cNvGrpSpPr/>
          <p:nvPr/>
        </p:nvGrpSpPr>
        <p:grpSpPr>
          <a:xfrm>
            <a:off x="3136798" y="2269586"/>
            <a:ext cx="2473820" cy="309851"/>
            <a:chOff x="0" y="0"/>
            <a:chExt cx="2473819" cy="309850"/>
          </a:xfrm>
        </p:grpSpPr>
        <p:sp>
          <p:nvSpPr>
            <p:cNvPr id="890" name="Google Shape;620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TERM LB</a:t>
              </a:r>
            </a:p>
          </p:txBody>
        </p:sp>
        <p:sp>
          <p:nvSpPr>
            <p:cNvPr id="891" name="Google Shape;621;p48"/>
            <p:cNvSpPr/>
            <p:nvPr/>
          </p:nvSpPr>
          <p:spPr>
            <a:xfrm>
              <a:off x="-1" y="122867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</p:grpSp>
      <p:grpSp>
        <p:nvGrpSpPr>
          <p:cNvPr id="895" name="Google Shape;622;p48"/>
          <p:cNvGrpSpPr/>
          <p:nvPr/>
        </p:nvGrpSpPr>
        <p:grpSpPr>
          <a:xfrm>
            <a:off x="3153849" y="2587499"/>
            <a:ext cx="2473821" cy="309851"/>
            <a:chOff x="0" y="0"/>
            <a:chExt cx="2473819" cy="309850"/>
          </a:xfrm>
        </p:grpSpPr>
        <p:sp>
          <p:nvSpPr>
            <p:cNvPr id="893" name="Google Shape;623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FINAL EXPENSE</a:t>
              </a:r>
            </a:p>
          </p:txBody>
        </p:sp>
        <p:sp>
          <p:nvSpPr>
            <p:cNvPr id="894" name="Google Shape;624;p48"/>
            <p:cNvSpPr/>
            <p:nvPr/>
          </p:nvSpPr>
          <p:spPr>
            <a:xfrm>
              <a:off x="-1" y="122867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</p:grpSp>
      <p:pic>
        <p:nvPicPr>
          <p:cNvPr id="896" name="Google Shape;625;p48" descr="Google Shape;625;p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91351" y="3010129"/>
            <a:ext cx="351153" cy="3511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9" name="Google Shape;626;p48"/>
          <p:cNvGrpSpPr/>
          <p:nvPr/>
        </p:nvGrpSpPr>
        <p:grpSpPr>
          <a:xfrm>
            <a:off x="693392" y="3446709"/>
            <a:ext cx="1947095" cy="494103"/>
            <a:chOff x="0" y="0"/>
            <a:chExt cx="1947093" cy="494101"/>
          </a:xfrm>
        </p:grpSpPr>
        <p:sp>
          <p:nvSpPr>
            <p:cNvPr id="897" name="Google Shape;627;p48"/>
            <p:cNvSpPr/>
            <p:nvPr/>
          </p:nvSpPr>
          <p:spPr>
            <a:xfrm>
              <a:off x="-1" y="-1"/>
              <a:ext cx="1947095" cy="49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70" y="0"/>
                  </a:lnTo>
                  <a:lnTo>
                    <a:pt x="20230" y="0"/>
                  </a:lnTo>
                  <a:lnTo>
                    <a:pt x="21600" y="10800"/>
                  </a:lnTo>
                  <a:lnTo>
                    <a:pt x="20230" y="21600"/>
                  </a:lnTo>
                  <a:lnTo>
                    <a:pt x="1370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898" name="Google Shape;628;p48"/>
            <p:cNvSpPr txBox="1"/>
            <p:nvPr/>
          </p:nvSpPr>
          <p:spPr>
            <a:xfrm>
              <a:off x="74090" y="96993"/>
              <a:ext cx="179884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GET EDUCATION</a:t>
              </a:r>
            </a:p>
          </p:txBody>
        </p:sp>
      </p:grpSp>
      <p:grpSp>
        <p:nvGrpSpPr>
          <p:cNvPr id="902" name="Google Shape;629;p48"/>
          <p:cNvGrpSpPr/>
          <p:nvPr/>
        </p:nvGrpSpPr>
        <p:grpSpPr>
          <a:xfrm>
            <a:off x="3353335" y="3446710"/>
            <a:ext cx="1947095" cy="567343"/>
            <a:chOff x="0" y="0"/>
            <a:chExt cx="1947093" cy="567342"/>
          </a:xfrm>
        </p:grpSpPr>
        <p:sp>
          <p:nvSpPr>
            <p:cNvPr id="900" name="Google Shape;630;p48"/>
            <p:cNvSpPr/>
            <p:nvPr/>
          </p:nvSpPr>
          <p:spPr>
            <a:xfrm>
              <a:off x="-1" y="0"/>
              <a:ext cx="1947095" cy="49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70" y="0"/>
                  </a:lnTo>
                  <a:lnTo>
                    <a:pt x="20230" y="0"/>
                  </a:lnTo>
                  <a:lnTo>
                    <a:pt x="21600" y="10800"/>
                  </a:lnTo>
                  <a:lnTo>
                    <a:pt x="20230" y="21600"/>
                  </a:lnTo>
                  <a:lnTo>
                    <a:pt x="1370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901" name="Google Shape;631;p48"/>
            <p:cNvSpPr txBox="1"/>
            <p:nvPr/>
          </p:nvSpPr>
          <p:spPr>
            <a:xfrm>
              <a:off x="74090" y="16192"/>
              <a:ext cx="1798849" cy="55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CHOOSE RIGHT SOLUTION</a:t>
              </a:r>
            </a:p>
          </p:txBody>
        </p:sp>
      </p:grpSp>
      <p:grpSp>
        <p:nvGrpSpPr>
          <p:cNvPr id="905" name="Google Shape;632;p48"/>
          <p:cNvGrpSpPr/>
          <p:nvPr/>
        </p:nvGrpSpPr>
        <p:grpSpPr>
          <a:xfrm>
            <a:off x="6101257" y="3446710"/>
            <a:ext cx="1947095" cy="567344"/>
            <a:chOff x="0" y="0"/>
            <a:chExt cx="1947094" cy="567343"/>
          </a:xfrm>
        </p:grpSpPr>
        <p:sp>
          <p:nvSpPr>
            <p:cNvPr id="903" name="Google Shape;633;p48"/>
            <p:cNvSpPr/>
            <p:nvPr/>
          </p:nvSpPr>
          <p:spPr>
            <a:xfrm>
              <a:off x="-1" y="-1"/>
              <a:ext cx="1947096" cy="49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370" y="0"/>
                  </a:lnTo>
                  <a:lnTo>
                    <a:pt x="20230" y="0"/>
                  </a:lnTo>
                  <a:lnTo>
                    <a:pt x="21600" y="10800"/>
                  </a:lnTo>
                  <a:lnTo>
                    <a:pt x="20230" y="21600"/>
                  </a:lnTo>
                  <a:lnTo>
                    <a:pt x="1370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904" name="Google Shape;634;p48"/>
            <p:cNvSpPr txBox="1"/>
            <p:nvPr/>
          </p:nvSpPr>
          <p:spPr>
            <a:xfrm>
              <a:off x="74090" y="16193"/>
              <a:ext cx="1798851" cy="55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CHOOSE RIGHT COMPANY</a:t>
              </a:r>
            </a:p>
          </p:txBody>
        </p:sp>
      </p:grpSp>
      <p:pic>
        <p:nvPicPr>
          <p:cNvPr id="906" name="Google Shape;635;p48" descr="Google Shape;635;p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51593" y="3010128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Google Shape;636;p48" descr="Google Shape;636;p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48344" y="3010128"/>
            <a:ext cx="351152" cy="3511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0" name="Google Shape;637;p48"/>
          <p:cNvGrpSpPr/>
          <p:nvPr/>
        </p:nvGrpSpPr>
        <p:grpSpPr>
          <a:xfrm>
            <a:off x="4591676" y="3270963"/>
            <a:ext cx="2274149" cy="2041269"/>
            <a:chOff x="0" y="0"/>
            <a:chExt cx="2274147" cy="2041268"/>
          </a:xfrm>
        </p:grpSpPr>
        <p:pic>
          <p:nvPicPr>
            <p:cNvPr id="908" name="Google Shape;638;p48" descr="Google Shape;638;p48"/>
            <p:cNvPicPr>
              <a:picLocks noChangeAspect="1"/>
            </p:cNvPicPr>
            <p:nvPr/>
          </p:nvPicPr>
          <p:blipFill>
            <a:blip r:embed="rId3"/>
            <a:srcRect b="18995"/>
            <a:stretch>
              <a:fillRect/>
            </a:stretch>
          </p:blipFill>
          <p:spPr>
            <a:xfrm rot="14129414" flipH="1">
              <a:off x="587352" y="18689"/>
              <a:ext cx="1099443" cy="2003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9" name="Google Shape;639;p48"/>
            <p:cNvSpPr txBox="1"/>
            <p:nvPr/>
          </p:nvSpPr>
          <p:spPr>
            <a:xfrm>
              <a:off x="703252" y="615920"/>
              <a:ext cx="1276379" cy="55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Get paid on distribution</a:t>
              </a:r>
            </a:p>
          </p:txBody>
        </p:sp>
      </p:grpSp>
      <p:grpSp>
        <p:nvGrpSpPr>
          <p:cNvPr id="913" name="Google Shape;640;p48"/>
          <p:cNvGrpSpPr/>
          <p:nvPr/>
        </p:nvGrpSpPr>
        <p:grpSpPr>
          <a:xfrm>
            <a:off x="1842508" y="3648923"/>
            <a:ext cx="2099519" cy="1285352"/>
            <a:chOff x="0" y="0"/>
            <a:chExt cx="2099518" cy="1285350"/>
          </a:xfrm>
        </p:grpSpPr>
        <p:pic>
          <p:nvPicPr>
            <p:cNvPr id="911" name="Google Shape;641;p48" descr="Google Shape;641;p48"/>
            <p:cNvPicPr>
              <a:picLocks noChangeAspect="1"/>
            </p:cNvPicPr>
            <p:nvPr/>
          </p:nvPicPr>
          <p:blipFill>
            <a:blip r:embed="rId3"/>
            <a:srcRect b="18993"/>
            <a:stretch>
              <a:fillRect/>
            </a:stretch>
          </p:blipFill>
          <p:spPr>
            <a:xfrm rot="16528008" flipH="1">
              <a:off x="500038" y="-359269"/>
              <a:ext cx="1099443" cy="2003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2" name="Google Shape;642;p48"/>
            <p:cNvSpPr txBox="1"/>
            <p:nvPr/>
          </p:nvSpPr>
          <p:spPr>
            <a:xfrm>
              <a:off x="832267" y="246398"/>
              <a:ext cx="1130502" cy="792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Empower families with education</a:t>
              </a:r>
            </a:p>
          </p:txBody>
        </p:sp>
      </p:grpSp>
      <p:grpSp>
        <p:nvGrpSpPr>
          <p:cNvPr id="921" name="Google Shape;643;p48"/>
          <p:cNvGrpSpPr/>
          <p:nvPr/>
        </p:nvGrpSpPr>
        <p:grpSpPr>
          <a:xfrm>
            <a:off x="5911643" y="868593"/>
            <a:ext cx="2917301" cy="2253735"/>
            <a:chOff x="0" y="-1"/>
            <a:chExt cx="2917300" cy="2253733"/>
          </a:xfrm>
        </p:grpSpPr>
        <p:sp>
          <p:nvSpPr>
            <p:cNvPr id="914" name="Google Shape;644;p48"/>
            <p:cNvSpPr/>
            <p:nvPr/>
          </p:nvSpPr>
          <p:spPr>
            <a:xfrm>
              <a:off x="1436500" y="1224359"/>
              <a:ext cx="1480801" cy="1029374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15" name="Google Shape;645;p48"/>
            <p:cNvSpPr/>
            <p:nvPr/>
          </p:nvSpPr>
          <p:spPr>
            <a:xfrm>
              <a:off x="-1" y="838271"/>
              <a:ext cx="1351510" cy="732550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16" name="Google Shape;646;p48"/>
            <p:cNvSpPr/>
            <p:nvPr/>
          </p:nvSpPr>
          <p:spPr>
            <a:xfrm>
              <a:off x="51934" y="-2"/>
              <a:ext cx="1506832" cy="1017999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919" name="Google Shape;647;p48"/>
            <p:cNvGrpSpPr/>
            <p:nvPr/>
          </p:nvGrpSpPr>
          <p:grpSpPr>
            <a:xfrm>
              <a:off x="1633589" y="521591"/>
              <a:ext cx="1042594" cy="910274"/>
              <a:chOff x="0" y="0"/>
              <a:chExt cx="1042593" cy="910273"/>
            </a:xfrm>
          </p:grpSpPr>
          <p:sp>
            <p:nvSpPr>
              <p:cNvPr id="917" name="Google Shape;649;p48"/>
              <p:cNvSpPr/>
              <p:nvPr/>
            </p:nvSpPr>
            <p:spPr>
              <a:xfrm>
                <a:off x="59388" y="59863"/>
                <a:ext cx="878526" cy="85041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18" name="Google Shape;651;p48"/>
              <p:cNvSpPr/>
              <p:nvPr/>
            </p:nvSpPr>
            <p:spPr>
              <a:xfrm>
                <a:off x="-1" y="-1"/>
                <a:ext cx="1042595" cy="910274"/>
              </a:xfrm>
              <a:prstGeom prst="rect">
                <a:avLst/>
              </a:prstGeom>
              <a:blipFill rotWithShape="1">
                <a:blip r:embed="rId7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20" name="Google Shape;652;p48"/>
            <p:cNvSpPr/>
            <p:nvPr/>
          </p:nvSpPr>
          <p:spPr>
            <a:xfrm>
              <a:off x="867" y="1401736"/>
              <a:ext cx="1349775" cy="721056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922" name="Google Shape;653;p48" descr="Google Shape;653;p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6908" y="3940811"/>
            <a:ext cx="1299952" cy="1299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" grpId="1" animBg="1" advAuto="0"/>
      <p:bldP spid="866" grpId="3" animBg="1" advAuto="0"/>
      <p:bldP spid="869" grpId="5" animBg="1" advAuto="0"/>
      <p:bldP spid="870" grpId="2" animBg="1" advAuto="0"/>
      <p:bldP spid="871" grpId="4" animBg="1" advAuto="0"/>
      <p:bldP spid="874" grpId="6" animBg="1" advAuto="0"/>
      <p:bldP spid="877" grpId="7" animBg="1" advAuto="0"/>
      <p:bldP spid="880" grpId="8" animBg="1" advAuto="0"/>
      <p:bldP spid="883" grpId="11" animBg="1" advAuto="0"/>
      <p:bldP spid="886" grpId="12" animBg="1" advAuto="0"/>
      <p:bldP spid="889" grpId="13" animBg="1" advAuto="0"/>
      <p:bldP spid="892" grpId="14" animBg="1" advAuto="0"/>
      <p:bldP spid="895" grpId="15" animBg="1" advAuto="0"/>
      <p:bldP spid="896" grpId="9" animBg="1" advAuto="0"/>
      <p:bldP spid="899" grpId="10" animBg="1" advAuto="0"/>
      <p:bldP spid="902" grpId="17" animBg="1" advAuto="0"/>
      <p:bldP spid="905" grpId="20" animBg="1" advAuto="0"/>
      <p:bldP spid="906" grpId="16" animBg="1" advAuto="0"/>
      <p:bldP spid="907" grpId="19" animBg="1" advAuto="0"/>
      <p:bldP spid="910" grpId="23" animBg="1" advAuto="0"/>
      <p:bldP spid="913" grpId="22" animBg="1" advAuto="0"/>
      <p:bldP spid="921" grpId="18" animBg="1" advAuto="0"/>
      <p:bldP spid="922" grpId="2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659;p49"/>
          <p:cNvSpPr txBox="1"/>
          <p:nvPr/>
        </p:nvSpPr>
        <p:spPr>
          <a:xfrm>
            <a:off x="1284314" y="316452"/>
            <a:ext cx="6671204" cy="53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3300" b="1"/>
            </a:lvl1pPr>
          </a:lstStyle>
          <a:p>
            <a:r>
              <a:t>WFG PLATFORM EMPOWERS</a:t>
            </a:r>
          </a:p>
        </p:txBody>
      </p:sp>
      <p:sp>
        <p:nvSpPr>
          <p:cNvPr id="925" name="Google Shape;660;p49"/>
          <p:cNvSpPr/>
          <p:nvPr/>
        </p:nvSpPr>
        <p:spPr>
          <a:xfrm>
            <a:off x="1548579" y="1253613"/>
            <a:ext cx="2" cy="317102"/>
          </a:xfrm>
          <a:prstGeom prst="line">
            <a:avLst/>
          </a:prstGeom>
          <a:ln w="19050">
            <a:solidFill>
              <a:srgbClr val="A57931"/>
            </a:solidFill>
            <a:tailEnd type="stealt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6" name="Google Shape;661;p49"/>
          <p:cNvSpPr/>
          <p:nvPr/>
        </p:nvSpPr>
        <p:spPr>
          <a:xfrm>
            <a:off x="4571998" y="1253613"/>
            <a:ext cx="2" cy="317102"/>
          </a:xfrm>
          <a:prstGeom prst="line">
            <a:avLst/>
          </a:prstGeom>
          <a:ln w="19050">
            <a:solidFill>
              <a:srgbClr val="A57931"/>
            </a:solidFill>
            <a:tailEnd type="stealth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7" name="Google Shape;662;p49"/>
          <p:cNvSpPr/>
          <p:nvPr/>
        </p:nvSpPr>
        <p:spPr>
          <a:xfrm>
            <a:off x="7691283" y="1253613"/>
            <a:ext cx="3" cy="317102"/>
          </a:xfrm>
          <a:prstGeom prst="line">
            <a:avLst/>
          </a:prstGeom>
          <a:ln w="19050">
            <a:solidFill>
              <a:srgbClr val="A57931"/>
            </a:solidFill>
            <a:tailEnd type="stealth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930" name="Google Shape;663;p49"/>
          <p:cNvGrpSpPr/>
          <p:nvPr/>
        </p:nvGrpSpPr>
        <p:grpSpPr>
          <a:xfrm>
            <a:off x="481407" y="1570525"/>
            <a:ext cx="2186153" cy="586270"/>
            <a:chOff x="0" y="-1"/>
            <a:chExt cx="2186152" cy="586268"/>
          </a:xfrm>
        </p:grpSpPr>
        <p:sp>
          <p:nvSpPr>
            <p:cNvPr id="928" name="Google Shape;664;p49"/>
            <p:cNvSpPr/>
            <p:nvPr/>
          </p:nvSpPr>
          <p:spPr>
            <a:xfrm>
              <a:off x="0" y="-2"/>
              <a:ext cx="2186153" cy="58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448" y="0"/>
                  </a:lnTo>
                  <a:lnTo>
                    <a:pt x="20152" y="0"/>
                  </a:lnTo>
                  <a:lnTo>
                    <a:pt x="21600" y="10800"/>
                  </a:lnTo>
                  <a:lnTo>
                    <a:pt x="20152" y="21600"/>
                  </a:lnTo>
                  <a:lnTo>
                    <a:pt x="1448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929" name="Google Shape;665;p49"/>
            <p:cNvSpPr txBox="1"/>
            <p:nvPr/>
          </p:nvSpPr>
          <p:spPr>
            <a:xfrm>
              <a:off x="34299" y="165359"/>
              <a:ext cx="2117552" cy="297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MULTI-HANDED INCOME</a:t>
              </a:r>
            </a:p>
          </p:txBody>
        </p:sp>
      </p:grpSp>
      <p:grpSp>
        <p:nvGrpSpPr>
          <p:cNvPr id="933" name="Google Shape;666;p49"/>
          <p:cNvGrpSpPr/>
          <p:nvPr/>
        </p:nvGrpSpPr>
        <p:grpSpPr>
          <a:xfrm>
            <a:off x="3513994" y="1540829"/>
            <a:ext cx="2196324" cy="662911"/>
            <a:chOff x="0" y="0"/>
            <a:chExt cx="2196322" cy="662910"/>
          </a:xfrm>
        </p:grpSpPr>
        <p:sp>
          <p:nvSpPr>
            <p:cNvPr id="931" name="Google Shape;667;p49"/>
            <p:cNvSpPr/>
            <p:nvPr/>
          </p:nvSpPr>
          <p:spPr>
            <a:xfrm>
              <a:off x="10170" y="35814"/>
              <a:ext cx="2186153" cy="58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448" y="0"/>
                  </a:lnTo>
                  <a:lnTo>
                    <a:pt x="20152" y="0"/>
                  </a:lnTo>
                  <a:lnTo>
                    <a:pt x="21600" y="10800"/>
                  </a:lnTo>
                  <a:lnTo>
                    <a:pt x="20152" y="21600"/>
                  </a:lnTo>
                  <a:lnTo>
                    <a:pt x="1448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932" name="Google Shape;668;p49"/>
            <p:cNvSpPr txBox="1"/>
            <p:nvPr/>
          </p:nvSpPr>
          <p:spPr>
            <a:xfrm>
              <a:off x="0" y="0"/>
              <a:ext cx="2117551" cy="662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lnSpc>
                  <a:spcPct val="80000"/>
                </a:lnSpc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10%</a:t>
              </a:r>
              <a:endParaRPr sz="1100"/>
            </a:p>
            <a:p>
              <a:pPr algn="ctr">
                <a:lnSpc>
                  <a:spcPct val="80000"/>
                </a:lnSpc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3 RULES</a:t>
              </a:r>
              <a:endParaRPr sz="1100"/>
            </a:p>
            <a:p>
              <a:pPr algn="ctr">
                <a:lnSpc>
                  <a:spcPct val="80000"/>
                </a:lnSpc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3 GOALS</a:t>
              </a:r>
            </a:p>
          </p:txBody>
        </p:sp>
      </p:grpSp>
      <p:grpSp>
        <p:nvGrpSpPr>
          <p:cNvPr id="936" name="Google Shape;669;p49"/>
          <p:cNvGrpSpPr/>
          <p:nvPr/>
        </p:nvGrpSpPr>
        <p:grpSpPr>
          <a:xfrm>
            <a:off x="6477982" y="1576639"/>
            <a:ext cx="2196323" cy="586269"/>
            <a:chOff x="0" y="0"/>
            <a:chExt cx="2196322" cy="586267"/>
          </a:xfrm>
        </p:grpSpPr>
        <p:sp>
          <p:nvSpPr>
            <p:cNvPr id="934" name="Google Shape;670;p49"/>
            <p:cNvSpPr/>
            <p:nvPr/>
          </p:nvSpPr>
          <p:spPr>
            <a:xfrm>
              <a:off x="0" y="-1"/>
              <a:ext cx="2186152" cy="58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448" y="0"/>
                  </a:lnTo>
                  <a:lnTo>
                    <a:pt x="20152" y="0"/>
                  </a:lnTo>
                  <a:lnTo>
                    <a:pt x="21600" y="10800"/>
                  </a:lnTo>
                  <a:lnTo>
                    <a:pt x="20152" y="21600"/>
                  </a:lnTo>
                  <a:lnTo>
                    <a:pt x="1448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935" name="Google Shape;671;p49"/>
            <p:cNvSpPr txBox="1"/>
            <p:nvPr/>
          </p:nvSpPr>
          <p:spPr>
            <a:xfrm>
              <a:off x="78771" y="161334"/>
              <a:ext cx="2117552" cy="297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SELF-IMPROVEMENT</a:t>
              </a:r>
            </a:p>
          </p:txBody>
        </p:sp>
      </p:grpSp>
      <p:pic>
        <p:nvPicPr>
          <p:cNvPr id="937" name="Google Shape;672;p49" descr="Google Shape;672;p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76437" y="2220597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Google Shape;673;p49" descr="Google Shape;673;p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96421" y="2216474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Google Shape;674;p49" descr="Google Shape;674;p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515707" y="2217921"/>
            <a:ext cx="351153" cy="351153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Google Shape;675;p49"/>
          <p:cNvSpPr txBox="1"/>
          <p:nvPr/>
        </p:nvSpPr>
        <p:spPr>
          <a:xfrm>
            <a:off x="467531" y="2639091"/>
            <a:ext cx="2162201" cy="87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Develop multi-location business in financial industry with </a:t>
            </a:r>
            <a:r>
              <a:rPr b="1"/>
              <a:t>philosophy</a:t>
            </a:r>
            <a:r>
              <a:t> &amp; </a:t>
            </a:r>
            <a:r>
              <a:rPr b="1"/>
              <a:t>system</a:t>
            </a:r>
          </a:p>
        </p:txBody>
      </p:sp>
      <p:sp>
        <p:nvSpPr>
          <p:cNvPr id="941" name="Google Shape;676;p49"/>
          <p:cNvSpPr txBox="1"/>
          <p:nvPr/>
        </p:nvSpPr>
        <p:spPr>
          <a:xfrm>
            <a:off x="3538882" y="2639091"/>
            <a:ext cx="2162202" cy="6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Prioritize </a:t>
            </a:r>
            <a:r>
              <a:rPr b="1"/>
              <a:t>education</a:t>
            </a:r>
            <a:r>
              <a:t> before doing financial planning for your future</a:t>
            </a:r>
          </a:p>
        </p:txBody>
      </p:sp>
      <p:sp>
        <p:nvSpPr>
          <p:cNvPr id="942" name="Google Shape;677;p49"/>
          <p:cNvSpPr txBox="1"/>
          <p:nvPr/>
        </p:nvSpPr>
        <p:spPr>
          <a:xfrm>
            <a:off x="6610236" y="2571750"/>
            <a:ext cx="2162202" cy="6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Provide people </a:t>
            </a:r>
            <a:r>
              <a:rPr b="1"/>
              <a:t>environment</a:t>
            </a:r>
            <a:r>
              <a:t> to realize their true </a:t>
            </a:r>
            <a:r>
              <a:rPr b="1"/>
              <a:t>potential</a:t>
            </a:r>
          </a:p>
        </p:txBody>
      </p:sp>
      <p:pic>
        <p:nvPicPr>
          <p:cNvPr id="943" name="Google Shape;678;p49" descr="Google Shape;678;p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383" y="3441805"/>
            <a:ext cx="685802" cy="68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4" name="Google Shape;679;p49" descr="Google Shape;679;p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031" y="3474520"/>
            <a:ext cx="685802" cy="6858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7" name="Google Shape;680;p49"/>
          <p:cNvGrpSpPr/>
          <p:nvPr/>
        </p:nvGrpSpPr>
        <p:grpSpPr>
          <a:xfrm>
            <a:off x="1548579" y="893531"/>
            <a:ext cx="6142728" cy="360083"/>
            <a:chOff x="0" y="0"/>
            <a:chExt cx="6142727" cy="360081"/>
          </a:xfrm>
        </p:grpSpPr>
        <p:sp>
          <p:nvSpPr>
            <p:cNvPr id="945" name="Google Shape;681;p49"/>
            <p:cNvSpPr/>
            <p:nvPr/>
          </p:nvSpPr>
          <p:spPr>
            <a:xfrm>
              <a:off x="-1" y="360081"/>
              <a:ext cx="6142728" cy="1"/>
            </a:xfrm>
            <a:prstGeom prst="line">
              <a:avLst/>
            </a:prstGeom>
            <a:noFill/>
            <a:ln w="1905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46" name="Google Shape;682;p49"/>
            <p:cNvSpPr/>
            <p:nvPr/>
          </p:nvSpPr>
          <p:spPr>
            <a:xfrm>
              <a:off x="3023416" y="-1"/>
              <a:ext cx="2" cy="360002"/>
            </a:xfrm>
            <a:prstGeom prst="line">
              <a:avLst/>
            </a:prstGeom>
            <a:noFill/>
            <a:ln w="1905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52" name="Google Shape;683;p49"/>
          <p:cNvGrpSpPr/>
          <p:nvPr/>
        </p:nvGrpSpPr>
        <p:grpSpPr>
          <a:xfrm>
            <a:off x="877848" y="3578428"/>
            <a:ext cx="1341466" cy="814482"/>
            <a:chOff x="-1" y="0"/>
            <a:chExt cx="1341465" cy="814481"/>
          </a:xfrm>
        </p:grpSpPr>
        <p:pic>
          <p:nvPicPr>
            <p:cNvPr id="948" name="Google Shape;684;p49" descr="Google Shape;684;p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254" y="-1"/>
              <a:ext cx="658211" cy="3870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9" name="Google Shape;686;p49" descr="Google Shape;686;p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" y="657338"/>
              <a:ext cx="748271" cy="157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0" name="Google Shape;687;p49" descr="Google Shape;687;p4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7517" y="320639"/>
              <a:ext cx="470314" cy="493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1" name="Google Shape;551;p47" descr="Google Shape;551;p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8910" y="104737"/>
              <a:ext cx="450448" cy="448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" grpId="1" animBg="1" advAuto="0"/>
      <p:bldP spid="925" grpId="3" animBg="1" advAuto="0"/>
      <p:bldP spid="926" grpId="8" animBg="1" advAuto="0"/>
      <p:bldP spid="927" grpId="13" animBg="1" advAuto="0"/>
      <p:bldP spid="930" grpId="4" animBg="1" advAuto="0"/>
      <p:bldP spid="933" grpId="9" animBg="1" advAuto="0"/>
      <p:bldP spid="936" grpId="14" animBg="1" advAuto="0"/>
      <p:bldP spid="937" grpId="5" animBg="1" advAuto="0"/>
      <p:bldP spid="938" grpId="10" animBg="1" advAuto="0"/>
      <p:bldP spid="939" grpId="15" animBg="1" advAuto="0"/>
      <p:bldP spid="940" grpId="6" animBg="1" advAuto="0"/>
      <p:bldP spid="941" grpId="11" animBg="1" advAuto="0"/>
      <p:bldP spid="942" grpId="16" animBg="1" advAuto="0"/>
      <p:bldP spid="943" grpId="17" animBg="1" advAuto="0"/>
      <p:bldP spid="944" grpId="12" animBg="1" advAuto="0"/>
      <p:bldP spid="947" grpId="2" animBg="1" advAuto="0"/>
      <p:bldP spid="952" grpId="7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693;p50"/>
          <p:cNvGrpSpPr/>
          <p:nvPr/>
        </p:nvGrpSpPr>
        <p:grpSpPr>
          <a:xfrm>
            <a:off x="-295401" y="4779312"/>
            <a:ext cx="1533603" cy="390781"/>
            <a:chOff x="0" y="0"/>
            <a:chExt cx="1533602" cy="390779"/>
          </a:xfrm>
        </p:grpSpPr>
        <p:sp>
          <p:nvSpPr>
            <p:cNvPr id="954" name="Google Shape;694;p50"/>
            <p:cNvSpPr txBox="1"/>
            <p:nvPr/>
          </p:nvSpPr>
          <p:spPr>
            <a:xfrm>
              <a:off x="-1" y="197929"/>
              <a:ext cx="1533603" cy="192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25" tIns="45625" rIns="45625" bIns="45625" numCol="1" anchor="t">
              <a:spAutoFit/>
            </a:bodyPr>
            <a:lstStyle>
              <a:lvl1pPr algn="ctr">
                <a:defRPr sz="700" b="1">
                  <a:solidFill>
                    <a:srgbClr val="0C0C0C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t>*Internal Use Only</a:t>
              </a:r>
            </a:p>
          </p:txBody>
        </p:sp>
        <p:pic>
          <p:nvPicPr>
            <p:cNvPr id="955" name="Google Shape;695;p50" descr="Google Shape;695;p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745" y="0"/>
              <a:ext cx="254754" cy="2305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7" name="Google Shape;696;p50"/>
          <p:cNvSpPr txBox="1"/>
          <p:nvPr/>
        </p:nvSpPr>
        <p:spPr>
          <a:xfrm>
            <a:off x="1584299" y="123649"/>
            <a:ext cx="5744403" cy="333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2300" b="1" u="sng"/>
            </a:lvl1pPr>
          </a:lstStyle>
          <a:p>
            <a:r>
              <a:t>POWER OF MULTI-LOCATION BUSINESS</a:t>
            </a:r>
          </a:p>
        </p:txBody>
      </p:sp>
      <p:sp>
        <p:nvSpPr>
          <p:cNvPr id="958" name="Google Shape;697;p50"/>
          <p:cNvSpPr txBox="1"/>
          <p:nvPr/>
        </p:nvSpPr>
        <p:spPr>
          <a:xfrm>
            <a:off x="3093215" y="4352221"/>
            <a:ext cx="1356001" cy="225426"/>
          </a:xfrm>
          <a:prstGeom prst="rect">
            <a:avLst/>
          </a:prstGeom>
          <a:solidFill>
            <a:srgbClr val="D8D8D8"/>
          </a:solidFill>
          <a:ln>
            <a:solidFill>
              <a:srgbClr val="A5793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JANUARY 1</a:t>
            </a:r>
            <a:r>
              <a:rPr baseline="30000"/>
              <a:t>ST</a:t>
            </a:r>
            <a:r>
              <a:t> </a:t>
            </a:r>
          </a:p>
        </p:txBody>
      </p:sp>
      <p:sp>
        <p:nvSpPr>
          <p:cNvPr id="959" name="Google Shape;698;p50"/>
          <p:cNvSpPr txBox="1"/>
          <p:nvPr/>
        </p:nvSpPr>
        <p:spPr>
          <a:xfrm>
            <a:off x="5208856" y="4352221"/>
            <a:ext cx="1540202" cy="225426"/>
          </a:xfrm>
          <a:prstGeom prst="rect">
            <a:avLst/>
          </a:prstGeom>
          <a:solidFill>
            <a:srgbClr val="D8D8D8"/>
          </a:solidFill>
          <a:ln>
            <a:solidFill>
              <a:srgbClr val="A57931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DECEMBER 31</a:t>
            </a:r>
            <a:r>
              <a:rPr baseline="30000"/>
              <a:t>ST</a:t>
            </a:r>
            <a:r>
              <a:t> </a:t>
            </a:r>
          </a:p>
        </p:txBody>
      </p:sp>
      <p:sp>
        <p:nvSpPr>
          <p:cNvPr id="960" name="Google Shape;699;p50"/>
          <p:cNvSpPr/>
          <p:nvPr/>
        </p:nvSpPr>
        <p:spPr>
          <a:xfrm>
            <a:off x="4487414" y="4459782"/>
            <a:ext cx="695702" cy="2"/>
          </a:xfrm>
          <a:prstGeom prst="line">
            <a:avLst/>
          </a:prstGeom>
          <a:ln w="38100">
            <a:solidFill>
              <a:srgbClr val="0C0C0C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61" name="Google Shape;700;p50"/>
          <p:cNvSpPr txBox="1"/>
          <p:nvPr/>
        </p:nvSpPr>
        <p:spPr>
          <a:xfrm>
            <a:off x="5332607" y="4108820"/>
            <a:ext cx="6465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$0</a:t>
            </a:r>
          </a:p>
        </p:txBody>
      </p:sp>
      <p:grpSp>
        <p:nvGrpSpPr>
          <p:cNvPr id="965" name="Google Shape;701;p50"/>
          <p:cNvGrpSpPr/>
          <p:nvPr/>
        </p:nvGrpSpPr>
        <p:grpSpPr>
          <a:xfrm>
            <a:off x="3950619" y="4582599"/>
            <a:ext cx="1336353" cy="364504"/>
            <a:chOff x="0" y="0"/>
            <a:chExt cx="1336352" cy="364503"/>
          </a:xfrm>
        </p:grpSpPr>
        <p:sp>
          <p:nvSpPr>
            <p:cNvPr id="962" name="Shape"/>
            <p:cNvSpPr/>
            <p:nvPr/>
          </p:nvSpPr>
          <p:spPr>
            <a:xfrm rot="5400000">
              <a:off x="485925" y="-485927"/>
              <a:ext cx="364501" cy="133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600" extrusionOk="0">
                  <a:moveTo>
                    <a:pt x="0" y="20445"/>
                  </a:moveTo>
                  <a:lnTo>
                    <a:pt x="5295" y="18654"/>
                  </a:lnTo>
                  <a:lnTo>
                    <a:pt x="5295" y="19687"/>
                  </a:lnTo>
                  <a:cubicBezTo>
                    <a:pt x="14312" y="18588"/>
                    <a:pt x="20750" y="14836"/>
                    <a:pt x="21160" y="10442"/>
                  </a:cubicBezTo>
                  <a:cubicBezTo>
                    <a:pt x="21600" y="15163"/>
                    <a:pt x="14984" y="19386"/>
                    <a:pt x="5295" y="20567"/>
                  </a:cubicBezTo>
                  <a:lnTo>
                    <a:pt x="5295" y="21600"/>
                  </a:lnTo>
                  <a:close/>
                  <a:moveTo>
                    <a:pt x="21180" y="10882"/>
                  </a:moveTo>
                  <a:cubicBezTo>
                    <a:pt x="21180" y="5358"/>
                    <a:pt x="11698" y="880"/>
                    <a:pt x="0" y="880"/>
                  </a:cubicBezTo>
                  <a:lnTo>
                    <a:pt x="0" y="0"/>
                  </a:lnTo>
                  <a:cubicBezTo>
                    <a:pt x="11698" y="0"/>
                    <a:pt x="21180" y="4478"/>
                    <a:pt x="21180" y="10002"/>
                  </a:cubicBezTo>
                  <a:close/>
                </a:path>
              </a:pathLst>
            </a:cu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3" name="Shape"/>
            <p:cNvSpPr/>
            <p:nvPr/>
          </p:nvSpPr>
          <p:spPr>
            <a:xfrm rot="5400000">
              <a:off x="817463" y="-154387"/>
              <a:ext cx="364503" cy="673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0635"/>
                    <a:pt x="11929" y="1747"/>
                    <a:pt x="0" y="1747"/>
                  </a:cubicBezTo>
                  <a:lnTo>
                    <a:pt x="0" y="0"/>
                  </a:lnTo>
                  <a:cubicBezTo>
                    <a:pt x="11929" y="0"/>
                    <a:pt x="21600" y="8889"/>
                    <a:pt x="21600" y="1985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4" name="Line"/>
            <p:cNvSpPr/>
            <p:nvPr/>
          </p:nvSpPr>
          <p:spPr>
            <a:xfrm rot="5400000">
              <a:off x="485924" y="-485926"/>
              <a:ext cx="364503" cy="1336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82"/>
                  </a:moveTo>
                  <a:cubicBezTo>
                    <a:pt x="21600" y="5358"/>
                    <a:pt x="11929" y="880"/>
                    <a:pt x="0" y="880"/>
                  </a:cubicBezTo>
                  <a:lnTo>
                    <a:pt x="0" y="0"/>
                  </a:lnTo>
                  <a:cubicBezTo>
                    <a:pt x="11929" y="0"/>
                    <a:pt x="21600" y="4478"/>
                    <a:pt x="21600" y="10002"/>
                  </a:cubicBezTo>
                  <a:lnTo>
                    <a:pt x="21600" y="10882"/>
                  </a:lnTo>
                  <a:cubicBezTo>
                    <a:pt x="21600" y="15443"/>
                    <a:pt x="14937" y="19427"/>
                    <a:pt x="5400" y="20567"/>
                  </a:cubicBezTo>
                  <a:lnTo>
                    <a:pt x="5400" y="21600"/>
                  </a:lnTo>
                  <a:lnTo>
                    <a:pt x="0" y="20445"/>
                  </a:lnTo>
                  <a:lnTo>
                    <a:pt x="5400" y="18654"/>
                  </a:lnTo>
                  <a:lnTo>
                    <a:pt x="5400" y="19687"/>
                  </a:lnTo>
                  <a:cubicBezTo>
                    <a:pt x="14595" y="18588"/>
                    <a:pt x="21161" y="14836"/>
                    <a:pt x="21579" y="10442"/>
                  </a:cubicBezTo>
                </a:path>
              </a:pathLst>
            </a:custGeom>
            <a:noFill/>
            <a:ln w="12700" cap="flat">
              <a:solidFill>
                <a:srgbClr val="222A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66" name="Google Shape;702;p50"/>
          <p:cNvSpPr txBox="1"/>
          <p:nvPr/>
        </p:nvSpPr>
        <p:spPr>
          <a:xfrm>
            <a:off x="5750454" y="4112462"/>
            <a:ext cx="6465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$0</a:t>
            </a:r>
          </a:p>
        </p:txBody>
      </p:sp>
      <p:sp>
        <p:nvSpPr>
          <p:cNvPr id="967" name="Google Shape;703;p50"/>
          <p:cNvSpPr txBox="1"/>
          <p:nvPr/>
        </p:nvSpPr>
        <p:spPr>
          <a:xfrm>
            <a:off x="6215091" y="4106121"/>
            <a:ext cx="6465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$0</a:t>
            </a:r>
          </a:p>
        </p:txBody>
      </p:sp>
      <p:grpSp>
        <p:nvGrpSpPr>
          <p:cNvPr id="971" name="Google Shape;704;p50"/>
          <p:cNvGrpSpPr/>
          <p:nvPr/>
        </p:nvGrpSpPr>
        <p:grpSpPr>
          <a:xfrm>
            <a:off x="4161929" y="4561579"/>
            <a:ext cx="1336418" cy="448510"/>
            <a:chOff x="0" y="0"/>
            <a:chExt cx="1336416" cy="448509"/>
          </a:xfrm>
        </p:grpSpPr>
        <p:sp>
          <p:nvSpPr>
            <p:cNvPr id="968" name="Shape"/>
            <p:cNvSpPr/>
            <p:nvPr/>
          </p:nvSpPr>
          <p:spPr>
            <a:xfrm rot="5400000">
              <a:off x="443953" y="-443955"/>
              <a:ext cx="448510" cy="133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extrusionOk="0">
                  <a:moveTo>
                    <a:pt x="0" y="20437"/>
                  </a:moveTo>
                  <a:lnTo>
                    <a:pt x="5281" y="18641"/>
                  </a:lnTo>
                  <a:lnTo>
                    <a:pt x="5281" y="19621"/>
                  </a:lnTo>
                  <a:cubicBezTo>
                    <a:pt x="14228" y="18531"/>
                    <a:pt x="20634" y="14823"/>
                    <a:pt x="21097" y="10468"/>
                  </a:cubicBezTo>
                  <a:cubicBezTo>
                    <a:pt x="21600" y="15195"/>
                    <a:pt x="14991" y="19437"/>
                    <a:pt x="5281" y="20620"/>
                  </a:cubicBezTo>
                  <a:lnTo>
                    <a:pt x="5281" y="21600"/>
                  </a:lnTo>
                  <a:close/>
                  <a:moveTo>
                    <a:pt x="21124" y="10968"/>
                  </a:moveTo>
                  <a:cubicBezTo>
                    <a:pt x="21124" y="5462"/>
                    <a:pt x="11666" y="999"/>
                    <a:pt x="0" y="999"/>
                  </a:cubicBezTo>
                  <a:lnTo>
                    <a:pt x="0" y="0"/>
                  </a:lnTo>
                  <a:cubicBezTo>
                    <a:pt x="11666" y="0"/>
                    <a:pt x="21124" y="4463"/>
                    <a:pt x="21124" y="9969"/>
                  </a:cubicBezTo>
                  <a:close/>
                </a:path>
              </a:pathLst>
            </a:cu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9" name="Shape"/>
            <p:cNvSpPr/>
            <p:nvPr/>
          </p:nvSpPr>
          <p:spPr>
            <a:xfrm rot="5400000">
              <a:off x="772869" y="-115044"/>
              <a:ext cx="448504" cy="678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0757"/>
                    <a:pt x="11929" y="1968"/>
                    <a:pt x="0" y="1968"/>
                  </a:cubicBezTo>
                  <a:lnTo>
                    <a:pt x="0" y="0"/>
                  </a:lnTo>
                  <a:cubicBezTo>
                    <a:pt x="11929" y="0"/>
                    <a:pt x="21600" y="8790"/>
                    <a:pt x="21600" y="1963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70" name="Line"/>
            <p:cNvSpPr/>
            <p:nvPr/>
          </p:nvSpPr>
          <p:spPr>
            <a:xfrm rot="5400000">
              <a:off x="443956" y="-443958"/>
              <a:ext cx="448504" cy="133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968"/>
                  </a:moveTo>
                  <a:cubicBezTo>
                    <a:pt x="21600" y="5462"/>
                    <a:pt x="11929" y="999"/>
                    <a:pt x="0" y="999"/>
                  </a:cubicBezTo>
                  <a:lnTo>
                    <a:pt x="0" y="0"/>
                  </a:lnTo>
                  <a:cubicBezTo>
                    <a:pt x="11929" y="0"/>
                    <a:pt x="21600" y="4463"/>
                    <a:pt x="21600" y="9969"/>
                  </a:cubicBezTo>
                  <a:lnTo>
                    <a:pt x="21600" y="10968"/>
                  </a:lnTo>
                  <a:cubicBezTo>
                    <a:pt x="21600" y="15513"/>
                    <a:pt x="14937" y="19484"/>
                    <a:pt x="5400" y="20620"/>
                  </a:cubicBezTo>
                  <a:lnTo>
                    <a:pt x="5400" y="21600"/>
                  </a:lnTo>
                  <a:lnTo>
                    <a:pt x="0" y="20437"/>
                  </a:lnTo>
                  <a:lnTo>
                    <a:pt x="5400" y="18641"/>
                  </a:lnTo>
                  <a:lnTo>
                    <a:pt x="5400" y="19621"/>
                  </a:lnTo>
                  <a:cubicBezTo>
                    <a:pt x="14548" y="18531"/>
                    <a:pt x="21099" y="14823"/>
                    <a:pt x="21573" y="10468"/>
                  </a:cubicBezTo>
                </a:path>
              </a:pathLst>
            </a:custGeom>
            <a:noFill/>
            <a:ln w="12700" cap="flat">
              <a:solidFill>
                <a:srgbClr val="222A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72" name="Google Shape;705;p50"/>
          <p:cNvSpPr txBox="1"/>
          <p:nvPr/>
        </p:nvSpPr>
        <p:spPr>
          <a:xfrm>
            <a:off x="5521037" y="4597536"/>
            <a:ext cx="137640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200" b="1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Cycle continues for</a:t>
            </a:r>
            <a:endParaRPr sz="700"/>
          </a:p>
          <a:p>
            <a:pPr algn="ctr">
              <a:defRPr sz="1200" b="1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30 – 40 years</a:t>
            </a:r>
          </a:p>
        </p:txBody>
      </p:sp>
      <p:sp>
        <p:nvSpPr>
          <p:cNvPr id="973" name="Google Shape;706;p50"/>
          <p:cNvSpPr txBox="1"/>
          <p:nvPr/>
        </p:nvSpPr>
        <p:spPr>
          <a:xfrm>
            <a:off x="1262558" y="4366702"/>
            <a:ext cx="56370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500" b="1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YOU</a:t>
            </a:r>
          </a:p>
        </p:txBody>
      </p:sp>
      <p:grpSp>
        <p:nvGrpSpPr>
          <p:cNvPr id="977" name="Google Shape;707;p50"/>
          <p:cNvGrpSpPr/>
          <p:nvPr/>
        </p:nvGrpSpPr>
        <p:grpSpPr>
          <a:xfrm>
            <a:off x="4441736" y="3972399"/>
            <a:ext cx="1073720" cy="369315"/>
            <a:chOff x="0" y="0"/>
            <a:chExt cx="1073719" cy="369313"/>
          </a:xfrm>
        </p:grpSpPr>
        <p:sp>
          <p:nvSpPr>
            <p:cNvPr id="974" name="Shape"/>
            <p:cNvSpPr/>
            <p:nvPr/>
          </p:nvSpPr>
          <p:spPr>
            <a:xfrm rot="16200000">
              <a:off x="352202" y="-352204"/>
              <a:ext cx="369314" cy="1073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600" extrusionOk="0">
                  <a:moveTo>
                    <a:pt x="0" y="20050"/>
                  </a:moveTo>
                  <a:lnTo>
                    <a:pt x="5234" y="17885"/>
                  </a:lnTo>
                  <a:lnTo>
                    <a:pt x="5234" y="19057"/>
                  </a:lnTo>
                  <a:cubicBezTo>
                    <a:pt x="13947" y="18017"/>
                    <a:pt x="20248" y="14519"/>
                    <a:pt x="20885" y="10368"/>
                  </a:cubicBezTo>
                  <a:cubicBezTo>
                    <a:pt x="21600" y="15028"/>
                    <a:pt x="15017" y="19260"/>
                    <a:pt x="5234" y="20428"/>
                  </a:cubicBezTo>
                  <a:lnTo>
                    <a:pt x="5234" y="21600"/>
                  </a:lnTo>
                  <a:close/>
                  <a:moveTo>
                    <a:pt x="20937" y="11053"/>
                  </a:moveTo>
                  <a:cubicBezTo>
                    <a:pt x="20937" y="5706"/>
                    <a:pt x="11563" y="1371"/>
                    <a:pt x="0" y="1371"/>
                  </a:cubicBezTo>
                  <a:lnTo>
                    <a:pt x="0" y="0"/>
                  </a:lnTo>
                  <a:cubicBezTo>
                    <a:pt x="11563" y="0"/>
                    <a:pt x="20937" y="4335"/>
                    <a:pt x="20937" y="9682"/>
                  </a:cubicBezTo>
                  <a:close/>
                </a:path>
              </a:pathLst>
            </a:cu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75" name="Shape"/>
            <p:cNvSpPr/>
            <p:nvPr/>
          </p:nvSpPr>
          <p:spPr>
            <a:xfrm rot="16200000">
              <a:off x="90066" y="-90058"/>
              <a:ext cx="369304" cy="54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1150"/>
                    <a:pt x="11929" y="2678"/>
                    <a:pt x="0" y="2678"/>
                  </a:cubicBezTo>
                  <a:lnTo>
                    <a:pt x="0" y="0"/>
                  </a:lnTo>
                  <a:cubicBezTo>
                    <a:pt x="11929" y="0"/>
                    <a:pt x="21600" y="8472"/>
                    <a:pt x="21600" y="1892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76" name="Line"/>
            <p:cNvSpPr/>
            <p:nvPr/>
          </p:nvSpPr>
          <p:spPr>
            <a:xfrm rot="16200000">
              <a:off x="352207" y="-352200"/>
              <a:ext cx="369304" cy="1073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53"/>
                  </a:moveTo>
                  <a:cubicBezTo>
                    <a:pt x="21600" y="5706"/>
                    <a:pt x="11929" y="1371"/>
                    <a:pt x="0" y="1371"/>
                  </a:cubicBezTo>
                  <a:lnTo>
                    <a:pt x="0" y="0"/>
                  </a:lnTo>
                  <a:cubicBezTo>
                    <a:pt x="11929" y="0"/>
                    <a:pt x="21600" y="4335"/>
                    <a:pt x="21600" y="9682"/>
                  </a:cubicBezTo>
                  <a:lnTo>
                    <a:pt x="21600" y="11053"/>
                  </a:lnTo>
                  <a:cubicBezTo>
                    <a:pt x="21600" y="15468"/>
                    <a:pt x="14937" y="19324"/>
                    <a:pt x="5400" y="20428"/>
                  </a:cubicBezTo>
                  <a:lnTo>
                    <a:pt x="5400" y="21600"/>
                  </a:lnTo>
                  <a:lnTo>
                    <a:pt x="0" y="20050"/>
                  </a:lnTo>
                  <a:lnTo>
                    <a:pt x="5400" y="17885"/>
                  </a:lnTo>
                  <a:lnTo>
                    <a:pt x="5400" y="19057"/>
                  </a:lnTo>
                  <a:cubicBezTo>
                    <a:pt x="14388" y="18017"/>
                    <a:pt x="20889" y="14519"/>
                    <a:pt x="21546" y="10368"/>
                  </a:cubicBezTo>
                </a:path>
              </a:pathLst>
            </a:custGeom>
            <a:noFill/>
            <a:ln w="12700" cap="flat">
              <a:solidFill>
                <a:srgbClr val="222A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981" name="Google Shape;708;p50"/>
          <p:cNvGrpSpPr/>
          <p:nvPr/>
        </p:nvGrpSpPr>
        <p:grpSpPr>
          <a:xfrm>
            <a:off x="4021131" y="3955195"/>
            <a:ext cx="1199491" cy="369319"/>
            <a:chOff x="0" y="-7"/>
            <a:chExt cx="1199490" cy="369318"/>
          </a:xfrm>
        </p:grpSpPr>
        <p:sp>
          <p:nvSpPr>
            <p:cNvPr id="978" name="Shape"/>
            <p:cNvSpPr/>
            <p:nvPr/>
          </p:nvSpPr>
          <p:spPr>
            <a:xfrm rot="16200000">
              <a:off x="415085" y="-415094"/>
              <a:ext cx="369319" cy="1199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extrusionOk="0">
                  <a:moveTo>
                    <a:pt x="0" y="20249"/>
                  </a:moveTo>
                  <a:lnTo>
                    <a:pt x="5253" y="18275"/>
                  </a:lnTo>
                  <a:lnTo>
                    <a:pt x="5253" y="19324"/>
                  </a:lnTo>
                  <a:cubicBezTo>
                    <a:pt x="14059" y="18262"/>
                    <a:pt x="20402" y="14673"/>
                    <a:pt x="20971" y="10431"/>
                  </a:cubicBezTo>
                  <a:cubicBezTo>
                    <a:pt x="21600" y="15129"/>
                    <a:pt x="15006" y="19374"/>
                    <a:pt x="5253" y="20551"/>
                  </a:cubicBezTo>
                  <a:lnTo>
                    <a:pt x="5253" y="21600"/>
                  </a:lnTo>
                  <a:close/>
                  <a:moveTo>
                    <a:pt x="21012" y="11045"/>
                  </a:moveTo>
                  <a:cubicBezTo>
                    <a:pt x="21012" y="5622"/>
                    <a:pt x="11604" y="1227"/>
                    <a:pt x="0" y="1227"/>
                  </a:cubicBezTo>
                  <a:lnTo>
                    <a:pt x="0" y="0"/>
                  </a:lnTo>
                  <a:cubicBezTo>
                    <a:pt x="11604" y="0"/>
                    <a:pt x="21012" y="4396"/>
                    <a:pt x="21012" y="9818"/>
                  </a:cubicBezTo>
                  <a:close/>
                </a:path>
              </a:pathLst>
            </a:cu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79" name="Shape"/>
            <p:cNvSpPr/>
            <p:nvPr/>
          </p:nvSpPr>
          <p:spPr>
            <a:xfrm rot="16200000">
              <a:off x="122015" y="-122010"/>
              <a:ext cx="369304" cy="61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0996"/>
                    <a:pt x="11929" y="2399"/>
                    <a:pt x="0" y="2399"/>
                  </a:cubicBezTo>
                  <a:lnTo>
                    <a:pt x="0" y="0"/>
                  </a:lnTo>
                  <a:cubicBezTo>
                    <a:pt x="11929" y="0"/>
                    <a:pt x="21600" y="8596"/>
                    <a:pt x="21600" y="1920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80" name="Line"/>
            <p:cNvSpPr/>
            <p:nvPr/>
          </p:nvSpPr>
          <p:spPr>
            <a:xfrm rot="16200000">
              <a:off x="415092" y="-415088"/>
              <a:ext cx="369304" cy="1199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45"/>
                  </a:moveTo>
                  <a:cubicBezTo>
                    <a:pt x="21600" y="5622"/>
                    <a:pt x="11929" y="1227"/>
                    <a:pt x="0" y="1227"/>
                  </a:cubicBezTo>
                  <a:lnTo>
                    <a:pt x="0" y="0"/>
                  </a:lnTo>
                  <a:cubicBezTo>
                    <a:pt x="11929" y="0"/>
                    <a:pt x="21600" y="4396"/>
                    <a:pt x="21600" y="9818"/>
                  </a:cubicBezTo>
                  <a:lnTo>
                    <a:pt x="21600" y="11045"/>
                  </a:lnTo>
                  <a:cubicBezTo>
                    <a:pt x="21600" y="15522"/>
                    <a:pt x="14937" y="19432"/>
                    <a:pt x="5400" y="20551"/>
                  </a:cubicBezTo>
                  <a:lnTo>
                    <a:pt x="5400" y="21600"/>
                  </a:lnTo>
                  <a:lnTo>
                    <a:pt x="0" y="20249"/>
                  </a:lnTo>
                  <a:lnTo>
                    <a:pt x="5400" y="18275"/>
                  </a:lnTo>
                  <a:lnTo>
                    <a:pt x="5400" y="19324"/>
                  </a:lnTo>
                  <a:cubicBezTo>
                    <a:pt x="14453" y="18262"/>
                    <a:pt x="20974" y="14673"/>
                    <a:pt x="21558" y="10431"/>
                  </a:cubicBezTo>
                </a:path>
              </a:pathLst>
            </a:custGeom>
            <a:noFill/>
            <a:ln w="12700" cap="flat">
              <a:solidFill>
                <a:srgbClr val="222A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82" name="Google Shape;709;p50"/>
          <p:cNvSpPr txBox="1"/>
          <p:nvPr/>
        </p:nvSpPr>
        <p:spPr>
          <a:xfrm>
            <a:off x="1644144" y="2269365"/>
            <a:ext cx="17706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 algn="ctr">
              <a:defRPr sz="21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Because</a:t>
            </a:r>
          </a:p>
        </p:txBody>
      </p:sp>
      <p:grpSp>
        <p:nvGrpSpPr>
          <p:cNvPr id="986" name="Google Shape;710;p50"/>
          <p:cNvGrpSpPr/>
          <p:nvPr/>
        </p:nvGrpSpPr>
        <p:grpSpPr>
          <a:xfrm>
            <a:off x="4175901" y="3965832"/>
            <a:ext cx="1199491" cy="369319"/>
            <a:chOff x="0" y="-7"/>
            <a:chExt cx="1199490" cy="369317"/>
          </a:xfrm>
        </p:grpSpPr>
        <p:sp>
          <p:nvSpPr>
            <p:cNvPr id="983" name="Shape"/>
            <p:cNvSpPr/>
            <p:nvPr/>
          </p:nvSpPr>
          <p:spPr>
            <a:xfrm rot="16200000">
              <a:off x="415085" y="-415095"/>
              <a:ext cx="369319" cy="1199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extrusionOk="0">
                  <a:moveTo>
                    <a:pt x="0" y="20249"/>
                  </a:moveTo>
                  <a:lnTo>
                    <a:pt x="5253" y="18275"/>
                  </a:lnTo>
                  <a:lnTo>
                    <a:pt x="5253" y="19324"/>
                  </a:lnTo>
                  <a:cubicBezTo>
                    <a:pt x="14059" y="18262"/>
                    <a:pt x="20402" y="14673"/>
                    <a:pt x="20971" y="10431"/>
                  </a:cubicBezTo>
                  <a:cubicBezTo>
                    <a:pt x="21600" y="15129"/>
                    <a:pt x="15006" y="19374"/>
                    <a:pt x="5253" y="20551"/>
                  </a:cubicBezTo>
                  <a:lnTo>
                    <a:pt x="5253" y="21600"/>
                  </a:lnTo>
                  <a:close/>
                  <a:moveTo>
                    <a:pt x="21012" y="11045"/>
                  </a:moveTo>
                  <a:cubicBezTo>
                    <a:pt x="21012" y="5622"/>
                    <a:pt x="11604" y="1227"/>
                    <a:pt x="0" y="1227"/>
                  </a:cubicBezTo>
                  <a:lnTo>
                    <a:pt x="0" y="0"/>
                  </a:lnTo>
                  <a:cubicBezTo>
                    <a:pt x="11604" y="0"/>
                    <a:pt x="21012" y="4396"/>
                    <a:pt x="21012" y="9818"/>
                  </a:cubicBezTo>
                  <a:close/>
                </a:path>
              </a:pathLst>
            </a:cu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84" name="Shape"/>
            <p:cNvSpPr/>
            <p:nvPr/>
          </p:nvSpPr>
          <p:spPr>
            <a:xfrm rot="16200000">
              <a:off x="122016" y="-122011"/>
              <a:ext cx="369303" cy="61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0996"/>
                    <a:pt x="11929" y="2399"/>
                    <a:pt x="0" y="2399"/>
                  </a:cubicBezTo>
                  <a:lnTo>
                    <a:pt x="0" y="0"/>
                  </a:lnTo>
                  <a:cubicBezTo>
                    <a:pt x="11929" y="0"/>
                    <a:pt x="21600" y="8596"/>
                    <a:pt x="21600" y="1920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85" name="Line"/>
            <p:cNvSpPr/>
            <p:nvPr/>
          </p:nvSpPr>
          <p:spPr>
            <a:xfrm rot="16200000">
              <a:off x="415093" y="-415088"/>
              <a:ext cx="369303" cy="1199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45"/>
                  </a:moveTo>
                  <a:cubicBezTo>
                    <a:pt x="21600" y="5622"/>
                    <a:pt x="11929" y="1227"/>
                    <a:pt x="0" y="1227"/>
                  </a:cubicBezTo>
                  <a:lnTo>
                    <a:pt x="0" y="0"/>
                  </a:lnTo>
                  <a:cubicBezTo>
                    <a:pt x="11929" y="0"/>
                    <a:pt x="21600" y="4396"/>
                    <a:pt x="21600" y="9818"/>
                  </a:cubicBezTo>
                  <a:lnTo>
                    <a:pt x="21600" y="11045"/>
                  </a:lnTo>
                  <a:cubicBezTo>
                    <a:pt x="21600" y="15522"/>
                    <a:pt x="14937" y="19432"/>
                    <a:pt x="5400" y="20551"/>
                  </a:cubicBezTo>
                  <a:lnTo>
                    <a:pt x="5400" y="21600"/>
                  </a:lnTo>
                  <a:lnTo>
                    <a:pt x="0" y="20249"/>
                  </a:lnTo>
                  <a:lnTo>
                    <a:pt x="5400" y="18275"/>
                  </a:lnTo>
                  <a:lnTo>
                    <a:pt x="5400" y="19324"/>
                  </a:lnTo>
                  <a:cubicBezTo>
                    <a:pt x="14453" y="18262"/>
                    <a:pt x="20974" y="14673"/>
                    <a:pt x="21558" y="10431"/>
                  </a:cubicBezTo>
                </a:path>
              </a:pathLst>
            </a:custGeom>
            <a:noFill/>
            <a:ln w="12700" cap="flat">
              <a:solidFill>
                <a:srgbClr val="222A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87" name="Google Shape;711;p50"/>
          <p:cNvSpPr txBox="1"/>
          <p:nvPr/>
        </p:nvSpPr>
        <p:spPr>
          <a:xfrm>
            <a:off x="500842" y="621348"/>
            <a:ext cx="228660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500">
                <a:solidFill>
                  <a:srgbClr val="0C0C0C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WHEN YOU GENERATE</a:t>
            </a:r>
          </a:p>
        </p:txBody>
      </p:sp>
      <p:pic>
        <p:nvPicPr>
          <p:cNvPr id="988" name="Google Shape;712;p50" descr="Google Shape;712;p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36216" y="1575292"/>
            <a:ext cx="282105" cy="282105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Google Shape;713;p50"/>
          <p:cNvSpPr txBox="1"/>
          <p:nvPr/>
        </p:nvSpPr>
        <p:spPr>
          <a:xfrm>
            <a:off x="2025351" y="3575122"/>
            <a:ext cx="11679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500" b="1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BUILD</a:t>
            </a:r>
          </a:p>
          <a:p>
            <a:pPr algn="ctr">
              <a:defRPr sz="1500" b="1" u="sng">
                <a:solidFill>
                  <a:srgbClr val="38562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3 LOCATIONS</a:t>
            </a:r>
          </a:p>
          <a:p>
            <a:pPr algn="ctr">
              <a:defRPr sz="1500" b="1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40 LIC.</a:t>
            </a:r>
          </a:p>
        </p:txBody>
      </p:sp>
      <p:grpSp>
        <p:nvGrpSpPr>
          <p:cNvPr id="992" name="Google Shape;714;p50"/>
          <p:cNvGrpSpPr/>
          <p:nvPr/>
        </p:nvGrpSpPr>
        <p:grpSpPr>
          <a:xfrm>
            <a:off x="1905192" y="3456959"/>
            <a:ext cx="1277069" cy="1088996"/>
            <a:chOff x="0" y="0"/>
            <a:chExt cx="1277067" cy="1088995"/>
          </a:xfrm>
        </p:grpSpPr>
        <p:sp>
          <p:nvSpPr>
            <p:cNvPr id="990" name="Google Shape;715;p50"/>
            <p:cNvSpPr/>
            <p:nvPr/>
          </p:nvSpPr>
          <p:spPr>
            <a:xfrm>
              <a:off x="1668" y="0"/>
              <a:ext cx="1275400" cy="102871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91" name="Google Shape;716;p50"/>
            <p:cNvSpPr/>
            <p:nvPr/>
          </p:nvSpPr>
          <p:spPr>
            <a:xfrm rot="5400000">
              <a:off x="-498207" y="498205"/>
              <a:ext cx="1088996" cy="92585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995" name="Google Shape;717;p50"/>
          <p:cNvGrpSpPr/>
          <p:nvPr/>
        </p:nvGrpSpPr>
        <p:grpSpPr>
          <a:xfrm>
            <a:off x="3124392" y="2468784"/>
            <a:ext cx="1277069" cy="1088997"/>
            <a:chOff x="0" y="0"/>
            <a:chExt cx="1277067" cy="1088995"/>
          </a:xfrm>
        </p:grpSpPr>
        <p:sp>
          <p:nvSpPr>
            <p:cNvPr id="993" name="Google Shape;718;p50"/>
            <p:cNvSpPr/>
            <p:nvPr/>
          </p:nvSpPr>
          <p:spPr>
            <a:xfrm>
              <a:off x="1668" y="0"/>
              <a:ext cx="1275400" cy="102871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94" name="Google Shape;719;p50"/>
            <p:cNvSpPr/>
            <p:nvPr/>
          </p:nvSpPr>
          <p:spPr>
            <a:xfrm rot="5400000">
              <a:off x="-498207" y="498205"/>
              <a:ext cx="1088996" cy="92585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998" name="Google Shape;720;p50"/>
          <p:cNvGrpSpPr/>
          <p:nvPr/>
        </p:nvGrpSpPr>
        <p:grpSpPr>
          <a:xfrm>
            <a:off x="4307778" y="1440085"/>
            <a:ext cx="1277068" cy="1088997"/>
            <a:chOff x="0" y="0"/>
            <a:chExt cx="1277067" cy="1088995"/>
          </a:xfrm>
        </p:grpSpPr>
        <p:sp>
          <p:nvSpPr>
            <p:cNvPr id="996" name="Google Shape;721;p50"/>
            <p:cNvSpPr/>
            <p:nvPr/>
          </p:nvSpPr>
          <p:spPr>
            <a:xfrm>
              <a:off x="1668" y="-1"/>
              <a:ext cx="1275400" cy="102871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97" name="Google Shape;722;p50"/>
            <p:cNvSpPr/>
            <p:nvPr/>
          </p:nvSpPr>
          <p:spPr>
            <a:xfrm rot="5400000">
              <a:off x="-498207" y="498205"/>
              <a:ext cx="1088996" cy="92585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999" name="Google Shape;723;p50"/>
          <p:cNvSpPr txBox="1"/>
          <p:nvPr/>
        </p:nvSpPr>
        <p:spPr>
          <a:xfrm>
            <a:off x="1692381" y="2842941"/>
            <a:ext cx="13671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900">
                <a:solidFill>
                  <a:srgbClr val="000F1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Multi-Handed Income</a:t>
            </a:r>
            <a:endParaRPr sz="1100"/>
          </a:p>
          <a:p>
            <a:pPr algn="ctr">
              <a:defRPr sz="1500" b="1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APX .</a:t>
            </a:r>
          </a:p>
          <a:p>
            <a:pPr algn="ctr">
              <a:defRPr sz="1500" b="1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$250,000 / YR</a:t>
            </a:r>
          </a:p>
        </p:txBody>
      </p:sp>
      <p:sp>
        <p:nvSpPr>
          <p:cNvPr id="1000" name="Google Shape;724;p50"/>
          <p:cNvSpPr/>
          <p:nvPr/>
        </p:nvSpPr>
        <p:spPr>
          <a:xfrm rot="16200000">
            <a:off x="2763813" y="2696521"/>
            <a:ext cx="546902" cy="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75" y="5400"/>
                </a:lnTo>
                <a:lnTo>
                  <a:pt x="175" y="16200"/>
                </a:lnTo>
                <a:lnTo>
                  <a:pt x="0" y="16200"/>
                </a:lnTo>
                <a:close/>
                <a:moveTo>
                  <a:pt x="350" y="5400"/>
                </a:moveTo>
                <a:lnTo>
                  <a:pt x="701" y="5400"/>
                </a:lnTo>
                <a:lnTo>
                  <a:pt x="701" y="16200"/>
                </a:lnTo>
                <a:lnTo>
                  <a:pt x="350" y="16200"/>
                </a:lnTo>
                <a:close/>
                <a:moveTo>
                  <a:pt x="876" y="5400"/>
                </a:moveTo>
                <a:lnTo>
                  <a:pt x="18798" y="5400"/>
                </a:lnTo>
                <a:lnTo>
                  <a:pt x="18798" y="0"/>
                </a:lnTo>
                <a:lnTo>
                  <a:pt x="21600" y="10800"/>
                </a:lnTo>
                <a:lnTo>
                  <a:pt x="18798" y="21600"/>
                </a:lnTo>
                <a:lnTo>
                  <a:pt x="18798" y="16200"/>
                </a:lnTo>
                <a:lnTo>
                  <a:pt x="876" y="16200"/>
                </a:lnTo>
                <a:close/>
              </a:path>
            </a:pathLst>
          </a:custGeom>
          <a:solidFill>
            <a:srgbClr val="52525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01" name="Google Shape;725;p50"/>
          <p:cNvSpPr/>
          <p:nvPr/>
        </p:nvSpPr>
        <p:spPr>
          <a:xfrm rot="16200000">
            <a:off x="3924039" y="1607722"/>
            <a:ext cx="546902" cy="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75" y="5400"/>
                </a:lnTo>
                <a:lnTo>
                  <a:pt x="175" y="16200"/>
                </a:lnTo>
                <a:lnTo>
                  <a:pt x="0" y="16200"/>
                </a:lnTo>
                <a:close/>
                <a:moveTo>
                  <a:pt x="350" y="5400"/>
                </a:moveTo>
                <a:lnTo>
                  <a:pt x="701" y="5400"/>
                </a:lnTo>
                <a:lnTo>
                  <a:pt x="701" y="16200"/>
                </a:lnTo>
                <a:lnTo>
                  <a:pt x="350" y="16200"/>
                </a:lnTo>
                <a:close/>
                <a:moveTo>
                  <a:pt x="876" y="5400"/>
                </a:moveTo>
                <a:lnTo>
                  <a:pt x="18798" y="5400"/>
                </a:lnTo>
                <a:lnTo>
                  <a:pt x="18798" y="0"/>
                </a:lnTo>
                <a:lnTo>
                  <a:pt x="21600" y="10800"/>
                </a:lnTo>
                <a:lnTo>
                  <a:pt x="18798" y="21600"/>
                </a:lnTo>
                <a:lnTo>
                  <a:pt x="18798" y="16200"/>
                </a:lnTo>
                <a:lnTo>
                  <a:pt x="876" y="16200"/>
                </a:lnTo>
                <a:close/>
              </a:path>
            </a:pathLst>
          </a:custGeom>
          <a:solidFill>
            <a:srgbClr val="52525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02" name="Google Shape;726;p50"/>
          <p:cNvSpPr txBox="1"/>
          <p:nvPr/>
        </p:nvSpPr>
        <p:spPr>
          <a:xfrm>
            <a:off x="7674849" y="626950"/>
            <a:ext cx="1317302" cy="907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600">
                <a:solidFill>
                  <a:srgbClr val="3A3838"/>
                </a:solidFill>
              </a:defRPr>
            </a:lvl1pPr>
          </a:lstStyle>
          <a:p>
            <a:r>
              <a:t>EXPERIENCE YOUR DREAMS</a:t>
            </a:r>
          </a:p>
        </p:txBody>
      </p:sp>
      <p:pic>
        <p:nvPicPr>
          <p:cNvPr id="1003" name="Google Shape;727;p50" descr="Google Shape;727;p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977" y="889742"/>
            <a:ext cx="346252" cy="34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004" name="Google Shape;728;p50"/>
          <p:cNvSpPr/>
          <p:nvPr/>
        </p:nvSpPr>
        <p:spPr>
          <a:xfrm>
            <a:off x="5805182" y="627438"/>
            <a:ext cx="1576802" cy="898201"/>
          </a:xfrm>
          <a:prstGeom prst="roundRect">
            <a:avLst>
              <a:gd name="adj" fmla="val 0"/>
            </a:avLst>
          </a:prstGeom>
          <a:blipFill>
            <a:blip r:embed="rId5"/>
            <a:stretch>
              <a:fillRect/>
            </a:stretch>
          </a:blipFill>
          <a:ln w="38100">
            <a:solidFill>
              <a:srgbClr val="001E2E"/>
            </a:solidFill>
            <a:miter/>
          </a:ln>
        </p:spPr>
        <p:txBody>
          <a:bodyPr lIns="0" tIns="0" rIns="0" bIns="0" anchor="ctr"/>
          <a:lstStyle/>
          <a:p>
            <a: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05" name="Google Shape;729;p50"/>
          <p:cNvSpPr txBox="1"/>
          <p:nvPr/>
        </p:nvSpPr>
        <p:spPr>
          <a:xfrm>
            <a:off x="6249911" y="651966"/>
            <a:ext cx="113220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YOUR DREAMS &amp; GOALS</a:t>
            </a:r>
          </a:p>
        </p:txBody>
      </p:sp>
      <p:grpSp>
        <p:nvGrpSpPr>
          <p:cNvPr id="1008" name="Google Shape;730;p50"/>
          <p:cNvGrpSpPr/>
          <p:nvPr/>
        </p:nvGrpSpPr>
        <p:grpSpPr>
          <a:xfrm>
            <a:off x="644742" y="909015"/>
            <a:ext cx="1927969" cy="586270"/>
            <a:chOff x="-1" y="-1"/>
            <a:chExt cx="1927968" cy="586268"/>
          </a:xfrm>
        </p:grpSpPr>
        <p:sp>
          <p:nvSpPr>
            <p:cNvPr id="1006" name="Google Shape;731;p50"/>
            <p:cNvSpPr/>
            <p:nvPr/>
          </p:nvSpPr>
          <p:spPr>
            <a:xfrm>
              <a:off x="-2" y="-2"/>
              <a:ext cx="1927970" cy="58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642" y="0"/>
                  </a:lnTo>
                  <a:lnTo>
                    <a:pt x="19958" y="0"/>
                  </a:lnTo>
                  <a:lnTo>
                    <a:pt x="21600" y="10800"/>
                  </a:lnTo>
                  <a:lnTo>
                    <a:pt x="19958" y="21600"/>
                  </a:lnTo>
                  <a:lnTo>
                    <a:pt x="164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1007" name="Google Shape;732;p50"/>
            <p:cNvSpPr txBox="1"/>
            <p:nvPr/>
          </p:nvSpPr>
          <p:spPr>
            <a:xfrm>
              <a:off x="34306" y="43081"/>
              <a:ext cx="1859369" cy="50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t>MULTI-HANDED INCOME</a:t>
              </a:r>
            </a:p>
          </p:txBody>
        </p:sp>
      </p:grpSp>
      <p:grpSp>
        <p:nvGrpSpPr>
          <p:cNvPr id="1011" name="Google Shape;733;p50"/>
          <p:cNvGrpSpPr/>
          <p:nvPr/>
        </p:nvGrpSpPr>
        <p:grpSpPr>
          <a:xfrm>
            <a:off x="613275" y="1924160"/>
            <a:ext cx="1927969" cy="586269"/>
            <a:chOff x="0" y="0"/>
            <a:chExt cx="1927968" cy="586267"/>
          </a:xfrm>
        </p:grpSpPr>
        <p:sp>
          <p:nvSpPr>
            <p:cNvPr id="1009" name="Google Shape;734;p50"/>
            <p:cNvSpPr/>
            <p:nvPr/>
          </p:nvSpPr>
          <p:spPr>
            <a:xfrm>
              <a:off x="-1" y="-1"/>
              <a:ext cx="1927970" cy="58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642" y="0"/>
                  </a:lnTo>
                  <a:lnTo>
                    <a:pt x="19958" y="0"/>
                  </a:lnTo>
                  <a:lnTo>
                    <a:pt x="21600" y="10800"/>
                  </a:lnTo>
                  <a:lnTo>
                    <a:pt x="19958" y="21600"/>
                  </a:lnTo>
                  <a:lnTo>
                    <a:pt x="164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1010" name="Google Shape;735;p50"/>
            <p:cNvSpPr txBox="1"/>
            <p:nvPr/>
          </p:nvSpPr>
          <p:spPr>
            <a:xfrm>
              <a:off x="48343" y="62872"/>
              <a:ext cx="1859370" cy="50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t>ONCE YOU EARN IT, YOU OWN IT</a:t>
              </a:r>
            </a:p>
          </p:txBody>
        </p:sp>
      </p:grpSp>
      <p:sp>
        <p:nvSpPr>
          <p:cNvPr id="1012" name="Google Shape;736;p50"/>
          <p:cNvSpPr txBox="1"/>
          <p:nvPr/>
        </p:nvSpPr>
        <p:spPr>
          <a:xfrm>
            <a:off x="6722160" y="2037887"/>
            <a:ext cx="198750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500">
                <a:solidFill>
                  <a:srgbClr val="0C0C0C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WHEN YOU MAKE</a:t>
            </a:r>
          </a:p>
        </p:txBody>
      </p:sp>
      <p:pic>
        <p:nvPicPr>
          <p:cNvPr id="1013" name="Google Shape;737;p50" descr="Google Shape;737;p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78535" y="2995272"/>
            <a:ext cx="282105" cy="2821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6" name="Google Shape;738;p50"/>
          <p:cNvGrpSpPr/>
          <p:nvPr/>
        </p:nvGrpSpPr>
        <p:grpSpPr>
          <a:xfrm>
            <a:off x="6787060" y="2328996"/>
            <a:ext cx="1927972" cy="586270"/>
            <a:chOff x="0" y="-1"/>
            <a:chExt cx="1927971" cy="586268"/>
          </a:xfrm>
        </p:grpSpPr>
        <p:sp>
          <p:nvSpPr>
            <p:cNvPr id="1014" name="Google Shape;739;p50"/>
            <p:cNvSpPr/>
            <p:nvPr/>
          </p:nvSpPr>
          <p:spPr>
            <a:xfrm>
              <a:off x="-1" y="-2"/>
              <a:ext cx="1927973" cy="58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642" y="0"/>
                  </a:lnTo>
                  <a:lnTo>
                    <a:pt x="19958" y="0"/>
                  </a:lnTo>
                  <a:lnTo>
                    <a:pt x="21600" y="10800"/>
                  </a:lnTo>
                  <a:lnTo>
                    <a:pt x="19958" y="21600"/>
                  </a:lnTo>
                  <a:lnTo>
                    <a:pt x="164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1015" name="Google Shape;740;p50"/>
            <p:cNvSpPr txBox="1"/>
            <p:nvPr/>
          </p:nvSpPr>
          <p:spPr>
            <a:xfrm>
              <a:off x="34289" y="43075"/>
              <a:ext cx="1859370" cy="50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t>SINGLE-HANDED INCOME</a:t>
              </a:r>
            </a:p>
          </p:txBody>
        </p:sp>
      </p:grpSp>
      <p:grpSp>
        <p:nvGrpSpPr>
          <p:cNvPr id="1019" name="Google Shape;741;p50"/>
          <p:cNvGrpSpPr/>
          <p:nvPr/>
        </p:nvGrpSpPr>
        <p:grpSpPr>
          <a:xfrm>
            <a:off x="6721075" y="3334903"/>
            <a:ext cx="1983721" cy="678151"/>
            <a:chOff x="0" y="0"/>
            <a:chExt cx="1983720" cy="678149"/>
          </a:xfrm>
        </p:grpSpPr>
        <p:sp>
          <p:nvSpPr>
            <p:cNvPr id="1017" name="Google Shape;742;p50"/>
            <p:cNvSpPr/>
            <p:nvPr/>
          </p:nvSpPr>
          <p:spPr>
            <a:xfrm>
              <a:off x="0" y="0"/>
              <a:ext cx="1983721" cy="656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786" y="0"/>
                  </a:lnTo>
                  <a:lnTo>
                    <a:pt x="19814" y="0"/>
                  </a:lnTo>
                  <a:lnTo>
                    <a:pt x="21600" y="10800"/>
                  </a:lnTo>
                  <a:lnTo>
                    <a:pt x="19814" y="21600"/>
                  </a:lnTo>
                  <a:lnTo>
                    <a:pt x="1786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1018" name="Google Shape;743;p50"/>
            <p:cNvSpPr txBox="1"/>
            <p:nvPr/>
          </p:nvSpPr>
          <p:spPr>
            <a:xfrm>
              <a:off x="30505" y="-1"/>
              <a:ext cx="1915120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300" b="1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r>
                <a:t>YOU NEED TO EARN THE SAME INCOME OVER &amp; OVER</a:t>
              </a:r>
            </a:p>
          </p:txBody>
        </p:sp>
      </p:grpSp>
      <p:pic>
        <p:nvPicPr>
          <p:cNvPr id="1020" name="Google Shape;744;p50" descr="Google Shape;744;p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01" y="3551785"/>
            <a:ext cx="766416" cy="773654"/>
          </a:xfrm>
          <a:prstGeom prst="rect">
            <a:avLst/>
          </a:prstGeom>
          <a:ln w="12700">
            <a:miter lim="400000"/>
          </a:ln>
        </p:spPr>
      </p:pic>
      <p:sp>
        <p:nvSpPr>
          <p:cNvPr id="1021" name="Google Shape;745;p50"/>
          <p:cNvSpPr txBox="1"/>
          <p:nvPr/>
        </p:nvSpPr>
        <p:spPr>
          <a:xfrm>
            <a:off x="2875169" y="1826044"/>
            <a:ext cx="136710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900">
                <a:solidFill>
                  <a:srgbClr val="000F1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Multi-Handed Income</a:t>
            </a:r>
            <a:endParaRPr sz="1100"/>
          </a:p>
          <a:p>
            <a:pPr algn="ctr">
              <a:defRPr sz="1500" b="1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APX .</a:t>
            </a:r>
          </a:p>
          <a:p>
            <a:pPr algn="ctr">
              <a:defRPr sz="1500" b="1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$500,000 / YR</a:t>
            </a:r>
          </a:p>
        </p:txBody>
      </p:sp>
      <p:sp>
        <p:nvSpPr>
          <p:cNvPr id="1022" name="Google Shape;746;p50"/>
          <p:cNvSpPr txBox="1"/>
          <p:nvPr/>
        </p:nvSpPr>
        <p:spPr>
          <a:xfrm>
            <a:off x="4159258" y="831248"/>
            <a:ext cx="147144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900">
                <a:solidFill>
                  <a:srgbClr val="000F1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Multi-Handed Income</a:t>
            </a:r>
            <a:endParaRPr sz="1100"/>
          </a:p>
          <a:p>
            <a:pPr algn="ctr">
              <a:defRPr sz="1500" b="1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APX .</a:t>
            </a:r>
          </a:p>
          <a:p>
            <a:pPr algn="ctr">
              <a:defRPr sz="1500" b="1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$1,000,000 / YR</a:t>
            </a:r>
          </a:p>
        </p:txBody>
      </p:sp>
      <p:sp>
        <p:nvSpPr>
          <p:cNvPr id="1023" name="Google Shape;747;p50"/>
          <p:cNvSpPr txBox="1"/>
          <p:nvPr/>
        </p:nvSpPr>
        <p:spPr>
          <a:xfrm>
            <a:off x="4392662" y="1642040"/>
            <a:ext cx="11679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500" b="1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BUILD</a:t>
            </a:r>
          </a:p>
          <a:p>
            <a:pPr algn="ctr">
              <a:defRPr sz="1500" b="1" u="sng">
                <a:solidFill>
                  <a:srgbClr val="38562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9 LOCATIONS</a:t>
            </a:r>
          </a:p>
          <a:p>
            <a:pPr algn="ctr">
              <a:defRPr sz="1500" b="1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120 LIC.</a:t>
            </a:r>
          </a:p>
        </p:txBody>
      </p:sp>
      <p:sp>
        <p:nvSpPr>
          <p:cNvPr id="1024" name="Google Shape;748;p50"/>
          <p:cNvSpPr txBox="1"/>
          <p:nvPr/>
        </p:nvSpPr>
        <p:spPr>
          <a:xfrm>
            <a:off x="3233308" y="2657462"/>
            <a:ext cx="11679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500" b="1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BUILD</a:t>
            </a:r>
          </a:p>
          <a:p>
            <a:pPr algn="ctr">
              <a:defRPr sz="1500" b="1" u="sng">
                <a:solidFill>
                  <a:srgbClr val="38562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6 LOCATIONS</a:t>
            </a:r>
          </a:p>
          <a:p>
            <a:pPr algn="ctr">
              <a:defRPr sz="1500" b="1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80 LIC.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fill="hold" grpId="3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" grpId="5" animBg="1" advAuto="0"/>
      <p:bldP spid="959" grpId="7" animBg="1" advAuto="0"/>
      <p:bldP spid="960" grpId="6" animBg="1" advAuto="0"/>
      <p:bldP spid="961" grpId="9" animBg="1" advAuto="0"/>
      <p:bldP spid="965" grpId="13" animBg="1" advAuto="0"/>
      <p:bldP spid="966" grpId="12" animBg="1" advAuto="0"/>
      <p:bldP spid="967" grpId="15" animBg="1" advAuto="0"/>
      <p:bldP spid="971" grpId="10" animBg="1" advAuto="0"/>
      <p:bldP spid="972" grpId="16" animBg="1" advAuto="0"/>
      <p:bldP spid="973" grpId="2" animBg="1" advAuto="0"/>
      <p:bldP spid="977" grpId="11" animBg="1" advAuto="0"/>
      <p:bldP spid="981" grpId="8" animBg="1" advAuto="0"/>
      <p:bldP spid="986" grpId="14" animBg="1" advAuto="0"/>
      <p:bldP spid="987" grpId="21" animBg="1" advAuto="0"/>
      <p:bldP spid="988" grpId="23" animBg="1" advAuto="0"/>
      <p:bldP spid="989" grpId="27" animBg="1" advAuto="0"/>
      <p:bldP spid="992" grpId="26" animBg="1" advAuto="0"/>
      <p:bldP spid="995" grpId="28" animBg="1" advAuto="0"/>
      <p:bldP spid="998" grpId="32" animBg="1" advAuto="0"/>
      <p:bldP spid="999" grpId="25" animBg="1" advAuto="0"/>
      <p:bldP spid="1000" grpId="29" animBg="1" advAuto="0"/>
      <p:bldP spid="1001" grpId="33" animBg="1" advAuto="0"/>
      <p:bldP spid="1002" grpId="37" animBg="1" advAuto="0"/>
      <p:bldP spid="1003" grpId="36" animBg="1" advAuto="0"/>
      <p:bldP spid="1004" grpId="3" animBg="1" advAuto="0"/>
      <p:bldP spid="1005" grpId="4" animBg="1" advAuto="0"/>
      <p:bldP spid="1008" grpId="22" animBg="1" advAuto="0"/>
      <p:bldP spid="1011" grpId="24" animBg="1" advAuto="0"/>
      <p:bldP spid="1012" grpId="17" animBg="1" advAuto="0"/>
      <p:bldP spid="1013" grpId="19" animBg="1" advAuto="0"/>
      <p:bldP spid="1016" grpId="18" animBg="1" advAuto="0"/>
      <p:bldP spid="1019" grpId="20" animBg="1" advAuto="0"/>
      <p:bldP spid="1020" grpId="1" animBg="1" advAuto="0"/>
      <p:bldP spid="1021" grpId="31" animBg="1" advAuto="0"/>
      <p:bldP spid="1022" grpId="35" animBg="1" advAuto="0"/>
      <p:bldP spid="1023" grpId="34" animBg="1" advAuto="0"/>
      <p:bldP spid="1024" grpId="3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753;p51"/>
          <p:cNvGrpSpPr/>
          <p:nvPr/>
        </p:nvGrpSpPr>
        <p:grpSpPr>
          <a:xfrm>
            <a:off x="639356" y="1083116"/>
            <a:ext cx="1450579" cy="483251"/>
            <a:chOff x="0" y="-1"/>
            <a:chExt cx="1450577" cy="483250"/>
          </a:xfrm>
        </p:grpSpPr>
        <p:sp>
          <p:nvSpPr>
            <p:cNvPr id="1026" name="Google Shape;754;p51"/>
            <p:cNvSpPr/>
            <p:nvPr/>
          </p:nvSpPr>
          <p:spPr>
            <a:xfrm>
              <a:off x="-1" y="24050"/>
              <a:ext cx="1450579" cy="435152"/>
            </a:xfrm>
            <a:prstGeom prst="rect">
              <a:avLst/>
            </a:prstGeom>
            <a:solidFill>
              <a:srgbClr val="A5772E"/>
            </a:solidFill>
            <a:ln w="12700" cap="flat">
              <a:solidFill>
                <a:srgbClr val="A5772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27" name="Google Shape;755;p51"/>
            <p:cNvSpPr txBox="1"/>
            <p:nvPr/>
          </p:nvSpPr>
          <p:spPr>
            <a:xfrm>
              <a:off x="-1" y="-2"/>
              <a:ext cx="1450579" cy="483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4625" tIns="114625" rIns="114625" bIns="114625" numCol="1" anchor="ctr">
              <a:spAutoFit/>
            </a:bodyPr>
            <a:lstStyle>
              <a:lvl1pPr algn="ctr">
                <a:lnSpc>
                  <a:spcPct val="90000"/>
                </a:lnSpc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INVESTMENT</a:t>
              </a:r>
            </a:p>
          </p:txBody>
        </p:sp>
      </p:grpSp>
      <p:grpSp>
        <p:nvGrpSpPr>
          <p:cNvPr id="1031" name="Google Shape;756;p51"/>
          <p:cNvGrpSpPr/>
          <p:nvPr/>
        </p:nvGrpSpPr>
        <p:grpSpPr>
          <a:xfrm>
            <a:off x="639356" y="1632620"/>
            <a:ext cx="1450579" cy="1809904"/>
            <a:chOff x="0" y="0"/>
            <a:chExt cx="1450578" cy="1809902"/>
          </a:xfrm>
        </p:grpSpPr>
        <p:sp>
          <p:nvSpPr>
            <p:cNvPr id="1029" name="Google Shape;757;p51"/>
            <p:cNvSpPr/>
            <p:nvPr/>
          </p:nvSpPr>
          <p:spPr>
            <a:xfrm>
              <a:off x="-1" y="-1"/>
              <a:ext cx="1450579" cy="1809903"/>
            </a:xfrm>
            <a:prstGeom prst="rect">
              <a:avLst/>
            </a:prstGeom>
            <a:solidFill>
              <a:srgbClr val="E0D6CC">
                <a:alpha val="89800"/>
              </a:srgbClr>
            </a:solidFill>
            <a:ln w="12700" cap="flat">
              <a:solidFill>
                <a:srgbClr val="E0D6CC">
                  <a:alpha val="898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0" name="Google Shape;758;p51"/>
            <p:cNvSpPr txBox="1"/>
            <p:nvPr/>
          </p:nvSpPr>
          <p:spPr>
            <a:xfrm>
              <a:off x="-1" y="-1"/>
              <a:ext cx="1450579" cy="972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43299" tIns="143299" rIns="143299" bIns="143299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INITIAL INVESTMENT CHALLENGE</a:t>
              </a:r>
            </a:p>
          </p:txBody>
        </p:sp>
      </p:grpSp>
      <p:grpSp>
        <p:nvGrpSpPr>
          <p:cNvPr id="1034" name="Google Shape;759;p51"/>
          <p:cNvGrpSpPr/>
          <p:nvPr/>
        </p:nvGrpSpPr>
        <p:grpSpPr>
          <a:xfrm>
            <a:off x="2170863" y="1082558"/>
            <a:ext cx="1450579" cy="483251"/>
            <a:chOff x="0" y="-1"/>
            <a:chExt cx="1450577" cy="483250"/>
          </a:xfrm>
        </p:grpSpPr>
        <p:sp>
          <p:nvSpPr>
            <p:cNvPr id="1032" name="Google Shape;760;p51"/>
            <p:cNvSpPr/>
            <p:nvPr/>
          </p:nvSpPr>
          <p:spPr>
            <a:xfrm>
              <a:off x="-1" y="24050"/>
              <a:ext cx="1450579" cy="435152"/>
            </a:xfrm>
            <a:prstGeom prst="rect">
              <a:avLst/>
            </a:prstGeom>
            <a:solidFill>
              <a:srgbClr val="A5772E"/>
            </a:solidFill>
            <a:ln w="12700" cap="flat">
              <a:solidFill>
                <a:srgbClr val="A5772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3" name="Google Shape;761;p51"/>
            <p:cNvSpPr txBox="1"/>
            <p:nvPr/>
          </p:nvSpPr>
          <p:spPr>
            <a:xfrm>
              <a:off x="-1" y="-2"/>
              <a:ext cx="1450579" cy="483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4625" tIns="114625" rIns="114625" bIns="114625" numCol="1" anchor="ctr">
              <a:spAutoFit/>
            </a:bodyPr>
            <a:lstStyle>
              <a:lvl1pPr algn="ctr">
                <a:lnSpc>
                  <a:spcPct val="90000"/>
                </a:lnSpc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TIME</a:t>
              </a:r>
            </a:p>
          </p:txBody>
        </p:sp>
      </p:grpSp>
      <p:grpSp>
        <p:nvGrpSpPr>
          <p:cNvPr id="1037" name="Google Shape;762;p51"/>
          <p:cNvGrpSpPr/>
          <p:nvPr/>
        </p:nvGrpSpPr>
        <p:grpSpPr>
          <a:xfrm>
            <a:off x="2162404" y="1650825"/>
            <a:ext cx="1450579" cy="1812154"/>
            <a:chOff x="0" y="-1"/>
            <a:chExt cx="1450577" cy="1812153"/>
          </a:xfrm>
        </p:grpSpPr>
        <p:sp>
          <p:nvSpPr>
            <p:cNvPr id="1035" name="Google Shape;763;p51"/>
            <p:cNvSpPr/>
            <p:nvPr/>
          </p:nvSpPr>
          <p:spPr>
            <a:xfrm>
              <a:off x="-1" y="-1"/>
              <a:ext cx="1450578" cy="1812154"/>
            </a:xfrm>
            <a:prstGeom prst="rect">
              <a:avLst/>
            </a:prstGeom>
            <a:solidFill>
              <a:srgbClr val="E0D6CC">
                <a:alpha val="89800"/>
              </a:srgbClr>
            </a:solidFill>
            <a:ln w="12700" cap="flat">
              <a:solidFill>
                <a:srgbClr val="E0D6CC">
                  <a:alpha val="898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6" name="Google Shape;764;p51"/>
            <p:cNvSpPr txBox="1"/>
            <p:nvPr/>
          </p:nvSpPr>
          <p:spPr>
            <a:xfrm>
              <a:off x="-1" y="-2"/>
              <a:ext cx="1450578" cy="743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43299" tIns="143299" rIns="143299" bIns="143299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FLEXIBILITY OF TIME</a:t>
              </a:r>
            </a:p>
          </p:txBody>
        </p:sp>
      </p:grpSp>
      <p:grpSp>
        <p:nvGrpSpPr>
          <p:cNvPr id="1040" name="Google Shape;765;p51"/>
          <p:cNvGrpSpPr/>
          <p:nvPr/>
        </p:nvGrpSpPr>
        <p:grpSpPr>
          <a:xfrm>
            <a:off x="3702370" y="1082558"/>
            <a:ext cx="1450578" cy="483251"/>
            <a:chOff x="0" y="-1"/>
            <a:chExt cx="1450577" cy="483250"/>
          </a:xfrm>
        </p:grpSpPr>
        <p:sp>
          <p:nvSpPr>
            <p:cNvPr id="1038" name="Google Shape;766;p51"/>
            <p:cNvSpPr/>
            <p:nvPr/>
          </p:nvSpPr>
          <p:spPr>
            <a:xfrm>
              <a:off x="-1" y="24050"/>
              <a:ext cx="1450579" cy="435152"/>
            </a:xfrm>
            <a:prstGeom prst="rect">
              <a:avLst/>
            </a:prstGeom>
            <a:solidFill>
              <a:srgbClr val="A5772E"/>
            </a:solidFill>
            <a:ln w="12700" cap="flat">
              <a:solidFill>
                <a:srgbClr val="A5772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39" name="Google Shape;767;p51"/>
            <p:cNvSpPr txBox="1"/>
            <p:nvPr/>
          </p:nvSpPr>
          <p:spPr>
            <a:xfrm>
              <a:off x="-1" y="-2"/>
              <a:ext cx="1450579" cy="483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4625" tIns="114625" rIns="114625" bIns="114625" numCol="1" anchor="ctr">
              <a:spAutoFit/>
            </a:bodyPr>
            <a:lstStyle>
              <a:lvl1pPr algn="ctr">
                <a:lnSpc>
                  <a:spcPct val="90000"/>
                </a:lnSpc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NEED</a:t>
              </a:r>
            </a:p>
          </p:txBody>
        </p:sp>
      </p:grpSp>
      <p:grpSp>
        <p:nvGrpSpPr>
          <p:cNvPr id="1043" name="Google Shape;768;p51"/>
          <p:cNvGrpSpPr/>
          <p:nvPr/>
        </p:nvGrpSpPr>
        <p:grpSpPr>
          <a:xfrm>
            <a:off x="3689895" y="1628635"/>
            <a:ext cx="1450578" cy="1812156"/>
            <a:chOff x="0" y="-1"/>
            <a:chExt cx="1450577" cy="1812154"/>
          </a:xfrm>
        </p:grpSpPr>
        <p:sp>
          <p:nvSpPr>
            <p:cNvPr id="1041" name="Google Shape;769;p51"/>
            <p:cNvSpPr/>
            <p:nvPr/>
          </p:nvSpPr>
          <p:spPr>
            <a:xfrm>
              <a:off x="-1" y="-2"/>
              <a:ext cx="1450578" cy="1812155"/>
            </a:xfrm>
            <a:prstGeom prst="rect">
              <a:avLst/>
            </a:prstGeom>
            <a:solidFill>
              <a:srgbClr val="E0D6CC">
                <a:alpha val="89800"/>
              </a:srgbClr>
            </a:solidFill>
            <a:ln w="12700" cap="flat">
              <a:solidFill>
                <a:srgbClr val="E0D6CC">
                  <a:alpha val="898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2" name="Google Shape;770;p51"/>
            <p:cNvSpPr txBox="1"/>
            <p:nvPr/>
          </p:nvSpPr>
          <p:spPr>
            <a:xfrm>
              <a:off x="-1" y="-2"/>
              <a:ext cx="1450578" cy="120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43299" tIns="143299" rIns="143299" bIns="143299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BIGGER THE DEMAND, BIGGER THE OPPORTUNITY</a:t>
              </a:r>
            </a:p>
          </p:txBody>
        </p:sp>
      </p:grpSp>
      <p:grpSp>
        <p:nvGrpSpPr>
          <p:cNvPr id="1046" name="Google Shape;771;p51"/>
          <p:cNvGrpSpPr/>
          <p:nvPr/>
        </p:nvGrpSpPr>
        <p:grpSpPr>
          <a:xfrm>
            <a:off x="5233877" y="1082558"/>
            <a:ext cx="1450578" cy="483251"/>
            <a:chOff x="0" y="-1"/>
            <a:chExt cx="1450577" cy="483250"/>
          </a:xfrm>
        </p:grpSpPr>
        <p:sp>
          <p:nvSpPr>
            <p:cNvPr id="1044" name="Google Shape;772;p51"/>
            <p:cNvSpPr/>
            <p:nvPr/>
          </p:nvSpPr>
          <p:spPr>
            <a:xfrm>
              <a:off x="-1" y="24050"/>
              <a:ext cx="1450579" cy="435152"/>
            </a:xfrm>
            <a:prstGeom prst="rect">
              <a:avLst/>
            </a:prstGeom>
            <a:solidFill>
              <a:srgbClr val="A5772E"/>
            </a:solidFill>
            <a:ln w="12700" cap="flat">
              <a:solidFill>
                <a:srgbClr val="A5772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5" name="Google Shape;773;p51"/>
            <p:cNvSpPr txBox="1"/>
            <p:nvPr/>
          </p:nvSpPr>
          <p:spPr>
            <a:xfrm>
              <a:off x="-1" y="-2"/>
              <a:ext cx="1450579" cy="483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4625" tIns="114625" rIns="114625" bIns="114625" numCol="1" anchor="ctr">
              <a:spAutoFit/>
            </a:bodyPr>
            <a:lstStyle>
              <a:lvl1pPr algn="ctr">
                <a:lnSpc>
                  <a:spcPct val="90000"/>
                </a:lnSpc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KNOWLEDGE</a:t>
              </a:r>
            </a:p>
          </p:txBody>
        </p:sp>
      </p:grpSp>
      <p:grpSp>
        <p:nvGrpSpPr>
          <p:cNvPr id="1049" name="Google Shape;774;p51"/>
          <p:cNvGrpSpPr/>
          <p:nvPr/>
        </p:nvGrpSpPr>
        <p:grpSpPr>
          <a:xfrm>
            <a:off x="5233876" y="1628635"/>
            <a:ext cx="1450578" cy="1812156"/>
            <a:chOff x="0" y="-1"/>
            <a:chExt cx="1450577" cy="1812154"/>
          </a:xfrm>
        </p:grpSpPr>
        <p:sp>
          <p:nvSpPr>
            <p:cNvPr id="1047" name="Google Shape;775;p51"/>
            <p:cNvSpPr/>
            <p:nvPr/>
          </p:nvSpPr>
          <p:spPr>
            <a:xfrm>
              <a:off x="-1" y="-2"/>
              <a:ext cx="1450578" cy="1812155"/>
            </a:xfrm>
            <a:prstGeom prst="rect">
              <a:avLst/>
            </a:prstGeom>
            <a:solidFill>
              <a:srgbClr val="E0D6CC">
                <a:alpha val="89800"/>
              </a:srgbClr>
            </a:solidFill>
            <a:ln w="12700" cap="flat">
              <a:solidFill>
                <a:srgbClr val="E0D6CC">
                  <a:alpha val="898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48" name="Google Shape;776;p51"/>
            <p:cNvSpPr txBox="1"/>
            <p:nvPr/>
          </p:nvSpPr>
          <p:spPr>
            <a:xfrm>
              <a:off x="-1" y="-2"/>
              <a:ext cx="1450578" cy="120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43299" tIns="143299" rIns="143299" bIns="143299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DIFFICULT TO SUCCEED WITHOUT KNOWLEDGE</a:t>
              </a:r>
            </a:p>
          </p:txBody>
        </p:sp>
      </p:grpSp>
      <p:grpSp>
        <p:nvGrpSpPr>
          <p:cNvPr id="1052" name="Google Shape;777;p51"/>
          <p:cNvGrpSpPr/>
          <p:nvPr/>
        </p:nvGrpSpPr>
        <p:grpSpPr>
          <a:xfrm>
            <a:off x="6765383" y="1082558"/>
            <a:ext cx="1450578" cy="483251"/>
            <a:chOff x="0" y="-1"/>
            <a:chExt cx="1450577" cy="483250"/>
          </a:xfrm>
        </p:grpSpPr>
        <p:sp>
          <p:nvSpPr>
            <p:cNvPr id="1050" name="Google Shape;778;p51"/>
            <p:cNvSpPr/>
            <p:nvPr/>
          </p:nvSpPr>
          <p:spPr>
            <a:xfrm>
              <a:off x="-1" y="24050"/>
              <a:ext cx="1450579" cy="435152"/>
            </a:xfrm>
            <a:prstGeom prst="rect">
              <a:avLst/>
            </a:prstGeom>
            <a:solidFill>
              <a:srgbClr val="A5772E"/>
            </a:solidFill>
            <a:ln w="12700" cap="flat">
              <a:solidFill>
                <a:srgbClr val="A5772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1" name="Google Shape;779;p51"/>
            <p:cNvSpPr txBox="1"/>
            <p:nvPr/>
          </p:nvSpPr>
          <p:spPr>
            <a:xfrm>
              <a:off x="-1" y="-2"/>
              <a:ext cx="1450579" cy="483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4625" tIns="114625" rIns="114625" bIns="114625" numCol="1" anchor="ctr">
              <a:spAutoFit/>
            </a:bodyPr>
            <a:lstStyle>
              <a:lvl1pPr algn="ctr">
                <a:lnSpc>
                  <a:spcPct val="90000"/>
                </a:lnSpc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RISK</a:t>
              </a:r>
            </a:p>
          </p:txBody>
        </p:sp>
      </p:grpSp>
      <p:grpSp>
        <p:nvGrpSpPr>
          <p:cNvPr id="1055" name="Google Shape;780;p51"/>
          <p:cNvGrpSpPr/>
          <p:nvPr/>
        </p:nvGrpSpPr>
        <p:grpSpPr>
          <a:xfrm>
            <a:off x="6765382" y="1630387"/>
            <a:ext cx="1450578" cy="1812156"/>
            <a:chOff x="0" y="-1"/>
            <a:chExt cx="1450577" cy="1812154"/>
          </a:xfrm>
        </p:grpSpPr>
        <p:sp>
          <p:nvSpPr>
            <p:cNvPr id="1053" name="Google Shape;781;p51"/>
            <p:cNvSpPr/>
            <p:nvPr/>
          </p:nvSpPr>
          <p:spPr>
            <a:xfrm>
              <a:off x="-1" y="-2"/>
              <a:ext cx="1450578" cy="1812155"/>
            </a:xfrm>
            <a:prstGeom prst="rect">
              <a:avLst/>
            </a:prstGeom>
            <a:solidFill>
              <a:srgbClr val="E0D6CC">
                <a:alpha val="89800"/>
              </a:srgbClr>
            </a:solidFill>
            <a:ln w="12700" cap="flat">
              <a:solidFill>
                <a:srgbClr val="E0D6CC">
                  <a:alpha val="898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1054" name="Google Shape;782;p51"/>
            <p:cNvSpPr txBox="1"/>
            <p:nvPr/>
          </p:nvSpPr>
          <p:spPr>
            <a:xfrm>
              <a:off x="-1" y="-2"/>
              <a:ext cx="1450578" cy="1188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37149" tIns="137149" rIns="137149" bIns="137149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PEOPLE DON’T DO BUSINESS DUE TO RISK</a:t>
              </a:r>
            </a:p>
          </p:txBody>
        </p:sp>
      </p:grpSp>
      <p:sp>
        <p:nvSpPr>
          <p:cNvPr id="1056" name="Google Shape;783;p51"/>
          <p:cNvSpPr txBox="1">
            <a:spLocks noGrp="1"/>
          </p:cNvSpPr>
          <p:nvPr>
            <p:ph type="title"/>
          </p:nvPr>
        </p:nvSpPr>
        <p:spPr>
          <a:xfrm>
            <a:off x="320278" y="353667"/>
            <a:ext cx="8229601" cy="489003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GENERAL BUSINESS CONCERNS</a:t>
            </a:r>
          </a:p>
        </p:txBody>
      </p:sp>
      <p:sp>
        <p:nvSpPr>
          <p:cNvPr id="1057" name="Google Shape;784;p51"/>
          <p:cNvSpPr txBox="1">
            <a:spLocks noGrp="1"/>
          </p:cNvSpPr>
          <p:nvPr>
            <p:ph type="sldNum" sz="quarter" idx="4294967295"/>
          </p:nvPr>
        </p:nvSpPr>
        <p:spPr>
          <a:xfrm>
            <a:off x="8860696" y="4838334"/>
            <a:ext cx="194262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058" name="Google Shape;785;p51"/>
          <p:cNvSpPr/>
          <p:nvPr/>
        </p:nvSpPr>
        <p:spPr>
          <a:xfrm>
            <a:off x="1349938" y="3437756"/>
            <a:ext cx="2" cy="271502"/>
          </a:xfrm>
          <a:prstGeom prst="line">
            <a:avLst/>
          </a:prstGeom>
          <a:ln>
            <a:solidFill>
              <a:srgbClr val="A5793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59" name="Google Shape;786;p51"/>
          <p:cNvSpPr/>
          <p:nvPr/>
        </p:nvSpPr>
        <p:spPr>
          <a:xfrm>
            <a:off x="2864412" y="3437756"/>
            <a:ext cx="2" cy="271502"/>
          </a:xfrm>
          <a:prstGeom prst="line">
            <a:avLst/>
          </a:prstGeom>
          <a:ln>
            <a:solidFill>
              <a:srgbClr val="A5793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0" name="Google Shape;787;p51"/>
          <p:cNvSpPr/>
          <p:nvPr/>
        </p:nvSpPr>
        <p:spPr>
          <a:xfrm>
            <a:off x="4416989" y="3437756"/>
            <a:ext cx="2" cy="271502"/>
          </a:xfrm>
          <a:prstGeom prst="line">
            <a:avLst/>
          </a:prstGeom>
          <a:ln>
            <a:solidFill>
              <a:srgbClr val="A5793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1" name="Google Shape;788;p51"/>
          <p:cNvSpPr/>
          <p:nvPr/>
        </p:nvSpPr>
        <p:spPr>
          <a:xfrm>
            <a:off x="5945751" y="3437756"/>
            <a:ext cx="2" cy="271502"/>
          </a:xfrm>
          <a:prstGeom prst="line">
            <a:avLst/>
          </a:prstGeom>
          <a:ln>
            <a:solidFill>
              <a:srgbClr val="A5793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2" name="Google Shape;789;p51"/>
          <p:cNvSpPr/>
          <p:nvPr/>
        </p:nvSpPr>
        <p:spPr>
          <a:xfrm>
            <a:off x="7498326" y="3437756"/>
            <a:ext cx="2" cy="271502"/>
          </a:xfrm>
          <a:prstGeom prst="line">
            <a:avLst/>
          </a:prstGeom>
          <a:ln>
            <a:solidFill>
              <a:srgbClr val="A5793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3" name="Google Shape;790;p51"/>
          <p:cNvSpPr txBox="1"/>
          <p:nvPr/>
        </p:nvSpPr>
        <p:spPr>
          <a:xfrm>
            <a:off x="665100" y="3709220"/>
            <a:ext cx="1369601" cy="113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200"/>
            </a:pPr>
            <a:r>
              <a:t>AGENCY REGISTRATION</a:t>
            </a:r>
            <a:endParaRPr sz="1100"/>
          </a:p>
          <a:p>
            <a:pPr algn="ctr">
              <a:defRPr sz="1200" b="1"/>
            </a:pPr>
            <a:r>
              <a:t>$125 </a:t>
            </a:r>
            <a:endParaRPr sz="1100"/>
          </a:p>
          <a:p>
            <a:pPr algn="ctr">
              <a:defRPr sz="1200"/>
            </a:pPr>
            <a:r>
              <a:t>LICENSE MATERIAL</a:t>
            </a:r>
            <a:endParaRPr sz="1100"/>
          </a:p>
          <a:p>
            <a:pPr algn="ctr">
              <a:defRPr sz="1200" b="1"/>
            </a:pPr>
            <a:r>
              <a:t>$29.95</a:t>
            </a:r>
          </a:p>
        </p:txBody>
      </p:sp>
      <p:sp>
        <p:nvSpPr>
          <p:cNvPr id="1064" name="Google Shape;791;p51"/>
          <p:cNvSpPr txBox="1"/>
          <p:nvPr/>
        </p:nvSpPr>
        <p:spPr>
          <a:xfrm>
            <a:off x="2179576" y="3709220"/>
            <a:ext cx="1369602" cy="77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200" b="1"/>
            </a:pPr>
            <a:r>
              <a:t>FLEXIBLE</a:t>
            </a:r>
            <a:r>
              <a:rPr b="0"/>
              <a:t> HOURS UNTIL INCOME REPLACEMENT</a:t>
            </a:r>
          </a:p>
        </p:txBody>
      </p:sp>
      <p:sp>
        <p:nvSpPr>
          <p:cNvPr id="1065" name="Google Shape;792;p51"/>
          <p:cNvSpPr txBox="1"/>
          <p:nvPr/>
        </p:nvSpPr>
        <p:spPr>
          <a:xfrm>
            <a:off x="3742864" y="3709220"/>
            <a:ext cx="1369602" cy="952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200" b="1"/>
            </a:pPr>
            <a:r>
              <a:t>EVERYONE</a:t>
            </a:r>
            <a:r>
              <a:rPr b="0"/>
              <a:t> NEEDS EDUCATION ABOUT THREE PHILOSOPHIES</a:t>
            </a:r>
          </a:p>
        </p:txBody>
      </p:sp>
      <p:sp>
        <p:nvSpPr>
          <p:cNvPr id="1066" name="Google Shape;793;p51"/>
          <p:cNvSpPr txBox="1"/>
          <p:nvPr/>
        </p:nvSpPr>
        <p:spPr>
          <a:xfrm>
            <a:off x="5256174" y="3709220"/>
            <a:ext cx="1413606" cy="952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200"/>
            </a:pPr>
            <a:r>
              <a:t>TRAINED BY </a:t>
            </a:r>
            <a:r>
              <a:rPr b="1"/>
              <a:t>PROFESSIONALS</a:t>
            </a:r>
            <a:r>
              <a:t> WITH A VESTED INTEREST IN YOUR SUCCESS</a:t>
            </a:r>
          </a:p>
        </p:txBody>
      </p:sp>
      <p:sp>
        <p:nvSpPr>
          <p:cNvPr id="1067" name="Google Shape;794;p51"/>
          <p:cNvSpPr txBox="1"/>
          <p:nvPr/>
        </p:nvSpPr>
        <p:spPr>
          <a:xfrm>
            <a:off x="6813487" y="3709220"/>
            <a:ext cx="1369603" cy="77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200" b="1"/>
            </a:pPr>
            <a:r>
              <a:t>NO RISK </a:t>
            </a:r>
            <a:r>
              <a:rPr b="0"/>
              <a:t>AT LEAST GAIN FINANCIAL EDUCATION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2" animBg="1" advAuto="0"/>
      <p:bldP spid="1031" grpId="3" animBg="1" advAuto="0"/>
      <p:bldP spid="1034" grpId="4" animBg="1" advAuto="0"/>
      <p:bldP spid="1037" grpId="5" animBg="1" advAuto="0"/>
      <p:bldP spid="1040" grpId="6" animBg="1" advAuto="0"/>
      <p:bldP spid="1043" grpId="7" animBg="1" advAuto="0"/>
      <p:bldP spid="1046" grpId="8" animBg="1" advAuto="0"/>
      <p:bldP spid="1049" grpId="9" animBg="1" advAuto="0"/>
      <p:bldP spid="1052" grpId="10" animBg="1" advAuto="0"/>
      <p:bldP spid="1055" grpId="11" animBg="1" advAuto="0"/>
      <p:bldP spid="1056" grpId="1" animBg="1" advAuto="0"/>
      <p:bldP spid="1058" grpId="12" animBg="1" advAuto="0"/>
      <p:bldP spid="1059" grpId="14" animBg="1" advAuto="0"/>
      <p:bldP spid="1060" grpId="16" animBg="1" advAuto="0"/>
      <p:bldP spid="1061" grpId="18" animBg="1" advAuto="0"/>
      <p:bldP spid="1062" grpId="20" animBg="1" advAuto="0"/>
      <p:bldP spid="1063" grpId="13" animBg="1" advAuto="0"/>
      <p:bldP spid="1064" grpId="15" animBg="1" advAuto="0"/>
      <p:bldP spid="1065" grpId="17" animBg="1" advAuto="0"/>
      <p:bldP spid="1066" grpId="19" animBg="1" advAuto="0"/>
      <p:bldP spid="1067" grpId="2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800;p52" descr="Google Shape;800;p52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39" r="39"/>
          <a:stretch>
            <a:fillRect/>
          </a:stretch>
        </p:blipFill>
        <p:spPr>
          <a:xfrm>
            <a:off x="5442994" y="-8684"/>
            <a:ext cx="3709688" cy="5177794"/>
          </a:xfrm>
          <a:prstGeom prst="rect">
            <a:avLst/>
          </a:prstGeom>
        </p:spPr>
      </p:pic>
      <p:sp>
        <p:nvSpPr>
          <p:cNvPr id="1070" name="Google Shape;801;p52"/>
          <p:cNvSpPr txBox="1"/>
          <p:nvPr/>
        </p:nvSpPr>
        <p:spPr>
          <a:xfrm>
            <a:off x="533141" y="456777"/>
            <a:ext cx="5181703" cy="47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2900" b="1"/>
            </a:lvl1pPr>
          </a:lstStyle>
          <a:p>
            <a:r>
              <a:t>IS IT IMPORTANT FOR YOU?</a:t>
            </a:r>
          </a:p>
        </p:txBody>
      </p:sp>
      <p:grpSp>
        <p:nvGrpSpPr>
          <p:cNvPr id="1073" name="Google Shape;802;p52"/>
          <p:cNvGrpSpPr/>
          <p:nvPr/>
        </p:nvGrpSpPr>
        <p:grpSpPr>
          <a:xfrm>
            <a:off x="870155" y="1131952"/>
            <a:ext cx="2078393" cy="830551"/>
            <a:chOff x="0" y="0"/>
            <a:chExt cx="2078392" cy="830549"/>
          </a:xfrm>
        </p:grpSpPr>
        <p:sp>
          <p:nvSpPr>
            <p:cNvPr id="1071" name="Google Shape;803;p52"/>
            <p:cNvSpPr/>
            <p:nvPr/>
          </p:nvSpPr>
          <p:spPr>
            <a:xfrm>
              <a:off x="-1" y="77415"/>
              <a:ext cx="188102" cy="188102"/>
            </a:xfrm>
            <a:prstGeom prst="diamond">
              <a:avLst/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1072" name="Google Shape;804;p52"/>
            <p:cNvSpPr txBox="1"/>
            <p:nvPr/>
          </p:nvSpPr>
          <p:spPr>
            <a:xfrm>
              <a:off x="222342" y="-1"/>
              <a:ext cx="1856051" cy="830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To get education about how money works?</a:t>
              </a:r>
            </a:p>
          </p:txBody>
        </p:sp>
      </p:grpSp>
      <p:grpSp>
        <p:nvGrpSpPr>
          <p:cNvPr id="1076" name="Google Shape;805;p52"/>
          <p:cNvGrpSpPr/>
          <p:nvPr/>
        </p:nvGrpSpPr>
        <p:grpSpPr>
          <a:xfrm>
            <a:off x="870155" y="1917949"/>
            <a:ext cx="2078393" cy="576551"/>
            <a:chOff x="0" y="0"/>
            <a:chExt cx="2078392" cy="576549"/>
          </a:xfrm>
        </p:grpSpPr>
        <p:sp>
          <p:nvSpPr>
            <p:cNvPr id="1074" name="Google Shape;806;p52"/>
            <p:cNvSpPr/>
            <p:nvPr/>
          </p:nvSpPr>
          <p:spPr>
            <a:xfrm>
              <a:off x="-1" y="77415"/>
              <a:ext cx="188102" cy="188102"/>
            </a:xfrm>
            <a:prstGeom prst="diamond">
              <a:avLst/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1075" name="Google Shape;807;p52"/>
            <p:cNvSpPr txBox="1"/>
            <p:nvPr/>
          </p:nvSpPr>
          <p:spPr>
            <a:xfrm>
              <a:off x="222342" y="0"/>
              <a:ext cx="1856051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To multiply your income 5x or 10x?</a:t>
              </a:r>
            </a:p>
          </p:txBody>
        </p:sp>
      </p:grpSp>
      <p:grpSp>
        <p:nvGrpSpPr>
          <p:cNvPr id="1079" name="Google Shape;808;p52"/>
          <p:cNvGrpSpPr/>
          <p:nvPr/>
        </p:nvGrpSpPr>
        <p:grpSpPr>
          <a:xfrm>
            <a:off x="3166211" y="1917949"/>
            <a:ext cx="2078395" cy="576551"/>
            <a:chOff x="0" y="0"/>
            <a:chExt cx="2078393" cy="576549"/>
          </a:xfrm>
        </p:grpSpPr>
        <p:sp>
          <p:nvSpPr>
            <p:cNvPr id="1077" name="Google Shape;809;p52"/>
            <p:cNvSpPr/>
            <p:nvPr/>
          </p:nvSpPr>
          <p:spPr>
            <a:xfrm>
              <a:off x="-1" y="77415"/>
              <a:ext cx="188102" cy="188102"/>
            </a:xfrm>
            <a:prstGeom prst="diamond">
              <a:avLst/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1078" name="Google Shape;810;p52"/>
            <p:cNvSpPr txBox="1"/>
            <p:nvPr/>
          </p:nvSpPr>
          <p:spPr>
            <a:xfrm>
              <a:off x="222342" y="0"/>
              <a:ext cx="1856052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To live a world class lifestyle?</a:t>
              </a:r>
            </a:p>
          </p:txBody>
        </p:sp>
      </p:grpSp>
      <p:grpSp>
        <p:nvGrpSpPr>
          <p:cNvPr id="1082" name="Google Shape;811;p52"/>
          <p:cNvGrpSpPr/>
          <p:nvPr/>
        </p:nvGrpSpPr>
        <p:grpSpPr>
          <a:xfrm>
            <a:off x="3170902" y="1127749"/>
            <a:ext cx="2078394" cy="576550"/>
            <a:chOff x="0" y="0"/>
            <a:chExt cx="2078393" cy="576549"/>
          </a:xfrm>
        </p:grpSpPr>
        <p:sp>
          <p:nvSpPr>
            <p:cNvPr id="1080" name="Google Shape;812;p52"/>
            <p:cNvSpPr/>
            <p:nvPr/>
          </p:nvSpPr>
          <p:spPr>
            <a:xfrm>
              <a:off x="-1" y="77415"/>
              <a:ext cx="188102" cy="188102"/>
            </a:xfrm>
            <a:prstGeom prst="diamond">
              <a:avLst/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1081" name="Google Shape;813;p52"/>
            <p:cNvSpPr txBox="1"/>
            <p:nvPr/>
          </p:nvSpPr>
          <p:spPr>
            <a:xfrm>
              <a:off x="222342" y="0"/>
              <a:ext cx="1856052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To live a debt-free </a:t>
              </a:r>
              <a:endParaRPr sz="1100"/>
            </a:p>
            <a:p>
              <a:pPr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life?</a:t>
              </a:r>
            </a:p>
          </p:txBody>
        </p:sp>
      </p:grpSp>
      <p:sp>
        <p:nvSpPr>
          <p:cNvPr id="1083" name="Google Shape;814;p52"/>
          <p:cNvSpPr txBox="1"/>
          <p:nvPr/>
        </p:nvSpPr>
        <p:spPr>
          <a:xfrm>
            <a:off x="277168" y="2806562"/>
            <a:ext cx="5966204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2000" b="1"/>
            </a:lvl1pPr>
          </a:lstStyle>
          <a:p>
            <a:r>
              <a:t>ARE YOU ABLE TO ACCOMPLISH THIS WITH?</a:t>
            </a:r>
          </a:p>
        </p:txBody>
      </p:sp>
      <p:grpSp>
        <p:nvGrpSpPr>
          <p:cNvPr id="1086" name="Google Shape;815;p52"/>
          <p:cNvGrpSpPr/>
          <p:nvPr/>
        </p:nvGrpSpPr>
        <p:grpSpPr>
          <a:xfrm>
            <a:off x="3835031" y="3163178"/>
            <a:ext cx="2234324" cy="1367278"/>
            <a:chOff x="0" y="-1"/>
            <a:chExt cx="2234323" cy="1367277"/>
          </a:xfrm>
        </p:grpSpPr>
        <p:sp>
          <p:nvSpPr>
            <p:cNvPr id="1084" name="Google Shape;816;p52"/>
            <p:cNvSpPr/>
            <p:nvPr/>
          </p:nvSpPr>
          <p:spPr>
            <a:xfrm>
              <a:off x="0" y="-2"/>
              <a:ext cx="2234324" cy="136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304" y="0"/>
                  </a:lnTo>
                  <a:lnTo>
                    <a:pt x="18296" y="0"/>
                  </a:lnTo>
                  <a:lnTo>
                    <a:pt x="21600" y="10800"/>
                  </a:lnTo>
                  <a:lnTo>
                    <a:pt x="18296" y="21600"/>
                  </a:lnTo>
                  <a:lnTo>
                    <a:pt x="3304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1085" name="Google Shape;817;p52"/>
            <p:cNvSpPr txBox="1"/>
            <p:nvPr/>
          </p:nvSpPr>
          <p:spPr>
            <a:xfrm>
              <a:off x="34294" y="193244"/>
              <a:ext cx="2165723" cy="761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700" b="1"/>
              </a:pPr>
              <a:r>
                <a:t>MULTI-HANDED INCOME</a:t>
              </a:r>
              <a:endParaRPr sz="1100"/>
            </a:p>
            <a:p>
              <a:pPr algn="ctr">
                <a:defRPr sz="1300"/>
              </a:pPr>
              <a:r>
                <a:t>PRODUCED BY SYSTEM</a:t>
              </a:r>
            </a:p>
          </p:txBody>
        </p:sp>
      </p:grpSp>
      <p:grpSp>
        <p:nvGrpSpPr>
          <p:cNvPr id="1089" name="Google Shape;818;p52"/>
          <p:cNvGrpSpPr/>
          <p:nvPr/>
        </p:nvGrpSpPr>
        <p:grpSpPr>
          <a:xfrm>
            <a:off x="648372" y="3198995"/>
            <a:ext cx="2234324" cy="1298169"/>
            <a:chOff x="0" y="-1"/>
            <a:chExt cx="2234323" cy="1298168"/>
          </a:xfrm>
        </p:grpSpPr>
        <p:sp>
          <p:nvSpPr>
            <p:cNvPr id="1087" name="Google Shape;819;p52"/>
            <p:cNvSpPr/>
            <p:nvPr/>
          </p:nvSpPr>
          <p:spPr>
            <a:xfrm>
              <a:off x="0" y="-2"/>
              <a:ext cx="2234324" cy="1298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3137" y="0"/>
                  </a:lnTo>
                  <a:lnTo>
                    <a:pt x="18463" y="0"/>
                  </a:lnTo>
                  <a:lnTo>
                    <a:pt x="21600" y="10800"/>
                  </a:lnTo>
                  <a:lnTo>
                    <a:pt x="18463" y="21600"/>
                  </a:lnTo>
                  <a:lnTo>
                    <a:pt x="313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1088" name="Google Shape;820;p52"/>
            <p:cNvSpPr txBox="1"/>
            <p:nvPr/>
          </p:nvSpPr>
          <p:spPr>
            <a:xfrm>
              <a:off x="34302" y="119327"/>
              <a:ext cx="2165724" cy="977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700" b="1"/>
              </a:pPr>
              <a:r>
                <a:t>SINGLE-HANDED INCOME</a:t>
              </a:r>
              <a:endParaRPr sz="1100"/>
            </a:p>
            <a:p>
              <a:pPr algn="ctr"/>
              <a:r>
                <a:t>PRODUCED BY SKILL &amp; HOURS</a:t>
              </a:r>
            </a:p>
          </p:txBody>
        </p:sp>
      </p:grpSp>
      <p:sp>
        <p:nvSpPr>
          <p:cNvPr id="1090" name="Google Shape;821;p52"/>
          <p:cNvSpPr txBox="1"/>
          <p:nvPr/>
        </p:nvSpPr>
        <p:spPr>
          <a:xfrm>
            <a:off x="3176070" y="3661335"/>
            <a:ext cx="36580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" grpId="1" animBg="1" advAuto="0"/>
      <p:bldP spid="1073" grpId="2" animBg="1" advAuto="0"/>
      <p:bldP spid="1076" grpId="4" animBg="1" advAuto="0"/>
      <p:bldP spid="1079" grpId="5" animBg="1" advAuto="0"/>
      <p:bldP spid="1082" grpId="3" animBg="1" advAuto="0"/>
      <p:bldP spid="1083" grpId="6" animBg="1" advAuto="0"/>
      <p:bldP spid="1086" grpId="9" animBg="1" advAuto="0"/>
      <p:bldP spid="1089" grpId="7" animBg="1" advAuto="0"/>
      <p:bldP spid="1090" grpId="8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827;p53"/>
          <p:cNvSpPr txBox="1"/>
          <p:nvPr/>
        </p:nvSpPr>
        <p:spPr>
          <a:xfrm>
            <a:off x="590353" y="478531"/>
            <a:ext cx="7963300" cy="47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2900" b="1"/>
            </a:lvl1pPr>
          </a:lstStyle>
          <a:p>
            <a:r>
              <a:t>YOUR CHOICES DETERMINE YOUR FUTURE</a:t>
            </a:r>
          </a:p>
        </p:txBody>
      </p:sp>
      <p:sp>
        <p:nvSpPr>
          <p:cNvPr id="1093" name="Google Shape;828;p53"/>
          <p:cNvSpPr txBox="1"/>
          <p:nvPr/>
        </p:nvSpPr>
        <p:spPr>
          <a:xfrm>
            <a:off x="2111050" y="1068786"/>
            <a:ext cx="4921900" cy="290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600"/>
            </a:lvl1pPr>
          </a:lstStyle>
          <a:p>
            <a:r>
              <a:t>3 OPTIONS TO PUT YOURSELF ON TRACK</a:t>
            </a:r>
          </a:p>
        </p:txBody>
      </p:sp>
      <p:grpSp>
        <p:nvGrpSpPr>
          <p:cNvPr id="1099" name="Google Shape;829;p53"/>
          <p:cNvGrpSpPr/>
          <p:nvPr/>
        </p:nvGrpSpPr>
        <p:grpSpPr>
          <a:xfrm>
            <a:off x="531611" y="1458991"/>
            <a:ext cx="2501839" cy="2042370"/>
            <a:chOff x="0" y="-1"/>
            <a:chExt cx="2501838" cy="2042368"/>
          </a:xfrm>
        </p:grpSpPr>
        <p:sp>
          <p:nvSpPr>
            <p:cNvPr id="1094" name="Google Shape;830;p53"/>
            <p:cNvSpPr/>
            <p:nvPr/>
          </p:nvSpPr>
          <p:spPr>
            <a:xfrm>
              <a:off x="0" y="-2"/>
              <a:ext cx="2501839" cy="204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408" y="0"/>
                  </a:lnTo>
                  <a:lnTo>
                    <a:pt x="17192" y="0"/>
                  </a:lnTo>
                  <a:lnTo>
                    <a:pt x="21600" y="10800"/>
                  </a:lnTo>
                  <a:lnTo>
                    <a:pt x="17192" y="21600"/>
                  </a:lnTo>
                  <a:lnTo>
                    <a:pt x="4408" y="21600"/>
                  </a:lnTo>
                  <a:close/>
                </a:path>
              </a:pathLst>
            </a:custGeom>
            <a:solidFill>
              <a:srgbClr val="F2E5CF"/>
            </a:solidFill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1095" name="Google Shape;831;p53"/>
            <p:cNvSpPr txBox="1"/>
            <p:nvPr/>
          </p:nvSpPr>
          <p:spPr>
            <a:xfrm>
              <a:off x="52113" y="690361"/>
              <a:ext cx="2397489" cy="1077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700"/>
              </a:pPr>
              <a:r>
                <a:t>Interested in </a:t>
              </a:r>
              <a:r>
                <a:rPr b="1"/>
                <a:t>Multi-Handed Income </a:t>
              </a:r>
              <a:r>
                <a:t>philosophy to take income 5x or 10x</a:t>
              </a:r>
            </a:p>
          </p:txBody>
        </p:sp>
        <p:grpSp>
          <p:nvGrpSpPr>
            <p:cNvPr id="1098" name="Google Shape;832;p53"/>
            <p:cNvGrpSpPr/>
            <p:nvPr/>
          </p:nvGrpSpPr>
          <p:grpSpPr>
            <a:xfrm>
              <a:off x="1088577" y="137400"/>
              <a:ext cx="324659" cy="415633"/>
              <a:chOff x="0" y="0"/>
              <a:chExt cx="324658" cy="415632"/>
            </a:xfrm>
          </p:grpSpPr>
          <p:sp>
            <p:nvSpPr>
              <p:cNvPr id="1096" name="Google Shape;833;p53"/>
              <p:cNvSpPr/>
              <p:nvPr/>
            </p:nvSpPr>
            <p:spPr>
              <a:xfrm>
                <a:off x="0" y="-1"/>
                <a:ext cx="324659" cy="415634"/>
              </a:xfrm>
              <a:prstGeom prst="diamond">
                <a:avLst/>
              </a:prstGeom>
              <a:solidFill>
                <a:srgbClr val="FFFFFF"/>
              </a:solidFill>
              <a:ln w="12700" cap="flat">
                <a:solidFill>
                  <a:srgbClr val="A5793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venir Roman"/>
                    <a:ea typeface="Avenir Roman"/>
                    <a:cs typeface="Avenir Roman"/>
                    <a:sym typeface="Avenir Roman"/>
                  </a:defRPr>
                </a:pPr>
                <a:endParaRPr/>
              </a:p>
            </p:txBody>
          </p:sp>
          <p:sp>
            <p:nvSpPr>
              <p:cNvPr id="1097" name="Google Shape;834;p53"/>
              <p:cNvSpPr txBox="1"/>
              <p:nvPr/>
            </p:nvSpPr>
            <p:spPr>
              <a:xfrm>
                <a:off x="83781" y="14544"/>
                <a:ext cx="157019" cy="3098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t">
                <a:spAutoFit/>
              </a:bodyPr>
              <a:lstStyle>
                <a:lvl1pPr algn="ctr">
                  <a:defRPr>
                    <a:latin typeface="Avenir Roman"/>
                    <a:ea typeface="Avenir Roman"/>
                    <a:cs typeface="Avenir Roman"/>
                    <a:sym typeface="Avenir Roman"/>
                  </a:defRPr>
                </a:lvl1pPr>
              </a:lstStyle>
              <a:p>
                <a:r>
                  <a:t>1</a:t>
                </a:r>
              </a:p>
            </p:txBody>
          </p:sp>
        </p:grpSp>
      </p:grpSp>
      <p:grpSp>
        <p:nvGrpSpPr>
          <p:cNvPr id="1105" name="Google Shape;835;p53"/>
          <p:cNvGrpSpPr/>
          <p:nvPr/>
        </p:nvGrpSpPr>
        <p:grpSpPr>
          <a:xfrm>
            <a:off x="3154981" y="1458980"/>
            <a:ext cx="2501839" cy="2025386"/>
            <a:chOff x="0" y="0"/>
            <a:chExt cx="2501838" cy="2025384"/>
          </a:xfrm>
        </p:grpSpPr>
        <p:sp>
          <p:nvSpPr>
            <p:cNvPr id="1100" name="Google Shape;836;p53"/>
            <p:cNvSpPr/>
            <p:nvPr/>
          </p:nvSpPr>
          <p:spPr>
            <a:xfrm>
              <a:off x="0" y="-1"/>
              <a:ext cx="2501839" cy="2025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72" y="0"/>
                  </a:lnTo>
                  <a:lnTo>
                    <a:pt x="17228" y="0"/>
                  </a:lnTo>
                  <a:lnTo>
                    <a:pt x="21600" y="10800"/>
                  </a:lnTo>
                  <a:lnTo>
                    <a:pt x="17228" y="21600"/>
                  </a:lnTo>
                  <a:lnTo>
                    <a:pt x="4372" y="21600"/>
                  </a:lnTo>
                  <a:close/>
                </a:path>
              </a:pathLst>
            </a:custGeom>
            <a:solidFill>
              <a:srgbClr val="F2E5CF"/>
            </a:solidFill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1101" name="Google Shape;837;p53"/>
            <p:cNvSpPr txBox="1"/>
            <p:nvPr/>
          </p:nvSpPr>
          <p:spPr>
            <a:xfrm>
              <a:off x="244896" y="549352"/>
              <a:ext cx="2026935" cy="1331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700"/>
              </a:pPr>
              <a:r>
                <a:t>Interested in </a:t>
              </a:r>
              <a:r>
                <a:rPr b="1"/>
                <a:t>10% - 3 Rules - 3 Goals </a:t>
              </a:r>
              <a:r>
                <a:t>philosophy to empower financial </a:t>
              </a:r>
              <a:endParaRPr sz="1100"/>
            </a:p>
            <a:p>
              <a:pPr algn="ctr">
                <a:defRPr sz="1700"/>
              </a:pPr>
              <a:r>
                <a:t>future</a:t>
              </a:r>
            </a:p>
          </p:txBody>
        </p:sp>
        <p:grpSp>
          <p:nvGrpSpPr>
            <p:cNvPr id="1104" name="Google Shape;838;p53"/>
            <p:cNvGrpSpPr/>
            <p:nvPr/>
          </p:nvGrpSpPr>
          <p:grpSpPr>
            <a:xfrm>
              <a:off x="1088577" y="136258"/>
              <a:ext cx="324659" cy="412177"/>
              <a:chOff x="0" y="0"/>
              <a:chExt cx="324658" cy="412176"/>
            </a:xfrm>
          </p:grpSpPr>
          <p:sp>
            <p:nvSpPr>
              <p:cNvPr id="1102" name="Google Shape;839;p53"/>
              <p:cNvSpPr/>
              <p:nvPr/>
            </p:nvSpPr>
            <p:spPr>
              <a:xfrm>
                <a:off x="0" y="-1"/>
                <a:ext cx="324659" cy="412178"/>
              </a:xfrm>
              <a:prstGeom prst="diamond">
                <a:avLst/>
              </a:prstGeom>
              <a:solidFill>
                <a:srgbClr val="FFFFFF"/>
              </a:solidFill>
              <a:ln w="12700" cap="flat">
                <a:solidFill>
                  <a:srgbClr val="A5793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venir Roman"/>
                    <a:ea typeface="Avenir Roman"/>
                    <a:cs typeface="Avenir Roman"/>
                    <a:sym typeface="Avenir Roman"/>
                  </a:defRPr>
                </a:pPr>
                <a:endParaRPr/>
              </a:p>
            </p:txBody>
          </p:sp>
          <p:sp>
            <p:nvSpPr>
              <p:cNvPr id="1103" name="Google Shape;840;p53"/>
              <p:cNvSpPr txBox="1"/>
              <p:nvPr/>
            </p:nvSpPr>
            <p:spPr>
              <a:xfrm>
                <a:off x="83781" y="14424"/>
                <a:ext cx="157019" cy="3098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t">
                <a:spAutoFit/>
              </a:bodyPr>
              <a:lstStyle>
                <a:lvl1pPr algn="ctr">
                  <a:defRPr>
                    <a:latin typeface="Avenir Roman"/>
                    <a:ea typeface="Avenir Roman"/>
                    <a:cs typeface="Avenir Roman"/>
                    <a:sym typeface="Avenir Roman"/>
                  </a:defRPr>
                </a:lvl1pPr>
              </a:lstStyle>
              <a:p>
                <a:r>
                  <a:t>2</a:t>
                </a:r>
              </a:p>
            </p:txBody>
          </p:sp>
        </p:grpSp>
      </p:grpSp>
      <p:grpSp>
        <p:nvGrpSpPr>
          <p:cNvPr id="1111" name="Google Shape;841;p53"/>
          <p:cNvGrpSpPr/>
          <p:nvPr/>
        </p:nvGrpSpPr>
        <p:grpSpPr>
          <a:xfrm>
            <a:off x="5778350" y="1459043"/>
            <a:ext cx="2501839" cy="2039988"/>
            <a:chOff x="0" y="0"/>
            <a:chExt cx="2501838" cy="2039986"/>
          </a:xfrm>
        </p:grpSpPr>
        <p:sp>
          <p:nvSpPr>
            <p:cNvPr id="1106" name="Google Shape;842;p53"/>
            <p:cNvSpPr/>
            <p:nvPr/>
          </p:nvSpPr>
          <p:spPr>
            <a:xfrm>
              <a:off x="0" y="-1"/>
              <a:ext cx="2501839" cy="203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403" y="0"/>
                  </a:lnTo>
                  <a:lnTo>
                    <a:pt x="17197" y="0"/>
                  </a:lnTo>
                  <a:lnTo>
                    <a:pt x="21600" y="10800"/>
                  </a:lnTo>
                  <a:lnTo>
                    <a:pt x="17197" y="21600"/>
                  </a:lnTo>
                  <a:lnTo>
                    <a:pt x="4403" y="21600"/>
                  </a:lnTo>
                  <a:close/>
                </a:path>
              </a:pathLst>
            </a:custGeom>
            <a:solidFill>
              <a:srgbClr val="F2E5CF"/>
            </a:solidFill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1107" name="Google Shape;843;p53"/>
            <p:cNvSpPr txBox="1"/>
            <p:nvPr/>
          </p:nvSpPr>
          <p:spPr>
            <a:xfrm>
              <a:off x="208552" y="439708"/>
              <a:ext cx="2084667" cy="1585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700"/>
              </a:pPr>
              <a:r>
                <a:t>Willing to help by </a:t>
              </a:r>
              <a:r>
                <a:rPr b="1"/>
                <a:t>referring</a:t>
              </a:r>
              <a:r>
                <a:t> a few families who want to </a:t>
              </a:r>
              <a:r>
                <a:rPr b="1"/>
                <a:t>multiply</a:t>
              </a:r>
              <a:r>
                <a:t> their income &amp; </a:t>
              </a:r>
              <a:r>
                <a:rPr b="1"/>
                <a:t>secure</a:t>
              </a:r>
              <a:r>
                <a:t> their future</a:t>
              </a:r>
            </a:p>
          </p:txBody>
        </p:sp>
        <p:grpSp>
          <p:nvGrpSpPr>
            <p:cNvPr id="1110" name="Google Shape;844;p53"/>
            <p:cNvGrpSpPr/>
            <p:nvPr/>
          </p:nvGrpSpPr>
          <p:grpSpPr>
            <a:xfrm>
              <a:off x="1088577" y="117718"/>
              <a:ext cx="324659" cy="356093"/>
              <a:chOff x="0" y="0"/>
              <a:chExt cx="324658" cy="356092"/>
            </a:xfrm>
          </p:grpSpPr>
          <p:sp>
            <p:nvSpPr>
              <p:cNvPr id="1108" name="Google Shape;845;p53"/>
              <p:cNvSpPr/>
              <p:nvPr/>
            </p:nvSpPr>
            <p:spPr>
              <a:xfrm>
                <a:off x="0" y="0"/>
                <a:ext cx="324659" cy="356093"/>
              </a:xfrm>
              <a:prstGeom prst="diamond">
                <a:avLst/>
              </a:prstGeom>
              <a:solidFill>
                <a:srgbClr val="FFFFFF"/>
              </a:solidFill>
              <a:ln w="12700" cap="flat">
                <a:solidFill>
                  <a:srgbClr val="A5793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venir Roman"/>
                    <a:ea typeface="Avenir Roman"/>
                    <a:cs typeface="Avenir Roman"/>
                    <a:sym typeface="Avenir Roman"/>
                  </a:defRPr>
                </a:pPr>
                <a:endParaRPr/>
              </a:p>
            </p:txBody>
          </p:sp>
          <p:sp>
            <p:nvSpPr>
              <p:cNvPr id="1109" name="Google Shape;846;p53"/>
              <p:cNvSpPr txBox="1"/>
              <p:nvPr/>
            </p:nvSpPr>
            <p:spPr>
              <a:xfrm>
                <a:off x="83781" y="12461"/>
                <a:ext cx="157019" cy="3098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75" tIns="34275" rIns="34275" bIns="34275" numCol="1" anchor="t">
                <a:spAutoFit/>
              </a:bodyPr>
              <a:lstStyle>
                <a:lvl1pPr algn="ctr">
                  <a:defRPr>
                    <a:latin typeface="Avenir Roman"/>
                    <a:ea typeface="Avenir Roman"/>
                    <a:cs typeface="Avenir Roman"/>
                    <a:sym typeface="Avenir Roman"/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pic>
        <p:nvPicPr>
          <p:cNvPr id="1112" name="Google Shape;847;p53" descr="Google Shape;847;p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06995" y="3558199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3" name="Google Shape;848;p53" descr="Google Shape;848;p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8154" y="3531727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4" name="Google Shape;849;p53" descr="Google Shape;849;p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882027" y="3558199"/>
            <a:ext cx="351153" cy="351153"/>
          </a:xfrm>
          <a:prstGeom prst="rect">
            <a:avLst/>
          </a:prstGeom>
          <a:ln w="12700">
            <a:miter lim="400000"/>
          </a:ln>
        </p:spPr>
      </p:pic>
      <p:sp>
        <p:nvSpPr>
          <p:cNvPr id="1115" name="Google Shape;850;p53"/>
          <p:cNvSpPr txBox="1"/>
          <p:nvPr/>
        </p:nvSpPr>
        <p:spPr>
          <a:xfrm>
            <a:off x="600836" y="3968520"/>
            <a:ext cx="2363386" cy="6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Enroll you in the process of getting </a:t>
            </a:r>
            <a:r>
              <a:rPr b="1"/>
              <a:t>government license </a:t>
            </a:r>
            <a:r>
              <a:t>&amp; train you on the </a:t>
            </a:r>
            <a:r>
              <a:rPr b="1"/>
              <a:t>system</a:t>
            </a:r>
          </a:p>
        </p:txBody>
      </p:sp>
      <p:sp>
        <p:nvSpPr>
          <p:cNvPr id="1116" name="Google Shape;851;p53"/>
          <p:cNvSpPr txBox="1"/>
          <p:nvPr/>
        </p:nvSpPr>
        <p:spPr>
          <a:xfrm>
            <a:off x="3519801" y="3968520"/>
            <a:ext cx="1772195" cy="6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Sit down 1-on-1 and help you </a:t>
            </a:r>
            <a:r>
              <a:rPr b="1"/>
              <a:t>secure</a:t>
            </a:r>
            <a:r>
              <a:t> your financial </a:t>
            </a:r>
            <a:r>
              <a:rPr b="1"/>
              <a:t>future</a:t>
            </a:r>
          </a:p>
        </p:txBody>
      </p:sp>
      <p:sp>
        <p:nvSpPr>
          <p:cNvPr id="1117" name="Google Shape;852;p53"/>
          <p:cNvSpPr txBox="1"/>
          <p:nvPr/>
        </p:nvSpPr>
        <p:spPr>
          <a:xfrm>
            <a:off x="6113252" y="3968520"/>
            <a:ext cx="1888703" cy="6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Fill out </a:t>
            </a:r>
            <a:r>
              <a:rPr b="1"/>
              <a:t>names</a:t>
            </a:r>
            <a:r>
              <a:t> &amp; </a:t>
            </a:r>
            <a:r>
              <a:rPr b="1"/>
              <a:t>information</a:t>
            </a:r>
            <a:r>
              <a:t> of people who we can contact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" grpId="1" animBg="1" advAuto="0"/>
      <p:bldP spid="1093" grpId="2" animBg="1" advAuto="0"/>
      <p:bldP spid="1099" grpId="3" animBg="1" advAuto="0"/>
      <p:bldP spid="1105" grpId="6" animBg="1" advAuto="0"/>
      <p:bldP spid="1111" grpId="9" animBg="1" advAuto="0"/>
      <p:bldP spid="1112" grpId="4" animBg="1" advAuto="0"/>
      <p:bldP spid="1113" grpId="7" animBg="1" advAuto="0"/>
      <p:bldP spid="1114" grpId="10" animBg="1" advAuto="0"/>
      <p:bldP spid="1115" grpId="5" animBg="1" advAuto="0"/>
      <p:bldP spid="1116" grpId="8" animBg="1" advAuto="0"/>
      <p:bldP spid="1117" grpId="1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244;p37"/>
          <p:cNvGrpSpPr/>
          <p:nvPr/>
        </p:nvGrpSpPr>
        <p:grpSpPr>
          <a:xfrm>
            <a:off x="642869" y="519377"/>
            <a:ext cx="1193492" cy="788441"/>
            <a:chOff x="0" y="0"/>
            <a:chExt cx="1193490" cy="788440"/>
          </a:xfrm>
        </p:grpSpPr>
        <p:sp>
          <p:nvSpPr>
            <p:cNvPr id="517" name="Google Shape;245;p37"/>
            <p:cNvSpPr/>
            <p:nvPr/>
          </p:nvSpPr>
          <p:spPr>
            <a:xfrm>
              <a:off x="-1" y="0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18" name="Google Shape;246;p37"/>
            <p:cNvSpPr txBox="1"/>
            <p:nvPr/>
          </p:nvSpPr>
          <p:spPr>
            <a:xfrm>
              <a:off x="173672" y="110290"/>
              <a:ext cx="837721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Lack of Family Time</a:t>
              </a:r>
            </a:p>
          </p:txBody>
        </p:sp>
      </p:grpSp>
      <p:grpSp>
        <p:nvGrpSpPr>
          <p:cNvPr id="522" name="Google Shape;247;p37"/>
          <p:cNvGrpSpPr/>
          <p:nvPr/>
        </p:nvGrpSpPr>
        <p:grpSpPr>
          <a:xfrm>
            <a:off x="1836476" y="517690"/>
            <a:ext cx="1193490" cy="774821"/>
            <a:chOff x="0" y="0"/>
            <a:chExt cx="1193488" cy="774820"/>
          </a:xfrm>
        </p:grpSpPr>
        <p:sp>
          <p:nvSpPr>
            <p:cNvPr id="520" name="Google Shape;248;p37"/>
            <p:cNvSpPr/>
            <p:nvPr/>
          </p:nvSpPr>
          <p:spPr>
            <a:xfrm>
              <a:off x="0" y="-1"/>
              <a:ext cx="1193489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21" name="Google Shape;249;p37"/>
            <p:cNvSpPr txBox="1"/>
            <p:nvPr/>
          </p:nvSpPr>
          <p:spPr>
            <a:xfrm>
              <a:off x="56995" y="215580"/>
              <a:ext cx="1077516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Compromised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Lifestyle</a:t>
              </a:r>
            </a:p>
          </p:txBody>
        </p:sp>
      </p:grpSp>
      <p:grpSp>
        <p:nvGrpSpPr>
          <p:cNvPr id="525" name="Google Shape;250;p37"/>
          <p:cNvGrpSpPr/>
          <p:nvPr/>
        </p:nvGrpSpPr>
        <p:grpSpPr>
          <a:xfrm>
            <a:off x="1844387" y="1294507"/>
            <a:ext cx="1193491" cy="774821"/>
            <a:chOff x="0" y="0"/>
            <a:chExt cx="1193490" cy="774820"/>
          </a:xfrm>
        </p:grpSpPr>
        <p:sp>
          <p:nvSpPr>
            <p:cNvPr id="523" name="Google Shape;251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24" name="Google Shape;252;p37"/>
            <p:cNvSpPr txBox="1"/>
            <p:nvPr/>
          </p:nvSpPr>
          <p:spPr>
            <a:xfrm>
              <a:off x="168862" y="95823"/>
              <a:ext cx="837721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Limited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Income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Flow</a:t>
              </a:r>
            </a:p>
          </p:txBody>
        </p:sp>
      </p:grpSp>
      <p:grpSp>
        <p:nvGrpSpPr>
          <p:cNvPr id="528" name="Google Shape;253;p37"/>
          <p:cNvGrpSpPr/>
          <p:nvPr/>
        </p:nvGrpSpPr>
        <p:grpSpPr>
          <a:xfrm>
            <a:off x="641879" y="1287992"/>
            <a:ext cx="1193492" cy="774821"/>
            <a:chOff x="0" y="0"/>
            <a:chExt cx="1193490" cy="774820"/>
          </a:xfrm>
        </p:grpSpPr>
        <p:sp>
          <p:nvSpPr>
            <p:cNvPr id="526" name="Google Shape;254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27" name="Google Shape;255;p37"/>
            <p:cNvSpPr txBox="1"/>
            <p:nvPr/>
          </p:nvSpPr>
          <p:spPr>
            <a:xfrm>
              <a:off x="166564" y="189525"/>
              <a:ext cx="853919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High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Debt</a:t>
              </a:r>
            </a:p>
          </p:txBody>
        </p:sp>
      </p:grpSp>
      <p:grpSp>
        <p:nvGrpSpPr>
          <p:cNvPr id="531" name="Google Shape;256;p37"/>
          <p:cNvGrpSpPr/>
          <p:nvPr/>
        </p:nvGrpSpPr>
        <p:grpSpPr>
          <a:xfrm>
            <a:off x="640481" y="2075850"/>
            <a:ext cx="2395999" cy="441397"/>
            <a:chOff x="0" y="-1"/>
            <a:chExt cx="2395997" cy="441395"/>
          </a:xfrm>
        </p:grpSpPr>
        <p:sp>
          <p:nvSpPr>
            <p:cNvPr id="529" name="Google Shape;257;p37"/>
            <p:cNvSpPr/>
            <p:nvPr/>
          </p:nvSpPr>
          <p:spPr>
            <a:xfrm>
              <a:off x="-1" y="-2"/>
              <a:ext cx="2395999" cy="44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937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663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7931"/>
            </a:solidFill>
            <a:ln w="12700" cap="flat">
              <a:solidFill>
                <a:srgbClr val="F0ECEC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530" name="Google Shape;258;p37"/>
            <p:cNvSpPr txBox="1"/>
            <p:nvPr/>
          </p:nvSpPr>
          <p:spPr>
            <a:xfrm>
              <a:off x="125170" y="90981"/>
              <a:ext cx="2154675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MAJOR CHALLENGES</a:t>
              </a:r>
            </a:p>
          </p:txBody>
        </p:sp>
      </p:grpSp>
      <p:pic>
        <p:nvPicPr>
          <p:cNvPr id="532" name="Google Shape;259;p37" descr="Google Shape;259;p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549733" y="2584865"/>
            <a:ext cx="571503" cy="571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5" name="Google Shape;260;p37"/>
          <p:cNvGrpSpPr/>
          <p:nvPr/>
        </p:nvGrpSpPr>
        <p:grpSpPr>
          <a:xfrm>
            <a:off x="640480" y="3227020"/>
            <a:ext cx="2388494" cy="760107"/>
            <a:chOff x="0" y="0"/>
            <a:chExt cx="2388492" cy="760105"/>
          </a:xfrm>
        </p:grpSpPr>
        <p:sp>
          <p:nvSpPr>
            <p:cNvPr id="533" name="Google Shape;261;p37"/>
            <p:cNvSpPr/>
            <p:nvPr/>
          </p:nvSpPr>
          <p:spPr>
            <a:xfrm>
              <a:off x="-1" y="-1"/>
              <a:ext cx="2388493" cy="76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718" y="0"/>
                  </a:lnTo>
                  <a:lnTo>
                    <a:pt x="19882" y="0"/>
                  </a:lnTo>
                  <a:lnTo>
                    <a:pt x="21600" y="10800"/>
                  </a:lnTo>
                  <a:lnTo>
                    <a:pt x="19882" y="21600"/>
                  </a:lnTo>
                  <a:lnTo>
                    <a:pt x="1718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534" name="Google Shape;262;p37"/>
            <p:cNvSpPr txBox="1"/>
            <p:nvPr/>
          </p:nvSpPr>
          <p:spPr>
            <a:xfrm>
              <a:off x="34299" y="143628"/>
              <a:ext cx="2319892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Philosophy of </a:t>
              </a:r>
              <a:endParaRPr sz="1100"/>
            </a:p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Multi-Handed Income</a:t>
              </a:r>
            </a:p>
          </p:txBody>
        </p:sp>
      </p:grpSp>
      <p:sp>
        <p:nvSpPr>
          <p:cNvPr id="536" name="Google Shape;263;p37"/>
          <p:cNvSpPr txBox="1"/>
          <p:nvPr/>
        </p:nvSpPr>
        <p:spPr>
          <a:xfrm>
            <a:off x="1320501" y="4224835"/>
            <a:ext cx="5983273" cy="32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800"/>
            </a:pPr>
            <a:r>
              <a:t>We Are Empowering Families With </a:t>
            </a:r>
            <a:r>
              <a:rPr b="1"/>
              <a:t>Three Philosophies</a:t>
            </a:r>
          </a:p>
        </p:txBody>
      </p:sp>
      <p:grpSp>
        <p:nvGrpSpPr>
          <p:cNvPr id="539" name="Google Shape;264;p37"/>
          <p:cNvGrpSpPr/>
          <p:nvPr/>
        </p:nvGrpSpPr>
        <p:grpSpPr>
          <a:xfrm>
            <a:off x="3230390" y="526355"/>
            <a:ext cx="1193492" cy="774821"/>
            <a:chOff x="0" y="0"/>
            <a:chExt cx="1193490" cy="774820"/>
          </a:xfrm>
        </p:grpSpPr>
        <p:sp>
          <p:nvSpPr>
            <p:cNvPr id="537" name="Google Shape;265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38" name="Google Shape;266;p37"/>
            <p:cNvSpPr txBox="1"/>
            <p:nvPr/>
          </p:nvSpPr>
          <p:spPr>
            <a:xfrm>
              <a:off x="183169" y="87424"/>
              <a:ext cx="825069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Lack Financial Education</a:t>
              </a:r>
            </a:p>
          </p:txBody>
        </p:sp>
      </p:grpSp>
      <p:grpSp>
        <p:nvGrpSpPr>
          <p:cNvPr id="542" name="Google Shape;267;p37"/>
          <p:cNvGrpSpPr/>
          <p:nvPr/>
        </p:nvGrpSpPr>
        <p:grpSpPr>
          <a:xfrm>
            <a:off x="4423996" y="524668"/>
            <a:ext cx="1193492" cy="774822"/>
            <a:chOff x="0" y="0"/>
            <a:chExt cx="1193490" cy="774821"/>
          </a:xfrm>
        </p:grpSpPr>
        <p:sp>
          <p:nvSpPr>
            <p:cNvPr id="540" name="Google Shape;268;p37"/>
            <p:cNvSpPr/>
            <p:nvPr/>
          </p:nvSpPr>
          <p:spPr>
            <a:xfrm>
              <a:off x="-1" y="-1"/>
              <a:ext cx="1193492" cy="7748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41" name="Google Shape;269;p37"/>
            <p:cNvSpPr txBox="1"/>
            <p:nvPr/>
          </p:nvSpPr>
          <p:spPr>
            <a:xfrm>
              <a:off x="71915" y="92838"/>
              <a:ext cx="1057568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Insecure Financial Future</a:t>
              </a:r>
            </a:p>
          </p:txBody>
        </p:sp>
      </p:grpSp>
      <p:grpSp>
        <p:nvGrpSpPr>
          <p:cNvPr id="545" name="Google Shape;270;p37"/>
          <p:cNvGrpSpPr/>
          <p:nvPr/>
        </p:nvGrpSpPr>
        <p:grpSpPr>
          <a:xfrm>
            <a:off x="4431908" y="1301487"/>
            <a:ext cx="1193491" cy="780300"/>
            <a:chOff x="0" y="0"/>
            <a:chExt cx="1193490" cy="780299"/>
          </a:xfrm>
        </p:grpSpPr>
        <p:sp>
          <p:nvSpPr>
            <p:cNvPr id="543" name="Google Shape;271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44" name="Google Shape;272;p37"/>
            <p:cNvSpPr txBox="1"/>
            <p:nvPr/>
          </p:nvSpPr>
          <p:spPr>
            <a:xfrm>
              <a:off x="175188" y="102149"/>
              <a:ext cx="825070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Lose Time For Wealth Creation</a:t>
              </a:r>
            </a:p>
          </p:txBody>
        </p:sp>
      </p:grpSp>
      <p:grpSp>
        <p:nvGrpSpPr>
          <p:cNvPr id="548" name="Google Shape;273;p37"/>
          <p:cNvGrpSpPr/>
          <p:nvPr/>
        </p:nvGrpSpPr>
        <p:grpSpPr>
          <a:xfrm>
            <a:off x="3229399" y="1294972"/>
            <a:ext cx="1193491" cy="776538"/>
            <a:chOff x="0" y="0"/>
            <a:chExt cx="1193490" cy="776537"/>
          </a:xfrm>
        </p:grpSpPr>
        <p:sp>
          <p:nvSpPr>
            <p:cNvPr id="546" name="Google Shape;274;p37"/>
            <p:cNvSpPr/>
            <p:nvPr/>
          </p:nvSpPr>
          <p:spPr>
            <a:xfrm>
              <a:off x="-1" y="-1"/>
              <a:ext cx="1193492" cy="7748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47" name="Google Shape;275;p37"/>
            <p:cNvSpPr txBox="1"/>
            <p:nvPr/>
          </p:nvSpPr>
          <p:spPr>
            <a:xfrm>
              <a:off x="189708" y="98387"/>
              <a:ext cx="825069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Lack Saving Discipline</a:t>
              </a:r>
            </a:p>
          </p:txBody>
        </p:sp>
      </p:grpSp>
      <p:grpSp>
        <p:nvGrpSpPr>
          <p:cNvPr id="551" name="Google Shape;276;p37"/>
          <p:cNvGrpSpPr/>
          <p:nvPr/>
        </p:nvGrpSpPr>
        <p:grpSpPr>
          <a:xfrm>
            <a:off x="3228003" y="2082829"/>
            <a:ext cx="2395998" cy="441397"/>
            <a:chOff x="0" y="-1"/>
            <a:chExt cx="2395997" cy="441395"/>
          </a:xfrm>
        </p:grpSpPr>
        <p:sp>
          <p:nvSpPr>
            <p:cNvPr id="549" name="Google Shape;277;p37"/>
            <p:cNvSpPr/>
            <p:nvPr/>
          </p:nvSpPr>
          <p:spPr>
            <a:xfrm>
              <a:off x="-1" y="-2"/>
              <a:ext cx="2395998" cy="44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937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663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7931"/>
            </a:solidFill>
            <a:ln w="12700" cap="flat">
              <a:solidFill>
                <a:srgbClr val="F0ECEC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550" name="Google Shape;278;p37"/>
            <p:cNvSpPr txBox="1"/>
            <p:nvPr/>
          </p:nvSpPr>
          <p:spPr>
            <a:xfrm>
              <a:off x="125170" y="90981"/>
              <a:ext cx="2154675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MAJOR CHALLENGES</a:t>
              </a:r>
            </a:p>
          </p:txBody>
        </p:sp>
      </p:grpSp>
      <p:pic>
        <p:nvPicPr>
          <p:cNvPr id="552" name="Google Shape;279;p37" descr="Google Shape;279;p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137254" y="2591842"/>
            <a:ext cx="571502" cy="571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5" name="Google Shape;280;p37"/>
          <p:cNvGrpSpPr/>
          <p:nvPr/>
        </p:nvGrpSpPr>
        <p:grpSpPr>
          <a:xfrm>
            <a:off x="3228003" y="3233996"/>
            <a:ext cx="2393437" cy="760107"/>
            <a:chOff x="0" y="0"/>
            <a:chExt cx="2393435" cy="760105"/>
          </a:xfrm>
        </p:grpSpPr>
        <p:sp>
          <p:nvSpPr>
            <p:cNvPr id="553" name="Google Shape;281;p37"/>
            <p:cNvSpPr/>
            <p:nvPr/>
          </p:nvSpPr>
          <p:spPr>
            <a:xfrm>
              <a:off x="0" y="-1"/>
              <a:ext cx="2393436" cy="76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715" y="0"/>
                  </a:lnTo>
                  <a:lnTo>
                    <a:pt x="19885" y="0"/>
                  </a:lnTo>
                  <a:lnTo>
                    <a:pt x="21600" y="10800"/>
                  </a:lnTo>
                  <a:lnTo>
                    <a:pt x="19885" y="21600"/>
                  </a:lnTo>
                  <a:lnTo>
                    <a:pt x="1715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554" name="Google Shape;282;p37"/>
            <p:cNvSpPr txBox="1"/>
            <p:nvPr/>
          </p:nvSpPr>
          <p:spPr>
            <a:xfrm>
              <a:off x="34300" y="140814"/>
              <a:ext cx="2324836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Philosophy of </a:t>
              </a:r>
              <a:endParaRPr sz="1100"/>
            </a:p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10% - 3 Rules – 3 Goals</a:t>
              </a:r>
            </a:p>
          </p:txBody>
        </p:sp>
      </p:grpSp>
      <p:grpSp>
        <p:nvGrpSpPr>
          <p:cNvPr id="558" name="Google Shape;283;p37"/>
          <p:cNvGrpSpPr/>
          <p:nvPr/>
        </p:nvGrpSpPr>
        <p:grpSpPr>
          <a:xfrm>
            <a:off x="5811789" y="517690"/>
            <a:ext cx="1193491" cy="774821"/>
            <a:chOff x="0" y="0"/>
            <a:chExt cx="1193490" cy="774820"/>
          </a:xfrm>
        </p:grpSpPr>
        <p:sp>
          <p:nvSpPr>
            <p:cNvPr id="556" name="Google Shape;284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57" name="Google Shape;285;p37"/>
            <p:cNvSpPr txBox="1"/>
            <p:nvPr/>
          </p:nvSpPr>
          <p:spPr>
            <a:xfrm>
              <a:off x="170142" y="173973"/>
              <a:ext cx="845017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Self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Doubt</a:t>
              </a:r>
            </a:p>
          </p:txBody>
        </p:sp>
      </p:grpSp>
      <p:grpSp>
        <p:nvGrpSpPr>
          <p:cNvPr id="561" name="Google Shape;286;p37"/>
          <p:cNvGrpSpPr/>
          <p:nvPr/>
        </p:nvGrpSpPr>
        <p:grpSpPr>
          <a:xfrm>
            <a:off x="7005394" y="516001"/>
            <a:ext cx="1193491" cy="774821"/>
            <a:chOff x="0" y="0"/>
            <a:chExt cx="1193490" cy="774820"/>
          </a:xfrm>
        </p:grpSpPr>
        <p:sp>
          <p:nvSpPr>
            <p:cNvPr id="559" name="Google Shape;287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60" name="Google Shape;288;p37"/>
            <p:cNvSpPr txBox="1"/>
            <p:nvPr/>
          </p:nvSpPr>
          <p:spPr>
            <a:xfrm>
              <a:off x="64500" y="166212"/>
              <a:ext cx="1077516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Lack of Winning Spirit</a:t>
              </a:r>
            </a:p>
          </p:txBody>
        </p:sp>
      </p:grpSp>
      <p:grpSp>
        <p:nvGrpSpPr>
          <p:cNvPr id="564" name="Google Shape;289;p37"/>
          <p:cNvGrpSpPr/>
          <p:nvPr/>
        </p:nvGrpSpPr>
        <p:grpSpPr>
          <a:xfrm>
            <a:off x="7013305" y="1292820"/>
            <a:ext cx="1193492" cy="774822"/>
            <a:chOff x="0" y="0"/>
            <a:chExt cx="1193490" cy="774821"/>
          </a:xfrm>
        </p:grpSpPr>
        <p:sp>
          <p:nvSpPr>
            <p:cNvPr id="562" name="Google Shape;290;p37"/>
            <p:cNvSpPr/>
            <p:nvPr/>
          </p:nvSpPr>
          <p:spPr>
            <a:xfrm>
              <a:off x="-1" y="-1"/>
              <a:ext cx="1193492" cy="7748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63" name="Google Shape;291;p37"/>
            <p:cNvSpPr txBox="1"/>
            <p:nvPr/>
          </p:nvSpPr>
          <p:spPr>
            <a:xfrm>
              <a:off x="166325" y="160460"/>
              <a:ext cx="845017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Lack of Focus</a:t>
              </a:r>
            </a:p>
          </p:txBody>
        </p:sp>
      </p:grpSp>
      <p:grpSp>
        <p:nvGrpSpPr>
          <p:cNvPr id="567" name="Google Shape;292;p37"/>
          <p:cNvGrpSpPr/>
          <p:nvPr/>
        </p:nvGrpSpPr>
        <p:grpSpPr>
          <a:xfrm>
            <a:off x="5810797" y="1286305"/>
            <a:ext cx="1193492" cy="774821"/>
            <a:chOff x="0" y="0"/>
            <a:chExt cx="1193490" cy="774820"/>
          </a:xfrm>
        </p:grpSpPr>
        <p:sp>
          <p:nvSpPr>
            <p:cNvPr id="565" name="Google Shape;293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  <a:endParaRPr/>
            </a:p>
          </p:txBody>
        </p:sp>
        <p:sp>
          <p:nvSpPr>
            <p:cNvPr id="566" name="Google Shape;294;p37"/>
            <p:cNvSpPr txBox="1"/>
            <p:nvPr/>
          </p:nvSpPr>
          <p:spPr>
            <a:xfrm>
              <a:off x="87990" y="152968"/>
              <a:ext cx="1022285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Lack of Confidence</a:t>
              </a:r>
            </a:p>
          </p:txBody>
        </p:sp>
      </p:grpSp>
      <p:grpSp>
        <p:nvGrpSpPr>
          <p:cNvPr id="570" name="Google Shape;295;p37"/>
          <p:cNvGrpSpPr/>
          <p:nvPr/>
        </p:nvGrpSpPr>
        <p:grpSpPr>
          <a:xfrm>
            <a:off x="5809399" y="2074165"/>
            <a:ext cx="2395999" cy="441396"/>
            <a:chOff x="0" y="-1"/>
            <a:chExt cx="2395997" cy="441395"/>
          </a:xfrm>
        </p:grpSpPr>
        <p:sp>
          <p:nvSpPr>
            <p:cNvPr id="568" name="Google Shape;296;p37"/>
            <p:cNvSpPr/>
            <p:nvPr/>
          </p:nvSpPr>
          <p:spPr>
            <a:xfrm>
              <a:off x="-1" y="-2"/>
              <a:ext cx="2395999" cy="44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937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663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7931"/>
            </a:solidFill>
            <a:ln w="12700" cap="flat">
              <a:solidFill>
                <a:srgbClr val="F0ECEC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569" name="Google Shape;297;p37"/>
            <p:cNvSpPr txBox="1"/>
            <p:nvPr/>
          </p:nvSpPr>
          <p:spPr>
            <a:xfrm>
              <a:off x="125170" y="90981"/>
              <a:ext cx="2154675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MAJOR CHALLENGES</a:t>
              </a:r>
            </a:p>
          </p:txBody>
        </p:sp>
      </p:grpSp>
      <p:pic>
        <p:nvPicPr>
          <p:cNvPr id="571" name="Google Shape;298;p37" descr="Google Shape;298;p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718651" y="2583177"/>
            <a:ext cx="571502" cy="571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4" name="Google Shape;299;p37"/>
          <p:cNvGrpSpPr/>
          <p:nvPr/>
        </p:nvGrpSpPr>
        <p:grpSpPr>
          <a:xfrm>
            <a:off x="5820469" y="3225331"/>
            <a:ext cx="2384928" cy="760106"/>
            <a:chOff x="0" y="0"/>
            <a:chExt cx="2384927" cy="760105"/>
          </a:xfrm>
        </p:grpSpPr>
        <p:sp>
          <p:nvSpPr>
            <p:cNvPr id="572" name="Google Shape;300;p37"/>
            <p:cNvSpPr/>
            <p:nvPr/>
          </p:nvSpPr>
          <p:spPr>
            <a:xfrm>
              <a:off x="0" y="-1"/>
              <a:ext cx="2384928" cy="76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721" y="0"/>
                  </a:lnTo>
                  <a:lnTo>
                    <a:pt x="19879" y="0"/>
                  </a:lnTo>
                  <a:lnTo>
                    <a:pt x="21600" y="10800"/>
                  </a:lnTo>
                  <a:lnTo>
                    <a:pt x="19879" y="21600"/>
                  </a:lnTo>
                  <a:lnTo>
                    <a:pt x="1721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573" name="Google Shape;301;p37"/>
            <p:cNvSpPr txBox="1"/>
            <p:nvPr/>
          </p:nvSpPr>
          <p:spPr>
            <a:xfrm>
              <a:off x="34300" y="140814"/>
              <a:ext cx="2316328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Philosophy of </a:t>
              </a:r>
              <a:endParaRPr sz="1100"/>
            </a:p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Self-Improvement</a:t>
              </a:r>
            </a:p>
          </p:txBody>
        </p:sp>
      </p:grpSp>
      <p:sp>
        <p:nvSpPr>
          <p:cNvPr id="575" name="Google Shape;302;p37"/>
          <p:cNvSpPr/>
          <p:nvPr/>
        </p:nvSpPr>
        <p:spPr>
          <a:xfrm>
            <a:off x="0" y="872901"/>
            <a:ext cx="9144000" cy="3302648"/>
          </a:xfrm>
          <a:prstGeom prst="rect">
            <a:avLst/>
          </a:prstGeom>
          <a:solidFill>
            <a:srgbClr val="262626">
              <a:alpha val="9490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pic>
        <p:nvPicPr>
          <p:cNvPr id="576" name="Google Shape;303;p37" descr="Google Shape;303;p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374" y="1945752"/>
            <a:ext cx="1762015" cy="180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Google Shape;304;p37" descr="Google Shape;304;p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503" y="3112055"/>
            <a:ext cx="2330226" cy="930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Google Shape;305;p37" descr="Google Shape;305;p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551" y="1638956"/>
            <a:ext cx="1128345" cy="861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Google Shape;306;p37" descr="Google Shape;306;p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416" y="1456361"/>
            <a:ext cx="925221" cy="1096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Google Shape;307;p37" descr="Google Shape;307;p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144" y="1968418"/>
            <a:ext cx="901735" cy="10960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3" name="Google Shape;308;p37"/>
          <p:cNvGrpSpPr/>
          <p:nvPr/>
        </p:nvGrpSpPr>
        <p:grpSpPr>
          <a:xfrm>
            <a:off x="2701021" y="350190"/>
            <a:ext cx="3478705" cy="3825359"/>
            <a:chOff x="0" y="0"/>
            <a:chExt cx="3478703" cy="3825357"/>
          </a:xfrm>
        </p:grpSpPr>
        <p:pic>
          <p:nvPicPr>
            <p:cNvPr id="581" name="Google Shape;309;p37" descr="Google Shape;309;p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-1"/>
              <a:ext cx="3478705" cy="3825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2" name="Google Shape;310;p37" descr="Google Shape;310;p3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3289" y="1300781"/>
              <a:ext cx="513767" cy="305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3" animBg="1" advAuto="0"/>
      <p:bldP spid="522" grpId="4" animBg="1" advAuto="0"/>
      <p:bldP spid="525" grpId="5" animBg="1" advAuto="0"/>
      <p:bldP spid="528" grpId="2" animBg="1" advAuto="0"/>
      <p:bldP spid="531" grpId="1" animBg="1" advAuto="0"/>
      <p:bldP spid="532" grpId="6" animBg="1" advAuto="0"/>
      <p:bldP spid="535" grpId="7" animBg="1" advAuto="0"/>
      <p:bldP spid="536" grpId="22" animBg="1" advAuto="0"/>
      <p:bldP spid="539" grpId="10" animBg="1" advAuto="0"/>
      <p:bldP spid="542" grpId="11" animBg="1" advAuto="0"/>
      <p:bldP spid="545" grpId="12" animBg="1" advAuto="0"/>
      <p:bldP spid="548" grpId="9" animBg="1" advAuto="0"/>
      <p:bldP spid="551" grpId="8" animBg="1" advAuto="0"/>
      <p:bldP spid="552" grpId="13" animBg="1" advAuto="0"/>
      <p:bldP spid="555" grpId="14" animBg="1" advAuto="0"/>
      <p:bldP spid="558" grpId="17" animBg="1" advAuto="0"/>
      <p:bldP spid="561" grpId="18" animBg="1" advAuto="0"/>
      <p:bldP spid="564" grpId="19" animBg="1" advAuto="0"/>
      <p:bldP spid="567" grpId="16" animBg="1" advAuto="0"/>
      <p:bldP spid="570" grpId="15" animBg="1" advAuto="0"/>
      <p:bldP spid="571" grpId="20" animBg="1" advAuto="0"/>
      <p:bldP spid="574" grpId="21" animBg="1" advAuto="0"/>
      <p:bldP spid="575" grpId="23" animBg="1" advAuto="0"/>
      <p:bldP spid="576" grpId="25" animBg="1" advAuto="0"/>
      <p:bldP spid="577" grpId="24" animBg="1" advAuto="0"/>
      <p:bldP spid="578" grpId="26" animBg="1" advAuto="0"/>
      <p:bldP spid="579" grpId="27" animBg="1" advAuto="0"/>
      <p:bldP spid="580" grpId="28" animBg="1" advAuto="0"/>
      <p:bldP spid="583" grpId="29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858;p54" descr="Google Shape;858;p54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19" r="18"/>
          <a:stretch>
            <a:fillRect/>
          </a:stretch>
        </p:blipFill>
        <p:spPr>
          <a:xfrm>
            <a:off x="2857" y="0"/>
            <a:ext cx="5862746" cy="5143500"/>
          </a:xfrm>
          <a:prstGeom prst="rect">
            <a:avLst/>
          </a:prstGeom>
        </p:spPr>
      </p:pic>
      <p:sp>
        <p:nvSpPr>
          <p:cNvPr id="1120" name="Google Shape;859;p54"/>
          <p:cNvSpPr txBox="1">
            <a:spLocks noGrp="1"/>
          </p:cNvSpPr>
          <p:nvPr>
            <p:ph type="title"/>
          </p:nvPr>
        </p:nvSpPr>
        <p:spPr>
          <a:xfrm>
            <a:off x="4560744" y="548671"/>
            <a:ext cx="3677102" cy="2645102"/>
          </a:xfrm>
          <a:prstGeom prst="rect">
            <a:avLst/>
          </a:prstGeom>
        </p:spPr>
        <p:txBody>
          <a:bodyPr/>
          <a:lstStyle>
            <a:lvl1pPr>
              <a:defRPr sz="4100" i="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316;p38" descr="Google Shape;316;p38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12" r="13"/>
          <a:stretch>
            <a:fillRect/>
          </a:stretch>
        </p:blipFill>
        <p:spPr>
          <a:xfrm>
            <a:off x="-5715" y="3574824"/>
            <a:ext cx="9155430" cy="1591057"/>
          </a:xfrm>
          <a:prstGeom prst="rect">
            <a:avLst/>
          </a:prstGeom>
        </p:spPr>
      </p:pic>
      <p:sp>
        <p:nvSpPr>
          <p:cNvPr id="586" name="Google Shape;317;p38"/>
          <p:cNvSpPr txBox="1"/>
          <p:nvPr/>
        </p:nvSpPr>
        <p:spPr>
          <a:xfrm>
            <a:off x="1143000" y="1061548"/>
            <a:ext cx="6858000" cy="132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0000"/>
              </a:lnSpc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PHILOSOPHY OF </a:t>
            </a:r>
            <a:endParaRPr sz="700"/>
          </a:p>
          <a:p>
            <a:pPr algn="ctr">
              <a:lnSpc>
                <a:spcPct val="90000"/>
              </a:lnSpc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MULTI-HANDED INCOME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323;p39"/>
          <p:cNvSpPr txBox="1">
            <a:spLocks noGrp="1"/>
          </p:cNvSpPr>
          <p:nvPr>
            <p:ph type="title"/>
          </p:nvPr>
        </p:nvSpPr>
        <p:spPr>
          <a:xfrm>
            <a:off x="2977587" y="218872"/>
            <a:ext cx="3851229" cy="549386"/>
          </a:xfrm>
          <a:prstGeom prst="rect">
            <a:avLst/>
          </a:prstGeom>
        </p:spPr>
        <p:txBody>
          <a:bodyPr/>
          <a:lstStyle>
            <a:lvl1pPr>
              <a:defRPr sz="3300" b="1" i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ASK YOURSELF</a:t>
            </a:r>
          </a:p>
        </p:txBody>
      </p:sp>
      <p:pic>
        <p:nvPicPr>
          <p:cNvPr id="589" name="Google Shape;324;p39" descr="Google Shape;324;p39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60" b="61"/>
          <a:stretch>
            <a:fillRect/>
          </a:stretch>
        </p:blipFill>
        <p:spPr>
          <a:xfrm>
            <a:off x="-14092" y="-17145"/>
            <a:ext cx="2468882" cy="5177790"/>
          </a:xfrm>
          <a:prstGeom prst="rect">
            <a:avLst/>
          </a:prstGeom>
        </p:spPr>
      </p:pic>
      <p:sp>
        <p:nvSpPr>
          <p:cNvPr id="590" name="Google Shape;325;p39"/>
          <p:cNvSpPr txBox="1">
            <a:spLocks noGrp="1"/>
          </p:cNvSpPr>
          <p:nvPr>
            <p:ph type="body" sz="quarter" idx="1"/>
          </p:nvPr>
        </p:nvSpPr>
        <p:spPr>
          <a:xfrm>
            <a:off x="2871797" y="944081"/>
            <a:ext cx="5866241" cy="836083"/>
          </a:xfrm>
          <a:prstGeom prst="rect">
            <a:avLst/>
          </a:prstGeom>
        </p:spPr>
        <p:txBody>
          <a:bodyPr/>
          <a:lstStyle>
            <a:lvl1pPr marL="177800" indent="-171450">
              <a:spcBef>
                <a:spcPts val="0"/>
              </a:spcBef>
              <a:buSzPts val="1700"/>
              <a:defRPr sz="17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IS YOUR CURRENT INCOME PRODUCED BY</a:t>
            </a:r>
          </a:p>
        </p:txBody>
      </p:sp>
      <p:grpSp>
        <p:nvGrpSpPr>
          <p:cNvPr id="593" name="Google Shape;326;p39"/>
          <p:cNvGrpSpPr/>
          <p:nvPr/>
        </p:nvGrpSpPr>
        <p:grpSpPr>
          <a:xfrm>
            <a:off x="3111635" y="1309584"/>
            <a:ext cx="256930" cy="302601"/>
            <a:chOff x="0" y="0"/>
            <a:chExt cx="256929" cy="302599"/>
          </a:xfrm>
        </p:grpSpPr>
        <p:pic>
          <p:nvPicPr>
            <p:cNvPr id="591" name="Google Shape;327;p39" descr="Google Shape;327;p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2" name="Google Shape;328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594" name="Google Shape;329;p39"/>
          <p:cNvSpPr txBox="1"/>
          <p:nvPr/>
        </p:nvSpPr>
        <p:spPr>
          <a:xfrm>
            <a:off x="3344559" y="1369416"/>
            <a:ext cx="1394153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SKILL &amp; HOURS</a:t>
            </a:r>
          </a:p>
        </p:txBody>
      </p:sp>
      <p:grpSp>
        <p:nvGrpSpPr>
          <p:cNvPr id="597" name="Google Shape;330;p39"/>
          <p:cNvGrpSpPr/>
          <p:nvPr/>
        </p:nvGrpSpPr>
        <p:grpSpPr>
          <a:xfrm>
            <a:off x="5062415" y="1311655"/>
            <a:ext cx="256930" cy="302601"/>
            <a:chOff x="0" y="0"/>
            <a:chExt cx="256929" cy="302599"/>
          </a:xfrm>
        </p:grpSpPr>
        <p:pic>
          <p:nvPicPr>
            <p:cNvPr id="595" name="Google Shape;331;p39" descr="Google Shape;331;p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6" name="Google Shape;332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598" name="Google Shape;333;p39"/>
          <p:cNvSpPr txBox="1"/>
          <p:nvPr/>
        </p:nvSpPr>
        <p:spPr>
          <a:xfrm>
            <a:off x="5305761" y="1369416"/>
            <a:ext cx="139415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SYSTEM</a:t>
            </a:r>
          </a:p>
        </p:txBody>
      </p:sp>
      <p:sp>
        <p:nvSpPr>
          <p:cNvPr id="599" name="Google Shape;334;p39"/>
          <p:cNvSpPr txBox="1"/>
          <p:nvPr/>
        </p:nvSpPr>
        <p:spPr>
          <a:xfrm>
            <a:off x="2906098" y="1778522"/>
            <a:ext cx="5797640" cy="836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normAutofit/>
          </a:bodyPr>
          <a:lstStyle>
            <a:lvl1pPr marL="177800" indent="-171450">
              <a:buClr>
                <a:srgbClr val="001E2E"/>
              </a:buClr>
              <a:buSzPts val="1700"/>
              <a:buFont typeface="Arial"/>
              <a:buChar char="•"/>
              <a:defRPr sz="17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IS YOUR CURRENT INCOME</a:t>
            </a:r>
          </a:p>
        </p:txBody>
      </p:sp>
      <p:grpSp>
        <p:nvGrpSpPr>
          <p:cNvPr id="602" name="Google Shape;335;p39"/>
          <p:cNvGrpSpPr/>
          <p:nvPr/>
        </p:nvGrpSpPr>
        <p:grpSpPr>
          <a:xfrm>
            <a:off x="3111635" y="2144028"/>
            <a:ext cx="256930" cy="302601"/>
            <a:chOff x="0" y="0"/>
            <a:chExt cx="256929" cy="302599"/>
          </a:xfrm>
        </p:grpSpPr>
        <p:pic>
          <p:nvPicPr>
            <p:cNvPr id="600" name="Google Shape;336;p39" descr="Google Shape;336;p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1" name="Google Shape;337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603" name="Google Shape;338;p39"/>
          <p:cNvSpPr txBox="1"/>
          <p:nvPr/>
        </p:nvSpPr>
        <p:spPr>
          <a:xfrm>
            <a:off x="3344559" y="2203859"/>
            <a:ext cx="1394153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RENTED</a:t>
            </a:r>
          </a:p>
        </p:txBody>
      </p:sp>
      <p:grpSp>
        <p:nvGrpSpPr>
          <p:cNvPr id="606" name="Google Shape;339;p39"/>
          <p:cNvGrpSpPr/>
          <p:nvPr/>
        </p:nvGrpSpPr>
        <p:grpSpPr>
          <a:xfrm>
            <a:off x="5062415" y="2146099"/>
            <a:ext cx="256930" cy="302601"/>
            <a:chOff x="0" y="0"/>
            <a:chExt cx="256929" cy="302599"/>
          </a:xfrm>
        </p:grpSpPr>
        <p:pic>
          <p:nvPicPr>
            <p:cNvPr id="604" name="Google Shape;340;p39" descr="Google Shape;340;p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5" name="Google Shape;341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607" name="Google Shape;342;p39"/>
          <p:cNvSpPr txBox="1"/>
          <p:nvPr/>
        </p:nvSpPr>
        <p:spPr>
          <a:xfrm>
            <a:off x="5305761" y="2203859"/>
            <a:ext cx="139415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OWNED</a:t>
            </a:r>
          </a:p>
        </p:txBody>
      </p:sp>
      <p:sp>
        <p:nvSpPr>
          <p:cNvPr id="608" name="Google Shape;343;p39"/>
          <p:cNvSpPr txBox="1"/>
          <p:nvPr/>
        </p:nvSpPr>
        <p:spPr>
          <a:xfrm>
            <a:off x="2906098" y="2578730"/>
            <a:ext cx="5797640" cy="836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normAutofit/>
          </a:bodyPr>
          <a:lstStyle>
            <a:lvl1pPr marL="140462" indent="-135445" defTabSz="722376">
              <a:buClr>
                <a:srgbClr val="001E2E"/>
              </a:buClr>
              <a:buSzPts val="1300"/>
              <a:buFont typeface="Arial"/>
              <a:buChar char="•"/>
              <a:defRPr sz="13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ARE YOU ABLE TO TRANSFER YOUR CURRENT INCOME TO YOUR SPOUSE OR CHILDREN?</a:t>
            </a:r>
          </a:p>
        </p:txBody>
      </p:sp>
      <p:grpSp>
        <p:nvGrpSpPr>
          <p:cNvPr id="611" name="Google Shape;344;p39"/>
          <p:cNvGrpSpPr/>
          <p:nvPr/>
        </p:nvGrpSpPr>
        <p:grpSpPr>
          <a:xfrm>
            <a:off x="5092489" y="3224496"/>
            <a:ext cx="256930" cy="302601"/>
            <a:chOff x="0" y="0"/>
            <a:chExt cx="256929" cy="302599"/>
          </a:xfrm>
        </p:grpSpPr>
        <p:pic>
          <p:nvPicPr>
            <p:cNvPr id="609" name="Google Shape;345;p39" descr="Google Shape;345;p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0" name="Google Shape;346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612" name="Google Shape;347;p39"/>
          <p:cNvSpPr txBox="1"/>
          <p:nvPr/>
        </p:nvSpPr>
        <p:spPr>
          <a:xfrm>
            <a:off x="3344559" y="3279428"/>
            <a:ext cx="1394153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YES</a:t>
            </a:r>
          </a:p>
        </p:txBody>
      </p:sp>
      <p:grpSp>
        <p:nvGrpSpPr>
          <p:cNvPr id="615" name="Google Shape;348;p39"/>
          <p:cNvGrpSpPr/>
          <p:nvPr/>
        </p:nvGrpSpPr>
        <p:grpSpPr>
          <a:xfrm>
            <a:off x="3141709" y="3229181"/>
            <a:ext cx="256930" cy="302601"/>
            <a:chOff x="0" y="0"/>
            <a:chExt cx="256929" cy="302599"/>
          </a:xfrm>
        </p:grpSpPr>
        <p:pic>
          <p:nvPicPr>
            <p:cNvPr id="613" name="Google Shape;349;p39" descr="Google Shape;349;p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4" name="Google Shape;350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616" name="Google Shape;351;p39"/>
          <p:cNvSpPr txBox="1"/>
          <p:nvPr/>
        </p:nvSpPr>
        <p:spPr>
          <a:xfrm>
            <a:off x="5305761" y="3279428"/>
            <a:ext cx="139415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NO</a:t>
            </a:r>
          </a:p>
        </p:txBody>
      </p:sp>
      <p:sp>
        <p:nvSpPr>
          <p:cNvPr id="617" name="Google Shape;352;p39"/>
          <p:cNvSpPr txBox="1"/>
          <p:nvPr/>
        </p:nvSpPr>
        <p:spPr>
          <a:xfrm>
            <a:off x="2906098" y="3744448"/>
            <a:ext cx="5797640" cy="836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normAutofit/>
          </a:bodyPr>
          <a:lstStyle>
            <a:lvl1pPr marL="177800" indent="-171450">
              <a:buClr>
                <a:srgbClr val="001E2E"/>
              </a:buClr>
              <a:buSzPts val="1700"/>
              <a:buFont typeface="Arial"/>
              <a:buChar char="•"/>
              <a:defRPr sz="17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ARE YOU ABLE TO SELL YOUR CURRENT INCOME?</a:t>
            </a:r>
          </a:p>
        </p:txBody>
      </p:sp>
      <p:grpSp>
        <p:nvGrpSpPr>
          <p:cNvPr id="620" name="Google Shape;353;p39"/>
          <p:cNvGrpSpPr/>
          <p:nvPr/>
        </p:nvGrpSpPr>
        <p:grpSpPr>
          <a:xfrm>
            <a:off x="5092489" y="4120977"/>
            <a:ext cx="256930" cy="302601"/>
            <a:chOff x="0" y="0"/>
            <a:chExt cx="256929" cy="302599"/>
          </a:xfrm>
        </p:grpSpPr>
        <p:pic>
          <p:nvPicPr>
            <p:cNvPr id="618" name="Google Shape;354;p39" descr="Google Shape;354;p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9" name="Google Shape;355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621" name="Google Shape;356;p39"/>
          <p:cNvSpPr txBox="1"/>
          <p:nvPr/>
        </p:nvSpPr>
        <p:spPr>
          <a:xfrm>
            <a:off x="3344559" y="4169785"/>
            <a:ext cx="1394153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YES</a:t>
            </a:r>
          </a:p>
        </p:txBody>
      </p:sp>
      <p:grpSp>
        <p:nvGrpSpPr>
          <p:cNvPr id="624" name="Google Shape;357;p39"/>
          <p:cNvGrpSpPr/>
          <p:nvPr/>
        </p:nvGrpSpPr>
        <p:grpSpPr>
          <a:xfrm>
            <a:off x="3141709" y="4106481"/>
            <a:ext cx="256930" cy="302601"/>
            <a:chOff x="0" y="0"/>
            <a:chExt cx="256929" cy="302599"/>
          </a:xfrm>
        </p:grpSpPr>
        <p:pic>
          <p:nvPicPr>
            <p:cNvPr id="622" name="Google Shape;358;p39" descr="Google Shape;358;p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3" name="Google Shape;359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</p:grpSp>
      <p:sp>
        <p:nvSpPr>
          <p:cNvPr id="625" name="Google Shape;360;p39"/>
          <p:cNvSpPr txBox="1"/>
          <p:nvPr/>
        </p:nvSpPr>
        <p:spPr>
          <a:xfrm>
            <a:off x="5305761" y="4169785"/>
            <a:ext cx="139415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NO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1" animBg="1" advAuto="0"/>
      <p:bldP spid="590" grpId="2" build="p" bldLvl="5" animBg="1" advAuto="0"/>
      <p:bldP spid="593" grpId="5" animBg="1" advAuto="0"/>
      <p:bldP spid="594" grpId="3" animBg="1" advAuto="0"/>
      <p:bldP spid="597" grpId="18" animBg="1" advAuto="0"/>
      <p:bldP spid="598" grpId="4" animBg="1" advAuto="0"/>
      <p:bldP spid="599" grpId="6" animBg="1" advAuto="0"/>
      <p:bldP spid="602" grpId="9" animBg="1" advAuto="0"/>
      <p:bldP spid="603" grpId="7" animBg="1" advAuto="0"/>
      <p:bldP spid="606" grpId="19" animBg="1" advAuto="0"/>
      <p:bldP spid="607" grpId="8" animBg="1" advAuto="0"/>
      <p:bldP spid="608" grpId="10" animBg="1" advAuto="0"/>
      <p:bldP spid="611" grpId="13" animBg="1" advAuto="0"/>
      <p:bldP spid="612" grpId="11" animBg="1" advAuto="0"/>
      <p:bldP spid="615" grpId="20" animBg="1" advAuto="0"/>
      <p:bldP spid="616" grpId="12" animBg="1" advAuto="0"/>
      <p:bldP spid="617" grpId="14" animBg="1" advAuto="0"/>
      <p:bldP spid="620" grpId="17" animBg="1" advAuto="0"/>
      <p:bldP spid="621" grpId="15" animBg="1" advAuto="0"/>
      <p:bldP spid="624" grpId="21" animBg="1" advAuto="0"/>
      <p:bldP spid="625" grpId="16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366;p40"/>
          <p:cNvSpPr txBox="1">
            <a:spLocks noGrp="1"/>
          </p:cNvSpPr>
          <p:nvPr>
            <p:ph type="title"/>
          </p:nvPr>
        </p:nvSpPr>
        <p:spPr>
          <a:xfrm>
            <a:off x="857250" y="441908"/>
            <a:ext cx="7429500" cy="707095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WHICH INCOME TYPE ARE YOU?</a:t>
            </a:r>
          </a:p>
        </p:txBody>
      </p:sp>
      <p:sp>
        <p:nvSpPr>
          <p:cNvPr id="628" name="Google Shape;367;p40"/>
          <p:cNvSpPr txBox="1"/>
          <p:nvPr/>
        </p:nvSpPr>
        <p:spPr>
          <a:xfrm>
            <a:off x="535627" y="1450978"/>
            <a:ext cx="2654560" cy="184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lvl="1" indent="342900">
              <a:lnSpc>
                <a:spcPct val="150000"/>
              </a:lnSpc>
              <a:defRPr sz="2100" b="1">
                <a:solidFill>
                  <a:srgbClr val="001E2E"/>
                </a:solidFill>
              </a:defRPr>
            </a:pPr>
            <a:r>
              <a:t>SINGLE-HANDED</a:t>
            </a:r>
            <a:endParaRPr sz="1100"/>
          </a:p>
          <a:p>
            <a:pPr marL="685800" lvl="1" indent="-336550">
              <a:lnSpc>
                <a:spcPct val="150000"/>
              </a:lnSpc>
              <a:spcBef>
                <a:spcPts val="400"/>
              </a:spcBef>
              <a:buClr>
                <a:srgbClr val="001E2E"/>
              </a:buClr>
              <a:buSzPts val="1700"/>
              <a:buFont typeface="Arial"/>
              <a:buChar char="-"/>
              <a:defRPr sz="17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SALARY</a:t>
            </a:r>
            <a:endParaRPr sz="1100"/>
          </a:p>
          <a:p>
            <a:pPr marL="685800" lvl="1" indent="-336550">
              <a:lnSpc>
                <a:spcPct val="150000"/>
              </a:lnSpc>
              <a:spcBef>
                <a:spcPts val="400"/>
              </a:spcBef>
              <a:buClr>
                <a:srgbClr val="001E2E"/>
              </a:buClr>
              <a:buSzPts val="1700"/>
              <a:buFont typeface="Arial"/>
              <a:buChar char="-"/>
              <a:defRPr sz="17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COMMISSION</a:t>
            </a:r>
            <a:endParaRPr sz="1100"/>
          </a:p>
          <a:p>
            <a:pPr marL="685800" lvl="1" indent="-336550">
              <a:lnSpc>
                <a:spcPct val="150000"/>
              </a:lnSpc>
              <a:spcBef>
                <a:spcPts val="400"/>
              </a:spcBef>
              <a:buClr>
                <a:srgbClr val="001E2E"/>
              </a:buClr>
              <a:buSzPts val="1700"/>
              <a:buFont typeface="Arial"/>
              <a:buChar char="-"/>
              <a:defRPr sz="17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MARGIN</a:t>
            </a:r>
          </a:p>
        </p:txBody>
      </p:sp>
      <p:sp>
        <p:nvSpPr>
          <p:cNvPr id="629" name="Google Shape;368;p40"/>
          <p:cNvSpPr txBox="1"/>
          <p:nvPr/>
        </p:nvSpPr>
        <p:spPr>
          <a:xfrm>
            <a:off x="4242875" y="1450978"/>
            <a:ext cx="2613622" cy="177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lvl="1" indent="342900">
              <a:lnSpc>
                <a:spcPct val="150000"/>
              </a:lnSpc>
              <a:defRPr sz="2100" b="1"/>
            </a:pPr>
            <a:r>
              <a:t>MULTI-HANDED</a:t>
            </a:r>
            <a:endParaRPr sz="1100"/>
          </a:p>
          <a:p>
            <a:pPr marL="685800" lvl="1" indent="-3492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ts val="1700"/>
              <a:buFont typeface="Avenir Roman"/>
              <a:buChar char="-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ROYALTY</a:t>
            </a:r>
            <a:endParaRPr sz="1100"/>
          </a:p>
          <a:p>
            <a:pPr marL="685800" lvl="1" indent="-3492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ts val="1700"/>
              <a:buFont typeface="Avenir Roman"/>
              <a:buChar char="-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DIVIDEND</a:t>
            </a:r>
            <a:endParaRPr sz="1100"/>
          </a:p>
          <a:p>
            <a:pPr marL="685800" lvl="1" indent="-3492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ts val="1700"/>
              <a:buFont typeface="Avenir Roman"/>
              <a:buChar char="-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CAPITAL GAIN</a:t>
            </a:r>
          </a:p>
        </p:txBody>
      </p:sp>
      <p:sp>
        <p:nvSpPr>
          <p:cNvPr id="630" name="Google Shape;369;p40"/>
          <p:cNvSpPr txBox="1"/>
          <p:nvPr/>
        </p:nvSpPr>
        <p:spPr>
          <a:xfrm>
            <a:off x="535628" y="3841831"/>
            <a:ext cx="2411802" cy="5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800"/>
            </a:pPr>
            <a:r>
              <a:t>PRODUCED WITH </a:t>
            </a:r>
            <a:r>
              <a:rPr b="1"/>
              <a:t>SKILL &amp; HOURS</a:t>
            </a:r>
          </a:p>
        </p:txBody>
      </p:sp>
      <p:sp>
        <p:nvSpPr>
          <p:cNvPr id="631" name="Google Shape;370;p40"/>
          <p:cNvSpPr txBox="1"/>
          <p:nvPr/>
        </p:nvSpPr>
        <p:spPr>
          <a:xfrm>
            <a:off x="4370323" y="3809855"/>
            <a:ext cx="2358702" cy="5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800"/>
            </a:pPr>
            <a:r>
              <a:t>PRODUCED WITH </a:t>
            </a:r>
            <a:r>
              <a:rPr b="1"/>
              <a:t>SYSTEM</a:t>
            </a:r>
          </a:p>
        </p:txBody>
      </p:sp>
      <p:pic>
        <p:nvPicPr>
          <p:cNvPr id="632" name="Google Shape;371;p40" descr="Google Shape;371;p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11757" y="3399440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Google Shape;372;p40" descr="Google Shape;372;p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74108" y="3399439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4" name="Google Shape;373;p40" descr="Google Shape;373;p40"/>
          <p:cNvPicPr>
            <a:picLocks noChangeAspect="1"/>
          </p:cNvPicPr>
          <p:nvPr/>
        </p:nvPicPr>
        <p:blipFill>
          <a:blip r:embed="rId3"/>
          <a:srcRect l="38" r="37"/>
          <a:stretch>
            <a:fillRect/>
          </a:stretch>
        </p:blipFill>
        <p:spPr>
          <a:xfrm>
            <a:off x="7204584" y="0"/>
            <a:ext cx="1945845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" grpId="1" animBg="1" advAuto="0"/>
      <p:bldP spid="628" grpId="2" build="p" bldLvl="5" animBg="1" advAuto="0"/>
      <p:bldP spid="629" grpId="3" build="p" bldLvl="5" animBg="1" advAuto="0"/>
      <p:bldP spid="630" grpId="5" animBg="1" advAuto="0"/>
      <p:bldP spid="631" grpId="7" animBg="1" advAuto="0"/>
      <p:bldP spid="632" grpId="4" animBg="1" advAuto="0"/>
      <p:bldP spid="633" grpId="6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380;p41" descr="Google Shape;380;p41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12" r="13"/>
          <a:stretch>
            <a:fillRect/>
          </a:stretch>
        </p:blipFill>
        <p:spPr>
          <a:xfrm>
            <a:off x="-5715" y="3574824"/>
            <a:ext cx="9155430" cy="1591057"/>
          </a:xfrm>
          <a:prstGeom prst="rect">
            <a:avLst/>
          </a:prstGeom>
        </p:spPr>
      </p:pic>
      <p:sp>
        <p:nvSpPr>
          <p:cNvPr id="637" name="Google Shape;317;p38"/>
          <p:cNvSpPr txBox="1"/>
          <p:nvPr/>
        </p:nvSpPr>
        <p:spPr>
          <a:xfrm>
            <a:off x="1143000" y="1096884"/>
            <a:ext cx="6858000" cy="132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0000"/>
              </a:lnSpc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PHILOSOPHY OF</a:t>
            </a:r>
            <a:endParaRPr sz="700"/>
          </a:p>
          <a:p>
            <a:pPr algn="ctr">
              <a:lnSpc>
                <a:spcPct val="90000"/>
              </a:lnSpc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10% - 3 RULES - 3 GOALS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386;p42"/>
          <p:cNvSpPr txBox="1"/>
          <p:nvPr/>
        </p:nvSpPr>
        <p:spPr>
          <a:xfrm>
            <a:off x="788828" y="375202"/>
            <a:ext cx="7380014" cy="53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3300" b="1"/>
            </a:lvl1pPr>
          </a:lstStyle>
          <a:p>
            <a:r>
              <a:t>PROCESS OF WEALTH CREATION</a:t>
            </a:r>
          </a:p>
        </p:txBody>
      </p:sp>
      <p:pic>
        <p:nvPicPr>
          <p:cNvPr id="640" name="Google Shape;387;p42" descr="Google Shape;387;p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57680" y="3748654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Google Shape;388;p42" descr="Google Shape;388;p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03259" y="3748654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Google Shape;389;p42" descr="Google Shape;389;p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48840" y="3748654"/>
            <a:ext cx="351153" cy="351153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Google Shape;390;p42"/>
          <p:cNvSpPr txBox="1"/>
          <p:nvPr/>
        </p:nvSpPr>
        <p:spPr>
          <a:xfrm>
            <a:off x="368434" y="4146946"/>
            <a:ext cx="2529702" cy="26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/>
            </a:lvl1pPr>
          </a:lstStyle>
          <a:p>
            <a:r>
              <a:t>HAVE SAVING DISCIPLINE</a:t>
            </a:r>
          </a:p>
        </p:txBody>
      </p:sp>
      <p:sp>
        <p:nvSpPr>
          <p:cNvPr id="644" name="Google Shape;391;p42"/>
          <p:cNvSpPr txBox="1"/>
          <p:nvPr/>
        </p:nvSpPr>
        <p:spPr>
          <a:xfrm>
            <a:off x="3264746" y="4146946"/>
            <a:ext cx="2347900" cy="26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/>
            </a:lvl1pPr>
          </a:lstStyle>
          <a:p>
            <a:r>
              <a:t>EMPOWER 10% SAVINGS</a:t>
            </a:r>
          </a:p>
        </p:txBody>
      </p:sp>
      <p:sp>
        <p:nvSpPr>
          <p:cNvPr id="645" name="Google Shape;392;p42"/>
          <p:cNvSpPr txBox="1"/>
          <p:nvPr/>
        </p:nvSpPr>
        <p:spPr>
          <a:xfrm>
            <a:off x="6070322" y="4146948"/>
            <a:ext cx="2674602" cy="265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/>
            </a:lvl1pPr>
          </a:lstStyle>
          <a:p>
            <a:r>
              <a:t>PLAN A SECURED FUTURE</a:t>
            </a:r>
          </a:p>
        </p:txBody>
      </p:sp>
      <p:grpSp>
        <p:nvGrpSpPr>
          <p:cNvPr id="650" name="Google Shape;393;p42"/>
          <p:cNvGrpSpPr/>
          <p:nvPr/>
        </p:nvGrpSpPr>
        <p:grpSpPr>
          <a:xfrm>
            <a:off x="382715" y="1383333"/>
            <a:ext cx="2407230" cy="2445735"/>
            <a:chOff x="-23" y="-4"/>
            <a:chExt cx="2407229" cy="2445734"/>
          </a:xfrm>
        </p:grpSpPr>
        <p:sp>
          <p:nvSpPr>
            <p:cNvPr id="646" name="Google Shape;394;p42"/>
            <p:cNvSpPr/>
            <p:nvPr/>
          </p:nvSpPr>
          <p:spPr>
            <a:xfrm rot="20760000">
              <a:off x="1145459" y="132585"/>
              <a:ext cx="968533" cy="91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72" y="0"/>
                  </a:moveTo>
                  <a:lnTo>
                    <a:pt x="0" y="21600"/>
                  </a:lnTo>
                  <a:lnTo>
                    <a:pt x="21600" y="17258"/>
                  </a:lnTo>
                  <a:cubicBezTo>
                    <a:pt x="20349" y="9826"/>
                    <a:pt x="15932" y="3368"/>
                    <a:pt x="9472" y="0"/>
                  </a:cubicBezTo>
                  <a:close/>
                </a:path>
              </a:pathLst>
            </a:custGeom>
            <a:solidFill>
              <a:srgbClr val="B8E4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647" name="Google Shape;395;p42"/>
            <p:cNvSpPr/>
            <p:nvPr/>
          </p:nvSpPr>
          <p:spPr>
            <a:xfrm rot="20760000">
              <a:off x="215962" y="208802"/>
              <a:ext cx="1975258" cy="2028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5" h="17338" extrusionOk="0">
                  <a:moveTo>
                    <a:pt x="18152" y="7116"/>
                  </a:moveTo>
                  <a:lnTo>
                    <a:pt x="9177" y="8685"/>
                  </a:lnTo>
                  <a:lnTo>
                    <a:pt x="13113" y="868"/>
                  </a:lnTo>
                  <a:cubicBezTo>
                    <a:pt x="5241" y="-2693"/>
                    <a:pt x="-3098" y="5376"/>
                    <a:pt x="1146" y="12810"/>
                  </a:cubicBezTo>
                  <a:cubicBezTo>
                    <a:pt x="4095" y="17971"/>
                    <a:pt x="11521" y="18907"/>
                    <a:pt x="15786" y="14651"/>
                  </a:cubicBezTo>
                  <a:cubicBezTo>
                    <a:pt x="16433" y="14008"/>
                    <a:pt x="16985" y="13263"/>
                    <a:pt x="17409" y="12418"/>
                  </a:cubicBezTo>
                  <a:cubicBezTo>
                    <a:pt x="18247" y="10768"/>
                    <a:pt x="18502" y="8917"/>
                    <a:pt x="18152" y="7116"/>
                  </a:cubicBezTo>
                  <a:close/>
                </a:path>
              </a:pathLst>
            </a:custGeom>
            <a:solidFill>
              <a:srgbClr val="D6B17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  <a:endParaRPr/>
            </a:p>
          </p:txBody>
        </p:sp>
        <p:sp>
          <p:nvSpPr>
            <p:cNvPr id="648" name="Google Shape;396;p42"/>
            <p:cNvSpPr txBox="1"/>
            <p:nvPr/>
          </p:nvSpPr>
          <p:spPr>
            <a:xfrm>
              <a:off x="1144068" y="435629"/>
              <a:ext cx="1092083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900">
                  <a:solidFill>
                    <a:srgbClr val="0D0D0D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10%</a:t>
              </a:r>
            </a:p>
          </p:txBody>
        </p:sp>
        <p:sp>
          <p:nvSpPr>
            <p:cNvPr id="649" name="Google Shape;397;p42"/>
            <p:cNvSpPr txBox="1"/>
            <p:nvPr/>
          </p:nvSpPr>
          <p:spPr>
            <a:xfrm>
              <a:off x="599212" y="1492376"/>
              <a:ext cx="1208837" cy="386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8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r>
                <a:t>Paycheck</a:t>
              </a:r>
            </a:p>
          </p:txBody>
        </p:sp>
      </p:grpSp>
      <p:pic>
        <p:nvPicPr>
          <p:cNvPr id="651" name="Google Shape;398;p42" descr="Google Shape;398;p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94" y="2430609"/>
            <a:ext cx="351153" cy="351153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Google Shape;399;p42"/>
          <p:cNvSpPr txBox="1"/>
          <p:nvPr/>
        </p:nvSpPr>
        <p:spPr>
          <a:xfrm>
            <a:off x="3089171" y="1447425"/>
            <a:ext cx="291255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lnSpc>
                <a:spcPct val="107000"/>
              </a:lnSpc>
              <a:defRPr sz="2100">
                <a:solidFill>
                  <a:srgbClr val="7B5A24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3 Rules of Money</a:t>
            </a:r>
          </a:p>
        </p:txBody>
      </p:sp>
      <p:sp>
        <p:nvSpPr>
          <p:cNvPr id="653" name="Google Shape;400;p42"/>
          <p:cNvSpPr txBox="1"/>
          <p:nvPr/>
        </p:nvSpPr>
        <p:spPr>
          <a:xfrm>
            <a:off x="3404706" y="1860329"/>
            <a:ext cx="2561048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marL="254000" indent="-254000">
              <a:lnSpc>
                <a:spcPct val="150000"/>
              </a:lnSpc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Compounding Effect</a:t>
            </a:r>
          </a:p>
          <a:p>
            <a:pPr marL="254000" indent="-2540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Risk Effect</a:t>
            </a:r>
          </a:p>
          <a:p>
            <a:pPr marL="254000" indent="-2540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Tax Effect</a:t>
            </a:r>
          </a:p>
        </p:txBody>
      </p:sp>
      <p:sp>
        <p:nvSpPr>
          <p:cNvPr id="654" name="Google Shape;401;p42"/>
          <p:cNvSpPr txBox="1"/>
          <p:nvPr/>
        </p:nvSpPr>
        <p:spPr>
          <a:xfrm>
            <a:off x="5868137" y="1447425"/>
            <a:ext cx="291255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lnSpc>
                <a:spcPct val="107000"/>
              </a:lnSpc>
              <a:defRPr sz="2100">
                <a:solidFill>
                  <a:srgbClr val="7B5A24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3 Goals in Sequence</a:t>
            </a:r>
          </a:p>
        </p:txBody>
      </p:sp>
      <p:sp>
        <p:nvSpPr>
          <p:cNvPr id="655" name="Google Shape;402;p42"/>
          <p:cNvSpPr txBox="1"/>
          <p:nvPr/>
        </p:nvSpPr>
        <p:spPr>
          <a:xfrm>
            <a:off x="6174316" y="1860329"/>
            <a:ext cx="2705729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marL="254000" indent="-254000">
              <a:lnSpc>
                <a:spcPct val="150000"/>
              </a:lnSpc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Income Protection</a:t>
            </a:r>
          </a:p>
          <a:p>
            <a:pPr marL="254000" indent="-2540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Income Replacement</a:t>
            </a:r>
          </a:p>
          <a:p>
            <a:pPr marL="254000" indent="-2540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Generational Wealth</a:t>
            </a:r>
          </a:p>
        </p:txBody>
      </p:sp>
      <p:sp>
        <p:nvSpPr>
          <p:cNvPr id="656" name="Google Shape;403;p42"/>
          <p:cNvSpPr txBox="1"/>
          <p:nvPr/>
        </p:nvSpPr>
        <p:spPr>
          <a:xfrm>
            <a:off x="822207" y="1121912"/>
            <a:ext cx="1850285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SET ASIDE MINIMUM</a:t>
            </a:r>
          </a:p>
        </p:txBody>
      </p:sp>
      <p:sp>
        <p:nvSpPr>
          <p:cNvPr id="657" name="Google Shape;404;p42"/>
          <p:cNvSpPr txBox="1"/>
          <p:nvPr/>
        </p:nvSpPr>
        <p:spPr>
          <a:xfrm>
            <a:off x="3538854" y="1116087"/>
            <a:ext cx="212051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UNDERSTAND &amp; APPLY</a:t>
            </a:r>
          </a:p>
        </p:txBody>
      </p:sp>
      <p:sp>
        <p:nvSpPr>
          <p:cNvPr id="658" name="Google Shape;405;p42"/>
          <p:cNvSpPr txBox="1"/>
          <p:nvPr/>
        </p:nvSpPr>
        <p:spPr>
          <a:xfrm>
            <a:off x="6605493" y="1119564"/>
            <a:ext cx="135189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ACCOMPLISH</a:t>
            </a:r>
          </a:p>
        </p:txBody>
      </p:sp>
      <p:pic>
        <p:nvPicPr>
          <p:cNvPr id="659" name="Google Shape;406;p42" descr="Google Shape;406;p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10" y="2430609"/>
            <a:ext cx="351153" cy="351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" grpId="1" animBg="1" advAuto="0"/>
      <p:bldP spid="640" grpId="12" animBg="1" advAuto="0"/>
      <p:bldP spid="641" grpId="14" animBg="1" advAuto="0"/>
      <p:bldP spid="642" grpId="16" animBg="1" advAuto="0"/>
      <p:bldP spid="643" grpId="13" animBg="1" advAuto="0"/>
      <p:bldP spid="644" grpId="15" animBg="1" advAuto="0"/>
      <p:bldP spid="645" grpId="17" animBg="1" advAuto="0"/>
      <p:bldP spid="650" grpId="3" animBg="1" advAuto="0"/>
      <p:bldP spid="651" grpId="4" animBg="1" advAuto="0"/>
      <p:bldP spid="652" grpId="6" animBg="1" advAuto="0"/>
      <p:bldP spid="653" grpId="7" build="p" bldLvl="5" animBg="1" advAuto="0"/>
      <p:bldP spid="654" grpId="10" animBg="1" advAuto="0"/>
      <p:bldP spid="655" grpId="11" build="p" bldLvl="5" animBg="1" advAuto="0"/>
      <p:bldP spid="656" grpId="2" animBg="1" advAuto="0"/>
      <p:bldP spid="657" grpId="5" animBg="1" advAuto="0"/>
      <p:bldP spid="658" grpId="9" animBg="1" advAuto="0"/>
      <p:bldP spid="659" grpId="8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386;p42"/>
          <p:cNvSpPr txBox="1"/>
          <p:nvPr/>
        </p:nvSpPr>
        <p:spPr>
          <a:xfrm>
            <a:off x="881993" y="333641"/>
            <a:ext cx="7380015" cy="53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3300" b="1"/>
            </a:lvl1pPr>
          </a:lstStyle>
          <a:p>
            <a:r>
              <a:t>SAVING 10%</a:t>
            </a:r>
          </a:p>
        </p:txBody>
      </p:sp>
      <p:sp>
        <p:nvSpPr>
          <p:cNvPr id="662" name="Google Shape;400;p42"/>
          <p:cNvSpPr txBox="1"/>
          <p:nvPr/>
        </p:nvSpPr>
        <p:spPr>
          <a:xfrm>
            <a:off x="337884" y="847892"/>
            <a:ext cx="8468232" cy="1026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>
              <a:lnSpc>
                <a:spcPct val="80000"/>
              </a:lnSpc>
              <a:defRPr sz="21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Assume your income is $60,000/yr, and you set aside 10%</a:t>
            </a:r>
            <a:r>
              <a:rPr>
                <a:solidFill>
                  <a:srgbClr val="404040"/>
                </a:solidFill>
              </a:rPr>
              <a:t> </a:t>
            </a:r>
            <a:r>
              <a:t>per month into an account that grows at some interest rate.</a:t>
            </a:r>
            <a:b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How does saving $500/month (or $17/day) compound over time?</a:t>
            </a:r>
          </a:p>
        </p:txBody>
      </p:sp>
      <p:sp>
        <p:nvSpPr>
          <p:cNvPr id="663" name="Rectangle 4"/>
          <p:cNvSpPr txBox="1"/>
          <p:nvPr/>
        </p:nvSpPr>
        <p:spPr>
          <a:xfrm>
            <a:off x="1322350" y="2198976"/>
            <a:ext cx="5769506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 i="1">
                <a:solidFill>
                  <a:srgbClr val="D0B27D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r>
              <a:t>In 30 years, you will have:</a:t>
            </a:r>
          </a:p>
        </p:txBody>
      </p:sp>
      <p:sp>
        <p:nvSpPr>
          <p:cNvPr id="664" name="Rectangle 5"/>
          <p:cNvSpPr txBox="1"/>
          <p:nvPr/>
        </p:nvSpPr>
        <p:spPr>
          <a:xfrm>
            <a:off x="1247534" y="2614321"/>
            <a:ext cx="2978676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40404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r>
              <a:t>@ 8% =</a:t>
            </a:r>
          </a:p>
        </p:txBody>
      </p:sp>
      <p:sp>
        <p:nvSpPr>
          <p:cNvPr id="665" name="Rectangle 6"/>
          <p:cNvSpPr txBox="1"/>
          <p:nvPr/>
        </p:nvSpPr>
        <p:spPr>
          <a:xfrm>
            <a:off x="1226089" y="3119293"/>
            <a:ext cx="3252246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40404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r>
              <a:t>@ 10% =</a:t>
            </a:r>
          </a:p>
        </p:txBody>
      </p:sp>
      <p:grpSp>
        <p:nvGrpSpPr>
          <p:cNvPr id="693" name="Group 7"/>
          <p:cNvGrpSpPr/>
          <p:nvPr/>
        </p:nvGrpSpPr>
        <p:grpSpPr>
          <a:xfrm>
            <a:off x="5398632" y="2002463"/>
            <a:ext cx="3660632" cy="4924669"/>
            <a:chOff x="0" y="0"/>
            <a:chExt cx="3660631" cy="4924668"/>
          </a:xfrm>
        </p:grpSpPr>
        <p:sp>
          <p:nvSpPr>
            <p:cNvPr id="666" name="Rounded Rectangle 8"/>
            <p:cNvSpPr/>
            <p:nvPr/>
          </p:nvSpPr>
          <p:spPr>
            <a:xfrm>
              <a:off x="-1" y="-1"/>
              <a:ext cx="3660633" cy="4808978"/>
            </a:xfrm>
            <a:prstGeom prst="roundRect">
              <a:avLst>
                <a:gd name="adj" fmla="val 11601"/>
              </a:avLst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7" name="Rounded Rectangle 9"/>
            <p:cNvSpPr/>
            <p:nvPr/>
          </p:nvSpPr>
          <p:spPr>
            <a:xfrm>
              <a:off x="94884" y="115690"/>
              <a:ext cx="3494240" cy="4808978"/>
            </a:xfrm>
            <a:prstGeom prst="roundRect">
              <a:avLst>
                <a:gd name="adj" fmla="val 1160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8" name="Rounded Rectangle 10"/>
            <p:cNvSpPr/>
            <p:nvPr/>
          </p:nvSpPr>
          <p:spPr>
            <a:xfrm>
              <a:off x="1537256" y="335645"/>
              <a:ext cx="609495" cy="112351"/>
            </a:xfrm>
            <a:prstGeom prst="roundRect">
              <a:avLst>
                <a:gd name="adj" fmla="val 11601"/>
              </a:avLst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671" name="Group 11"/>
            <p:cNvGrpSpPr/>
            <p:nvPr/>
          </p:nvGrpSpPr>
          <p:grpSpPr>
            <a:xfrm>
              <a:off x="267370" y="2136671"/>
              <a:ext cx="667855" cy="667853"/>
              <a:chOff x="0" y="0"/>
              <a:chExt cx="667854" cy="667852"/>
            </a:xfrm>
          </p:grpSpPr>
          <p:sp>
            <p:nvSpPr>
              <p:cNvPr id="669" name="Oval 33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40404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0" name="TextBox 34"/>
              <p:cNvSpPr txBox="1"/>
              <p:nvPr/>
            </p:nvSpPr>
            <p:spPr>
              <a:xfrm>
                <a:off x="70144" y="114623"/>
                <a:ext cx="527553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808080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r>
                  <a:t>AC</a:t>
                </a:r>
              </a:p>
            </p:txBody>
          </p:sp>
        </p:grpSp>
        <p:grpSp>
          <p:nvGrpSpPr>
            <p:cNvPr id="674" name="Group 12"/>
            <p:cNvGrpSpPr/>
            <p:nvPr/>
          </p:nvGrpSpPr>
          <p:grpSpPr>
            <a:xfrm>
              <a:off x="1098893" y="2136671"/>
              <a:ext cx="667855" cy="667853"/>
              <a:chOff x="0" y="0"/>
              <a:chExt cx="667854" cy="667852"/>
            </a:xfrm>
          </p:grpSpPr>
          <p:sp>
            <p:nvSpPr>
              <p:cNvPr id="672" name="Oval 31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40404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3" name="TextBox 32"/>
              <p:cNvSpPr txBox="1"/>
              <p:nvPr/>
            </p:nvSpPr>
            <p:spPr>
              <a:xfrm>
                <a:off x="99758" y="114623"/>
                <a:ext cx="468319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808080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r>
                  <a:t>+/-</a:t>
                </a:r>
              </a:p>
            </p:txBody>
          </p:sp>
        </p:grpSp>
        <p:grpSp>
          <p:nvGrpSpPr>
            <p:cNvPr id="677" name="Group 13"/>
            <p:cNvGrpSpPr/>
            <p:nvPr/>
          </p:nvGrpSpPr>
          <p:grpSpPr>
            <a:xfrm>
              <a:off x="1930416" y="2136671"/>
              <a:ext cx="667855" cy="667853"/>
              <a:chOff x="0" y="0"/>
              <a:chExt cx="667854" cy="667852"/>
            </a:xfrm>
          </p:grpSpPr>
          <p:sp>
            <p:nvSpPr>
              <p:cNvPr id="675" name="Oval 29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40404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6" name="TextBox 30"/>
              <p:cNvSpPr txBox="1"/>
              <p:nvPr/>
            </p:nvSpPr>
            <p:spPr>
              <a:xfrm>
                <a:off x="146344" y="114623"/>
                <a:ext cx="375153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808080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r>
                  <a:t>%</a:t>
                </a:r>
              </a:p>
            </p:txBody>
          </p:sp>
        </p:grpSp>
        <p:grpSp>
          <p:nvGrpSpPr>
            <p:cNvPr id="680" name="Group 14"/>
            <p:cNvGrpSpPr/>
            <p:nvPr/>
          </p:nvGrpSpPr>
          <p:grpSpPr>
            <a:xfrm>
              <a:off x="2761939" y="2047610"/>
              <a:ext cx="667855" cy="756914"/>
              <a:chOff x="0" y="0"/>
              <a:chExt cx="667854" cy="756913"/>
            </a:xfrm>
          </p:grpSpPr>
          <p:sp>
            <p:nvSpPr>
              <p:cNvPr id="678" name="Oval 27"/>
              <p:cNvSpPr/>
              <p:nvPr/>
            </p:nvSpPr>
            <p:spPr>
              <a:xfrm>
                <a:off x="-1" y="89060"/>
                <a:ext cx="667855" cy="667853"/>
              </a:xfrm>
              <a:prstGeom prst="ellipse">
                <a:avLst/>
              </a:prstGeom>
              <a:solidFill>
                <a:srgbClr val="CFB2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9" name="TextBox 28"/>
              <p:cNvSpPr txBox="1"/>
              <p:nvPr/>
            </p:nvSpPr>
            <p:spPr>
              <a:xfrm>
                <a:off x="142451" y="-1"/>
                <a:ext cx="382941" cy="701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4000">
                    <a:solidFill>
                      <a:srgbClr val="B9E7D9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r>
                  <a:t>÷</a:t>
                </a:r>
              </a:p>
            </p:txBody>
          </p:sp>
        </p:grpSp>
        <p:grpSp>
          <p:nvGrpSpPr>
            <p:cNvPr id="683" name="Group 15"/>
            <p:cNvGrpSpPr/>
            <p:nvPr/>
          </p:nvGrpSpPr>
          <p:grpSpPr>
            <a:xfrm>
              <a:off x="267370" y="3012849"/>
              <a:ext cx="667855" cy="667853"/>
              <a:chOff x="0" y="0"/>
              <a:chExt cx="667854" cy="667852"/>
            </a:xfrm>
          </p:grpSpPr>
          <p:sp>
            <p:nvSpPr>
              <p:cNvPr id="681" name="Oval 25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2" name="TextBox 26"/>
              <p:cNvSpPr txBox="1"/>
              <p:nvPr/>
            </p:nvSpPr>
            <p:spPr>
              <a:xfrm>
                <a:off x="197092" y="114623"/>
                <a:ext cx="273652" cy="459737"/>
              </a:xfrm>
              <a:prstGeom prst="rect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A6A6A6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686" name="Group 16"/>
            <p:cNvGrpSpPr/>
            <p:nvPr/>
          </p:nvGrpSpPr>
          <p:grpSpPr>
            <a:xfrm>
              <a:off x="1098893" y="3012849"/>
              <a:ext cx="667855" cy="667853"/>
              <a:chOff x="0" y="0"/>
              <a:chExt cx="667854" cy="667852"/>
            </a:xfrm>
          </p:grpSpPr>
          <p:sp>
            <p:nvSpPr>
              <p:cNvPr id="684" name="Oval 23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5" name="TextBox 24"/>
              <p:cNvSpPr txBox="1"/>
              <p:nvPr/>
            </p:nvSpPr>
            <p:spPr>
              <a:xfrm>
                <a:off x="197092" y="114623"/>
                <a:ext cx="273652" cy="459737"/>
              </a:xfrm>
              <a:prstGeom prst="rect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A6A6A6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689" name="Group 17"/>
            <p:cNvGrpSpPr/>
            <p:nvPr/>
          </p:nvGrpSpPr>
          <p:grpSpPr>
            <a:xfrm>
              <a:off x="1930416" y="3012849"/>
              <a:ext cx="667855" cy="667853"/>
              <a:chOff x="0" y="0"/>
              <a:chExt cx="667854" cy="667852"/>
            </a:xfrm>
          </p:grpSpPr>
          <p:sp>
            <p:nvSpPr>
              <p:cNvPr id="687" name="Oval 21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8" name="TextBox 22"/>
              <p:cNvSpPr txBox="1"/>
              <p:nvPr/>
            </p:nvSpPr>
            <p:spPr>
              <a:xfrm>
                <a:off x="205930" y="114623"/>
                <a:ext cx="273652" cy="459737"/>
              </a:xfrm>
              <a:prstGeom prst="rect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A6A6A6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r>
                  <a:t>9</a:t>
                </a:r>
              </a:p>
            </p:txBody>
          </p:sp>
        </p:grpSp>
        <p:grpSp>
          <p:nvGrpSpPr>
            <p:cNvPr id="692" name="Group 18"/>
            <p:cNvGrpSpPr/>
            <p:nvPr/>
          </p:nvGrpSpPr>
          <p:grpSpPr>
            <a:xfrm>
              <a:off x="2761939" y="2958152"/>
              <a:ext cx="667855" cy="722549"/>
              <a:chOff x="0" y="-1"/>
              <a:chExt cx="667854" cy="722548"/>
            </a:xfrm>
          </p:grpSpPr>
          <p:sp>
            <p:nvSpPr>
              <p:cNvPr id="690" name="Oval 19"/>
              <p:cNvSpPr/>
              <p:nvPr/>
            </p:nvSpPr>
            <p:spPr>
              <a:xfrm>
                <a:off x="-1" y="54695"/>
                <a:ext cx="667855" cy="667853"/>
              </a:xfrm>
              <a:prstGeom prst="ellipse">
                <a:avLst/>
              </a:prstGeom>
              <a:solidFill>
                <a:srgbClr val="CFB2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1" name="TextBox 20"/>
              <p:cNvSpPr txBox="1"/>
              <p:nvPr/>
            </p:nvSpPr>
            <p:spPr>
              <a:xfrm>
                <a:off x="133521" y="-2"/>
                <a:ext cx="400801" cy="701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4000">
                    <a:solidFill>
                      <a:srgbClr val="B9E7D9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r>
                  <a:t>×</a:t>
                </a:r>
              </a:p>
            </p:txBody>
          </p:sp>
        </p:grpSp>
      </p:grpSp>
      <p:sp>
        <p:nvSpPr>
          <p:cNvPr id="694" name="Rectangle 35"/>
          <p:cNvSpPr txBox="1"/>
          <p:nvPr/>
        </p:nvSpPr>
        <p:spPr>
          <a:xfrm>
            <a:off x="725054" y="2582713"/>
            <a:ext cx="3928930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z="3200" b="1">
                <a:solidFill>
                  <a:srgbClr val="404040"/>
                </a:solidFill>
                <a:latin typeface="Aptos"/>
                <a:ea typeface="Aptos"/>
                <a:cs typeface="Aptos"/>
                <a:sym typeface="Aptos"/>
              </a:defRPr>
            </a:pPr>
            <a:r>
              <a:t>$745</a:t>
            </a:r>
            <a:r>
              <a:rPr spc="-109"/>
              <a:t>,</a:t>
            </a:r>
            <a:r>
              <a:t>179</a:t>
            </a:r>
          </a:p>
        </p:txBody>
      </p:sp>
      <p:sp>
        <p:nvSpPr>
          <p:cNvPr id="695" name="Rectangle 36"/>
          <p:cNvSpPr txBox="1"/>
          <p:nvPr/>
        </p:nvSpPr>
        <p:spPr>
          <a:xfrm>
            <a:off x="5125163" y="2893506"/>
            <a:ext cx="3790715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5400" spc="-150">
                <a:solidFill>
                  <a:srgbClr val="F2F2F2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r>
              <a:t>$745,179</a:t>
            </a:r>
          </a:p>
        </p:txBody>
      </p:sp>
      <p:sp>
        <p:nvSpPr>
          <p:cNvPr id="696" name="Rectangle 37"/>
          <p:cNvSpPr txBox="1"/>
          <p:nvPr/>
        </p:nvSpPr>
        <p:spPr>
          <a:xfrm>
            <a:off x="1551689" y="3053614"/>
            <a:ext cx="3611311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sz="3200" b="1">
                <a:solidFill>
                  <a:srgbClr val="404040"/>
                </a:solidFill>
                <a:latin typeface="Aptos"/>
                <a:ea typeface="Aptos"/>
                <a:cs typeface="Aptos"/>
                <a:sym typeface="Aptos"/>
              </a:defRPr>
            </a:pPr>
            <a:r>
              <a:t>$</a:t>
            </a:r>
            <a:r>
              <a:rPr spc="-218"/>
              <a:t>1,</a:t>
            </a:r>
            <a:r>
              <a:t>130,243</a:t>
            </a:r>
          </a:p>
        </p:txBody>
      </p:sp>
      <p:sp>
        <p:nvSpPr>
          <p:cNvPr id="697" name="Rectangle 38"/>
          <p:cNvSpPr txBox="1"/>
          <p:nvPr/>
        </p:nvSpPr>
        <p:spPr>
          <a:xfrm>
            <a:off x="5125163" y="2877276"/>
            <a:ext cx="3790715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5400" spc="-15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10%</a:t>
            </a:r>
          </a:p>
        </p:txBody>
      </p:sp>
      <p:sp>
        <p:nvSpPr>
          <p:cNvPr id="698" name="Rectangle 39"/>
          <p:cNvSpPr txBox="1"/>
          <p:nvPr/>
        </p:nvSpPr>
        <p:spPr>
          <a:xfrm>
            <a:off x="5125163" y="2877276"/>
            <a:ext cx="3790715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5400" spc="-150">
                <a:solidFill>
                  <a:srgbClr val="F2F2F2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r>
              <a:t>$1,130,243</a:t>
            </a:r>
          </a:p>
        </p:txBody>
      </p:sp>
      <p:sp>
        <p:nvSpPr>
          <p:cNvPr id="699" name="Rectangle 40"/>
          <p:cNvSpPr txBox="1"/>
          <p:nvPr/>
        </p:nvSpPr>
        <p:spPr>
          <a:xfrm>
            <a:off x="4929647" y="2870926"/>
            <a:ext cx="3928932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5400" spc="-15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8%</a:t>
            </a:r>
          </a:p>
        </p:txBody>
      </p:sp>
      <p:sp>
        <p:nvSpPr>
          <p:cNvPr id="700" name="Rectangle 43"/>
          <p:cNvSpPr txBox="1"/>
          <p:nvPr/>
        </p:nvSpPr>
        <p:spPr>
          <a:xfrm>
            <a:off x="176797" y="3811644"/>
            <a:ext cx="5350830" cy="61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80000"/>
              </a:lnSpc>
              <a:defRPr sz="1700" i="1">
                <a:solidFill>
                  <a:srgbClr val="40404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Do not save what is left after spending, but spend what is left after saving. — Warren Buffett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1" animBg="1" advAuto="0"/>
      <p:bldP spid="662" grpId="2" build="p" bldLvl="5" animBg="1" advAuto="0"/>
      <p:bldP spid="663" grpId="3" animBg="1" advAuto="0"/>
      <p:bldP spid="664" grpId="4" animBg="1" advAuto="0"/>
      <p:bldP spid="665" grpId="9" animBg="1" advAuto="0"/>
      <p:bldP spid="694" grpId="8" animBg="1" advAuto="0"/>
      <p:bldP spid="695" grpId="7" animBg="1" advAuto="0"/>
      <p:bldP spid="695" grpId="10" animBg="1" advAuto="0"/>
      <p:bldP spid="696" grpId="14" animBg="1" advAuto="0"/>
      <p:bldP spid="697" grpId="11" animBg="1" advAuto="0"/>
      <p:bldP spid="697" grpId="12" animBg="1" advAuto="0"/>
      <p:bldP spid="698" grpId="13" animBg="1" advAuto="0"/>
      <p:bldP spid="699" grpId="5" animBg="1" advAuto="0"/>
      <p:bldP spid="699" grpId="6" animBg="1" advAuto="0"/>
      <p:bldP spid="700" grpId="1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411;p43"/>
          <p:cNvSpPr txBox="1"/>
          <p:nvPr/>
        </p:nvSpPr>
        <p:spPr>
          <a:xfrm rot="16200000">
            <a:off x="6675131" y="2215133"/>
            <a:ext cx="4649702" cy="288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 anchor="ctr">
            <a:normAutofit/>
          </a:bodyPr>
          <a:lstStyle>
            <a:lvl1pPr>
              <a:defRPr sz="900" b="1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r>
              <a:t>STEP 4</a:t>
            </a:r>
          </a:p>
        </p:txBody>
      </p:sp>
      <p:sp>
        <p:nvSpPr>
          <p:cNvPr id="703" name="Google Shape;412;p43"/>
          <p:cNvSpPr txBox="1">
            <a:spLocks noGrp="1"/>
          </p:cNvSpPr>
          <p:nvPr>
            <p:ph type="sldNum" sz="quarter" idx="4294967295"/>
          </p:nvPr>
        </p:nvSpPr>
        <p:spPr>
          <a:xfrm rot="16200000">
            <a:off x="8931103" y="4689405"/>
            <a:ext cx="137756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704" name="Google Shape;413;p43"/>
          <p:cNvSpPr txBox="1"/>
          <p:nvPr/>
        </p:nvSpPr>
        <p:spPr>
          <a:xfrm>
            <a:off x="1317333" y="231372"/>
            <a:ext cx="6058603" cy="586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3600" b="1"/>
            </a:lvl1pPr>
          </a:lstStyle>
          <a:p>
            <a:r>
              <a:t>COMPOUNDING EFFECT</a:t>
            </a:r>
          </a:p>
        </p:txBody>
      </p:sp>
      <p:sp>
        <p:nvSpPr>
          <p:cNvPr id="705" name="Google Shape;414;p43"/>
          <p:cNvSpPr txBox="1"/>
          <p:nvPr/>
        </p:nvSpPr>
        <p:spPr>
          <a:xfrm>
            <a:off x="2615164" y="4136583"/>
            <a:ext cx="3585402" cy="401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2300" b="1"/>
            </a:lvl1pPr>
          </a:lstStyle>
          <a:p>
            <a:r>
              <a:t>ACCUMULATION PHASE</a:t>
            </a:r>
          </a:p>
        </p:txBody>
      </p:sp>
      <p:sp>
        <p:nvSpPr>
          <p:cNvPr id="706" name="Google Shape;415;p43"/>
          <p:cNvSpPr txBox="1"/>
          <p:nvPr/>
        </p:nvSpPr>
        <p:spPr>
          <a:xfrm>
            <a:off x="3267816" y="963004"/>
            <a:ext cx="2156776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21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RULE OF 72</a:t>
            </a:r>
          </a:p>
        </p:txBody>
      </p:sp>
      <p:grpSp>
        <p:nvGrpSpPr>
          <p:cNvPr id="709" name="Google Shape;416;p43"/>
          <p:cNvGrpSpPr/>
          <p:nvPr/>
        </p:nvGrpSpPr>
        <p:grpSpPr>
          <a:xfrm>
            <a:off x="1160007" y="1605002"/>
            <a:ext cx="1844977" cy="2164330"/>
            <a:chOff x="0" y="0"/>
            <a:chExt cx="1844976" cy="2164328"/>
          </a:xfrm>
        </p:grpSpPr>
        <p:sp>
          <p:nvSpPr>
            <p:cNvPr id="707" name="Google Shape;417;p43"/>
            <p:cNvSpPr/>
            <p:nvPr/>
          </p:nvSpPr>
          <p:spPr>
            <a:xfrm>
              <a:off x="0" y="-1"/>
              <a:ext cx="1844976" cy="216433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  <a:endParaRPr/>
            </a:p>
          </p:txBody>
        </p:sp>
        <p:sp>
          <p:nvSpPr>
            <p:cNvPr id="708" name="Google Shape;418;p43"/>
            <p:cNvSpPr/>
            <p:nvPr/>
          </p:nvSpPr>
          <p:spPr>
            <a:xfrm>
              <a:off x="-1" y="4609"/>
              <a:ext cx="1844976" cy="647261"/>
            </a:xfrm>
            <a:prstGeom prst="rect">
              <a:avLst/>
            </a:prstGeom>
            <a:solidFill>
              <a:srgbClr val="E4CBA2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  <a:endParaRPr/>
            </a:p>
          </p:txBody>
        </p:sp>
      </p:grpSp>
      <p:sp>
        <p:nvSpPr>
          <p:cNvPr id="710" name="Google Shape;419;p43"/>
          <p:cNvSpPr txBox="1"/>
          <p:nvPr/>
        </p:nvSpPr>
        <p:spPr>
          <a:xfrm>
            <a:off x="1896134" y="1605003"/>
            <a:ext cx="372722" cy="27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500" b="1"/>
            </a:lvl1pPr>
          </a:lstStyle>
          <a:p>
            <a:r>
              <a:t>4%</a:t>
            </a:r>
          </a:p>
        </p:txBody>
      </p:sp>
      <p:sp>
        <p:nvSpPr>
          <p:cNvPr id="711" name="Google Shape;420;p43"/>
          <p:cNvSpPr txBox="1"/>
          <p:nvPr/>
        </p:nvSpPr>
        <p:spPr>
          <a:xfrm>
            <a:off x="1224982" y="1878227"/>
            <a:ext cx="1715201" cy="34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000"/>
            </a:pPr>
            <a:r>
              <a:t>MONEY DOUBLES EVERY </a:t>
            </a:r>
          </a:p>
          <a:p>
            <a:pPr algn="ctr">
              <a:defRPr sz="1000" b="1"/>
            </a:pPr>
            <a:r>
              <a:t>18 YEARS</a:t>
            </a:r>
          </a:p>
        </p:txBody>
      </p:sp>
      <p:sp>
        <p:nvSpPr>
          <p:cNvPr id="712" name="Google Shape;421;p43"/>
          <p:cNvSpPr txBox="1"/>
          <p:nvPr/>
        </p:nvSpPr>
        <p:spPr>
          <a:xfrm>
            <a:off x="1442620" y="2310782"/>
            <a:ext cx="38491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AGE</a:t>
            </a:r>
          </a:p>
        </p:txBody>
      </p:sp>
      <p:sp>
        <p:nvSpPr>
          <p:cNvPr id="713" name="Google Shape;422;p43"/>
          <p:cNvSpPr txBox="1"/>
          <p:nvPr/>
        </p:nvSpPr>
        <p:spPr>
          <a:xfrm>
            <a:off x="2178002" y="2310782"/>
            <a:ext cx="604576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VALUE</a:t>
            </a:r>
          </a:p>
        </p:txBody>
      </p:sp>
      <p:sp>
        <p:nvSpPr>
          <p:cNvPr id="714" name="Google Shape;423;p43"/>
          <p:cNvSpPr txBox="1"/>
          <p:nvPr/>
        </p:nvSpPr>
        <p:spPr>
          <a:xfrm>
            <a:off x="1511754" y="2520226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29</a:t>
            </a:r>
          </a:p>
        </p:txBody>
      </p:sp>
      <p:sp>
        <p:nvSpPr>
          <p:cNvPr id="715" name="Google Shape;424;p43"/>
          <p:cNvSpPr txBox="1"/>
          <p:nvPr/>
        </p:nvSpPr>
        <p:spPr>
          <a:xfrm>
            <a:off x="1509761" y="2747447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47</a:t>
            </a:r>
          </a:p>
        </p:txBody>
      </p:sp>
      <p:sp>
        <p:nvSpPr>
          <p:cNvPr id="716" name="Google Shape;425;p43"/>
          <p:cNvSpPr txBox="1"/>
          <p:nvPr/>
        </p:nvSpPr>
        <p:spPr>
          <a:xfrm>
            <a:off x="1509761" y="2983583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65</a:t>
            </a:r>
          </a:p>
        </p:txBody>
      </p:sp>
      <p:sp>
        <p:nvSpPr>
          <p:cNvPr id="717" name="Google Shape;426;p43"/>
          <p:cNvSpPr txBox="1"/>
          <p:nvPr/>
        </p:nvSpPr>
        <p:spPr>
          <a:xfrm>
            <a:off x="2149352" y="2520226"/>
            <a:ext cx="78879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$10,000</a:t>
            </a:r>
          </a:p>
        </p:txBody>
      </p:sp>
      <p:sp>
        <p:nvSpPr>
          <p:cNvPr id="718" name="Google Shape;427;p43"/>
          <p:cNvSpPr txBox="1"/>
          <p:nvPr/>
        </p:nvSpPr>
        <p:spPr>
          <a:xfrm>
            <a:off x="2149352" y="2747447"/>
            <a:ext cx="78879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$20,000</a:t>
            </a:r>
          </a:p>
        </p:txBody>
      </p:sp>
      <p:sp>
        <p:nvSpPr>
          <p:cNvPr id="719" name="Google Shape;428;p43"/>
          <p:cNvSpPr txBox="1"/>
          <p:nvPr/>
        </p:nvSpPr>
        <p:spPr>
          <a:xfrm>
            <a:off x="2149352" y="2983583"/>
            <a:ext cx="78879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$40,000</a:t>
            </a:r>
          </a:p>
        </p:txBody>
      </p:sp>
      <p:grpSp>
        <p:nvGrpSpPr>
          <p:cNvPr id="722" name="Google Shape;429;p43"/>
          <p:cNvGrpSpPr/>
          <p:nvPr/>
        </p:nvGrpSpPr>
        <p:grpSpPr>
          <a:xfrm>
            <a:off x="3424103" y="1605000"/>
            <a:ext cx="1844978" cy="2164332"/>
            <a:chOff x="0" y="-1"/>
            <a:chExt cx="1844976" cy="2164330"/>
          </a:xfrm>
        </p:grpSpPr>
        <p:sp>
          <p:nvSpPr>
            <p:cNvPr id="720" name="Google Shape;430;p43"/>
            <p:cNvSpPr/>
            <p:nvPr/>
          </p:nvSpPr>
          <p:spPr>
            <a:xfrm>
              <a:off x="0" y="-2"/>
              <a:ext cx="1844976" cy="21643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  <a:endParaRPr/>
            </a:p>
          </p:txBody>
        </p:sp>
        <p:sp>
          <p:nvSpPr>
            <p:cNvPr id="721" name="Google Shape;431;p43"/>
            <p:cNvSpPr/>
            <p:nvPr/>
          </p:nvSpPr>
          <p:spPr>
            <a:xfrm>
              <a:off x="-1" y="4609"/>
              <a:ext cx="1844976" cy="647261"/>
            </a:xfrm>
            <a:prstGeom prst="rect">
              <a:avLst/>
            </a:prstGeom>
            <a:solidFill>
              <a:srgbClr val="E4CBA2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  <a:endParaRPr/>
            </a:p>
          </p:txBody>
        </p:sp>
      </p:grpSp>
      <p:sp>
        <p:nvSpPr>
          <p:cNvPr id="723" name="Google Shape;432;p43"/>
          <p:cNvSpPr txBox="1"/>
          <p:nvPr/>
        </p:nvSpPr>
        <p:spPr>
          <a:xfrm>
            <a:off x="4160229" y="1605002"/>
            <a:ext cx="372722" cy="27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500" b="1"/>
            </a:lvl1pPr>
          </a:lstStyle>
          <a:p>
            <a:r>
              <a:t>8%</a:t>
            </a:r>
          </a:p>
        </p:txBody>
      </p:sp>
      <p:sp>
        <p:nvSpPr>
          <p:cNvPr id="724" name="Google Shape;433;p43"/>
          <p:cNvSpPr txBox="1"/>
          <p:nvPr/>
        </p:nvSpPr>
        <p:spPr>
          <a:xfrm>
            <a:off x="3471698" y="1878225"/>
            <a:ext cx="1715201" cy="34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000"/>
            </a:pPr>
            <a:r>
              <a:t>MONEY DOUBLES EVERY </a:t>
            </a:r>
          </a:p>
          <a:p>
            <a:pPr algn="ctr">
              <a:defRPr sz="1000" b="1"/>
            </a:pPr>
            <a:r>
              <a:t>9 YEARS</a:t>
            </a:r>
          </a:p>
        </p:txBody>
      </p:sp>
      <p:sp>
        <p:nvSpPr>
          <p:cNvPr id="725" name="Google Shape;434;p43"/>
          <p:cNvSpPr txBox="1"/>
          <p:nvPr/>
        </p:nvSpPr>
        <p:spPr>
          <a:xfrm>
            <a:off x="3706715" y="2310782"/>
            <a:ext cx="38491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AGE</a:t>
            </a:r>
          </a:p>
        </p:txBody>
      </p:sp>
      <p:sp>
        <p:nvSpPr>
          <p:cNvPr id="726" name="Google Shape;435;p43"/>
          <p:cNvSpPr txBox="1"/>
          <p:nvPr/>
        </p:nvSpPr>
        <p:spPr>
          <a:xfrm>
            <a:off x="4442099" y="2310782"/>
            <a:ext cx="564020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VALUE</a:t>
            </a:r>
          </a:p>
        </p:txBody>
      </p:sp>
      <p:sp>
        <p:nvSpPr>
          <p:cNvPr id="727" name="Google Shape;436;p43"/>
          <p:cNvSpPr txBox="1"/>
          <p:nvPr/>
        </p:nvSpPr>
        <p:spPr>
          <a:xfrm>
            <a:off x="3775850" y="2520226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29</a:t>
            </a:r>
          </a:p>
        </p:txBody>
      </p:sp>
      <p:sp>
        <p:nvSpPr>
          <p:cNvPr id="728" name="Google Shape;437;p43"/>
          <p:cNvSpPr txBox="1"/>
          <p:nvPr/>
        </p:nvSpPr>
        <p:spPr>
          <a:xfrm>
            <a:off x="3773856" y="2747446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38</a:t>
            </a:r>
          </a:p>
        </p:txBody>
      </p:sp>
      <p:sp>
        <p:nvSpPr>
          <p:cNvPr id="729" name="Google Shape;438;p43"/>
          <p:cNvSpPr txBox="1"/>
          <p:nvPr/>
        </p:nvSpPr>
        <p:spPr>
          <a:xfrm>
            <a:off x="3773856" y="2968723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47</a:t>
            </a:r>
          </a:p>
        </p:txBody>
      </p:sp>
      <p:sp>
        <p:nvSpPr>
          <p:cNvPr id="730" name="Google Shape;439;p43"/>
          <p:cNvSpPr txBox="1"/>
          <p:nvPr/>
        </p:nvSpPr>
        <p:spPr>
          <a:xfrm>
            <a:off x="4413448" y="2520226"/>
            <a:ext cx="78879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$10,000</a:t>
            </a:r>
          </a:p>
        </p:txBody>
      </p:sp>
      <p:sp>
        <p:nvSpPr>
          <p:cNvPr id="731" name="Google Shape;440;p43"/>
          <p:cNvSpPr txBox="1"/>
          <p:nvPr/>
        </p:nvSpPr>
        <p:spPr>
          <a:xfrm>
            <a:off x="4413448" y="2747446"/>
            <a:ext cx="78879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$20,000</a:t>
            </a:r>
          </a:p>
        </p:txBody>
      </p:sp>
      <p:sp>
        <p:nvSpPr>
          <p:cNvPr id="732" name="Google Shape;441;p43"/>
          <p:cNvSpPr txBox="1"/>
          <p:nvPr/>
        </p:nvSpPr>
        <p:spPr>
          <a:xfrm>
            <a:off x="4413443" y="2964176"/>
            <a:ext cx="78879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$40,000</a:t>
            </a:r>
          </a:p>
        </p:txBody>
      </p:sp>
      <p:sp>
        <p:nvSpPr>
          <p:cNvPr id="733" name="Google Shape;442;p43"/>
          <p:cNvSpPr txBox="1"/>
          <p:nvPr/>
        </p:nvSpPr>
        <p:spPr>
          <a:xfrm>
            <a:off x="3773856" y="3191396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56</a:t>
            </a:r>
          </a:p>
        </p:txBody>
      </p:sp>
      <p:sp>
        <p:nvSpPr>
          <p:cNvPr id="734" name="Google Shape;443;p43"/>
          <p:cNvSpPr txBox="1"/>
          <p:nvPr/>
        </p:nvSpPr>
        <p:spPr>
          <a:xfrm>
            <a:off x="3773856" y="3406880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65</a:t>
            </a:r>
          </a:p>
        </p:txBody>
      </p:sp>
      <p:sp>
        <p:nvSpPr>
          <p:cNvPr id="735" name="Google Shape;444;p43"/>
          <p:cNvSpPr txBox="1"/>
          <p:nvPr/>
        </p:nvSpPr>
        <p:spPr>
          <a:xfrm>
            <a:off x="4413443" y="3191396"/>
            <a:ext cx="788794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$80,000</a:t>
            </a:r>
          </a:p>
        </p:txBody>
      </p:sp>
      <p:sp>
        <p:nvSpPr>
          <p:cNvPr id="736" name="Google Shape;445;p43"/>
          <p:cNvSpPr txBox="1"/>
          <p:nvPr/>
        </p:nvSpPr>
        <p:spPr>
          <a:xfrm>
            <a:off x="4413444" y="3406880"/>
            <a:ext cx="78879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$160,000</a:t>
            </a:r>
          </a:p>
        </p:txBody>
      </p:sp>
      <p:grpSp>
        <p:nvGrpSpPr>
          <p:cNvPr id="739" name="Google Shape;446;p43"/>
          <p:cNvGrpSpPr/>
          <p:nvPr/>
        </p:nvGrpSpPr>
        <p:grpSpPr>
          <a:xfrm>
            <a:off x="5688194" y="1605001"/>
            <a:ext cx="1844978" cy="2164330"/>
            <a:chOff x="0" y="0"/>
            <a:chExt cx="1844976" cy="2164328"/>
          </a:xfrm>
        </p:grpSpPr>
        <p:sp>
          <p:nvSpPr>
            <p:cNvPr id="737" name="Google Shape;447;p43"/>
            <p:cNvSpPr/>
            <p:nvPr/>
          </p:nvSpPr>
          <p:spPr>
            <a:xfrm>
              <a:off x="0" y="-1"/>
              <a:ext cx="1844976" cy="216433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  <a:endParaRPr/>
            </a:p>
          </p:txBody>
        </p:sp>
        <p:sp>
          <p:nvSpPr>
            <p:cNvPr id="738" name="Google Shape;448;p43"/>
            <p:cNvSpPr/>
            <p:nvPr/>
          </p:nvSpPr>
          <p:spPr>
            <a:xfrm>
              <a:off x="-1" y="4609"/>
              <a:ext cx="1844976" cy="647261"/>
            </a:xfrm>
            <a:prstGeom prst="rect">
              <a:avLst/>
            </a:prstGeom>
            <a:solidFill>
              <a:srgbClr val="E4CBA2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  <a:endParaRPr/>
            </a:p>
          </p:txBody>
        </p:sp>
      </p:grpSp>
      <p:sp>
        <p:nvSpPr>
          <p:cNvPr id="740" name="Google Shape;449;p43"/>
          <p:cNvSpPr txBox="1"/>
          <p:nvPr/>
        </p:nvSpPr>
        <p:spPr>
          <a:xfrm>
            <a:off x="6401773" y="1609503"/>
            <a:ext cx="514488" cy="27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500" b="1"/>
            </a:lvl1pPr>
          </a:lstStyle>
          <a:p>
            <a:r>
              <a:t>12%</a:t>
            </a:r>
          </a:p>
        </p:txBody>
      </p:sp>
      <p:sp>
        <p:nvSpPr>
          <p:cNvPr id="741" name="Google Shape;450;p43"/>
          <p:cNvSpPr txBox="1"/>
          <p:nvPr/>
        </p:nvSpPr>
        <p:spPr>
          <a:xfrm>
            <a:off x="5731199" y="1878225"/>
            <a:ext cx="1767701" cy="34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000"/>
            </a:pPr>
            <a:r>
              <a:t>MONEY DOUBLES EVERY </a:t>
            </a:r>
          </a:p>
          <a:p>
            <a:pPr algn="ctr">
              <a:defRPr sz="1000" b="1"/>
            </a:pPr>
            <a:r>
              <a:t>6 YEARS</a:t>
            </a:r>
          </a:p>
        </p:txBody>
      </p:sp>
      <p:sp>
        <p:nvSpPr>
          <p:cNvPr id="742" name="Google Shape;451;p43"/>
          <p:cNvSpPr txBox="1"/>
          <p:nvPr/>
        </p:nvSpPr>
        <p:spPr>
          <a:xfrm>
            <a:off x="5970809" y="2310782"/>
            <a:ext cx="38491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AGE</a:t>
            </a:r>
          </a:p>
        </p:txBody>
      </p:sp>
      <p:sp>
        <p:nvSpPr>
          <p:cNvPr id="743" name="Google Shape;452;p43"/>
          <p:cNvSpPr txBox="1"/>
          <p:nvPr/>
        </p:nvSpPr>
        <p:spPr>
          <a:xfrm>
            <a:off x="6706192" y="2310782"/>
            <a:ext cx="57288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VALUE</a:t>
            </a:r>
          </a:p>
        </p:txBody>
      </p:sp>
      <p:sp>
        <p:nvSpPr>
          <p:cNvPr id="744" name="Google Shape;453;p43"/>
          <p:cNvSpPr txBox="1"/>
          <p:nvPr/>
        </p:nvSpPr>
        <p:spPr>
          <a:xfrm>
            <a:off x="6039942" y="2520225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29</a:t>
            </a:r>
          </a:p>
        </p:txBody>
      </p:sp>
      <p:sp>
        <p:nvSpPr>
          <p:cNvPr id="745" name="Google Shape;454;p43"/>
          <p:cNvSpPr txBox="1"/>
          <p:nvPr/>
        </p:nvSpPr>
        <p:spPr>
          <a:xfrm>
            <a:off x="6037948" y="2747445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35</a:t>
            </a:r>
          </a:p>
        </p:txBody>
      </p:sp>
      <p:sp>
        <p:nvSpPr>
          <p:cNvPr id="746" name="Google Shape;455;p43"/>
          <p:cNvSpPr txBox="1"/>
          <p:nvPr/>
        </p:nvSpPr>
        <p:spPr>
          <a:xfrm>
            <a:off x="6037948" y="2968722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47</a:t>
            </a:r>
          </a:p>
        </p:txBody>
      </p:sp>
      <p:sp>
        <p:nvSpPr>
          <p:cNvPr id="747" name="Google Shape;456;p43"/>
          <p:cNvSpPr txBox="1"/>
          <p:nvPr/>
        </p:nvSpPr>
        <p:spPr>
          <a:xfrm>
            <a:off x="6677541" y="2520225"/>
            <a:ext cx="714010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$10,000</a:t>
            </a:r>
          </a:p>
        </p:txBody>
      </p:sp>
      <p:sp>
        <p:nvSpPr>
          <p:cNvPr id="748" name="Google Shape;457;p43"/>
          <p:cNvSpPr txBox="1"/>
          <p:nvPr/>
        </p:nvSpPr>
        <p:spPr>
          <a:xfrm>
            <a:off x="6677542" y="2747445"/>
            <a:ext cx="672079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$20,000</a:t>
            </a:r>
          </a:p>
        </p:txBody>
      </p:sp>
      <p:sp>
        <p:nvSpPr>
          <p:cNvPr id="749" name="Google Shape;458;p43"/>
          <p:cNvSpPr txBox="1"/>
          <p:nvPr/>
        </p:nvSpPr>
        <p:spPr>
          <a:xfrm>
            <a:off x="6677535" y="2964175"/>
            <a:ext cx="672079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$80,000</a:t>
            </a:r>
          </a:p>
        </p:txBody>
      </p:sp>
      <p:sp>
        <p:nvSpPr>
          <p:cNvPr id="750" name="Google Shape;459;p43"/>
          <p:cNvSpPr txBox="1"/>
          <p:nvPr/>
        </p:nvSpPr>
        <p:spPr>
          <a:xfrm>
            <a:off x="6037948" y="3191396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59</a:t>
            </a:r>
          </a:p>
        </p:txBody>
      </p:sp>
      <p:sp>
        <p:nvSpPr>
          <p:cNvPr id="751" name="Google Shape;460;p43"/>
          <p:cNvSpPr txBox="1"/>
          <p:nvPr/>
        </p:nvSpPr>
        <p:spPr>
          <a:xfrm>
            <a:off x="6037948" y="3406880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65</a:t>
            </a:r>
          </a:p>
        </p:txBody>
      </p:sp>
      <p:sp>
        <p:nvSpPr>
          <p:cNvPr id="752" name="Google Shape;461;p43"/>
          <p:cNvSpPr txBox="1"/>
          <p:nvPr/>
        </p:nvSpPr>
        <p:spPr>
          <a:xfrm>
            <a:off x="6677537" y="3191396"/>
            <a:ext cx="768854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$320,000</a:t>
            </a:r>
          </a:p>
        </p:txBody>
      </p:sp>
      <p:sp>
        <p:nvSpPr>
          <p:cNvPr id="753" name="Google Shape;462;p43"/>
          <p:cNvSpPr txBox="1"/>
          <p:nvPr/>
        </p:nvSpPr>
        <p:spPr>
          <a:xfrm>
            <a:off x="6677538" y="3406880"/>
            <a:ext cx="768853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r>
              <a:t>$640,000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0" presetClass="entr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fill="hold" grpId="2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10" presetClass="entr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fill="hold" grpId="3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fill="hold" grpId="3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fill="hold" grpId="3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fill="hold" grpId="4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fill="hold" grpId="4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fill="hold" grpId="4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fill="hold" grpId="4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" grpId="1" animBg="1" advAuto="0"/>
      <p:bldP spid="705" grpId="44" animBg="1" advAuto="0"/>
      <p:bldP spid="706" grpId="2" animBg="1" advAuto="0"/>
      <p:bldP spid="709" grpId="3" animBg="1" advAuto="0"/>
      <p:bldP spid="710" grpId="4" animBg="1" advAuto="0"/>
      <p:bldP spid="711" grpId="5" animBg="1" advAuto="0"/>
      <p:bldP spid="712" grpId="6" animBg="1" advAuto="0"/>
      <p:bldP spid="713" grpId="8" animBg="1" advAuto="0"/>
      <p:bldP spid="714" grpId="7" animBg="1" advAuto="0"/>
      <p:bldP spid="715" grpId="10" animBg="1" advAuto="0"/>
      <p:bldP spid="716" grpId="12" animBg="1" advAuto="0"/>
      <p:bldP spid="717" grpId="9" animBg="1" advAuto="0"/>
      <p:bldP spid="718" grpId="11" animBg="1" advAuto="0"/>
      <p:bldP spid="719" grpId="13" animBg="1" advAuto="0"/>
      <p:bldP spid="722" grpId="14" animBg="1" advAuto="0"/>
      <p:bldP spid="723" grpId="15" animBg="1" advAuto="0"/>
      <p:bldP spid="724" grpId="16" animBg="1" advAuto="0"/>
      <p:bldP spid="725" grpId="17" animBg="1" advAuto="0"/>
      <p:bldP spid="726" grpId="19" animBg="1" advAuto="0"/>
      <p:bldP spid="727" grpId="18" animBg="1" advAuto="0"/>
      <p:bldP spid="728" grpId="21" animBg="1" advAuto="0"/>
      <p:bldP spid="729" grpId="23" animBg="1" advAuto="0"/>
      <p:bldP spid="730" grpId="20" animBg="1" advAuto="0"/>
      <p:bldP spid="731" grpId="22" animBg="1" advAuto="0"/>
      <p:bldP spid="732" grpId="24" animBg="1" advAuto="0"/>
      <p:bldP spid="733" grpId="25" animBg="1" advAuto="0"/>
      <p:bldP spid="734" grpId="27" animBg="1" advAuto="0"/>
      <p:bldP spid="735" grpId="26" animBg="1" advAuto="0"/>
      <p:bldP spid="736" grpId="28" animBg="1" advAuto="0"/>
      <p:bldP spid="739" grpId="29" animBg="1" advAuto="0"/>
      <p:bldP spid="740" grpId="30" animBg="1" advAuto="0"/>
      <p:bldP spid="741" grpId="31" animBg="1" advAuto="0"/>
      <p:bldP spid="742" grpId="32" animBg="1" advAuto="0"/>
      <p:bldP spid="743" grpId="33" animBg="1" advAuto="0"/>
      <p:bldP spid="744" grpId="34" animBg="1" advAuto="0"/>
      <p:bldP spid="745" grpId="36" animBg="1" advAuto="0"/>
      <p:bldP spid="746" grpId="38" animBg="1" advAuto="0"/>
      <p:bldP spid="747" grpId="35" animBg="1" advAuto="0"/>
      <p:bldP spid="748" grpId="37" animBg="1" advAuto="0"/>
      <p:bldP spid="749" grpId="39" animBg="1" advAuto="0"/>
      <p:bldP spid="750" grpId="40" animBg="1" advAuto="0"/>
      <p:bldP spid="751" grpId="42" animBg="1" advAuto="0"/>
      <p:bldP spid="752" grpId="41" animBg="1" advAuto="0"/>
      <p:bldP spid="753" grpId="43" animBg="1" advAuto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On-screen Show (16:9)</PresentationFormat>
  <Paragraphs>290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Avenir Heavy</vt:lpstr>
      <vt:lpstr>Avenir Roman</vt:lpstr>
      <vt:lpstr>Calibri</vt:lpstr>
      <vt:lpstr>Helvetica</vt:lpstr>
      <vt:lpstr>Open Sans Light</vt:lpstr>
      <vt:lpstr>Play</vt:lpstr>
      <vt:lpstr>Simple Light</vt:lpstr>
      <vt:lpstr>THE NEW ART OF LIVING</vt:lpstr>
      <vt:lpstr>PowerPoint Presentation</vt:lpstr>
      <vt:lpstr>PowerPoint Presentation</vt:lpstr>
      <vt:lpstr>ASK YOURSELF</vt:lpstr>
      <vt:lpstr>WHICH INCOME TYPE ARE YOU?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COMPANIES THAT REVOLUTIONIZED THEIR INDUSTRY HAVE ONE THING IN COMMON</vt:lpstr>
      <vt:lpstr>PowerPoint Presentation</vt:lpstr>
      <vt:lpstr>PowerPoint Presentation</vt:lpstr>
      <vt:lpstr>PowerPoint Presentation</vt:lpstr>
      <vt:lpstr>PowerPoint Presentation</vt:lpstr>
      <vt:lpstr>GENERAL BUSINESS CONCERNS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Giselle Santos</cp:lastModifiedBy>
  <cp:revision>1</cp:revision>
  <dcterms:modified xsi:type="dcterms:W3CDTF">2025-08-27T15:16:06Z</dcterms:modified>
</cp:coreProperties>
</file>