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8F5F"/>
    <a:srgbClr val="082231"/>
    <a:srgbClr val="0C2738"/>
    <a:srgbClr val="0B2637"/>
    <a:srgbClr val="0A2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444" autoAdjust="0"/>
  </p:normalViewPr>
  <p:slideViewPr>
    <p:cSldViewPr snapToGrid="0" snapToObjects="1">
      <p:cViewPr varScale="1">
        <p:scale>
          <a:sx n="57" d="100"/>
          <a:sy n="57" d="100"/>
        </p:scale>
        <p:origin x="63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753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2231">
              <a:alpha val="74902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1799987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Introdução à Computação em Nuvem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6319599" y="5007888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 computação em nuvem é uma tecnologia revolucionária que permite o armazenamento e processamento de dados de forma remota e escalável. Com a nuvem, é possível acessar recursos computacionais sob demanda, reduzindo custos e aumentando a eficiência.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2047280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Principais Conceitos da Computação em Nuvem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3991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Virtualização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348389" y="4560808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Permite a criação de máquinas virtuais, possibilitando a utilização eficiente dos recursos computacionais.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847398" y="3991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Elasticidade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847398" y="4560808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 capacidade de escalar recursos de forma ágil, aumentando ou diminuindo conforme a demanda.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346406" y="3991451"/>
            <a:ext cx="288595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Serviços sob Demanda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346406" y="4560808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Clientes pagam apenas pelos recursos que utilizam, sem a necessidade de investimentos em infraestrutura.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2231"/>
          </a:solidFill>
          <a:ln/>
        </p:spPr>
      </p:sp>
      <p:pic>
        <p:nvPicPr>
          <p:cNvPr id="4" name="Imag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38" t="142" r="30382" b="-142"/>
          <a:stretch/>
        </p:blipFill>
        <p:spPr>
          <a:xfrm>
            <a:off x="10391462" y="12878"/>
            <a:ext cx="4404576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630918"/>
            <a:ext cx="713279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Principais Serviços de Cloud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2658547"/>
            <a:ext cx="4542115" cy="2036683"/>
          </a:xfrm>
          <a:prstGeom prst="roundRect">
            <a:avLst>
              <a:gd name="adj" fmla="val 19638"/>
            </a:avLst>
          </a:prstGeom>
          <a:solidFill>
            <a:srgbClr val="0B2637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078230" y="2903577"/>
            <a:ext cx="376916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AWS (Amazon Web Services)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1078230" y="3383994"/>
            <a:ext cx="405205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Líder no mercado de cloud pública, oferecendo uma ampla gama de serviços escaláveis e confiáveis.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5597485" y="2658547"/>
            <a:ext cx="4542115" cy="2036683"/>
          </a:xfrm>
          <a:prstGeom prst="roundRect">
            <a:avLst>
              <a:gd name="adj" fmla="val 19638"/>
            </a:avLst>
          </a:prstGeom>
          <a:solidFill>
            <a:srgbClr val="0A2637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5842516" y="290357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Microsoft Azure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5842516" y="3383994"/>
            <a:ext cx="405205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Plataforma de cloud da Microsoft, com soluções integradas para diferentes cenários de negócio.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833199" y="4917400"/>
            <a:ext cx="9306401" cy="1681282"/>
          </a:xfrm>
          <a:prstGeom prst="roundRect">
            <a:avLst>
              <a:gd name="adj" fmla="val 23789"/>
            </a:avLst>
          </a:prstGeom>
          <a:solidFill>
            <a:srgbClr val="0C2738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1078230" y="5162431"/>
            <a:ext cx="37417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Google Cloud Platform (GCP)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1078230" y="5642848"/>
            <a:ext cx="881634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Uma opção competitiva com serviços inovadores em Inteligência Artificial, Análise de Dados e muito mais.</a:t>
            </a:r>
            <a:endParaRPr lang="en-US" sz="1750" dirty="0"/>
          </a:p>
        </p:txBody>
      </p:sp>
      <p:sp>
        <p:nvSpPr>
          <p:cNvPr id="19" name="Retângulo 18"/>
          <p:cNvSpPr/>
          <p:nvPr/>
        </p:nvSpPr>
        <p:spPr>
          <a:xfrm>
            <a:off x="10372325" y="12878"/>
            <a:ext cx="45719" cy="8216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1862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6243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622113" y="3201710"/>
            <a:ext cx="9386054" cy="13120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66"/>
              </a:lnSpc>
              <a:buNone/>
            </a:pPr>
            <a:r>
              <a:rPr lang="en-US" sz="4133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Integração da Computação em Nuvem com Sistemas IoT</a:t>
            </a:r>
            <a:endParaRPr lang="en-US" sz="4133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2113" y="4828699"/>
            <a:ext cx="3128605" cy="839748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832021" y="5983367"/>
            <a:ext cx="2624376" cy="328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3"/>
              </a:lnSpc>
              <a:buNone/>
            </a:pPr>
            <a:r>
              <a:rPr lang="en-US" sz="2066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Coleta de Dados</a:t>
            </a:r>
            <a:endParaRPr lang="en-US" sz="2066" dirty="0"/>
          </a:p>
        </p:txBody>
      </p:sp>
      <p:sp>
        <p:nvSpPr>
          <p:cNvPr id="8" name="Text 3"/>
          <p:cNvSpPr/>
          <p:nvPr/>
        </p:nvSpPr>
        <p:spPr>
          <a:xfrm>
            <a:off x="2832021" y="6437352"/>
            <a:ext cx="2708791" cy="671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5"/>
              </a:lnSpc>
              <a:buNone/>
            </a:pPr>
            <a:r>
              <a:rPr lang="en-US" sz="1653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Dispositivos IoT coletam dados em tempo real.</a:t>
            </a:r>
            <a:endParaRPr lang="en-US" sz="1653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0719" y="4828699"/>
            <a:ext cx="3128724" cy="839748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960626" y="5983367"/>
            <a:ext cx="2624376" cy="328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3"/>
              </a:lnSpc>
              <a:buNone/>
            </a:pPr>
            <a:r>
              <a:rPr lang="en-US" sz="2066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Processamento</a:t>
            </a:r>
            <a:endParaRPr lang="en-US" sz="2066" dirty="0"/>
          </a:p>
        </p:txBody>
      </p:sp>
      <p:sp>
        <p:nvSpPr>
          <p:cNvPr id="11" name="Text 5"/>
          <p:cNvSpPr/>
          <p:nvPr/>
        </p:nvSpPr>
        <p:spPr>
          <a:xfrm>
            <a:off x="5960626" y="6437352"/>
            <a:ext cx="2708910" cy="10072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5"/>
              </a:lnSpc>
              <a:buNone/>
            </a:pPr>
            <a:r>
              <a:rPr lang="en-US" sz="1653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 computação em nuvem permite o processamento em larga escala desses dados.</a:t>
            </a:r>
            <a:endParaRPr lang="en-US" sz="1653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9443" y="4828699"/>
            <a:ext cx="3128724" cy="839748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9089350" y="5983367"/>
            <a:ext cx="2624376" cy="328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3"/>
              </a:lnSpc>
              <a:buNone/>
            </a:pPr>
            <a:r>
              <a:rPr lang="en-US" sz="2066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Análise e Insights</a:t>
            </a:r>
            <a:endParaRPr lang="en-US" sz="2066" dirty="0"/>
          </a:p>
        </p:txBody>
      </p:sp>
      <p:sp>
        <p:nvSpPr>
          <p:cNvPr id="14" name="Text 7"/>
          <p:cNvSpPr/>
          <p:nvPr/>
        </p:nvSpPr>
        <p:spPr>
          <a:xfrm>
            <a:off x="9089350" y="6437352"/>
            <a:ext cx="2708910" cy="10072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5"/>
              </a:lnSpc>
              <a:buNone/>
            </a:pPr>
            <a:r>
              <a:rPr lang="en-US" sz="1653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Insights valiosos são gerados a partir da análise dos dados coletados.</a:t>
            </a:r>
            <a:endParaRPr lang="en-US" sz="1653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2231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1646039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Características de Plataformas de Cloud para IoT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3652718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82231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498288" y="3694390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3070503" y="372903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Escalabilidade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3070503" y="4209455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Capacidade de crescer ou diminuir a demanda de recursos conforme necessário.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3652718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82231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76185" y="3694390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72903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Segurança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4209455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Proteção robusta dos dados e da infraestrutura contra ameaças.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348389" y="5316022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82231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498288" y="5357693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chemeClr val="accent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>
              <a:solidFill>
                <a:schemeClr val="accent2"/>
              </a:solidFill>
            </a:endParaRPr>
          </a:p>
        </p:txBody>
      </p:sp>
      <p:sp>
        <p:nvSpPr>
          <p:cNvPr id="15" name="Text 12"/>
          <p:cNvSpPr/>
          <p:nvPr/>
        </p:nvSpPr>
        <p:spPr>
          <a:xfrm>
            <a:off x="3070503" y="53923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chemeClr val="accent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Conectividade</a:t>
            </a:r>
            <a:endParaRPr lang="en-US" sz="2187" dirty="0">
              <a:solidFill>
                <a:schemeClr val="accent2"/>
              </a:solidFill>
            </a:endParaRPr>
          </a:p>
        </p:txBody>
      </p:sp>
      <p:sp>
        <p:nvSpPr>
          <p:cNvPr id="16" name="Text 13"/>
          <p:cNvSpPr/>
          <p:nvPr/>
        </p:nvSpPr>
        <p:spPr>
          <a:xfrm>
            <a:off x="3070503" y="5872758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Integração com diversos protocolos e dispositivos IoT.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5316022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82231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76185" y="5357693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8A8E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392341"/>
            <a:ext cx="32069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A8E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Processamento de Dados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872758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Capacidade de analisar e extrair insights dos dados coletados.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1153835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Big Data e Analytics na Computação em Nuvem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986921"/>
            <a:ext cx="3088958" cy="1909048"/>
          </a:xfrm>
          <a:prstGeom prst="roundRect">
            <a:avLst>
              <a:gd name="adj" fmla="val 20951"/>
            </a:avLst>
          </a:prstGeom>
          <a:noFill/>
          <a:ln w="22860">
            <a:solidFill>
              <a:srgbClr val="F2B42D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249" y="3009781"/>
            <a:ext cx="3043238" cy="186332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348389" y="517362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Big Data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348389" y="5654040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 nuvem permite o armazenamento e processamento de grandes volumes de dados.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5770602" y="2986921"/>
            <a:ext cx="3088958" cy="1909048"/>
          </a:xfrm>
          <a:prstGeom prst="roundRect">
            <a:avLst>
              <a:gd name="adj" fmla="val 20951"/>
            </a:avLst>
          </a:prstGeom>
          <a:noFill/>
          <a:ln w="22860">
            <a:solidFill>
              <a:srgbClr val="D7425E"/>
            </a:solidFill>
            <a:prstDash val="solid"/>
          </a:ln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462" y="3009781"/>
            <a:ext cx="3043238" cy="1863328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770602" y="517362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Analytics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5770602" y="5654040"/>
            <a:ext cx="30889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Ferramentas de analytics na nuvem possibilitam a extração de insights valiosos.</a:t>
            </a:r>
            <a:endParaRPr lang="en-US" sz="1750" dirty="0"/>
          </a:p>
        </p:txBody>
      </p:sp>
      <p:sp>
        <p:nvSpPr>
          <p:cNvPr id="13" name="Shape 8"/>
          <p:cNvSpPr/>
          <p:nvPr/>
        </p:nvSpPr>
        <p:spPr>
          <a:xfrm>
            <a:off x="9192816" y="2986921"/>
            <a:ext cx="3089077" cy="1909167"/>
          </a:xfrm>
          <a:prstGeom prst="roundRect">
            <a:avLst>
              <a:gd name="adj" fmla="val 20949"/>
            </a:avLst>
          </a:prstGeom>
          <a:noFill/>
          <a:ln w="22860">
            <a:solidFill>
              <a:srgbClr val="DD785E"/>
            </a:solidFill>
            <a:prstDash val="solid"/>
          </a:ln>
        </p:spPr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5676" y="3009781"/>
            <a:ext cx="3043357" cy="186344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9192816" y="51737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Machine Learning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9192816" y="5654159"/>
            <a:ext cx="308907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Modelos de ML na nuvem aplicam técnicas avançadas de análise a esses dados.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2231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1854279"/>
            <a:ext cx="842248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O GitHub como Profissional de TI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89" y="2992993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348389" y="3770590"/>
            <a:ext cx="223337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Controle de Versão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348389" y="4598194"/>
            <a:ext cx="2233374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 GitHub é uma plataforma essencial para gerenciar o código-fonte de projetos.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5019" y="2992993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915019" y="3770590"/>
            <a:ext cx="223349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Colaboração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4915019" y="4251008"/>
            <a:ext cx="223349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Facilita o trabalho em equipe e a revisão do código por outros desenvolvedores.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768" y="2992993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1768" y="3770590"/>
            <a:ext cx="22333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chemeClr val="accent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Código Aberto</a:t>
            </a:r>
            <a:endParaRPr lang="en-US" sz="2187" dirty="0">
              <a:solidFill>
                <a:schemeClr val="accent2"/>
              </a:solidFill>
            </a:endParaRPr>
          </a:p>
        </p:txBody>
      </p:sp>
      <p:sp>
        <p:nvSpPr>
          <p:cNvPr id="13" name="Text 7"/>
          <p:cNvSpPr/>
          <p:nvPr/>
        </p:nvSpPr>
        <p:spPr>
          <a:xfrm>
            <a:off x="7481768" y="4251008"/>
            <a:ext cx="22333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Permite contribuir e interagir com uma vasta comunidade de desenvolvedores.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8399" y="2992993"/>
            <a:ext cx="555427" cy="555427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048399" y="3770590"/>
            <a:ext cx="223349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A8E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Portfólio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10048399" y="4251008"/>
            <a:ext cx="223349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 GitHub serve como um currículo online que demonstra suas habilidades.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365296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Conclusão e Considerações Finais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833199" y="4087297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 computação em nuvem transformou a forma como armazenamos, processamos e analisamos dados. Ao integrar a nuvem com tecnologias como IoT, Big Data e Analytics, abre-se um mundo de possibilidades para os profissionais de TI. O GitHub se destaca como uma ferramenta indispensável para gerenciar e compartilhar projetos de software.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-39067"/>
            <a:ext cx="14630400" cy="8229600"/>
          </a:xfrm>
          <a:prstGeom prst="rect">
            <a:avLst/>
          </a:prstGeom>
          <a:solidFill>
            <a:srgbClr val="0822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lipse 1"/>
          <p:cNvSpPr/>
          <p:nvPr/>
        </p:nvSpPr>
        <p:spPr>
          <a:xfrm>
            <a:off x="1328924" y="1892450"/>
            <a:ext cx="2135414" cy="218626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/>
          <p:cNvSpPr/>
          <p:nvPr/>
        </p:nvSpPr>
        <p:spPr>
          <a:xfrm>
            <a:off x="8169858" y="4944161"/>
            <a:ext cx="2054309" cy="206135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978177" y="7343681"/>
            <a:ext cx="341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Alessandro De São João Portilho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202302256155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462353" y="7330396"/>
            <a:ext cx="3378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J</a:t>
            </a:r>
            <a:r>
              <a:rPr lang="pt-BR" dirty="0" smtClean="0">
                <a:solidFill>
                  <a:schemeClr val="bg1"/>
                </a:solidFill>
              </a:rPr>
              <a:t>oão Washington Mendes </a:t>
            </a:r>
            <a:r>
              <a:rPr lang="pt-BR" dirty="0">
                <a:solidFill>
                  <a:schemeClr val="bg1"/>
                </a:solidFill>
              </a:rPr>
              <a:t>T</a:t>
            </a:r>
            <a:r>
              <a:rPr lang="pt-BR" dirty="0" smtClean="0">
                <a:solidFill>
                  <a:schemeClr val="bg1"/>
                </a:solidFill>
              </a:rPr>
              <a:t>avares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    202303803206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307753" y="4078715"/>
            <a:ext cx="3177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Raphael Cuba Martins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202303551801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3620342" y="4881705"/>
            <a:ext cx="2135414" cy="2186265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24530" b="-1"/>
            </a:stretch>
          </a:blip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9338770" y="4153890"/>
            <a:ext cx="437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José Guilherme dos Santos de Carvalho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202304376832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-363533" y="4078715"/>
            <a:ext cx="552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Arthur Benfeitas Rodrigues da Silva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202302196934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10330801" y="1949933"/>
            <a:ext cx="2109444" cy="2041516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823" t="-2524" r="-38940" b="-41416"/>
            </a:stretch>
          </a:blipFill>
          <a:ln>
            <a:solidFill>
              <a:srgbClr val="AA8F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5871458" y="1954906"/>
            <a:ext cx="2054309" cy="2061352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795" t="-4250" r="795" b="-40399"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3622892" y="656264"/>
            <a:ext cx="7494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</a:rPr>
              <a:t>Integrantes do Grupo:</a:t>
            </a:r>
            <a:endParaRPr lang="pt-B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64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493</Words>
  <Application>Microsoft Office PowerPoint</Application>
  <PresentationFormat>Personalizar</PresentationFormat>
  <Paragraphs>72</Paragraphs>
  <Slides>9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Nunito</vt:lpstr>
      <vt:lpstr>PT 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RAPHAEL CUBA MARTINS</cp:lastModifiedBy>
  <cp:revision>7</cp:revision>
  <dcterms:created xsi:type="dcterms:W3CDTF">2024-05-24T11:40:18Z</dcterms:created>
  <dcterms:modified xsi:type="dcterms:W3CDTF">2024-05-24T12:35:21Z</dcterms:modified>
</cp:coreProperties>
</file>