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DM Sans Bold" charset="1" panose="00000000000000000000"/>
      <p:regular r:id="rId20"/>
    </p:embeddedFont>
    <p:embeddedFont>
      <p:font typeface="DM Sans" charset="1" panose="00000000000000000000"/>
      <p:regular r:id="rId21"/>
    </p:embeddedFont>
    <p:embeddedFont>
      <p:font typeface="Canva Sans Bold Italics" charset="1" panose="020B0803030501040103"/>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028700" y="3214772"/>
            <a:ext cx="16230600" cy="3034987"/>
          </a:xfrm>
          <a:prstGeom prst="rect">
            <a:avLst/>
          </a:prstGeom>
        </p:spPr>
        <p:txBody>
          <a:bodyPr anchor="t" rtlCol="false" tIns="0" lIns="0" bIns="0" rIns="0">
            <a:spAutoFit/>
          </a:bodyPr>
          <a:lstStyle/>
          <a:p>
            <a:pPr algn="ctr">
              <a:lnSpc>
                <a:spcPts val="11560"/>
              </a:lnSpc>
            </a:pPr>
            <a:r>
              <a:rPr lang="en-US" sz="12298">
                <a:solidFill>
                  <a:srgbClr val="000000"/>
                </a:solidFill>
                <a:latin typeface="DM Sans Bold"/>
                <a:ea typeface="DM Sans Bold"/>
                <a:cs typeface="DM Sans Bold"/>
                <a:sym typeface="DM Sans Bold"/>
              </a:rPr>
              <a:t> Songs Analysis in Power BI/Tableau</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ea typeface="DM Sans Bold"/>
                <a:cs typeface="DM Sans Bold"/>
                <a:sym typeface="DM Sans Bold"/>
              </a:rPr>
              <a:t>Presented by Sanya Gupta</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33382" y="1074635"/>
            <a:ext cx="7848753" cy="1474355"/>
          </a:xfrm>
          <a:prstGeom prst="rect">
            <a:avLst/>
          </a:prstGeom>
        </p:spPr>
        <p:txBody>
          <a:bodyPr anchor="t" rtlCol="false" tIns="0" lIns="0" bIns="0" rIns="0">
            <a:spAutoFit/>
          </a:bodyPr>
          <a:lstStyle/>
          <a:p>
            <a:pPr algn="l">
              <a:lnSpc>
                <a:spcPts val="5626"/>
              </a:lnSpc>
            </a:pPr>
            <a:r>
              <a:rPr lang="en-US" sz="5800">
                <a:solidFill>
                  <a:srgbClr val="000000"/>
                </a:solidFill>
                <a:latin typeface="DM Sans Bold"/>
                <a:ea typeface="DM Sans Bold"/>
                <a:cs typeface="DM Sans Bold"/>
                <a:sym typeface="DM Sans Bold"/>
              </a:rPr>
              <a:t>Step 3: Exploratory Data Analysis (EDA)</a:t>
            </a:r>
          </a:p>
        </p:txBody>
      </p:sp>
      <p:sp>
        <p:nvSpPr>
          <p:cNvPr name="TextBox 5" id="5"/>
          <p:cNvSpPr txBox="true"/>
          <p:nvPr/>
        </p:nvSpPr>
        <p:spPr>
          <a:xfrm rot="0">
            <a:off x="1407265" y="2934012"/>
            <a:ext cx="10967896" cy="8371212"/>
          </a:xfrm>
          <a:prstGeom prst="rect">
            <a:avLst/>
          </a:prstGeom>
        </p:spPr>
        <p:txBody>
          <a:bodyPr anchor="t" rtlCol="false" tIns="0" lIns="0" bIns="0" rIns="0">
            <a:spAutoFit/>
          </a:bodyPr>
          <a:lstStyle/>
          <a:p>
            <a:pPr algn="l">
              <a:lnSpc>
                <a:spcPts val="4139"/>
              </a:lnSpc>
            </a:pPr>
            <a:r>
              <a:rPr lang="en-US" sz="3066" spc="183">
                <a:solidFill>
                  <a:srgbClr val="000000"/>
                </a:solidFill>
                <a:latin typeface="DM Sans"/>
                <a:ea typeface="DM Sans"/>
                <a:cs typeface="DM Sans"/>
                <a:sym typeface="DM Sans"/>
              </a:rPr>
              <a:t>import matplotlib.pyplot as plt</a:t>
            </a:r>
          </a:p>
          <a:p>
            <a:pPr algn="l">
              <a:lnSpc>
                <a:spcPts val="4139"/>
              </a:lnSpc>
            </a:pPr>
            <a:r>
              <a:rPr lang="en-US" sz="3066" spc="183">
                <a:solidFill>
                  <a:srgbClr val="000000"/>
                </a:solidFill>
                <a:latin typeface="DM Sans"/>
                <a:ea typeface="DM Sans"/>
                <a:cs typeface="DM Sans"/>
                <a:sym typeface="DM Sans"/>
              </a:rPr>
              <a:t>import seaborn as sns</a:t>
            </a:r>
          </a:p>
          <a:p>
            <a:pPr algn="l">
              <a:lnSpc>
                <a:spcPts val="4139"/>
              </a:lnSpc>
            </a:pPr>
          </a:p>
          <a:p>
            <a:pPr algn="l">
              <a:lnSpc>
                <a:spcPts val="4139"/>
              </a:lnSpc>
            </a:pPr>
            <a:r>
              <a:rPr lang="en-US" sz="3066" spc="183">
                <a:solidFill>
                  <a:srgbClr val="000000"/>
                </a:solidFill>
                <a:latin typeface="DM Sans"/>
                <a:ea typeface="DM Sans"/>
                <a:cs typeface="DM Sans"/>
                <a:sym typeface="DM Sans"/>
              </a:rPr>
              <a:t># Set up the matplotlib figure</a:t>
            </a:r>
          </a:p>
          <a:p>
            <a:pPr algn="l">
              <a:lnSpc>
                <a:spcPts val="4139"/>
              </a:lnSpc>
            </a:pPr>
            <a:r>
              <a:rPr lang="en-US" sz="3066" spc="183">
                <a:solidFill>
                  <a:srgbClr val="000000"/>
                </a:solidFill>
                <a:latin typeface="DM Sans"/>
                <a:ea typeface="DM Sans"/>
                <a:cs typeface="DM Sans"/>
                <a:sym typeface="DM Sans"/>
              </a:rPr>
              <a:t>plt.figure(figsize=(15, 10))</a:t>
            </a:r>
          </a:p>
          <a:p>
            <a:pPr algn="l">
              <a:lnSpc>
                <a:spcPts val="4139"/>
              </a:lnSpc>
            </a:pPr>
          </a:p>
          <a:p>
            <a:pPr algn="l">
              <a:lnSpc>
                <a:spcPts val="4139"/>
              </a:lnSpc>
            </a:pPr>
            <a:r>
              <a:rPr lang="en-US" sz="3066" spc="183">
                <a:solidFill>
                  <a:srgbClr val="000000"/>
                </a:solidFill>
                <a:latin typeface="DM Sans"/>
                <a:ea typeface="DM Sans"/>
                <a:cs typeface="DM Sans"/>
                <a:sym typeface="DM Sans"/>
              </a:rPr>
              <a:t># View Counts Distribution</a:t>
            </a:r>
          </a:p>
          <a:p>
            <a:pPr algn="l">
              <a:lnSpc>
                <a:spcPts val="4139"/>
              </a:lnSpc>
            </a:pPr>
            <a:r>
              <a:rPr lang="en-US" sz="3066" spc="183">
                <a:solidFill>
                  <a:srgbClr val="000000"/>
                </a:solidFill>
                <a:latin typeface="DM Sans"/>
                <a:ea typeface="DM Sans"/>
                <a:cs typeface="DM Sans"/>
                <a:sym typeface="DM Sans"/>
              </a:rPr>
              <a:t>plt.subplot(3, 2, 1)</a:t>
            </a:r>
          </a:p>
          <a:p>
            <a:pPr algn="l">
              <a:lnSpc>
                <a:spcPts val="4139"/>
              </a:lnSpc>
            </a:pPr>
            <a:r>
              <a:rPr lang="en-US" sz="3066" spc="183">
                <a:solidFill>
                  <a:srgbClr val="000000"/>
                </a:solidFill>
                <a:latin typeface="DM Sans"/>
                <a:ea typeface="DM Sans"/>
                <a:cs typeface="DM Sans"/>
                <a:sym typeface="DM Sans"/>
              </a:rPr>
              <a:t>sns.histplot(df['viewCount'], bins=50, kde=True)</a:t>
            </a:r>
          </a:p>
          <a:p>
            <a:pPr algn="l">
              <a:lnSpc>
                <a:spcPts val="4139"/>
              </a:lnSpc>
            </a:pPr>
            <a:r>
              <a:rPr lang="en-US" sz="3066" spc="183">
                <a:solidFill>
                  <a:srgbClr val="000000"/>
                </a:solidFill>
                <a:latin typeface="DM Sans"/>
                <a:ea typeface="DM Sans"/>
                <a:cs typeface="DM Sans"/>
                <a:sym typeface="DM Sans"/>
              </a:rPr>
              <a:t>plt.title('View Counts Distribution')</a:t>
            </a:r>
          </a:p>
          <a:p>
            <a:pPr algn="l">
              <a:lnSpc>
                <a:spcPts val="4139"/>
              </a:lnSpc>
            </a:pPr>
            <a:r>
              <a:rPr lang="en-US" sz="3066" spc="183">
                <a:solidFill>
                  <a:srgbClr val="000000"/>
                </a:solidFill>
                <a:latin typeface="DM Sans"/>
                <a:ea typeface="DM Sans"/>
                <a:cs typeface="DM Sans"/>
                <a:sym typeface="DM Sans"/>
              </a:rPr>
              <a:t>plt.subplot(3, 2, 2)</a:t>
            </a:r>
          </a:p>
          <a:p>
            <a:pPr algn="l">
              <a:lnSpc>
                <a:spcPts val="4139"/>
              </a:lnSpc>
            </a:pPr>
            <a:r>
              <a:rPr lang="en-US" sz="3066" spc="183">
                <a:solidFill>
                  <a:srgbClr val="000000"/>
                </a:solidFill>
                <a:latin typeface="DM Sans"/>
                <a:ea typeface="DM Sans"/>
                <a:cs typeface="DM Sans"/>
                <a:sym typeface="DM Sans"/>
              </a:rPr>
              <a:t>sns.boxplot(x=df['viewCount'])</a:t>
            </a:r>
          </a:p>
          <a:p>
            <a:pPr algn="l">
              <a:lnSpc>
                <a:spcPts val="4139"/>
              </a:lnSpc>
            </a:pPr>
            <a:r>
              <a:rPr lang="en-US" sz="3066" spc="183">
                <a:solidFill>
                  <a:srgbClr val="000000"/>
                </a:solidFill>
                <a:latin typeface="DM Sans"/>
                <a:ea typeface="DM Sans"/>
                <a:cs typeface="DM Sans"/>
                <a:sym typeface="DM Sans"/>
              </a:rPr>
              <a:t>plt.title('View Counts Box Plot')</a:t>
            </a:r>
          </a:p>
          <a:p>
            <a:pPr algn="l">
              <a:lnSpc>
                <a:spcPts val="4139"/>
              </a:lnSpc>
            </a:pPr>
          </a:p>
          <a:p>
            <a:pPr algn="l">
              <a:lnSpc>
                <a:spcPts val="4139"/>
              </a:lnSpc>
            </a:pPr>
          </a:p>
          <a:p>
            <a:pPr algn="l" marL="0" indent="0" lvl="0">
              <a:lnSpc>
                <a:spcPts val="4139"/>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8575"/>
            <a:ext cx="17737777" cy="10127591"/>
          </a:xfrm>
          <a:prstGeom prst="rect">
            <a:avLst/>
          </a:prstGeom>
        </p:spPr>
        <p:txBody>
          <a:bodyPr anchor="t" rtlCol="false" tIns="0" lIns="0" bIns="0" rIns="0">
            <a:spAutoFit/>
          </a:bodyPr>
          <a:lstStyle/>
          <a:p>
            <a:pPr algn="l">
              <a:lnSpc>
                <a:spcPts val="3558"/>
              </a:lnSpc>
            </a:pPr>
          </a:p>
          <a:p>
            <a:pPr algn="l">
              <a:lnSpc>
                <a:spcPts val="3558"/>
              </a:lnSpc>
            </a:pPr>
          </a:p>
          <a:p>
            <a:pPr algn="l">
              <a:lnSpc>
                <a:spcPts val="3558"/>
              </a:lnSpc>
            </a:pPr>
            <a:r>
              <a:rPr lang="en-US" sz="2636" spc="158">
                <a:solidFill>
                  <a:srgbClr val="000000"/>
                </a:solidFill>
                <a:latin typeface="DM Sans"/>
                <a:ea typeface="DM Sans"/>
                <a:cs typeface="DM Sans"/>
                <a:sym typeface="DM Sans"/>
              </a:rPr>
              <a:t># Like Counts Distribution</a:t>
            </a:r>
          </a:p>
          <a:p>
            <a:pPr algn="l">
              <a:lnSpc>
                <a:spcPts val="3558"/>
              </a:lnSpc>
            </a:pPr>
            <a:r>
              <a:rPr lang="en-US" sz="2636" spc="158">
                <a:solidFill>
                  <a:srgbClr val="000000"/>
                </a:solidFill>
                <a:latin typeface="DM Sans"/>
                <a:ea typeface="DM Sans"/>
                <a:cs typeface="DM Sans"/>
                <a:sym typeface="DM Sans"/>
              </a:rPr>
              <a:t>plt.subplot(3, 2, 3)</a:t>
            </a:r>
          </a:p>
          <a:p>
            <a:pPr algn="l">
              <a:lnSpc>
                <a:spcPts val="3558"/>
              </a:lnSpc>
            </a:pPr>
            <a:r>
              <a:rPr lang="en-US" sz="2636" spc="158">
                <a:solidFill>
                  <a:srgbClr val="000000"/>
                </a:solidFill>
                <a:latin typeface="DM Sans"/>
                <a:ea typeface="DM Sans"/>
                <a:cs typeface="DM Sans"/>
                <a:sym typeface="DM Sans"/>
              </a:rPr>
              <a:t>sns.histplot(df['likeCount'], bins=50, kde=True)</a:t>
            </a:r>
          </a:p>
          <a:p>
            <a:pPr algn="l">
              <a:lnSpc>
                <a:spcPts val="3558"/>
              </a:lnSpc>
            </a:pPr>
            <a:r>
              <a:rPr lang="en-US" sz="2636" spc="158">
                <a:solidFill>
                  <a:srgbClr val="000000"/>
                </a:solidFill>
                <a:latin typeface="DM Sans"/>
                <a:ea typeface="DM Sans"/>
                <a:cs typeface="DM Sans"/>
                <a:sym typeface="DM Sans"/>
              </a:rPr>
              <a:t>plt.title('Like Counts Distribution')</a:t>
            </a:r>
          </a:p>
          <a:p>
            <a:pPr algn="l">
              <a:lnSpc>
                <a:spcPts val="3558"/>
              </a:lnSpc>
            </a:pPr>
          </a:p>
          <a:p>
            <a:pPr algn="l">
              <a:lnSpc>
                <a:spcPts val="3558"/>
              </a:lnSpc>
            </a:pPr>
            <a:r>
              <a:rPr lang="en-US" sz="2636" spc="158">
                <a:solidFill>
                  <a:srgbClr val="000000"/>
                </a:solidFill>
                <a:latin typeface="DM Sans"/>
                <a:ea typeface="DM Sans"/>
                <a:cs typeface="DM Sans"/>
                <a:sym typeface="DM Sans"/>
              </a:rPr>
              <a:t>plt.subplot(3, 2, 4)</a:t>
            </a:r>
          </a:p>
          <a:p>
            <a:pPr algn="l">
              <a:lnSpc>
                <a:spcPts val="3558"/>
              </a:lnSpc>
            </a:pPr>
            <a:r>
              <a:rPr lang="en-US" sz="2636" spc="158">
                <a:solidFill>
                  <a:srgbClr val="000000"/>
                </a:solidFill>
                <a:latin typeface="DM Sans"/>
                <a:ea typeface="DM Sans"/>
                <a:cs typeface="DM Sans"/>
                <a:sym typeface="DM Sans"/>
              </a:rPr>
              <a:t>sns.boxplot(x=df['likeCount'])</a:t>
            </a:r>
          </a:p>
          <a:p>
            <a:pPr algn="l">
              <a:lnSpc>
                <a:spcPts val="3558"/>
              </a:lnSpc>
            </a:pPr>
            <a:r>
              <a:rPr lang="en-US" sz="2636" spc="158">
                <a:solidFill>
                  <a:srgbClr val="000000"/>
                </a:solidFill>
                <a:latin typeface="DM Sans"/>
                <a:ea typeface="DM Sans"/>
                <a:cs typeface="DM Sans"/>
                <a:sym typeface="DM Sans"/>
              </a:rPr>
              <a:t>plt.title('Like Counts Box Plot')</a:t>
            </a:r>
          </a:p>
          <a:p>
            <a:pPr algn="l">
              <a:lnSpc>
                <a:spcPts val="3558"/>
              </a:lnSpc>
            </a:pPr>
          </a:p>
          <a:p>
            <a:pPr algn="l">
              <a:lnSpc>
                <a:spcPts val="3558"/>
              </a:lnSpc>
            </a:pPr>
            <a:r>
              <a:rPr lang="en-US" sz="2636" spc="158">
                <a:solidFill>
                  <a:srgbClr val="000000"/>
                </a:solidFill>
                <a:latin typeface="DM Sans"/>
                <a:ea typeface="DM Sans"/>
                <a:cs typeface="DM Sans"/>
                <a:sym typeface="DM Sans"/>
              </a:rPr>
              <a:t># Comment Counts Distribution</a:t>
            </a:r>
          </a:p>
          <a:p>
            <a:pPr algn="l">
              <a:lnSpc>
                <a:spcPts val="3558"/>
              </a:lnSpc>
            </a:pPr>
            <a:r>
              <a:rPr lang="en-US" sz="2636" spc="158">
                <a:solidFill>
                  <a:srgbClr val="000000"/>
                </a:solidFill>
                <a:latin typeface="DM Sans"/>
                <a:ea typeface="DM Sans"/>
                <a:cs typeface="DM Sans"/>
                <a:sym typeface="DM Sans"/>
              </a:rPr>
              <a:t>plt.subplot(3, 2, 5)</a:t>
            </a:r>
          </a:p>
          <a:p>
            <a:pPr algn="l">
              <a:lnSpc>
                <a:spcPts val="3558"/>
              </a:lnSpc>
            </a:pPr>
            <a:r>
              <a:rPr lang="en-US" sz="2636" spc="158">
                <a:solidFill>
                  <a:srgbClr val="000000"/>
                </a:solidFill>
                <a:latin typeface="DM Sans"/>
                <a:ea typeface="DM Sans"/>
                <a:cs typeface="DM Sans"/>
                <a:sym typeface="DM Sans"/>
              </a:rPr>
              <a:t>sns.histplot(df['commentCount'], bins=50, kde=True)</a:t>
            </a:r>
          </a:p>
          <a:p>
            <a:pPr algn="l">
              <a:lnSpc>
                <a:spcPts val="3558"/>
              </a:lnSpc>
            </a:pPr>
            <a:r>
              <a:rPr lang="en-US" sz="2636" spc="158">
                <a:solidFill>
                  <a:srgbClr val="000000"/>
                </a:solidFill>
                <a:latin typeface="DM Sans"/>
                <a:ea typeface="DM Sans"/>
                <a:cs typeface="DM Sans"/>
                <a:sym typeface="DM Sans"/>
              </a:rPr>
              <a:t>plt.title('Comment Counts Distribution')</a:t>
            </a:r>
          </a:p>
          <a:p>
            <a:pPr algn="l">
              <a:lnSpc>
                <a:spcPts val="3558"/>
              </a:lnSpc>
            </a:pPr>
          </a:p>
          <a:p>
            <a:pPr algn="l">
              <a:lnSpc>
                <a:spcPts val="3558"/>
              </a:lnSpc>
            </a:pPr>
            <a:r>
              <a:rPr lang="en-US" sz="2636" spc="158">
                <a:solidFill>
                  <a:srgbClr val="000000"/>
                </a:solidFill>
                <a:latin typeface="DM Sans"/>
                <a:ea typeface="DM Sans"/>
                <a:cs typeface="DM Sans"/>
                <a:sym typeface="DM Sans"/>
              </a:rPr>
              <a:t>plt.subplot(3, 2, 6)</a:t>
            </a:r>
          </a:p>
          <a:p>
            <a:pPr algn="l">
              <a:lnSpc>
                <a:spcPts val="3558"/>
              </a:lnSpc>
            </a:pPr>
            <a:r>
              <a:rPr lang="en-US" sz="2636" spc="158">
                <a:solidFill>
                  <a:srgbClr val="000000"/>
                </a:solidFill>
                <a:latin typeface="DM Sans"/>
                <a:ea typeface="DM Sans"/>
                <a:cs typeface="DM Sans"/>
                <a:sym typeface="DM Sans"/>
              </a:rPr>
              <a:t>sns.boxplot(x=df['commentCount'])</a:t>
            </a:r>
          </a:p>
          <a:p>
            <a:pPr algn="l">
              <a:lnSpc>
                <a:spcPts val="3558"/>
              </a:lnSpc>
            </a:pPr>
            <a:r>
              <a:rPr lang="en-US" sz="2636" spc="158">
                <a:solidFill>
                  <a:srgbClr val="000000"/>
                </a:solidFill>
                <a:latin typeface="DM Sans"/>
                <a:ea typeface="DM Sans"/>
                <a:cs typeface="DM Sans"/>
                <a:sym typeface="DM Sans"/>
              </a:rPr>
              <a:t>plt.title('Comment Counts Box Plot')</a:t>
            </a:r>
          </a:p>
          <a:p>
            <a:pPr algn="l">
              <a:lnSpc>
                <a:spcPts val="3558"/>
              </a:lnSpc>
            </a:pPr>
          </a:p>
          <a:p>
            <a:pPr algn="l">
              <a:lnSpc>
                <a:spcPts val="3558"/>
              </a:lnSpc>
            </a:pPr>
            <a:r>
              <a:rPr lang="en-US" sz="2636" spc="158">
                <a:solidFill>
                  <a:srgbClr val="000000"/>
                </a:solidFill>
                <a:latin typeface="DM Sans"/>
                <a:ea typeface="DM Sans"/>
                <a:cs typeface="DM Sans"/>
                <a:sym typeface="DM Sans"/>
              </a:rPr>
              <a:t>plt.tight_layout()</a:t>
            </a:r>
          </a:p>
          <a:p>
            <a:pPr algn="l">
              <a:lnSpc>
                <a:spcPts val="3558"/>
              </a:lnSpc>
            </a:pPr>
            <a:r>
              <a:rPr lang="en-US" sz="2636" spc="158">
                <a:solidFill>
                  <a:srgbClr val="000000"/>
                </a:solidFill>
                <a:latin typeface="DM Sans"/>
                <a:ea typeface="DM Sans"/>
                <a:cs typeface="DM Sans"/>
                <a:sym typeface="DM Sans"/>
              </a:rPr>
              <a:t>plt.show()</a:t>
            </a:r>
          </a:p>
          <a:p>
            <a:pPr algn="l" marL="0" indent="0" lvl="0">
              <a:lnSpc>
                <a:spcPts val="2432"/>
              </a:lnSpc>
              <a:spcBef>
                <a:spcPct val="0"/>
              </a:spcBef>
            </a:pP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105504" y="1259004"/>
            <a:ext cx="14247985" cy="725563"/>
          </a:xfrm>
          <a:prstGeom prst="rect">
            <a:avLst/>
          </a:prstGeom>
        </p:spPr>
        <p:txBody>
          <a:bodyPr anchor="t" rtlCol="false" tIns="0" lIns="0" bIns="0" rIns="0">
            <a:spAutoFit/>
          </a:bodyPr>
          <a:lstStyle/>
          <a:p>
            <a:pPr algn="l">
              <a:lnSpc>
                <a:spcPts val="5432"/>
              </a:lnSpc>
            </a:pPr>
            <a:r>
              <a:rPr lang="en-US" sz="5600">
                <a:solidFill>
                  <a:srgbClr val="000000"/>
                </a:solidFill>
                <a:latin typeface="DM Sans Bold"/>
                <a:ea typeface="DM Sans Bold"/>
                <a:cs typeface="DM Sans Bold"/>
                <a:sym typeface="DM Sans Bold"/>
              </a:rPr>
              <a:t>Step 4: Content and Channel Analysis</a:t>
            </a:r>
          </a:p>
        </p:txBody>
      </p:sp>
      <p:sp>
        <p:nvSpPr>
          <p:cNvPr name="TextBox 5" id="5"/>
          <p:cNvSpPr txBox="true"/>
          <p:nvPr/>
        </p:nvSpPr>
        <p:spPr>
          <a:xfrm rot="0">
            <a:off x="583003" y="2499671"/>
            <a:ext cx="11070258" cy="7072719"/>
          </a:xfrm>
          <a:prstGeom prst="rect">
            <a:avLst/>
          </a:prstGeom>
        </p:spPr>
        <p:txBody>
          <a:bodyPr anchor="t" rtlCol="false" tIns="0" lIns="0" bIns="0" rIns="0">
            <a:spAutoFit/>
          </a:bodyPr>
          <a:lstStyle/>
          <a:p>
            <a:pPr algn="l">
              <a:lnSpc>
                <a:spcPts val="4367"/>
              </a:lnSpc>
            </a:pPr>
            <a:r>
              <a:rPr lang="en-US" sz="3235" spc="194">
                <a:solidFill>
                  <a:srgbClr val="000000"/>
                </a:solidFill>
                <a:latin typeface="DM Sans"/>
                <a:ea typeface="DM Sans"/>
                <a:cs typeface="DM Sans"/>
                <a:sym typeface="DM Sans"/>
              </a:rPr>
              <a:t># Analyze the distribution of videos across channels</a:t>
            </a:r>
          </a:p>
          <a:p>
            <a:pPr algn="l">
              <a:lnSpc>
                <a:spcPts val="4367"/>
              </a:lnSpc>
            </a:pPr>
            <a:r>
              <a:rPr lang="en-US" sz="3235" spc="194">
                <a:solidFill>
                  <a:srgbClr val="000000"/>
                </a:solidFill>
                <a:latin typeface="DM Sans"/>
                <a:ea typeface="DM Sans"/>
                <a:cs typeface="DM Sans"/>
                <a:sym typeface="DM Sans"/>
              </a:rPr>
              <a:t>channel_distribution = df['channelTitle'].value_counts()</a:t>
            </a:r>
          </a:p>
          <a:p>
            <a:pPr algn="l">
              <a:lnSpc>
                <a:spcPts val="4367"/>
              </a:lnSpc>
            </a:pPr>
            <a:r>
              <a:rPr lang="en-US" sz="3235" spc="194">
                <a:solidFill>
                  <a:srgbClr val="000000"/>
                </a:solidFill>
                <a:latin typeface="DM Sans"/>
                <a:ea typeface="DM Sans"/>
                <a:cs typeface="DM Sans"/>
                <a:sym typeface="DM Sans"/>
              </a:rPr>
              <a:t>print(channel_distribution)</a:t>
            </a:r>
          </a:p>
          <a:p>
            <a:pPr algn="l">
              <a:lnSpc>
                <a:spcPts val="4367"/>
              </a:lnSpc>
            </a:pPr>
          </a:p>
          <a:p>
            <a:pPr algn="l">
              <a:lnSpc>
                <a:spcPts val="4367"/>
              </a:lnSpc>
            </a:pPr>
            <a:r>
              <a:rPr lang="en-US" sz="3235" spc="194">
                <a:solidFill>
                  <a:srgbClr val="000000"/>
                </a:solidFill>
                <a:latin typeface="DM Sans"/>
                <a:ea typeface="DM Sans"/>
                <a:cs typeface="DM Sans"/>
                <a:sym typeface="DM Sans"/>
              </a:rPr>
              <a:t># Identify popular tags and their correlation with view counts</a:t>
            </a:r>
          </a:p>
          <a:p>
            <a:pPr algn="l">
              <a:lnSpc>
                <a:spcPts val="4367"/>
              </a:lnSpc>
            </a:pPr>
            <a:r>
              <a:rPr lang="en-US" sz="3235" spc="194">
                <a:solidFill>
                  <a:srgbClr val="000000"/>
                </a:solidFill>
                <a:latin typeface="DM Sans"/>
                <a:ea typeface="DM Sans"/>
                <a:cs typeface="DM Sans"/>
                <a:sym typeface="DM Sans"/>
              </a:rPr>
              <a:t>tag_view_counts = df.explode('tags').groupby('tags')['viewCount'].mean().sort_values(ascending=False)</a:t>
            </a:r>
          </a:p>
          <a:p>
            <a:pPr algn="l">
              <a:lnSpc>
                <a:spcPts val="4367"/>
              </a:lnSpc>
            </a:pPr>
            <a:r>
              <a:rPr lang="en-US" sz="3235" spc="194">
                <a:solidFill>
                  <a:srgbClr val="000000"/>
                </a:solidFill>
                <a:latin typeface="DM Sans"/>
                <a:ea typeface="DM Sans"/>
                <a:cs typeface="DM Sans"/>
                <a:sym typeface="DM Sans"/>
              </a:rPr>
              <a:t>print(tag_view_counts)</a:t>
            </a:r>
          </a:p>
          <a:p>
            <a:pPr algn="l" marL="0" indent="0" lvl="0">
              <a:lnSpc>
                <a:spcPts val="4367"/>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301177" y="1390374"/>
            <a:ext cx="9919093" cy="700671"/>
          </a:xfrm>
          <a:prstGeom prst="rect">
            <a:avLst/>
          </a:prstGeom>
        </p:spPr>
        <p:txBody>
          <a:bodyPr anchor="t" rtlCol="false" tIns="0" lIns="0" bIns="0" rIns="0">
            <a:spAutoFit/>
          </a:bodyPr>
          <a:lstStyle/>
          <a:p>
            <a:pPr algn="l">
              <a:lnSpc>
                <a:spcPts val="5238"/>
              </a:lnSpc>
            </a:pPr>
            <a:r>
              <a:rPr lang="en-US" sz="5400">
                <a:solidFill>
                  <a:srgbClr val="000000"/>
                </a:solidFill>
                <a:latin typeface="DM Sans Bold"/>
                <a:ea typeface="DM Sans Bold"/>
                <a:cs typeface="DM Sans Bold"/>
                <a:sym typeface="DM Sans Bold"/>
              </a:rPr>
              <a:t>Step 5: Temporal Trends</a:t>
            </a:r>
          </a:p>
        </p:txBody>
      </p:sp>
      <p:sp>
        <p:nvSpPr>
          <p:cNvPr name="TextBox 4" id="4"/>
          <p:cNvSpPr txBox="true"/>
          <p:nvPr/>
        </p:nvSpPr>
        <p:spPr>
          <a:xfrm rot="0">
            <a:off x="991720" y="2310120"/>
            <a:ext cx="7269003" cy="8912663"/>
          </a:xfrm>
          <a:prstGeom prst="rect">
            <a:avLst/>
          </a:prstGeom>
        </p:spPr>
        <p:txBody>
          <a:bodyPr anchor="t" rtlCol="false" tIns="0" lIns="0" bIns="0" rIns="0">
            <a:spAutoFit/>
          </a:bodyPr>
          <a:lstStyle/>
          <a:p>
            <a:pPr algn="l">
              <a:lnSpc>
                <a:spcPts val="2893"/>
              </a:lnSpc>
            </a:pPr>
            <a:r>
              <a:rPr lang="en-US" sz="2143" spc="128">
                <a:solidFill>
                  <a:srgbClr val="000000"/>
                </a:solidFill>
                <a:latin typeface="DM Sans"/>
                <a:ea typeface="DM Sans"/>
                <a:cs typeface="DM Sans"/>
                <a:sym typeface="DM Sans"/>
              </a:rPr>
              <a:t># Extract date from 'publishedAt'</a:t>
            </a:r>
          </a:p>
          <a:p>
            <a:pPr algn="l">
              <a:lnSpc>
                <a:spcPts val="2893"/>
              </a:lnSpc>
            </a:pPr>
            <a:r>
              <a:rPr lang="en-US" sz="2143" spc="128">
                <a:solidFill>
                  <a:srgbClr val="000000"/>
                </a:solidFill>
                <a:latin typeface="DM Sans"/>
                <a:ea typeface="DM Sans"/>
                <a:cs typeface="DM Sans"/>
                <a:sym typeface="DM Sans"/>
              </a:rPr>
              <a:t>df['publish_date'] = df['publishedAt'].dt.date</a:t>
            </a:r>
          </a:p>
          <a:p>
            <a:pPr algn="l">
              <a:lnSpc>
                <a:spcPts val="2893"/>
              </a:lnSpc>
            </a:pPr>
          </a:p>
          <a:p>
            <a:pPr algn="l">
              <a:lnSpc>
                <a:spcPts val="2893"/>
              </a:lnSpc>
            </a:pPr>
            <a:r>
              <a:rPr lang="en-US" sz="2143" spc="128">
                <a:solidFill>
                  <a:srgbClr val="000000"/>
                </a:solidFill>
                <a:latin typeface="DM Sans"/>
                <a:ea typeface="DM Sans"/>
                <a:cs typeface="DM Sans"/>
                <a:sym typeface="DM Sans"/>
              </a:rPr>
              <a:t># Group by publish date and calculate mean metrics</a:t>
            </a:r>
          </a:p>
          <a:p>
            <a:pPr algn="l">
              <a:lnSpc>
                <a:spcPts val="2893"/>
              </a:lnSpc>
            </a:pPr>
            <a:r>
              <a:rPr lang="en-US" sz="2143" spc="128">
                <a:solidFill>
                  <a:srgbClr val="000000"/>
                </a:solidFill>
                <a:latin typeface="DM Sans"/>
                <a:ea typeface="DM Sans"/>
                <a:cs typeface="DM Sans"/>
                <a:sym typeface="DM Sans"/>
              </a:rPr>
              <a:t>daily_metrics = df.groupby('publish_date').mean()[['viewCount', 'likeCount', 'commentCount']]</a:t>
            </a:r>
          </a:p>
          <a:p>
            <a:pPr algn="l">
              <a:lnSpc>
                <a:spcPts val="2893"/>
              </a:lnSpc>
            </a:pPr>
            <a:r>
              <a:rPr lang="en-US" sz="2143" spc="128">
                <a:solidFill>
                  <a:srgbClr val="000000"/>
                </a:solidFill>
                <a:latin typeface="DM Sans"/>
                <a:ea typeface="DM Sans"/>
                <a:cs typeface="DM Sans"/>
                <a:sym typeface="DM Sans"/>
              </a:rPr>
              <a:t>print(daily_metrics)</a:t>
            </a:r>
          </a:p>
          <a:p>
            <a:pPr algn="l">
              <a:lnSpc>
                <a:spcPts val="2893"/>
              </a:lnSpc>
            </a:pPr>
          </a:p>
          <a:p>
            <a:pPr algn="l">
              <a:lnSpc>
                <a:spcPts val="2893"/>
              </a:lnSpc>
            </a:pPr>
            <a:r>
              <a:rPr lang="en-US" sz="2143" spc="128">
                <a:solidFill>
                  <a:srgbClr val="000000"/>
                </a:solidFill>
                <a:latin typeface="DM Sans"/>
                <a:ea typeface="DM Sans"/>
                <a:cs typeface="DM Sans"/>
                <a:sym typeface="DM Sans"/>
              </a:rPr>
              <a:t># Plot metrics over time</a:t>
            </a:r>
          </a:p>
          <a:p>
            <a:pPr algn="l">
              <a:lnSpc>
                <a:spcPts val="2893"/>
              </a:lnSpc>
            </a:pPr>
            <a:r>
              <a:rPr lang="en-US" sz="2143" spc="128">
                <a:solidFill>
                  <a:srgbClr val="000000"/>
                </a:solidFill>
                <a:latin typeface="DM Sans"/>
                <a:ea typeface="DM Sans"/>
                <a:cs typeface="DM Sans"/>
                <a:sym typeface="DM Sans"/>
              </a:rPr>
              <a:t>daily_metrics.plot(figsize=(15, 5))</a:t>
            </a:r>
          </a:p>
          <a:p>
            <a:pPr algn="l">
              <a:lnSpc>
                <a:spcPts val="2893"/>
              </a:lnSpc>
            </a:pPr>
            <a:r>
              <a:rPr lang="en-US" sz="2143" spc="128">
                <a:solidFill>
                  <a:srgbClr val="000000"/>
                </a:solidFill>
                <a:latin typeface="DM Sans"/>
                <a:ea typeface="DM Sans"/>
                <a:cs typeface="DM Sans"/>
                <a:sym typeface="DM Sans"/>
              </a:rPr>
              <a:t>plt.title('Daily Average Metrics Over Time')</a:t>
            </a:r>
          </a:p>
          <a:p>
            <a:pPr algn="l">
              <a:lnSpc>
                <a:spcPts val="2893"/>
              </a:lnSpc>
            </a:pPr>
            <a:r>
              <a:rPr lang="en-US" sz="2143" spc="128">
                <a:solidFill>
                  <a:srgbClr val="000000"/>
                </a:solidFill>
                <a:latin typeface="DM Sans"/>
                <a:ea typeface="DM Sans"/>
                <a:cs typeface="DM Sans"/>
                <a:sym typeface="DM Sans"/>
              </a:rPr>
              <a:t>plt.xlabel('Date')</a:t>
            </a:r>
          </a:p>
          <a:p>
            <a:pPr algn="l">
              <a:lnSpc>
                <a:spcPts val="2893"/>
              </a:lnSpc>
            </a:pPr>
            <a:r>
              <a:rPr lang="en-US" sz="2143" spc="128">
                <a:solidFill>
                  <a:srgbClr val="000000"/>
                </a:solidFill>
                <a:latin typeface="DM Sans"/>
                <a:ea typeface="DM Sans"/>
                <a:cs typeface="DM Sans"/>
                <a:sym typeface="DM Sans"/>
              </a:rPr>
              <a:t>plt.ylabel('Average Count')</a:t>
            </a:r>
          </a:p>
          <a:p>
            <a:pPr algn="l">
              <a:lnSpc>
                <a:spcPts val="2893"/>
              </a:lnSpc>
            </a:pPr>
            <a:r>
              <a:rPr lang="en-US" sz="2143" spc="128">
                <a:solidFill>
                  <a:srgbClr val="000000"/>
                </a:solidFill>
                <a:latin typeface="DM Sans"/>
                <a:ea typeface="DM Sans"/>
                <a:cs typeface="DM Sans"/>
                <a:sym typeface="DM Sans"/>
              </a:rPr>
              <a:t>plt.show()</a:t>
            </a:r>
          </a:p>
          <a:p>
            <a:pPr algn="l">
              <a:lnSpc>
                <a:spcPts val="2893"/>
              </a:lnSpc>
            </a:pPr>
          </a:p>
          <a:p>
            <a:pPr algn="l">
              <a:lnSpc>
                <a:spcPts val="2893"/>
              </a:lnSpc>
            </a:pPr>
            <a:r>
              <a:rPr lang="en-US" sz="2143" spc="128">
                <a:solidFill>
                  <a:srgbClr val="000000"/>
                </a:solidFill>
                <a:latin typeface="DM Sans"/>
                <a:ea typeface="DM Sans"/>
                <a:cs typeface="DM Sans"/>
                <a:sym typeface="DM Sans"/>
              </a:rPr>
              <a:t># Identify peak publishing times</a:t>
            </a:r>
          </a:p>
          <a:p>
            <a:pPr algn="l">
              <a:lnSpc>
                <a:spcPts val="2893"/>
              </a:lnSpc>
            </a:pPr>
            <a:r>
              <a:rPr lang="en-US" sz="2143" spc="128">
                <a:solidFill>
                  <a:srgbClr val="000000"/>
                </a:solidFill>
                <a:latin typeface="DM Sans"/>
                <a:ea typeface="DM Sans"/>
                <a:cs typeface="DM Sans"/>
                <a:sym typeface="DM Sans"/>
              </a:rPr>
              <a:t>df['publish_hour'] = df['publishedAt'].dt.hour</a:t>
            </a:r>
          </a:p>
          <a:p>
            <a:pPr algn="l">
              <a:lnSpc>
                <a:spcPts val="2893"/>
              </a:lnSpc>
            </a:pPr>
            <a:r>
              <a:rPr lang="en-US" sz="2143" spc="128">
                <a:solidFill>
                  <a:srgbClr val="000000"/>
                </a:solidFill>
                <a:latin typeface="DM Sans"/>
                <a:ea typeface="DM Sans"/>
                <a:cs typeface="DM Sans"/>
                <a:sym typeface="DM Sans"/>
              </a:rPr>
              <a:t>peak_hours = df['publish_hour'].value_counts().sort_index()</a:t>
            </a:r>
          </a:p>
          <a:p>
            <a:pPr algn="l">
              <a:lnSpc>
                <a:spcPts val="2893"/>
              </a:lnSpc>
            </a:pPr>
            <a:r>
              <a:rPr lang="en-US" sz="2143" spc="128">
                <a:solidFill>
                  <a:srgbClr val="000000"/>
                </a:solidFill>
                <a:latin typeface="DM Sans"/>
                <a:ea typeface="DM Sans"/>
                <a:cs typeface="DM Sans"/>
                <a:sym typeface="DM Sans"/>
              </a:rPr>
              <a:t>print(peak_hours)</a:t>
            </a:r>
          </a:p>
          <a:p>
            <a:pPr algn="l">
              <a:lnSpc>
                <a:spcPts val="2893"/>
              </a:lnSpc>
            </a:pPr>
          </a:p>
          <a:p>
            <a:pPr algn="l">
              <a:lnSpc>
                <a:spcPts val="4783"/>
              </a:lnSpc>
            </a:pPr>
          </a:p>
          <a:p>
            <a:pPr algn="l" marL="0" indent="0" lvl="0">
              <a:lnSpc>
                <a:spcPts val="2893"/>
              </a:lnSpc>
              <a:spcBef>
                <a:spcPct val="0"/>
              </a:spcBef>
            </a:pP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10" id="10"/>
          <p:cNvSpPr txBox="true"/>
          <p:nvPr/>
        </p:nvSpPr>
        <p:spPr>
          <a:xfrm rot="0">
            <a:off x="8656069" y="2924487"/>
            <a:ext cx="8998577" cy="6708314"/>
          </a:xfrm>
          <a:prstGeom prst="rect">
            <a:avLst/>
          </a:prstGeom>
        </p:spPr>
        <p:txBody>
          <a:bodyPr anchor="t" rtlCol="false" tIns="0" lIns="0" bIns="0" rIns="0">
            <a:spAutoFit/>
          </a:bodyPr>
          <a:lstStyle/>
          <a:p>
            <a:pPr algn="ctr">
              <a:lnSpc>
                <a:spcPts val="3525"/>
              </a:lnSpc>
            </a:pPr>
            <a:r>
              <a:rPr lang="en-US" sz="2518" spc="151">
                <a:solidFill>
                  <a:srgbClr val="000000"/>
                </a:solidFill>
                <a:latin typeface="Canva Sans"/>
                <a:ea typeface="Canva Sans"/>
                <a:cs typeface="Canva Sans"/>
                <a:sym typeface="Canva Sans"/>
              </a:rPr>
              <a:t># Identify peak publishing times</a:t>
            </a:r>
          </a:p>
          <a:p>
            <a:pPr algn="ctr">
              <a:lnSpc>
                <a:spcPts val="3525"/>
              </a:lnSpc>
            </a:pPr>
            <a:r>
              <a:rPr lang="en-US" sz="2518" spc="151">
                <a:solidFill>
                  <a:srgbClr val="000000"/>
                </a:solidFill>
                <a:latin typeface="Canva Sans"/>
                <a:ea typeface="Canva Sans"/>
                <a:cs typeface="Canva Sans"/>
                <a:sym typeface="Canva Sans"/>
              </a:rPr>
              <a:t>df['publish_hour'] = df['publishedAt'].dt.hour</a:t>
            </a:r>
          </a:p>
          <a:p>
            <a:pPr algn="ctr">
              <a:lnSpc>
                <a:spcPts val="3525"/>
              </a:lnSpc>
            </a:pPr>
            <a:r>
              <a:rPr lang="en-US" sz="2518" spc="151">
                <a:solidFill>
                  <a:srgbClr val="000000"/>
                </a:solidFill>
                <a:latin typeface="Canva Sans"/>
                <a:ea typeface="Canva Sans"/>
                <a:cs typeface="Canva Sans"/>
                <a:sym typeface="Canva Sans"/>
              </a:rPr>
              <a:t>peak_hours = df['publish_hour'].value_counts().sort_index()</a:t>
            </a:r>
          </a:p>
          <a:p>
            <a:pPr algn="ctr">
              <a:lnSpc>
                <a:spcPts val="3525"/>
              </a:lnSpc>
            </a:pPr>
            <a:r>
              <a:rPr lang="en-US" sz="2518" spc="151">
                <a:solidFill>
                  <a:srgbClr val="000000"/>
                </a:solidFill>
                <a:latin typeface="Canva Sans"/>
                <a:ea typeface="Canva Sans"/>
                <a:cs typeface="Canva Sans"/>
                <a:sym typeface="Canva Sans"/>
              </a:rPr>
              <a:t>print(peak_hours)</a:t>
            </a:r>
          </a:p>
          <a:p>
            <a:pPr algn="ctr">
              <a:lnSpc>
                <a:spcPts val="3525"/>
              </a:lnSpc>
            </a:pPr>
          </a:p>
          <a:p>
            <a:pPr algn="ctr">
              <a:lnSpc>
                <a:spcPts val="3525"/>
              </a:lnSpc>
            </a:pPr>
            <a:r>
              <a:rPr lang="en-US" sz="2518" spc="151">
                <a:solidFill>
                  <a:srgbClr val="000000"/>
                </a:solidFill>
                <a:latin typeface="Canva Sans"/>
                <a:ea typeface="Canva Sans"/>
                <a:cs typeface="Canva Sans"/>
                <a:sym typeface="Canva Sans"/>
              </a:rPr>
              <a:t># Plot peak publishing times</a:t>
            </a:r>
          </a:p>
          <a:p>
            <a:pPr algn="ctr">
              <a:lnSpc>
                <a:spcPts val="3525"/>
              </a:lnSpc>
            </a:pPr>
            <a:r>
              <a:rPr lang="en-US" sz="2518" spc="151">
                <a:solidFill>
                  <a:srgbClr val="000000"/>
                </a:solidFill>
                <a:latin typeface="Canva Sans"/>
                <a:ea typeface="Canva Sans"/>
                <a:cs typeface="Canva Sans"/>
                <a:sym typeface="Canva Sans"/>
              </a:rPr>
              <a:t>plt.figure(figsize=(10, 5))</a:t>
            </a:r>
          </a:p>
          <a:p>
            <a:pPr algn="ctr">
              <a:lnSpc>
                <a:spcPts val="3525"/>
              </a:lnSpc>
            </a:pPr>
            <a:r>
              <a:rPr lang="en-US" sz="2518" spc="151">
                <a:solidFill>
                  <a:srgbClr val="000000"/>
                </a:solidFill>
                <a:latin typeface="Canva Sans"/>
                <a:ea typeface="Canva Sans"/>
                <a:cs typeface="Canva Sans"/>
                <a:sym typeface="Canva Sans"/>
              </a:rPr>
              <a:t>sns.barplot(x=peak_hours.index, y=peak_hours.values)</a:t>
            </a:r>
          </a:p>
          <a:p>
            <a:pPr algn="ctr">
              <a:lnSpc>
                <a:spcPts val="3525"/>
              </a:lnSpc>
            </a:pPr>
            <a:r>
              <a:rPr lang="en-US" sz="2518" spc="151">
                <a:solidFill>
                  <a:srgbClr val="000000"/>
                </a:solidFill>
                <a:latin typeface="Canva Sans"/>
                <a:ea typeface="Canva Sans"/>
                <a:cs typeface="Canva Sans"/>
                <a:sym typeface="Canva Sans"/>
              </a:rPr>
              <a:t>plt.title('Peak Publishing Hours')</a:t>
            </a:r>
          </a:p>
          <a:p>
            <a:pPr algn="ctr">
              <a:lnSpc>
                <a:spcPts val="3525"/>
              </a:lnSpc>
            </a:pPr>
            <a:r>
              <a:rPr lang="en-US" sz="2518" spc="151">
                <a:solidFill>
                  <a:srgbClr val="000000"/>
                </a:solidFill>
                <a:latin typeface="Canva Sans"/>
                <a:ea typeface="Canva Sans"/>
                <a:cs typeface="Canva Sans"/>
                <a:sym typeface="Canva Sans"/>
              </a:rPr>
              <a:t>plt.xlabel('Hour of the Day')</a:t>
            </a:r>
          </a:p>
          <a:p>
            <a:pPr algn="ctr">
              <a:lnSpc>
                <a:spcPts val="3525"/>
              </a:lnSpc>
            </a:pPr>
            <a:r>
              <a:rPr lang="en-US" sz="2518" spc="151">
                <a:solidFill>
                  <a:srgbClr val="000000"/>
                </a:solidFill>
                <a:latin typeface="Canva Sans"/>
                <a:ea typeface="Canva Sans"/>
                <a:cs typeface="Canva Sans"/>
                <a:sym typeface="Canva Sans"/>
              </a:rPr>
              <a:t>plt.ylabel('Number of Videos Published')</a:t>
            </a:r>
          </a:p>
          <a:p>
            <a:pPr algn="ctr">
              <a:lnSpc>
                <a:spcPts val="3525"/>
              </a:lnSpc>
            </a:pPr>
            <a:r>
              <a:rPr lang="en-US" sz="2518" spc="151">
                <a:solidFill>
                  <a:srgbClr val="000000"/>
                </a:solidFill>
                <a:latin typeface="Canva Sans"/>
                <a:ea typeface="Canva Sans"/>
                <a:cs typeface="Canva Sans"/>
                <a:sym typeface="Canva Sans"/>
              </a:rPr>
              <a:t>plt.show()</a:t>
            </a:r>
          </a:p>
          <a:p>
            <a:pPr algn="ctr">
              <a:lnSpc>
                <a:spcPts val="3525"/>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65685" y="3701875"/>
            <a:ext cx="8228822" cy="3369114"/>
          </a:xfrm>
          <a:prstGeom prst="rect">
            <a:avLst/>
          </a:prstGeom>
        </p:spPr>
        <p:txBody>
          <a:bodyPr anchor="t" rtlCol="false" tIns="0" lIns="0" bIns="0" rIns="0">
            <a:spAutoFit/>
          </a:bodyPr>
          <a:lstStyle/>
          <a:p>
            <a:pPr algn="ctr">
              <a:lnSpc>
                <a:spcPts val="12914"/>
              </a:lnSpc>
            </a:pPr>
            <a:r>
              <a:rPr lang="en-US" sz="13314">
                <a:solidFill>
                  <a:srgbClr val="000000"/>
                </a:solidFill>
                <a:latin typeface="DM Sans"/>
                <a:ea typeface="DM Sans"/>
                <a:cs typeface="DM Sans"/>
                <a:sym typeface="DM Sans"/>
              </a:rPr>
              <a:t>THANK YOU</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803043" y="2091045"/>
            <a:ext cx="4456257" cy="4342825"/>
          </a:xfrm>
          <a:custGeom>
            <a:avLst/>
            <a:gdLst/>
            <a:ahLst/>
            <a:cxnLst/>
            <a:rect r="r" b="b" t="t" l="l"/>
            <a:pathLst>
              <a:path h="4342825" w="4456257">
                <a:moveTo>
                  <a:pt x="0" y="0"/>
                </a:moveTo>
                <a:lnTo>
                  <a:pt x="4456257" y="0"/>
                </a:lnTo>
                <a:lnTo>
                  <a:pt x="4456257" y="4342826"/>
                </a:lnTo>
                <a:lnTo>
                  <a:pt x="0" y="43428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75818" y="1406408"/>
            <a:ext cx="9901027" cy="934223"/>
          </a:xfrm>
          <a:prstGeom prst="rect">
            <a:avLst/>
          </a:prstGeom>
        </p:spPr>
        <p:txBody>
          <a:bodyPr anchor="t" rtlCol="false" tIns="0" lIns="0" bIns="0" rIns="0">
            <a:spAutoFit/>
          </a:bodyPr>
          <a:lstStyle/>
          <a:p>
            <a:pPr algn="l">
              <a:lnSpc>
                <a:spcPts val="6984"/>
              </a:lnSpc>
            </a:pPr>
            <a:r>
              <a:rPr lang="en-US" sz="7200">
                <a:solidFill>
                  <a:srgbClr val="000000"/>
                </a:solidFill>
                <a:latin typeface="DM Sans Bold"/>
                <a:ea typeface="DM Sans Bold"/>
                <a:cs typeface="DM Sans Bold"/>
                <a:sym typeface="DM Sans Bold"/>
              </a:rPr>
              <a:t>PROBLEM STATEMENT</a:t>
            </a:r>
          </a:p>
        </p:txBody>
      </p:sp>
      <p:sp>
        <p:nvSpPr>
          <p:cNvPr name="TextBox 5" id="5"/>
          <p:cNvSpPr txBox="true"/>
          <p:nvPr/>
        </p:nvSpPr>
        <p:spPr>
          <a:xfrm rot="0">
            <a:off x="1195575" y="2777125"/>
            <a:ext cx="11529348" cy="5893145"/>
          </a:xfrm>
          <a:prstGeom prst="rect">
            <a:avLst/>
          </a:prstGeom>
        </p:spPr>
        <p:txBody>
          <a:bodyPr anchor="t" rtlCol="false" tIns="0" lIns="0" bIns="0" rIns="0">
            <a:spAutoFit/>
          </a:bodyPr>
          <a:lstStyle/>
          <a:p>
            <a:pPr algn="just">
              <a:lnSpc>
                <a:spcPts val="3913"/>
              </a:lnSpc>
            </a:pPr>
            <a:r>
              <a:rPr lang="en-US" sz="2898" spc="173">
                <a:solidFill>
                  <a:srgbClr val="000000"/>
                </a:solidFill>
                <a:latin typeface="DM Sans"/>
                <a:ea typeface="DM Sans"/>
                <a:cs typeface="DM Sans"/>
                <a:sym typeface="DM Sans"/>
              </a:rPr>
              <a:t>This internship project aims to conduct a comprehensive analysis of YouTube songs data using Power BI.</a:t>
            </a:r>
          </a:p>
          <a:p>
            <a:pPr algn="just">
              <a:lnSpc>
                <a:spcPts val="3913"/>
              </a:lnSpc>
            </a:pPr>
            <a:r>
              <a:rPr lang="en-US" sz="2898" spc="173">
                <a:solidFill>
                  <a:srgbClr val="000000"/>
                </a:solidFill>
                <a:latin typeface="DM Sans"/>
                <a:ea typeface="DM Sans"/>
                <a:cs typeface="DM Sans"/>
                <a:sym typeface="DM Sans"/>
              </a:rPr>
              <a:t>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a:t>
            </a:r>
          </a:p>
          <a:p>
            <a:pPr algn="just" marL="0" indent="0" lvl="0">
              <a:lnSpc>
                <a:spcPts val="3913"/>
              </a:lnSpc>
              <a:spcBef>
                <a:spcPct val="0"/>
              </a:spcBef>
            </a:pPr>
            <a:r>
              <a:rPr lang="en-US" sz="2898" spc="173">
                <a:solidFill>
                  <a:srgbClr val="000000"/>
                </a:solidFill>
                <a:latin typeface="DM Sans"/>
                <a:ea typeface="DM Sans"/>
                <a:cs typeface="DM Sans"/>
                <a:sym typeface="DM Sans"/>
              </a:rPr>
              <a:t>optimizing their YouTube song content.</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262935" y="1356639"/>
            <a:ext cx="5749953" cy="5603591"/>
          </a:xfrm>
          <a:custGeom>
            <a:avLst/>
            <a:gdLst/>
            <a:ahLst/>
            <a:cxnLst/>
            <a:rect r="r" b="b" t="t" l="l"/>
            <a:pathLst>
              <a:path h="5603591" w="5749953">
                <a:moveTo>
                  <a:pt x="0" y="0"/>
                </a:moveTo>
                <a:lnTo>
                  <a:pt x="5749954" y="0"/>
                </a:lnTo>
                <a:lnTo>
                  <a:pt x="5749954" y="5603591"/>
                </a:lnTo>
                <a:lnTo>
                  <a:pt x="0" y="56035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63768" y="1388913"/>
            <a:ext cx="7848753" cy="759980"/>
          </a:xfrm>
          <a:prstGeom prst="rect">
            <a:avLst/>
          </a:prstGeom>
        </p:spPr>
        <p:txBody>
          <a:bodyPr anchor="t" rtlCol="false" tIns="0" lIns="0" bIns="0" rIns="0">
            <a:spAutoFit/>
          </a:bodyPr>
          <a:lstStyle/>
          <a:p>
            <a:pPr algn="l">
              <a:lnSpc>
                <a:spcPts val="5626"/>
              </a:lnSpc>
            </a:pPr>
            <a:r>
              <a:rPr lang="en-US" sz="5800">
                <a:solidFill>
                  <a:srgbClr val="000000"/>
                </a:solidFill>
                <a:latin typeface="DM Sans"/>
                <a:ea typeface="DM Sans"/>
                <a:cs typeface="DM Sans"/>
                <a:sym typeface="DM Sans"/>
              </a:rPr>
              <a:t>Dataset Details</a:t>
            </a:r>
          </a:p>
        </p:txBody>
      </p:sp>
      <p:sp>
        <p:nvSpPr>
          <p:cNvPr name="TextBox 5" id="5"/>
          <p:cNvSpPr txBox="true"/>
          <p:nvPr/>
        </p:nvSpPr>
        <p:spPr>
          <a:xfrm rot="0">
            <a:off x="741868" y="2348919"/>
            <a:ext cx="12341454" cy="6909381"/>
          </a:xfrm>
          <a:prstGeom prst="rect">
            <a:avLst/>
          </a:prstGeom>
        </p:spPr>
        <p:txBody>
          <a:bodyPr anchor="t" rtlCol="false" tIns="0" lIns="0" bIns="0" rIns="0">
            <a:spAutoFit/>
          </a:bodyPr>
          <a:lstStyle/>
          <a:p>
            <a:pPr algn="l">
              <a:lnSpc>
                <a:spcPts val="3467"/>
              </a:lnSpc>
            </a:pPr>
            <a:r>
              <a:rPr lang="en-US" sz="2568" spc="154">
                <a:solidFill>
                  <a:srgbClr val="000000"/>
                </a:solidFill>
                <a:latin typeface="DM Sans"/>
                <a:ea typeface="DM Sans"/>
                <a:cs typeface="DM Sans"/>
                <a:sym typeface="DM Sans"/>
              </a:rPr>
              <a:t>1. video_id: Unique identifier for each YouTube video.</a:t>
            </a:r>
          </a:p>
          <a:p>
            <a:pPr algn="l">
              <a:lnSpc>
                <a:spcPts val="3467"/>
              </a:lnSpc>
            </a:pPr>
            <a:r>
              <a:rPr lang="en-US" sz="2568" spc="154">
                <a:solidFill>
                  <a:srgbClr val="000000"/>
                </a:solidFill>
                <a:latin typeface="DM Sans"/>
                <a:ea typeface="DM Sans"/>
                <a:cs typeface="DM Sans"/>
                <a:sym typeface="DM Sans"/>
              </a:rPr>
              <a:t>2. channelTitle: Title of the YouTube channel publishing the song.</a:t>
            </a:r>
          </a:p>
          <a:p>
            <a:pPr algn="l">
              <a:lnSpc>
                <a:spcPts val="3467"/>
              </a:lnSpc>
            </a:pPr>
            <a:r>
              <a:rPr lang="en-US" sz="2568" spc="154">
                <a:solidFill>
                  <a:srgbClr val="000000"/>
                </a:solidFill>
                <a:latin typeface="DM Sans"/>
                <a:ea typeface="DM Sans"/>
                <a:cs typeface="DM Sans"/>
                <a:sym typeface="DM Sans"/>
              </a:rPr>
              <a:t>3. title: Title of the YouTube song video.</a:t>
            </a:r>
          </a:p>
          <a:p>
            <a:pPr algn="l">
              <a:lnSpc>
                <a:spcPts val="3467"/>
              </a:lnSpc>
            </a:pPr>
            <a:r>
              <a:rPr lang="en-US" sz="2568" spc="154">
                <a:solidFill>
                  <a:srgbClr val="000000"/>
                </a:solidFill>
                <a:latin typeface="DM Sans"/>
                <a:ea typeface="DM Sans"/>
                <a:cs typeface="DM Sans"/>
                <a:sym typeface="DM Sans"/>
              </a:rPr>
              <a:t>4. description: Description provided for the YouTube song video.</a:t>
            </a:r>
          </a:p>
          <a:p>
            <a:pPr algn="l">
              <a:lnSpc>
                <a:spcPts val="3467"/>
              </a:lnSpc>
            </a:pPr>
            <a:r>
              <a:rPr lang="en-US" sz="2568" spc="154">
                <a:solidFill>
                  <a:srgbClr val="000000"/>
                </a:solidFill>
                <a:latin typeface="DM Sans"/>
                <a:ea typeface="DM Sans"/>
                <a:cs typeface="DM Sans"/>
                <a:sym typeface="DM Sans"/>
              </a:rPr>
              <a:t>5. tags: Tags associated with the YouTube song video.</a:t>
            </a:r>
          </a:p>
          <a:p>
            <a:pPr algn="l">
              <a:lnSpc>
                <a:spcPts val="3467"/>
              </a:lnSpc>
            </a:pPr>
            <a:r>
              <a:rPr lang="en-US" sz="2568" spc="154">
                <a:solidFill>
                  <a:srgbClr val="000000"/>
                </a:solidFill>
                <a:latin typeface="DM Sans"/>
                <a:ea typeface="DM Sans"/>
                <a:cs typeface="DM Sans"/>
                <a:sym typeface="DM Sans"/>
              </a:rPr>
              <a:t>6. publishedAt: Date and time when the YouTube song video was published.</a:t>
            </a:r>
          </a:p>
          <a:p>
            <a:pPr algn="l">
              <a:lnSpc>
                <a:spcPts val="3467"/>
              </a:lnSpc>
            </a:pPr>
            <a:r>
              <a:rPr lang="en-US" sz="2568" spc="154">
                <a:solidFill>
                  <a:srgbClr val="000000"/>
                </a:solidFill>
                <a:latin typeface="DM Sans"/>
                <a:ea typeface="DM Sans"/>
                <a:cs typeface="DM Sans"/>
                <a:sym typeface="DM Sans"/>
              </a:rPr>
              <a:t>7. viewCount: Number of views received by the YouTube song video.</a:t>
            </a:r>
          </a:p>
          <a:p>
            <a:pPr algn="l">
              <a:lnSpc>
                <a:spcPts val="3467"/>
              </a:lnSpc>
            </a:pPr>
            <a:r>
              <a:rPr lang="en-US" sz="2568" spc="154">
                <a:solidFill>
                  <a:srgbClr val="000000"/>
                </a:solidFill>
                <a:latin typeface="DM Sans"/>
                <a:ea typeface="DM Sans"/>
                <a:cs typeface="DM Sans"/>
                <a:sym typeface="DM Sans"/>
              </a:rPr>
              <a:t>8. likeCount: Number of likes received by the YouTube song video.</a:t>
            </a:r>
          </a:p>
          <a:p>
            <a:pPr algn="l">
              <a:lnSpc>
                <a:spcPts val="3467"/>
              </a:lnSpc>
            </a:pPr>
            <a:r>
              <a:rPr lang="en-US" sz="2568" spc="154">
                <a:solidFill>
                  <a:srgbClr val="000000"/>
                </a:solidFill>
                <a:latin typeface="DM Sans"/>
                <a:ea typeface="DM Sans"/>
                <a:cs typeface="DM Sans"/>
                <a:sym typeface="DM Sans"/>
              </a:rPr>
              <a:t>9. favoriteCount: Number of times the YouTube song video has been marked as a favorite.</a:t>
            </a:r>
          </a:p>
          <a:p>
            <a:pPr algn="l">
              <a:lnSpc>
                <a:spcPts val="3467"/>
              </a:lnSpc>
            </a:pPr>
            <a:r>
              <a:rPr lang="en-US" sz="2568" spc="154">
                <a:solidFill>
                  <a:srgbClr val="000000"/>
                </a:solidFill>
                <a:latin typeface="DM Sans"/>
                <a:ea typeface="DM Sans"/>
                <a:cs typeface="DM Sans"/>
                <a:sym typeface="DM Sans"/>
              </a:rPr>
              <a:t>10. commentCount: Number of comments posted on the YouTube song video.</a:t>
            </a:r>
          </a:p>
          <a:p>
            <a:pPr algn="l">
              <a:lnSpc>
                <a:spcPts val="3467"/>
              </a:lnSpc>
            </a:pPr>
            <a:r>
              <a:rPr lang="en-US" sz="2568" spc="154">
                <a:solidFill>
                  <a:srgbClr val="000000"/>
                </a:solidFill>
                <a:latin typeface="DM Sans"/>
                <a:ea typeface="DM Sans"/>
                <a:cs typeface="DM Sans"/>
                <a:sym typeface="DM Sans"/>
              </a:rPr>
              <a:t>11. duration: Duration of the YouTube song video.</a:t>
            </a:r>
          </a:p>
          <a:p>
            <a:pPr algn="l">
              <a:lnSpc>
                <a:spcPts val="3467"/>
              </a:lnSpc>
            </a:pPr>
            <a:r>
              <a:rPr lang="en-US" sz="2568" spc="154">
                <a:solidFill>
                  <a:srgbClr val="000000"/>
                </a:solidFill>
                <a:latin typeface="DM Sans"/>
                <a:ea typeface="DM Sans"/>
                <a:cs typeface="DM Sans"/>
                <a:sym typeface="DM Sans"/>
              </a:rPr>
              <a:t>12. definition: Video definition or quality (e.g., HD, SD).</a:t>
            </a:r>
          </a:p>
          <a:p>
            <a:pPr algn="l" marL="0" indent="0" lvl="0">
              <a:lnSpc>
                <a:spcPts val="3467"/>
              </a:lnSpc>
              <a:spcBef>
                <a:spcPct val="0"/>
              </a:spcBef>
            </a:pPr>
            <a:r>
              <a:rPr lang="en-US" sz="2568" spc="154">
                <a:solidFill>
                  <a:srgbClr val="000000"/>
                </a:solidFill>
                <a:latin typeface="DM Sans"/>
                <a:ea typeface="DM Sans"/>
                <a:cs typeface="DM Sans"/>
                <a:sym typeface="DM Sans"/>
              </a:rPr>
              <a:t>13. caption: Availability of captions for the YouTube song video.</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994709" y="3379105"/>
            <a:ext cx="4809001" cy="4686590"/>
          </a:xfrm>
          <a:custGeom>
            <a:avLst/>
            <a:gdLst/>
            <a:ahLst/>
            <a:cxnLst/>
            <a:rect r="r" b="b" t="t" l="l"/>
            <a:pathLst>
              <a:path h="4686590" w="4809001">
                <a:moveTo>
                  <a:pt x="0" y="0"/>
                </a:moveTo>
                <a:lnTo>
                  <a:pt x="4809002" y="0"/>
                </a:lnTo>
                <a:lnTo>
                  <a:pt x="4809002" y="4686590"/>
                </a:lnTo>
                <a:lnTo>
                  <a:pt x="0" y="46865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070333" y="1152525"/>
            <a:ext cx="7848753" cy="759980"/>
          </a:xfrm>
          <a:prstGeom prst="rect">
            <a:avLst/>
          </a:prstGeom>
        </p:spPr>
        <p:txBody>
          <a:bodyPr anchor="t" rtlCol="false" tIns="0" lIns="0" bIns="0" rIns="0">
            <a:spAutoFit/>
          </a:bodyPr>
          <a:lstStyle/>
          <a:p>
            <a:pPr algn="l">
              <a:lnSpc>
                <a:spcPts val="5626"/>
              </a:lnSpc>
            </a:pPr>
            <a:r>
              <a:rPr lang="en-US" sz="5800">
                <a:solidFill>
                  <a:srgbClr val="000000"/>
                </a:solidFill>
                <a:latin typeface="DM Sans Bold"/>
                <a:ea typeface="DM Sans Bold"/>
                <a:cs typeface="DM Sans Bold"/>
                <a:sym typeface="DM Sans Bold"/>
              </a:rPr>
              <a:t> Project Objectives</a:t>
            </a:r>
          </a:p>
        </p:txBody>
      </p:sp>
      <p:sp>
        <p:nvSpPr>
          <p:cNvPr name="TextBox 5" id="5"/>
          <p:cNvSpPr txBox="true"/>
          <p:nvPr/>
        </p:nvSpPr>
        <p:spPr>
          <a:xfrm rot="0">
            <a:off x="406127" y="1619288"/>
            <a:ext cx="12814143" cy="8035956"/>
          </a:xfrm>
          <a:prstGeom prst="rect">
            <a:avLst/>
          </a:prstGeom>
        </p:spPr>
        <p:txBody>
          <a:bodyPr anchor="t" rtlCol="false" tIns="0" lIns="0" bIns="0" rIns="0">
            <a:spAutoFit/>
          </a:bodyPr>
          <a:lstStyle/>
          <a:p>
            <a:pPr algn="l">
              <a:lnSpc>
                <a:spcPts val="3558"/>
              </a:lnSpc>
            </a:pPr>
            <a:r>
              <a:rPr lang="en-US" sz="2635" spc="158">
                <a:solidFill>
                  <a:srgbClr val="000000"/>
                </a:solidFill>
                <a:latin typeface="DM Sans"/>
                <a:ea typeface="DM Sans"/>
                <a:cs typeface="DM Sans"/>
                <a:sym typeface="DM Sans"/>
              </a:rPr>
              <a:t>1. Data Cleaning and Preparation:</a:t>
            </a:r>
          </a:p>
          <a:p>
            <a:pPr algn="l">
              <a:lnSpc>
                <a:spcPts val="3558"/>
              </a:lnSpc>
            </a:pPr>
            <a:r>
              <a:rPr lang="en-US" sz="2635" spc="158">
                <a:solidFill>
                  <a:srgbClr val="000000"/>
                </a:solidFill>
                <a:latin typeface="DM Sans"/>
                <a:ea typeface="DM Sans"/>
                <a:cs typeface="DM Sans"/>
                <a:sym typeface="DM Sans"/>
              </a:rPr>
              <a:t>- Clean and preprocess the dataset, handling missing values or outliers.</a:t>
            </a:r>
          </a:p>
          <a:p>
            <a:pPr algn="l">
              <a:lnSpc>
                <a:spcPts val="3558"/>
              </a:lnSpc>
            </a:pPr>
            <a:r>
              <a:rPr lang="en-US" sz="2635" spc="158">
                <a:solidFill>
                  <a:srgbClr val="000000"/>
                </a:solidFill>
                <a:latin typeface="DM Sans"/>
                <a:ea typeface="DM Sans"/>
                <a:cs typeface="DM Sans"/>
                <a:sym typeface="DM Sans"/>
              </a:rPr>
              <a:t>- Convert relevant columns to appropriate data types.</a:t>
            </a:r>
          </a:p>
          <a:p>
            <a:pPr algn="l">
              <a:lnSpc>
                <a:spcPts val="3423"/>
              </a:lnSpc>
            </a:pPr>
            <a:r>
              <a:rPr lang="en-US" sz="2535" spc="152">
                <a:solidFill>
                  <a:srgbClr val="000000"/>
                </a:solidFill>
                <a:latin typeface="DM Sans"/>
                <a:ea typeface="DM Sans"/>
                <a:cs typeface="DM Sans"/>
                <a:sym typeface="DM Sans"/>
              </a:rPr>
              <a:t>2. Exploratory Data Analysis (EDA):</a:t>
            </a:r>
          </a:p>
          <a:p>
            <a:pPr algn="l">
              <a:lnSpc>
                <a:spcPts val="3558"/>
              </a:lnSpc>
            </a:pPr>
            <a:r>
              <a:rPr lang="en-US" sz="2635" spc="158">
                <a:solidFill>
                  <a:srgbClr val="000000"/>
                </a:solidFill>
                <a:latin typeface="DM Sans"/>
                <a:ea typeface="DM Sans"/>
                <a:cs typeface="DM Sans"/>
                <a:sym typeface="DM Sans"/>
              </a:rPr>
              <a:t>- Explore patterns and distributions in view counts, like counts, and comments.</a:t>
            </a:r>
          </a:p>
          <a:p>
            <a:pPr algn="l">
              <a:lnSpc>
                <a:spcPts val="3558"/>
              </a:lnSpc>
            </a:pPr>
            <a:r>
              <a:rPr lang="en-US" sz="2635" spc="158">
                <a:solidFill>
                  <a:srgbClr val="000000"/>
                </a:solidFill>
                <a:latin typeface="DM Sans"/>
                <a:ea typeface="DM Sans"/>
                <a:cs typeface="DM Sans"/>
                <a:sym typeface="DM Sans"/>
              </a:rPr>
              <a:t>- Identify trends in the popularity and engagement of YouTube song videos.</a:t>
            </a:r>
          </a:p>
          <a:p>
            <a:pPr algn="l">
              <a:lnSpc>
                <a:spcPts val="3558"/>
              </a:lnSpc>
            </a:pPr>
            <a:r>
              <a:rPr lang="en-US" sz="2635" spc="158">
                <a:solidFill>
                  <a:srgbClr val="000000"/>
                </a:solidFill>
                <a:latin typeface="DM Sans"/>
                <a:ea typeface="DM Sans"/>
                <a:cs typeface="DM Sans"/>
                <a:sym typeface="DM Sans"/>
              </a:rPr>
              <a:t>3. Content and Channel Analysis:</a:t>
            </a:r>
          </a:p>
          <a:p>
            <a:pPr algn="l">
              <a:lnSpc>
                <a:spcPts val="3558"/>
              </a:lnSpc>
            </a:pPr>
            <a:r>
              <a:rPr lang="en-US" sz="2635" spc="158">
                <a:solidFill>
                  <a:srgbClr val="000000"/>
                </a:solidFill>
                <a:latin typeface="DM Sans"/>
                <a:ea typeface="DM Sans"/>
                <a:cs typeface="DM Sans"/>
                <a:sym typeface="DM Sans"/>
              </a:rPr>
              <a:t>- Analyze the distribution of videos across different channels.</a:t>
            </a:r>
          </a:p>
          <a:p>
            <a:pPr algn="l">
              <a:lnSpc>
                <a:spcPts val="3558"/>
              </a:lnSpc>
            </a:pPr>
            <a:r>
              <a:rPr lang="en-US" sz="2635" spc="158">
                <a:solidFill>
                  <a:srgbClr val="000000"/>
                </a:solidFill>
                <a:latin typeface="DM Sans"/>
                <a:ea typeface="DM Sans"/>
                <a:cs typeface="DM Sans"/>
                <a:sym typeface="DM Sans"/>
              </a:rPr>
              <a:t>- Identify popular tags and their correlation with view counts.</a:t>
            </a:r>
          </a:p>
          <a:p>
            <a:pPr algn="l">
              <a:lnSpc>
                <a:spcPts val="3558"/>
              </a:lnSpc>
            </a:pPr>
            <a:r>
              <a:rPr lang="en-US" sz="2635" spc="158">
                <a:solidFill>
                  <a:srgbClr val="000000"/>
                </a:solidFill>
                <a:latin typeface="DM Sans"/>
                <a:ea typeface="DM Sans"/>
                <a:cs typeface="DM Sans"/>
                <a:sym typeface="DM Sans"/>
              </a:rPr>
              <a:t>4. Temporal Trends:</a:t>
            </a:r>
          </a:p>
          <a:p>
            <a:pPr algn="l">
              <a:lnSpc>
                <a:spcPts val="3558"/>
              </a:lnSpc>
            </a:pPr>
            <a:r>
              <a:rPr lang="en-US" sz="2635" spc="158">
                <a:solidFill>
                  <a:srgbClr val="000000"/>
                </a:solidFill>
                <a:latin typeface="DM Sans"/>
                <a:ea typeface="DM Sans"/>
                <a:cs typeface="DM Sans"/>
                <a:sym typeface="DM Sans"/>
              </a:rPr>
              <a:t>- Explore how YouTube song video metrics vary over time.</a:t>
            </a:r>
          </a:p>
          <a:p>
            <a:pPr algn="l">
              <a:lnSpc>
                <a:spcPts val="3558"/>
              </a:lnSpc>
            </a:pPr>
            <a:r>
              <a:rPr lang="en-US" sz="2635" spc="158">
                <a:solidFill>
                  <a:srgbClr val="000000"/>
                </a:solidFill>
                <a:latin typeface="DM Sans"/>
                <a:ea typeface="DM Sans"/>
                <a:cs typeface="DM Sans"/>
                <a:sym typeface="DM Sans"/>
              </a:rPr>
              <a:t>- Identify peak publishing times and their impact on engagement.</a:t>
            </a:r>
          </a:p>
          <a:p>
            <a:pPr algn="l">
              <a:lnSpc>
                <a:spcPts val="3558"/>
              </a:lnSpc>
            </a:pPr>
            <a:r>
              <a:rPr lang="en-US" sz="2635" spc="158">
                <a:solidFill>
                  <a:srgbClr val="000000"/>
                </a:solidFill>
                <a:latin typeface="DM Sans"/>
                <a:ea typeface="DM Sans"/>
                <a:cs typeface="DM Sans"/>
                <a:sym typeface="DM Sans"/>
              </a:rPr>
              <a:t>5. User Engagement Insights:</a:t>
            </a:r>
          </a:p>
          <a:p>
            <a:pPr algn="l">
              <a:lnSpc>
                <a:spcPts val="3558"/>
              </a:lnSpc>
            </a:pPr>
            <a:r>
              <a:rPr lang="en-US" sz="2635" spc="158">
                <a:solidFill>
                  <a:srgbClr val="000000"/>
                </a:solidFill>
                <a:latin typeface="DM Sans"/>
                <a:ea typeface="DM Sans"/>
                <a:cs typeface="DM Sans"/>
                <a:sym typeface="DM Sans"/>
              </a:rPr>
              <a:t>- Investigate relationships between likes, comments, and views.</a:t>
            </a:r>
          </a:p>
          <a:p>
            <a:pPr algn="l" marL="0" indent="0" lvl="0">
              <a:lnSpc>
                <a:spcPts val="3637"/>
              </a:lnSpc>
              <a:spcBef>
                <a:spcPct val="0"/>
              </a:spcBef>
            </a:pPr>
            <a:r>
              <a:rPr lang="en-US" sz="2694" spc="161">
                <a:solidFill>
                  <a:srgbClr val="000000"/>
                </a:solidFill>
                <a:latin typeface="DM Sans"/>
                <a:ea typeface="DM Sans"/>
                <a:cs typeface="DM Sans"/>
                <a:sym typeface="DM Sans"/>
              </a:rPr>
              <a:t>- Identify factors influencing user engagement with YouTube song videos.</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95247" y="2119787"/>
            <a:ext cx="7848753" cy="797318"/>
          </a:xfrm>
          <a:prstGeom prst="rect">
            <a:avLst/>
          </a:prstGeom>
        </p:spPr>
        <p:txBody>
          <a:bodyPr anchor="t" rtlCol="false" tIns="0" lIns="0" bIns="0" rIns="0">
            <a:spAutoFit/>
          </a:bodyPr>
          <a:lstStyle/>
          <a:p>
            <a:pPr algn="l">
              <a:lnSpc>
                <a:spcPts val="5917"/>
              </a:lnSpc>
            </a:pPr>
            <a:r>
              <a:rPr lang="en-US" sz="6100">
                <a:solidFill>
                  <a:srgbClr val="000000"/>
                </a:solidFill>
                <a:latin typeface="DM Sans Bold"/>
                <a:ea typeface="DM Sans Bold"/>
                <a:cs typeface="DM Sans Bold"/>
                <a:sym typeface="DM Sans Bold"/>
              </a:rPr>
              <a:t>Deliverables</a:t>
            </a:r>
          </a:p>
        </p:txBody>
      </p:sp>
      <p:sp>
        <p:nvSpPr>
          <p:cNvPr name="TextBox 5" id="5"/>
          <p:cNvSpPr txBox="true"/>
          <p:nvPr/>
        </p:nvSpPr>
        <p:spPr>
          <a:xfrm rot="0">
            <a:off x="1028700" y="3134382"/>
            <a:ext cx="9335618" cy="4380469"/>
          </a:xfrm>
          <a:prstGeom prst="rect">
            <a:avLst/>
          </a:prstGeom>
        </p:spPr>
        <p:txBody>
          <a:bodyPr anchor="t" rtlCol="false" tIns="0" lIns="0" bIns="0" rIns="0">
            <a:spAutoFit/>
          </a:bodyPr>
          <a:lstStyle/>
          <a:p>
            <a:pPr algn="l">
              <a:lnSpc>
                <a:spcPts val="4083"/>
              </a:lnSpc>
            </a:pPr>
            <a:r>
              <a:rPr lang="en-US" sz="3024" spc="181">
                <a:solidFill>
                  <a:srgbClr val="000000"/>
                </a:solidFill>
                <a:latin typeface="DM Sans"/>
                <a:ea typeface="DM Sans"/>
                <a:cs typeface="DM Sans"/>
                <a:sym typeface="DM Sans"/>
              </a:rPr>
              <a:t>- Interactive Power BI dashboards showcasing visualizations of YouTube song data trends.</a:t>
            </a:r>
          </a:p>
          <a:p>
            <a:pPr algn="l">
              <a:lnSpc>
                <a:spcPts val="4083"/>
              </a:lnSpc>
            </a:pPr>
            <a:r>
              <a:rPr lang="en-US" sz="3024" spc="181">
                <a:solidFill>
                  <a:srgbClr val="000000"/>
                </a:solidFill>
                <a:latin typeface="DM Sans"/>
                <a:ea typeface="DM Sans"/>
                <a:cs typeface="DM Sans"/>
                <a:sym typeface="DM Sans"/>
              </a:rPr>
              <a:t>- Reports detailing channel and content analysis, temporal trends, and user engagement insights.</a:t>
            </a:r>
          </a:p>
          <a:p>
            <a:pPr algn="l" marL="0" indent="0" lvl="0">
              <a:lnSpc>
                <a:spcPts val="4873"/>
              </a:lnSpc>
              <a:spcBef>
                <a:spcPct val="0"/>
              </a:spcBef>
            </a:pPr>
            <a:r>
              <a:rPr lang="en-US" sz="3610" spc="216">
                <a:solidFill>
                  <a:srgbClr val="000000"/>
                </a:solidFill>
                <a:latin typeface="DM Sans"/>
                <a:ea typeface="DM Sans"/>
                <a:cs typeface="DM Sans"/>
                <a:sym typeface="DM Sans"/>
              </a:rPr>
              <a:t>- Recommendations for content creators and stakeholders to enhance YouTube song video performance.</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939122"/>
            <a:ext cx="7848753" cy="700671"/>
          </a:xfrm>
          <a:prstGeom prst="rect">
            <a:avLst/>
          </a:prstGeom>
        </p:spPr>
        <p:txBody>
          <a:bodyPr anchor="t" rtlCol="false" tIns="0" lIns="0" bIns="0" rIns="0">
            <a:spAutoFit/>
          </a:bodyPr>
          <a:lstStyle/>
          <a:p>
            <a:pPr algn="l">
              <a:lnSpc>
                <a:spcPts val="5238"/>
              </a:lnSpc>
            </a:pPr>
          </a:p>
        </p:txBody>
      </p:sp>
      <p:sp>
        <p:nvSpPr>
          <p:cNvPr name="TextBox 5" id="5"/>
          <p:cNvSpPr txBox="true"/>
          <p:nvPr/>
        </p:nvSpPr>
        <p:spPr>
          <a:xfrm rot="0">
            <a:off x="1504950" y="3184682"/>
            <a:ext cx="8810787" cy="5548945"/>
          </a:xfrm>
          <a:prstGeom prst="rect">
            <a:avLst/>
          </a:prstGeom>
        </p:spPr>
        <p:txBody>
          <a:bodyPr anchor="t" rtlCol="false" tIns="0" lIns="0" bIns="0" rIns="0">
            <a:spAutoFit/>
          </a:bodyPr>
          <a:lstStyle/>
          <a:p>
            <a:pPr algn="l">
              <a:lnSpc>
                <a:spcPts val="4144"/>
              </a:lnSpc>
            </a:pPr>
            <a:r>
              <a:rPr lang="en-US" sz="3070" spc="184">
                <a:solidFill>
                  <a:srgbClr val="000000"/>
                </a:solidFill>
                <a:latin typeface="DM Sans"/>
                <a:ea typeface="DM Sans"/>
                <a:cs typeface="DM Sans"/>
                <a:sym typeface="DM Sans"/>
              </a:rPr>
              <a:t>import pandas as pd</a:t>
            </a:r>
          </a:p>
          <a:p>
            <a:pPr algn="l">
              <a:lnSpc>
                <a:spcPts val="4144"/>
              </a:lnSpc>
            </a:pPr>
          </a:p>
          <a:p>
            <a:pPr algn="l">
              <a:lnSpc>
                <a:spcPts val="4144"/>
              </a:lnSpc>
            </a:pPr>
            <a:r>
              <a:rPr lang="en-US" sz="3070" spc="184">
                <a:solidFill>
                  <a:srgbClr val="000000"/>
                </a:solidFill>
                <a:latin typeface="DM Sans"/>
                <a:ea typeface="DM Sans"/>
                <a:cs typeface="DM Sans"/>
                <a:sym typeface="DM Sans"/>
              </a:rPr>
              <a:t># Load the dataset from the provided Excel file</a:t>
            </a:r>
          </a:p>
          <a:p>
            <a:pPr algn="l">
              <a:lnSpc>
                <a:spcPts val="4144"/>
              </a:lnSpc>
            </a:pPr>
            <a:r>
              <a:rPr lang="en-US" sz="3070" spc="184">
                <a:solidFill>
                  <a:srgbClr val="000000"/>
                </a:solidFill>
                <a:latin typeface="DM Sans"/>
                <a:ea typeface="DM Sans"/>
                <a:cs typeface="DM Sans"/>
                <a:sym typeface="DM Sans"/>
              </a:rPr>
              <a:t>file_path = 'path_to_your_file/songs.xlsx'</a:t>
            </a:r>
          </a:p>
          <a:p>
            <a:pPr algn="l">
              <a:lnSpc>
                <a:spcPts val="4144"/>
              </a:lnSpc>
            </a:pPr>
            <a:r>
              <a:rPr lang="en-US" sz="3070" spc="184">
                <a:solidFill>
                  <a:srgbClr val="000000"/>
                </a:solidFill>
                <a:latin typeface="DM Sans"/>
                <a:ea typeface="DM Sans"/>
                <a:cs typeface="DM Sans"/>
                <a:sym typeface="DM Sans"/>
              </a:rPr>
              <a:t>df = pd.read_excel(file_path)</a:t>
            </a:r>
          </a:p>
          <a:p>
            <a:pPr algn="l">
              <a:lnSpc>
                <a:spcPts val="4144"/>
              </a:lnSpc>
            </a:pPr>
          </a:p>
          <a:p>
            <a:pPr algn="l">
              <a:lnSpc>
                <a:spcPts val="4144"/>
              </a:lnSpc>
            </a:pPr>
            <a:r>
              <a:rPr lang="en-US" sz="3070" spc="184">
                <a:solidFill>
                  <a:srgbClr val="000000"/>
                </a:solidFill>
                <a:latin typeface="DM Sans"/>
                <a:ea typeface="DM Sans"/>
                <a:cs typeface="DM Sans"/>
                <a:sym typeface="DM Sans"/>
              </a:rPr>
              <a:t># Display the first few rows of the dataframe</a:t>
            </a:r>
          </a:p>
          <a:p>
            <a:pPr algn="l">
              <a:lnSpc>
                <a:spcPts val="4144"/>
              </a:lnSpc>
            </a:pPr>
            <a:r>
              <a:rPr lang="en-US" sz="3070" spc="184">
                <a:solidFill>
                  <a:srgbClr val="000000"/>
                </a:solidFill>
                <a:latin typeface="DM Sans"/>
                <a:ea typeface="DM Sans"/>
                <a:cs typeface="DM Sans"/>
                <a:sym typeface="DM Sans"/>
              </a:rPr>
              <a:t>print(df.head())</a:t>
            </a:r>
          </a:p>
          <a:p>
            <a:pPr algn="l" marL="0" indent="0" lvl="0">
              <a:lnSpc>
                <a:spcPts val="2438"/>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1" id="11"/>
          <p:cNvSpPr txBox="true"/>
          <p:nvPr/>
        </p:nvSpPr>
        <p:spPr>
          <a:xfrm rot="0">
            <a:off x="1504950" y="1691161"/>
            <a:ext cx="8810787" cy="1541146"/>
          </a:xfrm>
          <a:prstGeom prst="rect">
            <a:avLst/>
          </a:prstGeom>
        </p:spPr>
        <p:txBody>
          <a:bodyPr anchor="t" rtlCol="false" tIns="0" lIns="0" bIns="0" rIns="0">
            <a:spAutoFit/>
          </a:bodyPr>
          <a:lstStyle/>
          <a:p>
            <a:pPr algn="ctr">
              <a:lnSpc>
                <a:spcPts val="6209"/>
              </a:lnSpc>
              <a:spcBef>
                <a:spcPct val="0"/>
              </a:spcBef>
            </a:pPr>
            <a:r>
              <a:rPr lang="en-US" sz="4599" spc="275">
                <a:solidFill>
                  <a:srgbClr val="000000"/>
                </a:solidFill>
                <a:latin typeface="DM Sans"/>
                <a:ea typeface="DM Sans"/>
                <a:cs typeface="DM Sans"/>
                <a:sym typeface="DM Sans"/>
              </a:rPr>
              <a:t>Step 1: Load and Examine the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78630" y="1113768"/>
            <a:ext cx="13777453" cy="713117"/>
          </a:xfrm>
          <a:prstGeom prst="rect">
            <a:avLst/>
          </a:prstGeom>
        </p:spPr>
        <p:txBody>
          <a:bodyPr anchor="t" rtlCol="false" tIns="0" lIns="0" bIns="0" rIns="0">
            <a:spAutoFit/>
          </a:bodyPr>
          <a:lstStyle/>
          <a:p>
            <a:pPr algn="ctr">
              <a:lnSpc>
                <a:spcPts val="5335"/>
              </a:lnSpc>
            </a:pPr>
            <a:r>
              <a:rPr lang="en-US" sz="5500">
                <a:solidFill>
                  <a:srgbClr val="000000"/>
                </a:solidFill>
                <a:latin typeface="DM Sans Bold"/>
                <a:ea typeface="DM Sans Bold"/>
                <a:cs typeface="DM Sans Bold"/>
                <a:sym typeface="DM Sans Bold"/>
              </a:rPr>
              <a:t>Step 2: Data Cleaning and Preparation</a:t>
            </a:r>
          </a:p>
        </p:txBody>
      </p:sp>
      <p:sp>
        <p:nvSpPr>
          <p:cNvPr name="TextBox 5" id="5"/>
          <p:cNvSpPr txBox="true"/>
          <p:nvPr/>
        </p:nvSpPr>
        <p:spPr>
          <a:xfrm rot="0">
            <a:off x="1432273" y="3170108"/>
            <a:ext cx="9749862" cy="6162945"/>
          </a:xfrm>
          <a:prstGeom prst="rect">
            <a:avLst/>
          </a:prstGeom>
        </p:spPr>
        <p:txBody>
          <a:bodyPr anchor="t" rtlCol="false" tIns="0" lIns="0" bIns="0" rIns="0">
            <a:spAutoFit/>
          </a:bodyPr>
          <a:lstStyle/>
          <a:p>
            <a:pPr algn="l">
              <a:lnSpc>
                <a:spcPts val="4918"/>
              </a:lnSpc>
            </a:pPr>
            <a:r>
              <a:rPr lang="en-US" sz="3643" spc="218">
                <a:solidFill>
                  <a:srgbClr val="000000"/>
                </a:solidFill>
                <a:latin typeface="DM Sans"/>
                <a:ea typeface="DM Sans"/>
                <a:cs typeface="DM Sans"/>
                <a:sym typeface="DM Sans"/>
              </a:rPr>
              <a:t># Check for missing values</a:t>
            </a:r>
          </a:p>
          <a:p>
            <a:pPr algn="l">
              <a:lnSpc>
                <a:spcPts val="4918"/>
              </a:lnSpc>
            </a:pPr>
            <a:r>
              <a:rPr lang="en-US" sz="3643" spc="218">
                <a:solidFill>
                  <a:srgbClr val="000000"/>
                </a:solidFill>
                <a:latin typeface="DM Sans"/>
                <a:ea typeface="DM Sans"/>
                <a:cs typeface="DM Sans"/>
                <a:sym typeface="DM Sans"/>
              </a:rPr>
              <a:t>missing_values = df.isnull().sum()</a:t>
            </a:r>
          </a:p>
          <a:p>
            <a:pPr algn="l">
              <a:lnSpc>
                <a:spcPts val="4918"/>
              </a:lnSpc>
            </a:pPr>
            <a:r>
              <a:rPr lang="en-US" sz="3643" spc="218">
                <a:solidFill>
                  <a:srgbClr val="000000"/>
                </a:solidFill>
                <a:latin typeface="DM Sans"/>
                <a:ea typeface="DM Sans"/>
                <a:cs typeface="DM Sans"/>
                <a:sym typeface="DM Sans"/>
              </a:rPr>
              <a:t>print(missing_values)</a:t>
            </a:r>
          </a:p>
          <a:p>
            <a:pPr algn="l">
              <a:lnSpc>
                <a:spcPts val="4918"/>
              </a:lnSpc>
            </a:pPr>
          </a:p>
          <a:p>
            <a:pPr algn="l">
              <a:lnSpc>
                <a:spcPts val="4918"/>
              </a:lnSpc>
            </a:pPr>
            <a:r>
              <a:rPr lang="en-US" sz="3643" spc="218">
                <a:solidFill>
                  <a:srgbClr val="000000"/>
                </a:solidFill>
                <a:latin typeface="DM Sans"/>
                <a:ea typeface="DM Sans"/>
                <a:cs typeface="DM Sans"/>
                <a:sym typeface="DM Sans"/>
              </a:rPr>
              <a:t># Fill missing descriptions with a placeholder</a:t>
            </a:r>
          </a:p>
          <a:p>
            <a:pPr algn="l">
              <a:lnSpc>
                <a:spcPts val="4918"/>
              </a:lnSpc>
            </a:pPr>
            <a:r>
              <a:rPr lang="en-US" sz="3643" spc="218">
                <a:solidFill>
                  <a:srgbClr val="000000"/>
                </a:solidFill>
                <a:latin typeface="DM Sans"/>
                <a:ea typeface="DM Sans"/>
                <a:cs typeface="DM Sans"/>
                <a:sym typeface="DM Sans"/>
              </a:rPr>
              <a:t>df['description'] = df['description'].fillna('No description provided')</a:t>
            </a:r>
          </a:p>
          <a:p>
            <a:pPr algn="l" marL="0" indent="0" lvl="0">
              <a:lnSpc>
                <a:spcPts val="5199"/>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1" id="11"/>
          <p:cNvSpPr txBox="true"/>
          <p:nvPr/>
        </p:nvSpPr>
        <p:spPr>
          <a:xfrm rot="0">
            <a:off x="452196" y="2351718"/>
            <a:ext cx="9103505" cy="629919"/>
          </a:xfrm>
          <a:prstGeom prst="rect">
            <a:avLst/>
          </a:prstGeom>
        </p:spPr>
        <p:txBody>
          <a:bodyPr anchor="t" rtlCol="false" tIns="0" lIns="0" bIns="0" rIns="0">
            <a:spAutoFit/>
          </a:bodyPr>
          <a:lstStyle/>
          <a:p>
            <a:pPr algn="ctr">
              <a:lnSpc>
                <a:spcPts val="5180"/>
              </a:lnSpc>
            </a:pPr>
            <a:r>
              <a:rPr lang="en-US" sz="3700">
                <a:solidFill>
                  <a:srgbClr val="000000"/>
                </a:solidFill>
                <a:latin typeface="Canva Sans Bold Italics"/>
                <a:ea typeface="Canva Sans Bold Italics"/>
                <a:cs typeface="Canva Sans Bold Italics"/>
                <a:sym typeface="Canva Sans Bold Italics"/>
              </a:rPr>
              <a:t>2.1 Handling Missing Values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00547" y="1967387"/>
            <a:ext cx="18598278" cy="7795608"/>
          </a:xfrm>
          <a:prstGeom prst="rect">
            <a:avLst/>
          </a:prstGeom>
        </p:spPr>
        <p:txBody>
          <a:bodyPr anchor="t" rtlCol="false" tIns="0" lIns="0" bIns="0" rIns="0">
            <a:spAutoFit/>
          </a:bodyPr>
          <a:lstStyle/>
          <a:p>
            <a:pPr algn="l">
              <a:lnSpc>
                <a:spcPts val="3080"/>
              </a:lnSpc>
            </a:pPr>
            <a:r>
              <a:rPr lang="en-US" sz="2281" spc="136">
                <a:solidFill>
                  <a:srgbClr val="000000"/>
                </a:solidFill>
                <a:latin typeface="DM Sans"/>
                <a:ea typeface="DM Sans"/>
                <a:cs typeface="DM Sans"/>
                <a:sym typeface="DM Sans"/>
              </a:rPr>
              <a:t># Convert 'publishedAt' to datetime</a:t>
            </a:r>
          </a:p>
          <a:p>
            <a:pPr algn="l">
              <a:lnSpc>
                <a:spcPts val="3080"/>
              </a:lnSpc>
            </a:pPr>
            <a:r>
              <a:rPr lang="en-US" sz="2281" spc="136">
                <a:solidFill>
                  <a:srgbClr val="000000"/>
                </a:solidFill>
                <a:latin typeface="DM Sans"/>
                <a:ea typeface="DM Sans"/>
                <a:cs typeface="DM Sans"/>
                <a:sym typeface="DM Sans"/>
              </a:rPr>
              <a:t>df['publishedAt'] = pd.to_datetime(df['publishedAt'])</a:t>
            </a:r>
          </a:p>
          <a:p>
            <a:pPr algn="l">
              <a:lnSpc>
                <a:spcPts val="3080"/>
              </a:lnSpc>
            </a:pPr>
          </a:p>
          <a:p>
            <a:pPr algn="l">
              <a:lnSpc>
                <a:spcPts val="3080"/>
              </a:lnSpc>
            </a:pPr>
            <a:r>
              <a:rPr lang="en-US" sz="2281" spc="136">
                <a:solidFill>
                  <a:srgbClr val="000000"/>
                </a:solidFill>
                <a:latin typeface="DM Sans"/>
                <a:ea typeface="DM Sans"/>
                <a:cs typeface="DM Sans"/>
                <a:sym typeface="DM Sans"/>
              </a:rPr>
              <a:t># Ensure numeric columns are of the correct type</a:t>
            </a:r>
          </a:p>
          <a:p>
            <a:pPr algn="l">
              <a:lnSpc>
                <a:spcPts val="3080"/>
              </a:lnSpc>
            </a:pPr>
            <a:r>
              <a:rPr lang="en-US" sz="2281" spc="136">
                <a:solidFill>
                  <a:srgbClr val="000000"/>
                </a:solidFill>
                <a:latin typeface="DM Sans"/>
                <a:ea typeface="DM Sans"/>
                <a:cs typeface="DM Sans"/>
                <a:sym typeface="DM Sans"/>
              </a:rPr>
              <a:t>df['viewCount'] = pd.to_numeric(df['viewCount'], errors='coerce')</a:t>
            </a:r>
          </a:p>
          <a:p>
            <a:pPr algn="l">
              <a:lnSpc>
                <a:spcPts val="3080"/>
              </a:lnSpc>
            </a:pPr>
            <a:r>
              <a:rPr lang="en-US" sz="2281" spc="136">
                <a:solidFill>
                  <a:srgbClr val="000000"/>
                </a:solidFill>
                <a:latin typeface="DM Sans"/>
                <a:ea typeface="DM Sans"/>
                <a:cs typeface="DM Sans"/>
                <a:sym typeface="DM Sans"/>
              </a:rPr>
              <a:t>df['likeCount'] = pd.to_numeric(df['likeCount'], errors='coerce')</a:t>
            </a:r>
          </a:p>
          <a:p>
            <a:pPr algn="l">
              <a:lnSpc>
                <a:spcPts val="3080"/>
              </a:lnSpc>
            </a:pPr>
            <a:r>
              <a:rPr lang="en-US" sz="2281" spc="136">
                <a:solidFill>
                  <a:srgbClr val="000000"/>
                </a:solidFill>
                <a:latin typeface="DM Sans"/>
                <a:ea typeface="DM Sans"/>
                <a:cs typeface="DM Sans"/>
                <a:sym typeface="DM Sans"/>
              </a:rPr>
              <a:t>df['favoriteCount'] = pd.to_numeric(df['favoriteCount'], errors='coerce')</a:t>
            </a:r>
          </a:p>
          <a:p>
            <a:pPr algn="l">
              <a:lnSpc>
                <a:spcPts val="3080"/>
              </a:lnSpc>
            </a:pPr>
            <a:r>
              <a:rPr lang="en-US" sz="2281" spc="136">
                <a:solidFill>
                  <a:srgbClr val="000000"/>
                </a:solidFill>
                <a:latin typeface="DM Sans"/>
                <a:ea typeface="DM Sans"/>
                <a:cs typeface="DM Sans"/>
                <a:sym typeface="DM Sans"/>
              </a:rPr>
              <a:t>df['commentCount'] = pd.to_numeric(df['commentCount'], errors='coerce')</a:t>
            </a:r>
          </a:p>
          <a:p>
            <a:pPr algn="l">
              <a:lnSpc>
                <a:spcPts val="3080"/>
              </a:lnSpc>
            </a:pPr>
          </a:p>
          <a:p>
            <a:pPr algn="l">
              <a:lnSpc>
                <a:spcPts val="3080"/>
              </a:lnSpc>
            </a:pPr>
            <a:r>
              <a:rPr lang="en-US" sz="2281" spc="136">
                <a:solidFill>
                  <a:srgbClr val="000000"/>
                </a:solidFill>
                <a:latin typeface="DM Sans"/>
                <a:ea typeface="DM Sans"/>
                <a:cs typeface="DM Sans"/>
                <a:sym typeface="DM Sans"/>
              </a:rPr>
              <a:t># Convert ISO 8601 duration to total seconds</a:t>
            </a:r>
          </a:p>
          <a:p>
            <a:pPr algn="l">
              <a:lnSpc>
                <a:spcPts val="3080"/>
              </a:lnSpc>
            </a:pPr>
            <a:r>
              <a:rPr lang="en-US" sz="2281" spc="136">
                <a:solidFill>
                  <a:srgbClr val="000000"/>
                </a:solidFill>
                <a:latin typeface="DM Sans"/>
                <a:ea typeface="DM Sans"/>
                <a:cs typeface="DM Sans"/>
                <a:sym typeface="DM Sans"/>
              </a:rPr>
              <a:t>import isodate</a:t>
            </a:r>
          </a:p>
          <a:p>
            <a:pPr algn="l">
              <a:lnSpc>
                <a:spcPts val="3080"/>
              </a:lnSpc>
            </a:pPr>
          </a:p>
          <a:p>
            <a:pPr algn="l">
              <a:lnSpc>
                <a:spcPts val="3080"/>
              </a:lnSpc>
            </a:pPr>
            <a:r>
              <a:rPr lang="en-US" sz="2281" spc="136">
                <a:solidFill>
                  <a:srgbClr val="000000"/>
                </a:solidFill>
                <a:latin typeface="DM Sans"/>
                <a:ea typeface="DM Sans"/>
                <a:cs typeface="DM Sans"/>
                <a:sym typeface="DM Sans"/>
              </a:rPr>
              <a:t>def duration_to_seconds(duration):</a:t>
            </a:r>
          </a:p>
          <a:p>
            <a:pPr algn="l">
              <a:lnSpc>
                <a:spcPts val="3080"/>
              </a:lnSpc>
            </a:pPr>
            <a:r>
              <a:rPr lang="en-US" sz="2281" spc="136">
                <a:solidFill>
                  <a:srgbClr val="000000"/>
                </a:solidFill>
                <a:latin typeface="DM Sans"/>
                <a:ea typeface="DM Sans"/>
                <a:cs typeface="DM Sans"/>
                <a:sym typeface="DM Sans"/>
              </a:rPr>
              <a:t>    try:</a:t>
            </a:r>
          </a:p>
          <a:p>
            <a:pPr algn="l">
              <a:lnSpc>
                <a:spcPts val="3080"/>
              </a:lnSpc>
            </a:pPr>
            <a:r>
              <a:rPr lang="en-US" sz="2281" spc="136">
                <a:solidFill>
                  <a:srgbClr val="000000"/>
                </a:solidFill>
                <a:latin typeface="DM Sans"/>
                <a:ea typeface="DM Sans"/>
                <a:cs typeface="DM Sans"/>
                <a:sym typeface="DM Sans"/>
              </a:rPr>
              <a:t>        return isodate.parse_duration(duration).total_seconds()</a:t>
            </a:r>
          </a:p>
          <a:p>
            <a:pPr algn="l">
              <a:lnSpc>
                <a:spcPts val="3080"/>
              </a:lnSpc>
            </a:pPr>
            <a:r>
              <a:rPr lang="en-US" sz="2281" spc="136">
                <a:solidFill>
                  <a:srgbClr val="000000"/>
                </a:solidFill>
                <a:latin typeface="DM Sans"/>
                <a:ea typeface="DM Sans"/>
                <a:cs typeface="DM Sans"/>
                <a:sym typeface="DM Sans"/>
              </a:rPr>
              <a:t>    except:</a:t>
            </a:r>
          </a:p>
          <a:p>
            <a:pPr algn="l">
              <a:lnSpc>
                <a:spcPts val="3080"/>
              </a:lnSpc>
            </a:pPr>
            <a:r>
              <a:rPr lang="en-US" sz="2281" spc="136">
                <a:solidFill>
                  <a:srgbClr val="000000"/>
                </a:solidFill>
                <a:latin typeface="DM Sans"/>
                <a:ea typeface="DM Sans"/>
                <a:cs typeface="DM Sans"/>
                <a:sym typeface="DM Sans"/>
              </a:rPr>
              <a:t>        return None</a:t>
            </a:r>
          </a:p>
          <a:p>
            <a:pPr algn="l">
              <a:lnSpc>
                <a:spcPts val="3080"/>
              </a:lnSpc>
            </a:pPr>
          </a:p>
          <a:p>
            <a:pPr algn="l">
              <a:lnSpc>
                <a:spcPts val="3080"/>
              </a:lnSpc>
            </a:pPr>
            <a:r>
              <a:rPr lang="en-US" sz="2281" spc="136">
                <a:solidFill>
                  <a:srgbClr val="000000"/>
                </a:solidFill>
                <a:latin typeface="DM Sans"/>
                <a:ea typeface="DM Sans"/>
                <a:cs typeface="DM Sans"/>
                <a:sym typeface="DM Sans"/>
              </a:rPr>
              <a:t>df['duration'] = df['duration'].apply(duration_to_seconds)</a:t>
            </a:r>
          </a:p>
          <a:p>
            <a:pPr algn="l" marL="0" indent="0" lvl="0">
              <a:lnSpc>
                <a:spcPts val="3080"/>
              </a:lnSpc>
              <a:spcBef>
                <a:spcPct val="0"/>
              </a:spcBef>
            </a:pP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4026682" y="865085"/>
            <a:ext cx="11703613" cy="2618740"/>
          </a:xfrm>
          <a:prstGeom prst="rect">
            <a:avLst/>
          </a:prstGeom>
        </p:spPr>
        <p:txBody>
          <a:bodyPr anchor="t" rtlCol="false" tIns="0" lIns="0" bIns="0" rIns="0">
            <a:spAutoFit/>
          </a:bodyPr>
          <a:lstStyle/>
          <a:p>
            <a:pPr algn="ctr">
              <a:lnSpc>
                <a:spcPts val="6440"/>
              </a:lnSpc>
            </a:pPr>
            <a:r>
              <a:rPr lang="en-US" sz="4600">
                <a:solidFill>
                  <a:srgbClr val="000000"/>
                </a:solidFill>
                <a:latin typeface="Canva Sans Bold Italics"/>
                <a:ea typeface="Canva Sans Bold Italics"/>
                <a:cs typeface="Canva Sans Bold Italics"/>
                <a:sym typeface="Canva Sans Bold Italics"/>
              </a:rPr>
              <a:t>2.2 Data Type Conversion</a:t>
            </a:r>
          </a:p>
          <a:p>
            <a:pPr algn="ctr">
              <a:lnSpc>
                <a:spcPts val="7279"/>
              </a:lnSpc>
            </a:pPr>
          </a:p>
          <a:p>
            <a:pPr algn="ctr">
              <a:lnSpc>
                <a:spcPts val="72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771587"/>
            <a:ext cx="9773929" cy="4822159"/>
          </a:xfrm>
          <a:prstGeom prst="rect">
            <a:avLst/>
          </a:prstGeom>
        </p:spPr>
        <p:txBody>
          <a:bodyPr anchor="t" rtlCol="false" tIns="0" lIns="0" bIns="0" rIns="0">
            <a:spAutoFit/>
          </a:bodyPr>
          <a:lstStyle/>
          <a:p>
            <a:pPr algn="l">
              <a:lnSpc>
                <a:spcPts val="5478"/>
              </a:lnSpc>
            </a:pPr>
            <a:r>
              <a:rPr lang="en-US" sz="4057" spc="243">
                <a:solidFill>
                  <a:srgbClr val="000000"/>
                </a:solidFill>
                <a:latin typeface="DM Sans"/>
                <a:ea typeface="DM Sans"/>
                <a:cs typeface="DM Sans"/>
                <a:sym typeface="DM Sans"/>
              </a:rPr>
              <a:t># Check for outliers using basic statistics</a:t>
            </a:r>
          </a:p>
          <a:p>
            <a:pPr algn="l">
              <a:lnSpc>
                <a:spcPts val="5478"/>
              </a:lnSpc>
            </a:pPr>
            <a:r>
              <a:rPr lang="en-US" sz="4057" spc="243">
                <a:solidFill>
                  <a:srgbClr val="000000"/>
                </a:solidFill>
                <a:latin typeface="DM Sans"/>
                <a:ea typeface="DM Sans"/>
                <a:cs typeface="DM Sans"/>
                <a:sym typeface="DM Sans"/>
              </a:rPr>
              <a:t>outlier_stats = df[['viewCount', 'likeCount', 'favoriteCount', 'commentCount']].describe()</a:t>
            </a:r>
          </a:p>
          <a:p>
            <a:pPr algn="l">
              <a:lnSpc>
                <a:spcPts val="5478"/>
              </a:lnSpc>
            </a:pPr>
            <a:r>
              <a:rPr lang="en-US" sz="4057" spc="243">
                <a:solidFill>
                  <a:srgbClr val="000000"/>
                </a:solidFill>
                <a:latin typeface="DM Sans"/>
                <a:ea typeface="DM Sans"/>
                <a:cs typeface="DM Sans"/>
                <a:sym typeface="DM Sans"/>
              </a:rPr>
              <a:t>print(outlier_stats)</a:t>
            </a:r>
          </a:p>
          <a:p>
            <a:pPr algn="l" marL="0" indent="0" lvl="0">
              <a:lnSpc>
                <a:spcPts val="5649"/>
              </a:lnSpc>
              <a:spcBef>
                <a:spcPct val="0"/>
              </a:spcBef>
            </a:pP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811306" y="2541265"/>
            <a:ext cx="6085404" cy="795020"/>
          </a:xfrm>
          <a:prstGeom prst="rect">
            <a:avLst/>
          </a:prstGeom>
        </p:spPr>
        <p:txBody>
          <a:bodyPr anchor="t" rtlCol="false" tIns="0" lIns="0" bIns="0" rIns="0">
            <a:spAutoFit/>
          </a:bodyPr>
          <a:lstStyle/>
          <a:p>
            <a:pPr algn="ctr">
              <a:lnSpc>
                <a:spcPts val="6580"/>
              </a:lnSpc>
            </a:pPr>
            <a:r>
              <a:rPr lang="en-US" sz="4700">
                <a:solidFill>
                  <a:srgbClr val="000000"/>
                </a:solidFill>
                <a:latin typeface="Canva Sans Bold Italics"/>
                <a:ea typeface="Canva Sans Bold Italics"/>
                <a:cs typeface="Canva Sans Bold Italics"/>
                <a:sym typeface="Canva Sans Bold Italics"/>
              </a:rPr>
              <a:t>2.3 Outlier Detection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DAGJjyoxOEA</dc:identifier>
  <dcterms:modified xsi:type="dcterms:W3CDTF">2011-08-01T06:04:30Z</dcterms:modified>
  <cp:revision>1</cp:revision>
  <dc:title>Origin of the creative idea</dc:title>
</cp:coreProperties>
</file>