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78" d="100"/>
          <a:sy n="78" d="100"/>
        </p:scale>
        <p:origin x="86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S%20Arora\Desktop\Subscription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[Subscriptions.csv]Sheet1!PivotTable1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Product</a:t>
            </a:r>
            <a:r>
              <a:rPr lang="en-IN" b="1" baseline="0"/>
              <a:t> Name by IR % for each Category</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Sheet1!$B$3:$B$4</c:f>
              <c:strCache>
                <c:ptCount val="1"/>
                <c:pt idx="0">
                  <c:v>Combo1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Sheet1!$A$5:$A$9</c:f>
              <c:strCache>
                <c:ptCount val="5"/>
                <c:pt idx="0">
                  <c:v>Novy_waterproof_Immersion_Rod</c:v>
                </c:pt>
                <c:pt idx="1">
                  <c:v>Novy_High_Glo_15W_LED_Bulb</c:v>
                </c:pt>
                <c:pt idx="2">
                  <c:v>Novy_Curtains</c:v>
                </c:pt>
                <c:pt idx="3">
                  <c:v>Novy_Double_Bedsheet_set</c:v>
                </c:pt>
                <c:pt idx="4">
                  <c:v>Novy_Home_Essential_8_Product_Combo</c:v>
                </c:pt>
              </c:strCache>
            </c:strRef>
          </c:cat>
          <c:val>
            <c:numRef>
              <c:f>Sheet1!$B$5:$B$9</c:f>
              <c:numCache>
                <c:formatCode>General</c:formatCode>
                <c:ptCount val="5"/>
                <c:pt idx="4">
                  <c:v>183.33</c:v>
                </c:pt>
              </c:numCache>
            </c:numRef>
          </c:val>
          <c:extLst>
            <c:ext xmlns:c16="http://schemas.microsoft.com/office/drawing/2014/chart" uri="{C3380CC4-5D6E-409C-BE32-E72D297353CC}">
              <c16:uniqueId val="{00000000-782C-4229-9BD0-7C089D79BB4F}"/>
            </c:ext>
          </c:extLst>
        </c:ser>
        <c:ser>
          <c:idx val="1"/>
          <c:order val="1"/>
          <c:tx>
            <c:strRef>
              <c:f>Sheet1!$C$3:$C$4</c:f>
              <c:strCache>
                <c:ptCount val="1"/>
                <c:pt idx="0">
                  <c:v>Home Appliances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Sheet1!$A$5:$A$9</c:f>
              <c:strCache>
                <c:ptCount val="5"/>
                <c:pt idx="0">
                  <c:v>Novy_waterproof_Immersion_Rod</c:v>
                </c:pt>
                <c:pt idx="1">
                  <c:v>Novy_High_Glo_15W_LED_Bulb</c:v>
                </c:pt>
                <c:pt idx="2">
                  <c:v>Novy_Curtains</c:v>
                </c:pt>
                <c:pt idx="3">
                  <c:v>Novy_Double_Bedsheet_set</c:v>
                </c:pt>
                <c:pt idx="4">
                  <c:v>Novy_Home_Essential_8_Product_Combo</c:v>
                </c:pt>
              </c:strCache>
            </c:strRef>
          </c:cat>
          <c:val>
            <c:numRef>
              <c:f>Sheet1!$C$5:$C$9</c:f>
              <c:numCache>
                <c:formatCode>General</c:formatCode>
                <c:ptCount val="5"/>
                <c:pt idx="0">
                  <c:v>266.19</c:v>
                </c:pt>
                <c:pt idx="1">
                  <c:v>262.98</c:v>
                </c:pt>
              </c:numCache>
            </c:numRef>
          </c:val>
          <c:extLst>
            <c:ext xmlns:c16="http://schemas.microsoft.com/office/drawing/2014/chart" uri="{C3380CC4-5D6E-409C-BE32-E72D297353CC}">
              <c16:uniqueId val="{00000001-782C-4229-9BD0-7C089D79BB4F}"/>
            </c:ext>
          </c:extLst>
        </c:ser>
        <c:ser>
          <c:idx val="2"/>
          <c:order val="2"/>
          <c:tx>
            <c:strRef>
              <c:f>Sheet1!$D$3:$D$4</c:f>
              <c:strCache>
                <c:ptCount val="1"/>
                <c:pt idx="0">
                  <c:v>Home Care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Sheet1!$A$5:$A$9</c:f>
              <c:strCache>
                <c:ptCount val="5"/>
                <c:pt idx="0">
                  <c:v>Novy_waterproof_Immersion_Rod</c:v>
                </c:pt>
                <c:pt idx="1">
                  <c:v>Novy_High_Glo_15W_LED_Bulb</c:v>
                </c:pt>
                <c:pt idx="2">
                  <c:v>Novy_Curtains</c:v>
                </c:pt>
                <c:pt idx="3">
                  <c:v>Novy_Double_Bedsheet_set</c:v>
                </c:pt>
                <c:pt idx="4">
                  <c:v>Novy_Home_Essential_8_Product_Combo</c:v>
                </c:pt>
              </c:strCache>
            </c:strRef>
          </c:cat>
          <c:val>
            <c:numRef>
              <c:f>Sheet1!$D$5:$D$9</c:f>
              <c:numCache>
                <c:formatCode>General</c:formatCode>
                <c:ptCount val="5"/>
                <c:pt idx="2">
                  <c:v>255.34</c:v>
                </c:pt>
                <c:pt idx="3">
                  <c:v>258.27</c:v>
                </c:pt>
              </c:numCache>
            </c:numRef>
          </c:val>
          <c:extLst>
            <c:ext xmlns:c16="http://schemas.microsoft.com/office/drawing/2014/chart" uri="{C3380CC4-5D6E-409C-BE32-E72D297353CC}">
              <c16:uniqueId val="{00000002-782C-4229-9BD0-7C089D79BB4F}"/>
            </c:ext>
          </c:extLst>
        </c:ser>
        <c:dLbls>
          <c:dLblPos val="outEnd"/>
          <c:showLegendKey val="0"/>
          <c:showVal val="1"/>
          <c:showCatName val="0"/>
          <c:showSerName val="0"/>
          <c:showPercent val="0"/>
          <c:showBubbleSize val="0"/>
        </c:dLbls>
        <c:gapWidth val="182"/>
        <c:axId val="868060207"/>
        <c:axId val="868067887"/>
      </c:barChart>
      <c:catAx>
        <c:axId val="8680602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067887"/>
        <c:crosses val="autoZero"/>
        <c:auto val="1"/>
        <c:lblAlgn val="ctr"/>
        <c:lblOffset val="100"/>
        <c:noMultiLvlLbl val="0"/>
      </c:catAx>
      <c:valAx>
        <c:axId val="8680678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0602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44728-A33B-4A5D-8E32-6EF519D063E6}"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C75B1-C08C-4ADB-A6B2-F6F99D02D7F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83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44728-A33B-4A5D-8E32-6EF519D063E6}"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C75B1-C08C-4ADB-A6B2-F6F99D02D7FE}" type="slidenum">
              <a:rPr lang="en-IN" smtClean="0"/>
              <a:t>‹#›</a:t>
            </a:fld>
            <a:endParaRPr lang="en-IN"/>
          </a:p>
        </p:txBody>
      </p:sp>
    </p:spTree>
    <p:extLst>
      <p:ext uri="{BB962C8B-B14F-4D97-AF65-F5344CB8AC3E}">
        <p14:creationId xmlns:p14="http://schemas.microsoft.com/office/powerpoint/2010/main" val="280700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44728-A33B-4A5D-8E32-6EF519D063E6}"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C75B1-C08C-4ADB-A6B2-F6F99D02D7FE}" type="slidenum">
              <a:rPr lang="en-IN" smtClean="0"/>
              <a:t>‹#›</a:t>
            </a:fld>
            <a:endParaRPr lang="en-IN"/>
          </a:p>
        </p:txBody>
      </p:sp>
    </p:spTree>
    <p:extLst>
      <p:ext uri="{BB962C8B-B14F-4D97-AF65-F5344CB8AC3E}">
        <p14:creationId xmlns:p14="http://schemas.microsoft.com/office/powerpoint/2010/main" val="288035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44728-A33B-4A5D-8E32-6EF519D063E6}"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C75B1-C08C-4ADB-A6B2-F6F99D02D7FE}" type="slidenum">
              <a:rPr lang="en-IN" smtClean="0"/>
              <a:t>‹#›</a:t>
            </a:fld>
            <a:endParaRPr lang="en-IN"/>
          </a:p>
        </p:txBody>
      </p:sp>
    </p:spTree>
    <p:extLst>
      <p:ext uri="{BB962C8B-B14F-4D97-AF65-F5344CB8AC3E}">
        <p14:creationId xmlns:p14="http://schemas.microsoft.com/office/powerpoint/2010/main" val="397803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44728-A33B-4A5D-8E32-6EF519D063E6}"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C75B1-C08C-4ADB-A6B2-F6F99D02D7F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89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44728-A33B-4A5D-8E32-6EF519D063E6}"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6C75B1-C08C-4ADB-A6B2-F6F99D02D7FE}" type="slidenum">
              <a:rPr lang="en-IN" smtClean="0"/>
              <a:t>‹#›</a:t>
            </a:fld>
            <a:endParaRPr lang="en-IN"/>
          </a:p>
        </p:txBody>
      </p:sp>
    </p:spTree>
    <p:extLst>
      <p:ext uri="{BB962C8B-B14F-4D97-AF65-F5344CB8AC3E}">
        <p14:creationId xmlns:p14="http://schemas.microsoft.com/office/powerpoint/2010/main" val="93758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44728-A33B-4A5D-8E32-6EF519D063E6}" type="datetimeFigureOut">
              <a:rPr lang="en-IN" smtClean="0"/>
              <a:t>27-12-2024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6C75B1-C08C-4ADB-A6B2-F6F99D02D7FE}" type="slidenum">
              <a:rPr lang="en-IN" smtClean="0"/>
              <a:t>‹#›</a:t>
            </a:fld>
            <a:endParaRPr lang="en-IN"/>
          </a:p>
        </p:txBody>
      </p:sp>
    </p:spTree>
    <p:extLst>
      <p:ext uri="{BB962C8B-B14F-4D97-AF65-F5344CB8AC3E}">
        <p14:creationId xmlns:p14="http://schemas.microsoft.com/office/powerpoint/2010/main" val="175279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44728-A33B-4A5D-8E32-6EF519D063E6}" type="datetimeFigureOut">
              <a:rPr lang="en-IN" smtClean="0"/>
              <a:t>27-12-2024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6C75B1-C08C-4ADB-A6B2-F6F99D02D7FE}" type="slidenum">
              <a:rPr lang="en-IN" smtClean="0"/>
              <a:t>‹#›</a:t>
            </a:fld>
            <a:endParaRPr lang="en-IN"/>
          </a:p>
        </p:txBody>
      </p:sp>
    </p:spTree>
    <p:extLst>
      <p:ext uri="{BB962C8B-B14F-4D97-AF65-F5344CB8AC3E}">
        <p14:creationId xmlns:p14="http://schemas.microsoft.com/office/powerpoint/2010/main" val="110504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C44728-A33B-4A5D-8E32-6EF519D063E6}" type="datetimeFigureOut">
              <a:rPr lang="en-IN" smtClean="0"/>
              <a:t>27-12-2024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E6C75B1-C08C-4ADB-A6B2-F6F99D02D7FE}" type="slidenum">
              <a:rPr lang="en-IN" smtClean="0"/>
              <a:t>‹#›</a:t>
            </a:fld>
            <a:endParaRPr lang="en-IN"/>
          </a:p>
        </p:txBody>
      </p:sp>
    </p:spTree>
    <p:extLst>
      <p:ext uri="{BB962C8B-B14F-4D97-AF65-F5344CB8AC3E}">
        <p14:creationId xmlns:p14="http://schemas.microsoft.com/office/powerpoint/2010/main" val="223838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C44728-A33B-4A5D-8E32-6EF519D063E6}" type="datetimeFigureOut">
              <a:rPr lang="en-IN" smtClean="0"/>
              <a:t>27-12-2024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6C75B1-C08C-4ADB-A6B2-F6F99D02D7FE}" type="slidenum">
              <a:rPr lang="en-IN" smtClean="0"/>
              <a:t>‹#›</a:t>
            </a:fld>
            <a:endParaRPr lang="en-IN"/>
          </a:p>
        </p:txBody>
      </p:sp>
    </p:spTree>
    <p:extLst>
      <p:ext uri="{BB962C8B-B14F-4D97-AF65-F5344CB8AC3E}">
        <p14:creationId xmlns:p14="http://schemas.microsoft.com/office/powerpoint/2010/main" val="84725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44728-A33B-4A5D-8E32-6EF519D063E6}"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6C75B1-C08C-4ADB-A6B2-F6F99D02D7FE}" type="slidenum">
              <a:rPr lang="en-IN" smtClean="0"/>
              <a:t>‹#›</a:t>
            </a:fld>
            <a:endParaRPr lang="en-IN"/>
          </a:p>
        </p:txBody>
      </p:sp>
    </p:spTree>
    <p:extLst>
      <p:ext uri="{BB962C8B-B14F-4D97-AF65-F5344CB8AC3E}">
        <p14:creationId xmlns:p14="http://schemas.microsoft.com/office/powerpoint/2010/main" val="203518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C44728-A33B-4A5D-8E32-6EF519D063E6}" type="datetimeFigureOut">
              <a:rPr lang="en-IN" smtClean="0"/>
              <a:t>27-12-2024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6C75B1-C08C-4ADB-A6B2-F6F99D02D7F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90659"/>
      </p:ext>
    </p:extLst>
  </p:cSld>
  <p:clrMap bg1="dk1" tx1="lt1" bg2="dk2" tx2="lt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E8E6A5-3CC2-BB87-2BB5-6B9CEFBB7953}"/>
              </a:ext>
            </a:extLst>
          </p:cNvPr>
          <p:cNvSpPr>
            <a:spLocks noGrp="1"/>
          </p:cNvSpPr>
          <p:nvPr>
            <p:ph type="title"/>
          </p:nvPr>
        </p:nvSpPr>
        <p:spPr>
          <a:xfrm>
            <a:off x="838200" y="2128566"/>
            <a:ext cx="10515600" cy="1325563"/>
          </a:xfrm>
        </p:spPr>
        <p:txBody>
          <a:bodyPr/>
          <a:lstStyle/>
          <a:p>
            <a:pPr algn="ctr"/>
            <a:r>
              <a:rPr lang="en-IN" dirty="0">
                <a:solidFill>
                  <a:schemeClr val="accent2"/>
                </a:solidFill>
                <a:latin typeface="Yu Gothic UI Semibold" panose="020B0700000000000000" pitchFamily="34" charset="-128"/>
                <a:ea typeface="Yu Gothic UI Semibold" panose="020B0700000000000000" pitchFamily="34" charset="-128"/>
                <a:cs typeface="Times New Roman" panose="02020603050405020304" pitchFamily="18" charset="0"/>
              </a:rPr>
              <a:t>Novy Mart Analysis</a:t>
            </a:r>
          </a:p>
        </p:txBody>
      </p:sp>
      <p:cxnSp>
        <p:nvCxnSpPr>
          <p:cNvPr id="3" name="Straight Connector 2">
            <a:extLst>
              <a:ext uri="{FF2B5EF4-FFF2-40B4-BE49-F238E27FC236}">
                <a16:creationId xmlns:a16="http://schemas.microsoft.com/office/drawing/2014/main" id="{1702D5AB-257F-07D3-0302-7FC17D6825A5}"/>
              </a:ext>
            </a:extLst>
          </p:cNvPr>
          <p:cNvCxnSpPr>
            <a:cxnSpLocks/>
          </p:cNvCxnSpPr>
          <p:nvPr/>
        </p:nvCxnSpPr>
        <p:spPr>
          <a:xfrm>
            <a:off x="5181599" y="3486632"/>
            <a:ext cx="1828801" cy="0"/>
          </a:xfrm>
          <a:prstGeom prst="line">
            <a:avLst/>
          </a:prstGeom>
          <a:ln w="22225">
            <a:solidFill>
              <a:srgbClr val="FF0000"/>
            </a:solidFill>
          </a:ln>
        </p:spPr>
        <p:style>
          <a:lnRef idx="1">
            <a:schemeClr val="accent3"/>
          </a:lnRef>
          <a:fillRef idx="0">
            <a:schemeClr val="accent3"/>
          </a:fillRef>
          <a:effectRef idx="0">
            <a:schemeClr val="accent3"/>
          </a:effectRef>
          <a:fontRef idx="minor">
            <a:schemeClr val="tx1"/>
          </a:fontRef>
        </p:style>
      </p:cxnSp>
      <p:pic>
        <p:nvPicPr>
          <p:cNvPr id="16" name="Picture 15">
            <a:extLst>
              <a:ext uri="{FF2B5EF4-FFF2-40B4-BE49-F238E27FC236}">
                <a16:creationId xmlns:a16="http://schemas.microsoft.com/office/drawing/2014/main" id="{E2393669-B97A-7324-B77B-69C300BB5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pic>
        <p:nvPicPr>
          <p:cNvPr id="6" name="Picture 5">
            <a:extLst>
              <a:ext uri="{FF2B5EF4-FFF2-40B4-BE49-F238E27FC236}">
                <a16:creationId xmlns:a16="http://schemas.microsoft.com/office/drawing/2014/main" id="{5F02574A-2930-D38A-0E63-DDA2DBB96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29496"/>
            <a:ext cx="538814" cy="545494"/>
          </a:xfrm>
          <a:prstGeom prst="rect">
            <a:avLst/>
          </a:prstGeom>
        </p:spPr>
      </p:pic>
    </p:spTree>
    <p:extLst>
      <p:ext uri="{BB962C8B-B14F-4D97-AF65-F5344CB8AC3E}">
        <p14:creationId xmlns:p14="http://schemas.microsoft.com/office/powerpoint/2010/main" val="27255948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E7679DB-BD2B-26DB-40FB-4B03C3A4376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82BC407-DF3D-2E40-E0D1-0B205BC1D665}"/>
              </a:ext>
            </a:extLst>
          </p:cNvPr>
          <p:cNvSpPr>
            <a:spLocks noGrp="1"/>
          </p:cNvSpPr>
          <p:nvPr>
            <p:ph type="title"/>
          </p:nvPr>
        </p:nvSpPr>
        <p:spPr/>
        <p:txBody>
          <a:bodyPr/>
          <a:lstStyle/>
          <a:p>
            <a:pPr algn="ctr"/>
            <a:r>
              <a:rPr lang="en-IN" dirty="0">
                <a:solidFill>
                  <a:schemeClr val="accent2"/>
                </a:solidFill>
                <a:latin typeface="Yu Gothic UI Semibold" panose="020B0700000000000000" pitchFamily="34" charset="-128"/>
                <a:ea typeface="Yu Gothic UI Semibold" panose="020B0700000000000000" pitchFamily="34" charset="-128"/>
                <a:cs typeface="Times New Roman" panose="02020603050405020304" pitchFamily="18" charset="0"/>
              </a:rPr>
              <a:t>Problem Statement</a:t>
            </a:r>
            <a:r>
              <a:rPr lang="en-IN" dirty="0">
                <a:solidFill>
                  <a:schemeClr val="accent6">
                    <a:lumMod val="50000"/>
                  </a:schemeClr>
                </a:solidFill>
                <a:latin typeface="Times New Roman" panose="02020603050405020304" pitchFamily="18" charset="0"/>
                <a:cs typeface="Times New Roman" panose="02020603050405020304" pitchFamily="18" charset="0"/>
              </a:rPr>
              <a:t>.</a:t>
            </a:r>
          </a:p>
        </p:txBody>
      </p:sp>
      <p:sp>
        <p:nvSpPr>
          <p:cNvPr id="17" name="Content Placeholder 16">
            <a:extLst>
              <a:ext uri="{FF2B5EF4-FFF2-40B4-BE49-F238E27FC236}">
                <a16:creationId xmlns:a16="http://schemas.microsoft.com/office/drawing/2014/main" id="{E270E42F-47CC-EEF5-6D37-04680B544AA3}"/>
              </a:ext>
            </a:extLst>
          </p:cNvPr>
          <p:cNvSpPr>
            <a:spLocks noGrp="1"/>
          </p:cNvSpPr>
          <p:nvPr>
            <p:ph sz="half" idx="2"/>
          </p:nvPr>
        </p:nvSpPr>
        <p:spPr>
          <a:xfrm>
            <a:off x="836612" y="1690688"/>
            <a:ext cx="10518776" cy="4498975"/>
          </a:xfrm>
        </p:spPr>
        <p:txBody>
          <a:bodyPr/>
          <a:lstStyle/>
          <a:p>
            <a:pPr marL="0" indent="0">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IN" sz="2800" dirty="0">
                <a:solidFill>
                  <a:schemeClr val="accent2">
                    <a:lumMod val="20000"/>
                    <a:lumOff val="80000"/>
                  </a:schemeClr>
                </a:solidFill>
              </a:rPr>
              <a:t>Novy Mart is a retail giant with over 50 supermarkets in the southern region of India. All their 50 stores ran a massive promotion during the Diwali 2023 and Sankranti 2024 (festive time of India) on their Novy branded products. Now the sales director wants to understand which promotions did well and which did not so that they can make informed decisions for their next promotional period.</a:t>
            </a:r>
          </a:p>
          <a:p>
            <a:pPr marL="0" indent="0">
              <a:buNone/>
            </a:pPr>
            <a:endParaRPr lang="en-IN" dirty="0">
              <a:solidFill>
                <a:schemeClr val="accent2">
                  <a:lumMod val="20000"/>
                  <a:lumOff val="80000"/>
                </a:schemeClr>
              </a:solidFill>
            </a:endParaRPr>
          </a:p>
        </p:txBody>
      </p:sp>
      <p:pic>
        <p:nvPicPr>
          <p:cNvPr id="9" name="Picture 8">
            <a:extLst>
              <a:ext uri="{FF2B5EF4-FFF2-40B4-BE49-F238E27FC236}">
                <a16:creationId xmlns:a16="http://schemas.microsoft.com/office/drawing/2014/main" id="{E2907553-7612-B5C1-9532-487501F11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cxnSp>
        <p:nvCxnSpPr>
          <p:cNvPr id="10" name="Straight Connector 9">
            <a:extLst>
              <a:ext uri="{FF2B5EF4-FFF2-40B4-BE49-F238E27FC236}">
                <a16:creationId xmlns:a16="http://schemas.microsoft.com/office/drawing/2014/main" id="{08BED650-FD4B-A6CF-2B9A-E4EAD0BE238C}"/>
              </a:ext>
            </a:extLst>
          </p:cNvPr>
          <p:cNvCxnSpPr>
            <a:cxnSpLocks/>
          </p:cNvCxnSpPr>
          <p:nvPr/>
        </p:nvCxnSpPr>
        <p:spPr>
          <a:xfrm>
            <a:off x="5181599" y="1697164"/>
            <a:ext cx="1828801" cy="0"/>
          </a:xfrm>
          <a:prstGeom prst="line">
            <a:avLst/>
          </a:prstGeom>
          <a:ln w="22225">
            <a:solidFill>
              <a:srgbClr val="FF0000"/>
            </a:solidFill>
          </a:ln>
        </p:spPr>
        <p:style>
          <a:lnRef idx="1">
            <a:schemeClr val="accent3"/>
          </a:lnRef>
          <a:fillRef idx="0">
            <a:schemeClr val="accent3"/>
          </a:fillRef>
          <a:effectRef idx="0">
            <a:schemeClr val="accent3"/>
          </a:effectRef>
          <a:fontRef idx="minor">
            <a:schemeClr val="tx1"/>
          </a:fontRef>
        </p:style>
      </p:cxnSp>
      <p:pic>
        <p:nvPicPr>
          <p:cNvPr id="3" name="Picture 2">
            <a:extLst>
              <a:ext uri="{FF2B5EF4-FFF2-40B4-BE49-F238E27FC236}">
                <a16:creationId xmlns:a16="http://schemas.microsoft.com/office/drawing/2014/main" id="{1C8E1D5B-F759-4A1B-4A67-B658D34AE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29496"/>
            <a:ext cx="538814" cy="545494"/>
          </a:xfrm>
          <a:prstGeom prst="rect">
            <a:avLst/>
          </a:prstGeom>
        </p:spPr>
      </p:pic>
    </p:spTree>
    <p:extLst>
      <p:ext uri="{BB962C8B-B14F-4D97-AF65-F5344CB8AC3E}">
        <p14:creationId xmlns:p14="http://schemas.microsoft.com/office/powerpoint/2010/main" val="209473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14F6124-C7E2-7858-67CE-3862E020DD5C}"/>
              </a:ext>
            </a:extLst>
          </p:cNvPr>
          <p:cNvSpPr>
            <a:spLocks noGrp="1"/>
          </p:cNvSpPr>
          <p:nvPr>
            <p:ph type="title"/>
          </p:nvPr>
        </p:nvSpPr>
        <p:spPr/>
        <p:txBody>
          <a:bodyPr>
            <a:normAutofit/>
          </a:bodyPr>
          <a:lstStyle/>
          <a:p>
            <a:r>
              <a:rPr lang="en-IN" sz="2000" dirty="0">
                <a:solidFill>
                  <a:schemeClr val="accent2">
                    <a:lumMod val="20000"/>
                    <a:lumOff val="80000"/>
                  </a:schemeClr>
                </a:solidFill>
                <a:latin typeface="+mn-lt"/>
                <a:ea typeface="+mn-ea"/>
                <a:cs typeface="+mn-cs"/>
              </a:rPr>
              <a:t>Provide a list of products with a </a:t>
            </a:r>
            <a:r>
              <a:rPr lang="en-IN" sz="2000" b="1" dirty="0">
                <a:solidFill>
                  <a:schemeClr val="accent2">
                    <a:lumMod val="20000"/>
                    <a:lumOff val="80000"/>
                  </a:schemeClr>
                </a:solidFill>
                <a:latin typeface="+mn-lt"/>
                <a:ea typeface="+mn-ea"/>
                <a:cs typeface="+mn-cs"/>
              </a:rPr>
              <a:t>base price greater than 500 and that are featured in promo type of ‘BOGOF’ (Buy    One Get One Free). </a:t>
            </a:r>
            <a:r>
              <a:rPr lang="en-IN" sz="2000" dirty="0">
                <a:solidFill>
                  <a:schemeClr val="accent2">
                    <a:lumMod val="20000"/>
                    <a:lumOff val="80000"/>
                  </a:schemeClr>
                </a:solidFill>
                <a:latin typeface="+mn-lt"/>
                <a:ea typeface="+mn-ea"/>
                <a:cs typeface="+mn-cs"/>
              </a:rPr>
              <a:t>This information will help us identify high-value products that are currently being heavily discounted, which can be useful for evaluating our pricing and promotion strategies.</a:t>
            </a:r>
          </a:p>
        </p:txBody>
      </p:sp>
      <p:pic>
        <p:nvPicPr>
          <p:cNvPr id="9" name="Content Placeholder 8">
            <a:extLst>
              <a:ext uri="{FF2B5EF4-FFF2-40B4-BE49-F238E27FC236}">
                <a16:creationId xmlns:a16="http://schemas.microsoft.com/office/drawing/2014/main" id="{54E84586-DC2A-E2E2-7265-73DE849C5C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103119"/>
            <a:ext cx="3194476" cy="974377"/>
          </a:xfrm>
        </p:spPr>
      </p:pic>
      <p:sp>
        <p:nvSpPr>
          <p:cNvPr id="12" name="Content Placeholder 11">
            <a:extLst>
              <a:ext uri="{FF2B5EF4-FFF2-40B4-BE49-F238E27FC236}">
                <a16:creationId xmlns:a16="http://schemas.microsoft.com/office/drawing/2014/main" id="{35F0300C-47CD-1F7A-B5CF-682721886B86}"/>
              </a:ext>
            </a:extLst>
          </p:cNvPr>
          <p:cNvSpPr>
            <a:spLocks noGrp="1"/>
          </p:cNvSpPr>
          <p:nvPr>
            <p:ph sz="half" idx="2"/>
          </p:nvPr>
        </p:nvSpPr>
        <p:spPr>
          <a:xfrm>
            <a:off x="5860026" y="2103119"/>
            <a:ext cx="5265174" cy="3749041"/>
          </a:xfrm>
        </p:spPr>
        <p:txBody>
          <a:bodyPr/>
          <a:lstStyle/>
          <a:p>
            <a:r>
              <a:rPr lang="en-IN" b="1" dirty="0">
                <a:solidFill>
                  <a:schemeClr val="accent2">
                    <a:lumMod val="20000"/>
                    <a:lumOff val="80000"/>
                  </a:schemeClr>
                </a:solidFill>
              </a:rPr>
              <a:t>Novy Double Bedsheet Set and Novy Waterproof Immersion Rod</a:t>
            </a:r>
            <a:r>
              <a:rPr lang="en-IN" dirty="0">
                <a:solidFill>
                  <a:schemeClr val="accent2">
                    <a:lumMod val="20000"/>
                    <a:lumOff val="80000"/>
                  </a:schemeClr>
                </a:solidFill>
              </a:rPr>
              <a:t>, these are the two products where base price is greater than 500 and promo type is ‘BOGOF’ (Buy One Get One Free.).</a:t>
            </a:r>
          </a:p>
        </p:txBody>
      </p:sp>
      <p:pic>
        <p:nvPicPr>
          <p:cNvPr id="24" name="Picture 23">
            <a:extLst>
              <a:ext uri="{FF2B5EF4-FFF2-40B4-BE49-F238E27FC236}">
                <a16:creationId xmlns:a16="http://schemas.microsoft.com/office/drawing/2014/main" id="{1AC06A91-5A1A-F5F6-13F1-F2ED40C5D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pic>
        <p:nvPicPr>
          <p:cNvPr id="5" name="Picture 4">
            <a:extLst>
              <a:ext uri="{FF2B5EF4-FFF2-40B4-BE49-F238E27FC236}">
                <a16:creationId xmlns:a16="http://schemas.microsoft.com/office/drawing/2014/main" id="{6EE12D07-7E1B-1EB4-0FD2-B2BE8EAA7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29496"/>
            <a:ext cx="538814" cy="545494"/>
          </a:xfrm>
          <a:prstGeom prst="rect">
            <a:avLst/>
          </a:prstGeom>
        </p:spPr>
      </p:pic>
    </p:spTree>
    <p:extLst>
      <p:ext uri="{BB962C8B-B14F-4D97-AF65-F5344CB8AC3E}">
        <p14:creationId xmlns:p14="http://schemas.microsoft.com/office/powerpoint/2010/main" val="255843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D278AF3-DED1-0410-649E-6C456F67568B}"/>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F6D9C3E9-4866-282E-A8B6-797AA72828BC}"/>
              </a:ext>
            </a:extLst>
          </p:cNvPr>
          <p:cNvSpPr>
            <a:spLocks noGrp="1"/>
          </p:cNvSpPr>
          <p:nvPr>
            <p:ph type="title"/>
          </p:nvPr>
        </p:nvSpPr>
        <p:spPr/>
        <p:txBody>
          <a:bodyPr>
            <a:normAutofit/>
          </a:bodyPr>
          <a:lstStyle/>
          <a:p>
            <a:r>
              <a:rPr lang="en-IN" sz="2000" dirty="0">
                <a:solidFill>
                  <a:schemeClr val="accent2">
                    <a:lumMod val="20000"/>
                    <a:lumOff val="80000"/>
                  </a:schemeClr>
                </a:solidFill>
                <a:latin typeface="+mn-lt"/>
                <a:ea typeface="+mn-ea"/>
                <a:cs typeface="+mn-cs"/>
              </a:rPr>
              <a:t>Generate a report that provides an overview of the number of stores in each city. The result will be sorted in descending order of store counts, allowing us to identify the cities with the highest store presence.</a:t>
            </a:r>
          </a:p>
        </p:txBody>
      </p:sp>
      <p:pic>
        <p:nvPicPr>
          <p:cNvPr id="13" name="Content Placeholder 12">
            <a:extLst>
              <a:ext uri="{FF2B5EF4-FFF2-40B4-BE49-F238E27FC236}">
                <a16:creationId xmlns:a16="http://schemas.microsoft.com/office/drawing/2014/main" id="{68501032-10C4-78C8-EABC-ECED74B1FE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2103120"/>
            <a:ext cx="2756250" cy="2597236"/>
          </a:xfrm>
        </p:spPr>
      </p:pic>
      <p:sp>
        <p:nvSpPr>
          <p:cNvPr id="12" name="Content Placeholder 11">
            <a:extLst>
              <a:ext uri="{FF2B5EF4-FFF2-40B4-BE49-F238E27FC236}">
                <a16:creationId xmlns:a16="http://schemas.microsoft.com/office/drawing/2014/main" id="{7EC41F5E-AF41-D71C-794B-0D16AEB75CE7}"/>
              </a:ext>
            </a:extLst>
          </p:cNvPr>
          <p:cNvSpPr>
            <a:spLocks noGrp="1"/>
          </p:cNvSpPr>
          <p:nvPr>
            <p:ph sz="half" idx="2"/>
          </p:nvPr>
        </p:nvSpPr>
        <p:spPr>
          <a:xfrm>
            <a:off x="5555226" y="2103120"/>
            <a:ext cx="5569974" cy="3749040"/>
          </a:xfrm>
        </p:spPr>
        <p:txBody>
          <a:bodyPr/>
          <a:lstStyle/>
          <a:p>
            <a:pPr>
              <a:buFont typeface="Wingdings" panose="05000000000000000000" pitchFamily="2" charset="2"/>
              <a:buChar char="Ø"/>
            </a:pPr>
            <a:r>
              <a:rPr lang="en-IN" dirty="0">
                <a:solidFill>
                  <a:schemeClr val="accent2">
                    <a:lumMod val="20000"/>
                    <a:lumOff val="80000"/>
                  </a:schemeClr>
                </a:solidFill>
              </a:rPr>
              <a:t> </a:t>
            </a:r>
            <a:r>
              <a:rPr lang="en-IN" b="1" dirty="0">
                <a:solidFill>
                  <a:schemeClr val="accent2">
                    <a:lumMod val="20000"/>
                    <a:lumOff val="80000"/>
                  </a:schemeClr>
                </a:solidFill>
              </a:rPr>
              <a:t>Bengaluru</a:t>
            </a:r>
            <a:r>
              <a:rPr lang="en-IN" dirty="0">
                <a:solidFill>
                  <a:schemeClr val="accent2">
                    <a:lumMod val="20000"/>
                    <a:lumOff val="80000"/>
                  </a:schemeClr>
                </a:solidFill>
              </a:rPr>
              <a:t> has the highest no of stores </a:t>
            </a:r>
            <a:r>
              <a:rPr lang="en-IN" b="1" dirty="0">
                <a:solidFill>
                  <a:schemeClr val="accent2">
                    <a:lumMod val="20000"/>
                    <a:lumOff val="80000"/>
                  </a:schemeClr>
                </a:solidFill>
              </a:rPr>
              <a:t>which is 10</a:t>
            </a:r>
            <a:r>
              <a:rPr lang="en-IN" dirty="0">
                <a:solidFill>
                  <a:schemeClr val="accent2">
                    <a:lumMod val="20000"/>
                    <a:lumOff val="80000"/>
                  </a:schemeClr>
                </a:solidFill>
              </a:rPr>
              <a:t>.</a:t>
            </a:r>
          </a:p>
          <a:p>
            <a:pPr>
              <a:buFont typeface="Wingdings" panose="05000000000000000000" pitchFamily="2" charset="2"/>
              <a:buChar char="Ø"/>
            </a:pPr>
            <a:r>
              <a:rPr lang="en-IN" dirty="0">
                <a:solidFill>
                  <a:schemeClr val="accent2">
                    <a:lumMod val="20000"/>
                    <a:lumOff val="80000"/>
                  </a:schemeClr>
                </a:solidFill>
              </a:rPr>
              <a:t> Followed by </a:t>
            </a:r>
            <a:r>
              <a:rPr lang="en-IN" b="1" dirty="0">
                <a:solidFill>
                  <a:schemeClr val="accent2">
                    <a:lumMod val="20000"/>
                    <a:lumOff val="80000"/>
                  </a:schemeClr>
                </a:solidFill>
              </a:rPr>
              <a:t>Chennai</a:t>
            </a:r>
            <a:r>
              <a:rPr lang="en-IN" dirty="0">
                <a:solidFill>
                  <a:schemeClr val="accent2">
                    <a:lumMod val="20000"/>
                    <a:lumOff val="80000"/>
                  </a:schemeClr>
                </a:solidFill>
              </a:rPr>
              <a:t> which has the second highest no of stores </a:t>
            </a:r>
            <a:r>
              <a:rPr lang="en-IN" b="1" dirty="0">
                <a:solidFill>
                  <a:schemeClr val="accent2">
                    <a:lumMod val="20000"/>
                    <a:lumOff val="80000"/>
                  </a:schemeClr>
                </a:solidFill>
              </a:rPr>
              <a:t>which is 8</a:t>
            </a:r>
            <a:r>
              <a:rPr lang="en-IN" dirty="0">
                <a:solidFill>
                  <a:schemeClr val="accent2">
                    <a:lumMod val="20000"/>
                    <a:lumOff val="80000"/>
                  </a:schemeClr>
                </a:solidFill>
              </a:rPr>
              <a:t>.</a:t>
            </a:r>
          </a:p>
          <a:p>
            <a:pPr>
              <a:buFont typeface="Wingdings" panose="05000000000000000000" pitchFamily="2" charset="2"/>
              <a:buChar char="Ø"/>
            </a:pPr>
            <a:r>
              <a:rPr lang="en-IN" dirty="0">
                <a:solidFill>
                  <a:schemeClr val="accent2">
                    <a:lumMod val="20000"/>
                    <a:lumOff val="80000"/>
                  </a:schemeClr>
                </a:solidFill>
              </a:rPr>
              <a:t> Followed by </a:t>
            </a:r>
            <a:r>
              <a:rPr lang="en-IN" b="1" dirty="0">
                <a:solidFill>
                  <a:schemeClr val="accent2">
                    <a:lumMod val="20000"/>
                    <a:lumOff val="80000"/>
                  </a:schemeClr>
                </a:solidFill>
              </a:rPr>
              <a:t>Hyderabad</a:t>
            </a:r>
            <a:r>
              <a:rPr lang="en-IN" dirty="0">
                <a:solidFill>
                  <a:schemeClr val="accent2">
                    <a:lumMod val="20000"/>
                    <a:lumOff val="80000"/>
                  </a:schemeClr>
                </a:solidFill>
              </a:rPr>
              <a:t> which has the second highest no of stores </a:t>
            </a:r>
            <a:r>
              <a:rPr lang="en-IN" b="1" dirty="0">
                <a:solidFill>
                  <a:schemeClr val="accent2">
                    <a:lumMod val="20000"/>
                    <a:lumOff val="80000"/>
                  </a:schemeClr>
                </a:solidFill>
              </a:rPr>
              <a:t>which is 7.</a:t>
            </a:r>
          </a:p>
          <a:p>
            <a:pPr>
              <a:buFont typeface="Wingdings" panose="05000000000000000000" pitchFamily="2" charset="2"/>
              <a:buChar char="Ø"/>
            </a:pPr>
            <a:r>
              <a:rPr lang="en-IN" dirty="0">
                <a:solidFill>
                  <a:schemeClr val="accent2">
                    <a:lumMod val="20000"/>
                    <a:lumOff val="80000"/>
                  </a:schemeClr>
                </a:solidFill>
              </a:rPr>
              <a:t> And the remaining Cities which are </a:t>
            </a:r>
            <a:r>
              <a:rPr lang="en-IN" b="1" dirty="0">
                <a:solidFill>
                  <a:schemeClr val="accent2">
                    <a:lumMod val="20000"/>
                    <a:lumOff val="80000"/>
                  </a:schemeClr>
                </a:solidFill>
              </a:rPr>
              <a:t>Coimbatore, Visakhapatnam, Madurai, Mysuru, Mangalore, Trivandrum and Vijayawada</a:t>
            </a:r>
            <a:r>
              <a:rPr lang="en-IN" dirty="0">
                <a:solidFill>
                  <a:schemeClr val="accent2">
                    <a:lumMod val="20000"/>
                    <a:lumOff val="80000"/>
                  </a:schemeClr>
                </a:solidFill>
              </a:rPr>
              <a:t> come </a:t>
            </a:r>
            <a:r>
              <a:rPr lang="en-IN" b="1" dirty="0">
                <a:solidFill>
                  <a:schemeClr val="accent2">
                    <a:lumMod val="20000"/>
                    <a:lumOff val="80000"/>
                  </a:schemeClr>
                </a:solidFill>
              </a:rPr>
              <a:t>between 2 and 5</a:t>
            </a:r>
            <a:r>
              <a:rPr lang="en-IN" dirty="0">
                <a:solidFill>
                  <a:schemeClr val="accent2">
                    <a:lumMod val="20000"/>
                    <a:lumOff val="80000"/>
                  </a:schemeClr>
                </a:solidFill>
              </a:rPr>
              <a:t> in terms of no of stores.</a:t>
            </a:r>
          </a:p>
        </p:txBody>
      </p:sp>
      <p:pic>
        <p:nvPicPr>
          <p:cNvPr id="7" name="Picture 6">
            <a:extLst>
              <a:ext uri="{FF2B5EF4-FFF2-40B4-BE49-F238E27FC236}">
                <a16:creationId xmlns:a16="http://schemas.microsoft.com/office/drawing/2014/main" id="{B1991F6C-1B00-D8C4-3CF5-433A400E4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pic>
        <p:nvPicPr>
          <p:cNvPr id="3" name="Picture 2">
            <a:extLst>
              <a:ext uri="{FF2B5EF4-FFF2-40B4-BE49-F238E27FC236}">
                <a16:creationId xmlns:a16="http://schemas.microsoft.com/office/drawing/2014/main" id="{1013BB17-F42D-C28D-58AB-92C4F0B6B0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29496"/>
            <a:ext cx="538814" cy="545494"/>
          </a:xfrm>
          <a:prstGeom prst="rect">
            <a:avLst/>
          </a:prstGeom>
        </p:spPr>
      </p:pic>
    </p:spTree>
    <p:extLst>
      <p:ext uri="{BB962C8B-B14F-4D97-AF65-F5344CB8AC3E}">
        <p14:creationId xmlns:p14="http://schemas.microsoft.com/office/powerpoint/2010/main" val="134017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32A8997-2256-D16F-AF88-9C43BD546543}"/>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B3B3FCCD-EEC9-0E30-C8FA-6DA72B918AC5}"/>
              </a:ext>
            </a:extLst>
          </p:cNvPr>
          <p:cNvSpPr>
            <a:spLocks noGrp="1"/>
          </p:cNvSpPr>
          <p:nvPr>
            <p:ph type="title"/>
          </p:nvPr>
        </p:nvSpPr>
        <p:spPr/>
        <p:txBody>
          <a:bodyPr>
            <a:normAutofit/>
          </a:bodyPr>
          <a:lstStyle/>
          <a:p>
            <a:r>
              <a:rPr lang="en-IN" sz="2000" dirty="0">
                <a:solidFill>
                  <a:schemeClr val="accent2">
                    <a:lumMod val="20000"/>
                    <a:lumOff val="80000"/>
                  </a:schemeClr>
                </a:solidFill>
                <a:latin typeface="+mn-lt"/>
                <a:ea typeface="+mn-ea"/>
                <a:cs typeface="+mn-cs"/>
              </a:rPr>
              <a:t>Generate a report that displays each campaign along with the total revenue generated before and after the campaign ? The report includes three fields: Campaign Name, Total Revenue (Before Promotion), Total Revenue (After Promotion). This report should help in evaluating the financial impact of our promotional campaigns. (Display the values in millions).</a:t>
            </a:r>
          </a:p>
        </p:txBody>
      </p:sp>
      <p:pic>
        <p:nvPicPr>
          <p:cNvPr id="26" name="Content Placeholder 25">
            <a:extLst>
              <a:ext uri="{FF2B5EF4-FFF2-40B4-BE49-F238E27FC236}">
                <a16:creationId xmlns:a16="http://schemas.microsoft.com/office/drawing/2014/main" id="{2ECC431D-B1FE-269F-6F26-1C70061928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045109"/>
            <a:ext cx="4754563" cy="604000"/>
          </a:xfrm>
        </p:spPr>
      </p:pic>
      <p:sp>
        <p:nvSpPr>
          <p:cNvPr id="16" name="Content Placeholder 15">
            <a:extLst>
              <a:ext uri="{FF2B5EF4-FFF2-40B4-BE49-F238E27FC236}">
                <a16:creationId xmlns:a16="http://schemas.microsoft.com/office/drawing/2014/main" id="{AA21425C-6919-CC28-ABB7-70AF0724B5E9}"/>
              </a:ext>
            </a:extLst>
          </p:cNvPr>
          <p:cNvSpPr>
            <a:spLocks noGrp="1"/>
          </p:cNvSpPr>
          <p:nvPr>
            <p:ph sz="half" idx="2"/>
          </p:nvPr>
        </p:nvSpPr>
        <p:spPr>
          <a:xfrm>
            <a:off x="6217920" y="2045109"/>
            <a:ext cx="4937760" cy="3823985"/>
          </a:xfrm>
        </p:spPr>
        <p:txBody>
          <a:bodyPr/>
          <a:lstStyle/>
          <a:p>
            <a:pPr>
              <a:buFont typeface="Wingdings" panose="05000000000000000000" pitchFamily="2" charset="2"/>
              <a:buChar char="Ø"/>
            </a:pPr>
            <a:r>
              <a:rPr lang="en-IN" dirty="0">
                <a:solidFill>
                  <a:schemeClr val="accent2">
                    <a:lumMod val="20000"/>
                    <a:lumOff val="80000"/>
                  </a:schemeClr>
                </a:solidFill>
              </a:rPr>
              <a:t> </a:t>
            </a:r>
            <a:r>
              <a:rPr lang="en-IN" spc="-50" dirty="0">
                <a:solidFill>
                  <a:schemeClr val="accent2">
                    <a:lumMod val="20000"/>
                    <a:lumOff val="80000"/>
                  </a:schemeClr>
                </a:solidFill>
              </a:rPr>
              <a:t>In </a:t>
            </a:r>
            <a:r>
              <a:rPr lang="en-IN" b="1" spc="-50" dirty="0">
                <a:solidFill>
                  <a:schemeClr val="accent2">
                    <a:lumMod val="20000"/>
                    <a:lumOff val="80000"/>
                  </a:schemeClr>
                </a:solidFill>
              </a:rPr>
              <a:t>Diwali Campaign</a:t>
            </a:r>
            <a:r>
              <a:rPr lang="en-IN" spc="-50" dirty="0">
                <a:solidFill>
                  <a:schemeClr val="accent2">
                    <a:lumMod val="20000"/>
                    <a:lumOff val="80000"/>
                  </a:schemeClr>
                </a:solidFill>
              </a:rPr>
              <a:t>, Novy Mart has generated total revenue of </a:t>
            </a:r>
            <a:r>
              <a:rPr lang="en-IN" b="1" spc="-50" dirty="0">
                <a:solidFill>
                  <a:schemeClr val="accent2">
                    <a:lumMod val="20000"/>
                    <a:lumOff val="80000"/>
                  </a:schemeClr>
                </a:solidFill>
              </a:rPr>
              <a:t>82.57 M</a:t>
            </a:r>
            <a:r>
              <a:rPr lang="en-IN" spc="-50" dirty="0">
                <a:solidFill>
                  <a:schemeClr val="accent2">
                    <a:lumMod val="20000"/>
                    <a:lumOff val="80000"/>
                  </a:schemeClr>
                </a:solidFill>
              </a:rPr>
              <a:t> before promotion while </a:t>
            </a:r>
            <a:r>
              <a:rPr lang="en-IN" b="1" spc="-50" dirty="0">
                <a:solidFill>
                  <a:schemeClr val="accent2">
                    <a:lumMod val="20000"/>
                    <a:lumOff val="80000"/>
                  </a:schemeClr>
                </a:solidFill>
              </a:rPr>
              <a:t>207.46 M </a:t>
            </a:r>
            <a:r>
              <a:rPr lang="en-IN" spc="-50" dirty="0">
                <a:solidFill>
                  <a:schemeClr val="accent2">
                    <a:lumMod val="20000"/>
                    <a:lumOff val="80000"/>
                  </a:schemeClr>
                </a:solidFill>
              </a:rPr>
              <a:t>after the promotion meaning a significant</a:t>
            </a:r>
            <a:r>
              <a:rPr lang="en-IN" b="1" spc="-50" dirty="0">
                <a:solidFill>
                  <a:schemeClr val="accent2">
                    <a:lumMod val="20000"/>
                    <a:lumOff val="80000"/>
                  </a:schemeClr>
                </a:solidFill>
              </a:rPr>
              <a:t> increase 152%  in revenue.</a:t>
            </a:r>
          </a:p>
          <a:p>
            <a:pPr>
              <a:buFont typeface="Wingdings" panose="05000000000000000000" pitchFamily="2" charset="2"/>
              <a:buChar char="Ø"/>
            </a:pPr>
            <a:r>
              <a:rPr lang="en-IN" spc="-50" dirty="0">
                <a:solidFill>
                  <a:schemeClr val="accent2">
                    <a:lumMod val="20000"/>
                    <a:lumOff val="80000"/>
                  </a:schemeClr>
                </a:solidFill>
              </a:rPr>
              <a:t> In </a:t>
            </a:r>
            <a:r>
              <a:rPr lang="en-IN" b="1" spc="-50" dirty="0">
                <a:solidFill>
                  <a:schemeClr val="accent2">
                    <a:lumMod val="20000"/>
                    <a:lumOff val="80000"/>
                  </a:schemeClr>
                </a:solidFill>
              </a:rPr>
              <a:t>Sankranti Campaign</a:t>
            </a:r>
            <a:r>
              <a:rPr lang="en-IN" spc="-50" dirty="0">
                <a:solidFill>
                  <a:schemeClr val="accent2">
                    <a:lumMod val="20000"/>
                    <a:lumOff val="80000"/>
                  </a:schemeClr>
                </a:solidFill>
              </a:rPr>
              <a:t>, Novy Mart has generated total revenue of </a:t>
            </a:r>
            <a:r>
              <a:rPr lang="en-IN" b="1" spc="-50" dirty="0">
                <a:solidFill>
                  <a:schemeClr val="accent2">
                    <a:lumMod val="20000"/>
                    <a:lumOff val="80000"/>
                  </a:schemeClr>
                </a:solidFill>
              </a:rPr>
              <a:t>58.13 M </a:t>
            </a:r>
            <a:r>
              <a:rPr lang="en-IN" spc="-50" dirty="0">
                <a:solidFill>
                  <a:schemeClr val="accent2">
                    <a:lumMod val="20000"/>
                    <a:lumOff val="80000"/>
                  </a:schemeClr>
                </a:solidFill>
              </a:rPr>
              <a:t>before the promotion while </a:t>
            </a:r>
            <a:r>
              <a:rPr lang="en-IN" b="1" spc="-50" dirty="0">
                <a:solidFill>
                  <a:schemeClr val="accent2">
                    <a:lumMod val="20000"/>
                    <a:lumOff val="80000"/>
                  </a:schemeClr>
                </a:solidFill>
              </a:rPr>
              <a:t>140.40 M </a:t>
            </a:r>
            <a:r>
              <a:rPr lang="en-IN" spc="-50" dirty="0">
                <a:solidFill>
                  <a:schemeClr val="accent2">
                    <a:lumMod val="20000"/>
                    <a:lumOff val="80000"/>
                  </a:schemeClr>
                </a:solidFill>
              </a:rPr>
              <a:t>after the promotion meaning a significant </a:t>
            </a:r>
            <a:r>
              <a:rPr lang="en-IN" b="1" spc="-50" dirty="0">
                <a:solidFill>
                  <a:schemeClr val="accent2">
                    <a:lumMod val="20000"/>
                    <a:lumOff val="80000"/>
                  </a:schemeClr>
                </a:solidFill>
              </a:rPr>
              <a:t>increase 141%  in revenue.</a:t>
            </a:r>
          </a:p>
        </p:txBody>
      </p:sp>
      <p:pic>
        <p:nvPicPr>
          <p:cNvPr id="8" name="Picture 7">
            <a:extLst>
              <a:ext uri="{FF2B5EF4-FFF2-40B4-BE49-F238E27FC236}">
                <a16:creationId xmlns:a16="http://schemas.microsoft.com/office/drawing/2014/main" id="{42FD9291-46EF-E280-491B-136B7EBA1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pic>
        <p:nvPicPr>
          <p:cNvPr id="3" name="Picture 2">
            <a:extLst>
              <a:ext uri="{FF2B5EF4-FFF2-40B4-BE49-F238E27FC236}">
                <a16:creationId xmlns:a16="http://schemas.microsoft.com/office/drawing/2014/main" id="{D0BFC45C-CC3D-A207-1A27-2A2B672CF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29496"/>
            <a:ext cx="538814" cy="545494"/>
          </a:xfrm>
          <a:prstGeom prst="rect">
            <a:avLst/>
          </a:prstGeom>
        </p:spPr>
      </p:pic>
    </p:spTree>
    <p:extLst>
      <p:ext uri="{BB962C8B-B14F-4D97-AF65-F5344CB8AC3E}">
        <p14:creationId xmlns:p14="http://schemas.microsoft.com/office/powerpoint/2010/main" val="236400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184BE72-E3A4-4038-2417-571C8FFBAF8E}"/>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F7D168C8-ED48-7089-9D69-EEFBC7E67906}"/>
              </a:ext>
            </a:extLst>
          </p:cNvPr>
          <p:cNvSpPr>
            <a:spLocks noGrp="1"/>
          </p:cNvSpPr>
          <p:nvPr>
            <p:ph type="title"/>
          </p:nvPr>
        </p:nvSpPr>
        <p:spPr/>
        <p:txBody>
          <a:bodyPr>
            <a:normAutofit/>
          </a:bodyPr>
          <a:lstStyle/>
          <a:p>
            <a:r>
              <a:rPr lang="en-IN" sz="2000" dirty="0">
                <a:solidFill>
                  <a:schemeClr val="accent2">
                    <a:lumMod val="20000"/>
                    <a:lumOff val="80000"/>
                  </a:schemeClr>
                </a:solidFill>
                <a:latin typeface="+mn-lt"/>
                <a:ea typeface="+mn-ea"/>
                <a:cs typeface="+mn-cs"/>
              </a:rPr>
              <a:t>Produce a report that calculates the incremental sold quantity (ISU %) for each category during the Diwali campaign. Additionally, provide rankings for the category based on their ISU %. The report will include three key fields: Category, ISU%, Rank Order.</a:t>
            </a:r>
          </a:p>
        </p:txBody>
      </p:sp>
      <p:pic>
        <p:nvPicPr>
          <p:cNvPr id="16" name="Content Placeholder 15">
            <a:extLst>
              <a:ext uri="{FF2B5EF4-FFF2-40B4-BE49-F238E27FC236}">
                <a16:creationId xmlns:a16="http://schemas.microsoft.com/office/drawing/2014/main" id="{DE5895BB-3CE2-B1BF-DE5A-AEFF78DF61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103120"/>
            <a:ext cx="3392045" cy="1672467"/>
          </a:xfrm>
        </p:spPr>
      </p:pic>
      <p:sp>
        <p:nvSpPr>
          <p:cNvPr id="12" name="Content Placeholder 11">
            <a:extLst>
              <a:ext uri="{FF2B5EF4-FFF2-40B4-BE49-F238E27FC236}">
                <a16:creationId xmlns:a16="http://schemas.microsoft.com/office/drawing/2014/main" id="{632EF2B7-D995-03D2-8992-E60E1C773919}"/>
              </a:ext>
            </a:extLst>
          </p:cNvPr>
          <p:cNvSpPr>
            <a:spLocks noGrp="1"/>
          </p:cNvSpPr>
          <p:nvPr>
            <p:ph sz="half" idx="2"/>
          </p:nvPr>
        </p:nvSpPr>
        <p:spPr>
          <a:xfrm>
            <a:off x="5860026" y="2103120"/>
            <a:ext cx="5265174" cy="3749040"/>
          </a:xfrm>
        </p:spPr>
        <p:txBody>
          <a:bodyPr/>
          <a:lstStyle/>
          <a:p>
            <a:pPr>
              <a:buFont typeface="Wingdings" panose="05000000000000000000" pitchFamily="2" charset="2"/>
              <a:buChar char="Ø"/>
            </a:pPr>
            <a:r>
              <a:rPr lang="en-IN" dirty="0">
                <a:solidFill>
                  <a:schemeClr val="accent2">
                    <a:lumMod val="20000"/>
                    <a:lumOff val="80000"/>
                  </a:schemeClr>
                </a:solidFill>
              </a:rPr>
              <a:t> </a:t>
            </a:r>
            <a:r>
              <a:rPr lang="en-IN" spc="-50" dirty="0">
                <a:solidFill>
                  <a:schemeClr val="accent2">
                    <a:lumMod val="20000"/>
                    <a:lumOff val="80000"/>
                  </a:schemeClr>
                </a:solidFill>
              </a:rPr>
              <a:t>In Category </a:t>
            </a:r>
            <a:r>
              <a:rPr lang="en-IN" b="1" spc="-50" dirty="0">
                <a:solidFill>
                  <a:schemeClr val="accent2">
                    <a:lumMod val="20000"/>
                    <a:lumOff val="80000"/>
                  </a:schemeClr>
                </a:solidFill>
              </a:rPr>
              <a:t>Home Appliances </a:t>
            </a:r>
            <a:r>
              <a:rPr lang="en-IN" spc="-50" dirty="0">
                <a:solidFill>
                  <a:schemeClr val="accent2">
                    <a:lumMod val="20000"/>
                    <a:lumOff val="80000"/>
                  </a:schemeClr>
                </a:solidFill>
              </a:rPr>
              <a:t>has contributed the highest </a:t>
            </a:r>
            <a:r>
              <a:rPr lang="en-IN" b="1" spc="-50" dirty="0">
                <a:solidFill>
                  <a:schemeClr val="accent2">
                    <a:lumMod val="20000"/>
                    <a:lumOff val="80000"/>
                  </a:schemeClr>
                </a:solidFill>
              </a:rPr>
              <a:t>ISU % i.e. 244.23 %.</a:t>
            </a:r>
          </a:p>
          <a:p>
            <a:pPr>
              <a:buFont typeface="Wingdings" panose="05000000000000000000" pitchFamily="2" charset="2"/>
              <a:buChar char="Ø"/>
            </a:pPr>
            <a:r>
              <a:rPr lang="en-IN" spc="-50" dirty="0">
                <a:solidFill>
                  <a:schemeClr val="accent2">
                    <a:lumMod val="20000"/>
                    <a:lumOff val="80000"/>
                  </a:schemeClr>
                </a:solidFill>
              </a:rPr>
              <a:t> Followed by </a:t>
            </a:r>
            <a:r>
              <a:rPr lang="en-IN" b="1" spc="-50" dirty="0">
                <a:solidFill>
                  <a:schemeClr val="accent2">
                    <a:lumMod val="20000"/>
                    <a:lumOff val="80000"/>
                  </a:schemeClr>
                </a:solidFill>
              </a:rPr>
              <a:t>Combo1</a:t>
            </a:r>
            <a:r>
              <a:rPr lang="en-IN" spc="-50" dirty="0">
                <a:solidFill>
                  <a:schemeClr val="accent2">
                    <a:lumMod val="20000"/>
                    <a:lumOff val="80000"/>
                  </a:schemeClr>
                </a:solidFill>
              </a:rPr>
              <a:t> which has contributed the second highest i.e. </a:t>
            </a:r>
            <a:r>
              <a:rPr lang="en-IN" b="1" spc="-50" dirty="0">
                <a:solidFill>
                  <a:schemeClr val="accent2">
                    <a:lumMod val="20000"/>
                    <a:lumOff val="80000"/>
                  </a:schemeClr>
                </a:solidFill>
              </a:rPr>
              <a:t>202.36 %</a:t>
            </a:r>
            <a:r>
              <a:rPr lang="en-IN" spc="-50" dirty="0">
                <a:solidFill>
                  <a:schemeClr val="accent2">
                    <a:lumMod val="20000"/>
                    <a:lumOff val="80000"/>
                  </a:schemeClr>
                </a:solidFill>
              </a:rPr>
              <a:t>.</a:t>
            </a:r>
          </a:p>
          <a:p>
            <a:pPr>
              <a:buFont typeface="Wingdings" panose="05000000000000000000" pitchFamily="2" charset="2"/>
              <a:buChar char="Ø"/>
            </a:pPr>
            <a:r>
              <a:rPr lang="en-IN" spc="-50" dirty="0">
                <a:solidFill>
                  <a:schemeClr val="accent2">
                    <a:lumMod val="20000"/>
                    <a:lumOff val="80000"/>
                  </a:schemeClr>
                </a:solidFill>
              </a:rPr>
              <a:t> Followed by </a:t>
            </a:r>
            <a:r>
              <a:rPr lang="en-IN" b="1" spc="-50" dirty="0">
                <a:solidFill>
                  <a:schemeClr val="accent2">
                    <a:lumMod val="20000"/>
                    <a:lumOff val="80000"/>
                  </a:schemeClr>
                </a:solidFill>
              </a:rPr>
              <a:t>Home Care </a:t>
            </a:r>
            <a:r>
              <a:rPr lang="en-IN" spc="-50" dirty="0">
                <a:solidFill>
                  <a:schemeClr val="accent2">
                    <a:lumMod val="20000"/>
                    <a:lumOff val="80000"/>
                  </a:schemeClr>
                </a:solidFill>
              </a:rPr>
              <a:t>Category</a:t>
            </a:r>
            <a:r>
              <a:rPr lang="en-IN" b="1" spc="-50" dirty="0">
                <a:solidFill>
                  <a:schemeClr val="accent2">
                    <a:lumMod val="20000"/>
                    <a:lumOff val="80000"/>
                  </a:schemeClr>
                </a:solidFill>
              </a:rPr>
              <a:t> </a:t>
            </a:r>
            <a:r>
              <a:rPr lang="en-IN" spc="-50" dirty="0">
                <a:solidFill>
                  <a:schemeClr val="accent2">
                    <a:lumMod val="20000"/>
                    <a:lumOff val="80000"/>
                  </a:schemeClr>
                </a:solidFill>
              </a:rPr>
              <a:t>which comes 3rd i.e. </a:t>
            </a:r>
            <a:r>
              <a:rPr lang="en-IN" b="1" spc="-50" dirty="0">
                <a:solidFill>
                  <a:schemeClr val="accent2">
                    <a:lumMod val="20000"/>
                    <a:lumOff val="80000"/>
                  </a:schemeClr>
                </a:solidFill>
              </a:rPr>
              <a:t>79.63 %.</a:t>
            </a:r>
          </a:p>
          <a:p>
            <a:pPr>
              <a:buFont typeface="Wingdings" panose="05000000000000000000" pitchFamily="2" charset="2"/>
              <a:buChar char="Ø"/>
            </a:pPr>
            <a:r>
              <a:rPr lang="en-IN" spc="-50" dirty="0">
                <a:solidFill>
                  <a:schemeClr val="accent2">
                    <a:lumMod val="20000"/>
                    <a:lumOff val="80000"/>
                  </a:schemeClr>
                </a:solidFill>
              </a:rPr>
              <a:t> Followed by </a:t>
            </a:r>
            <a:r>
              <a:rPr lang="en-IN" b="1" spc="-50" dirty="0">
                <a:solidFill>
                  <a:schemeClr val="accent2">
                    <a:lumMod val="20000"/>
                    <a:lumOff val="80000"/>
                  </a:schemeClr>
                </a:solidFill>
              </a:rPr>
              <a:t>Personal Care </a:t>
            </a:r>
            <a:r>
              <a:rPr lang="en-IN" spc="-50" dirty="0">
                <a:solidFill>
                  <a:schemeClr val="accent2">
                    <a:lumMod val="20000"/>
                    <a:lumOff val="80000"/>
                  </a:schemeClr>
                </a:solidFill>
              </a:rPr>
              <a:t>which comes 4th i.e. </a:t>
            </a:r>
            <a:r>
              <a:rPr lang="en-IN" b="1" spc="-50" dirty="0">
                <a:solidFill>
                  <a:schemeClr val="accent2">
                    <a:lumMod val="20000"/>
                    <a:lumOff val="80000"/>
                  </a:schemeClr>
                </a:solidFill>
              </a:rPr>
              <a:t>31.06 %.</a:t>
            </a:r>
          </a:p>
          <a:p>
            <a:pPr>
              <a:buFont typeface="Wingdings" panose="05000000000000000000" pitchFamily="2" charset="2"/>
              <a:buChar char="Ø"/>
            </a:pPr>
            <a:r>
              <a:rPr lang="en-IN" spc="-50" dirty="0">
                <a:solidFill>
                  <a:schemeClr val="accent2">
                    <a:lumMod val="20000"/>
                    <a:lumOff val="80000"/>
                  </a:schemeClr>
                </a:solidFill>
              </a:rPr>
              <a:t> And </a:t>
            </a:r>
            <a:r>
              <a:rPr lang="en-IN" b="1" spc="-50" dirty="0">
                <a:solidFill>
                  <a:schemeClr val="accent2">
                    <a:lumMod val="20000"/>
                    <a:lumOff val="80000"/>
                  </a:schemeClr>
                </a:solidFill>
              </a:rPr>
              <a:t>Grocery &amp; Staples </a:t>
            </a:r>
            <a:r>
              <a:rPr lang="en-IN" spc="-50" dirty="0">
                <a:solidFill>
                  <a:schemeClr val="accent2">
                    <a:lumMod val="20000"/>
                    <a:lumOff val="80000"/>
                  </a:schemeClr>
                </a:solidFill>
              </a:rPr>
              <a:t>which comes 5th which is </a:t>
            </a:r>
            <a:r>
              <a:rPr lang="en-IN" b="1" spc="-50" dirty="0">
                <a:solidFill>
                  <a:schemeClr val="accent2">
                    <a:lumMod val="20000"/>
                    <a:lumOff val="80000"/>
                  </a:schemeClr>
                </a:solidFill>
              </a:rPr>
              <a:t> 18.05 %. </a:t>
            </a:r>
          </a:p>
        </p:txBody>
      </p:sp>
      <p:pic>
        <p:nvPicPr>
          <p:cNvPr id="8" name="Picture 7">
            <a:extLst>
              <a:ext uri="{FF2B5EF4-FFF2-40B4-BE49-F238E27FC236}">
                <a16:creationId xmlns:a16="http://schemas.microsoft.com/office/drawing/2014/main" id="{916EEA84-B708-3D20-0A1D-9128F1CC3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pic>
        <p:nvPicPr>
          <p:cNvPr id="3" name="Picture 2">
            <a:extLst>
              <a:ext uri="{FF2B5EF4-FFF2-40B4-BE49-F238E27FC236}">
                <a16:creationId xmlns:a16="http://schemas.microsoft.com/office/drawing/2014/main" id="{CA61BD3F-0078-377B-E84B-FC0CB6FAB8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29496"/>
            <a:ext cx="538814" cy="545494"/>
          </a:xfrm>
          <a:prstGeom prst="rect">
            <a:avLst/>
          </a:prstGeom>
        </p:spPr>
      </p:pic>
    </p:spTree>
    <p:extLst>
      <p:ext uri="{BB962C8B-B14F-4D97-AF65-F5344CB8AC3E}">
        <p14:creationId xmlns:p14="http://schemas.microsoft.com/office/powerpoint/2010/main" val="24671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D31B464-9ED2-8433-4AE1-84EE7EC1C249}"/>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EC2369FA-111D-D86A-931C-830CD61BFFF9}"/>
              </a:ext>
            </a:extLst>
          </p:cNvPr>
          <p:cNvSpPr>
            <a:spLocks noGrp="1"/>
          </p:cNvSpPr>
          <p:nvPr>
            <p:ph type="title"/>
          </p:nvPr>
        </p:nvSpPr>
        <p:spPr/>
        <p:txBody>
          <a:bodyPr>
            <a:normAutofit/>
          </a:bodyPr>
          <a:lstStyle/>
          <a:p>
            <a:r>
              <a:rPr lang="en-IN" sz="2000" dirty="0">
                <a:solidFill>
                  <a:schemeClr val="accent2">
                    <a:lumMod val="20000"/>
                    <a:lumOff val="80000"/>
                  </a:schemeClr>
                </a:solidFill>
                <a:latin typeface="+mn-lt"/>
                <a:ea typeface="+mn-ea"/>
                <a:cs typeface="+mn-cs"/>
              </a:rPr>
              <a:t>Create a report featuring the Top 5 Products, ranked by Incremental Revenue Percentage (IRP %), across all campaigns. The report will provide essential information including Product Name, Category, IR %.</a:t>
            </a:r>
          </a:p>
        </p:txBody>
      </p:sp>
      <p:pic>
        <p:nvPicPr>
          <p:cNvPr id="5" name="Content Placeholder 4">
            <a:extLst>
              <a:ext uri="{FF2B5EF4-FFF2-40B4-BE49-F238E27FC236}">
                <a16:creationId xmlns:a16="http://schemas.microsoft.com/office/drawing/2014/main" id="{C4825205-3B1B-1D9F-5567-9CA546CC443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103120"/>
            <a:ext cx="4677428" cy="1371791"/>
          </a:xfrm>
        </p:spPr>
      </p:pic>
      <p:graphicFrame>
        <p:nvGraphicFramePr>
          <p:cNvPr id="3" name="Content Placeholder 2">
            <a:extLst>
              <a:ext uri="{FF2B5EF4-FFF2-40B4-BE49-F238E27FC236}">
                <a16:creationId xmlns:a16="http://schemas.microsoft.com/office/drawing/2014/main" id="{9608ACE2-3A0C-C56B-4B73-D96B5114C0A6}"/>
              </a:ext>
            </a:extLst>
          </p:cNvPr>
          <p:cNvGraphicFramePr>
            <a:graphicFrameLocks noGrp="1"/>
          </p:cNvGraphicFramePr>
          <p:nvPr>
            <p:ph sz="half" idx="2"/>
          </p:nvPr>
        </p:nvGraphicFramePr>
        <p:xfrm>
          <a:off x="5859463" y="2103438"/>
          <a:ext cx="5265737" cy="3748087"/>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a:extLst>
              <a:ext uri="{FF2B5EF4-FFF2-40B4-BE49-F238E27FC236}">
                <a16:creationId xmlns:a16="http://schemas.microsoft.com/office/drawing/2014/main" id="{66E24AB5-33A5-AF41-7FA7-87E38BC69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pic>
        <p:nvPicPr>
          <p:cNvPr id="2" name="Picture 1">
            <a:extLst>
              <a:ext uri="{FF2B5EF4-FFF2-40B4-BE49-F238E27FC236}">
                <a16:creationId xmlns:a16="http://schemas.microsoft.com/office/drawing/2014/main" id="{E39CE73E-ADA5-7402-F4AD-868DB667E0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02" y="29496"/>
            <a:ext cx="538814" cy="545494"/>
          </a:xfrm>
          <a:prstGeom prst="rect">
            <a:avLst/>
          </a:prstGeom>
        </p:spPr>
      </p:pic>
    </p:spTree>
    <p:extLst>
      <p:ext uri="{BB962C8B-B14F-4D97-AF65-F5344CB8AC3E}">
        <p14:creationId xmlns:p14="http://schemas.microsoft.com/office/powerpoint/2010/main" val="176886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517FED1-F9E5-C775-D979-1DBF0C3CD54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2C1AD568-22FC-3E8E-1454-CA09E592F935}"/>
              </a:ext>
            </a:extLst>
          </p:cNvPr>
          <p:cNvSpPr>
            <a:spLocks noGrp="1"/>
          </p:cNvSpPr>
          <p:nvPr>
            <p:ph type="title"/>
          </p:nvPr>
        </p:nvSpPr>
        <p:spPr>
          <a:xfrm>
            <a:off x="838200" y="2128566"/>
            <a:ext cx="10515600" cy="1325563"/>
          </a:xfrm>
        </p:spPr>
        <p:txBody>
          <a:bodyPr/>
          <a:lstStyle/>
          <a:p>
            <a:pPr algn="ctr"/>
            <a:r>
              <a:rPr lang="en-IN" dirty="0">
                <a:solidFill>
                  <a:schemeClr val="accent2"/>
                </a:solidFill>
                <a:latin typeface="Yu Gothic UI Semibold" panose="020B0700000000000000" pitchFamily="34" charset="-128"/>
                <a:ea typeface="Yu Gothic UI Semibold" panose="020B0700000000000000" pitchFamily="34" charset="-128"/>
                <a:cs typeface="Times New Roman" panose="02020603050405020304" pitchFamily="18" charset="0"/>
              </a:rPr>
              <a:t>Thank You !</a:t>
            </a:r>
          </a:p>
        </p:txBody>
      </p:sp>
      <p:pic>
        <p:nvPicPr>
          <p:cNvPr id="16" name="Picture 15">
            <a:extLst>
              <a:ext uri="{FF2B5EF4-FFF2-40B4-BE49-F238E27FC236}">
                <a16:creationId xmlns:a16="http://schemas.microsoft.com/office/drawing/2014/main" id="{3AB879F0-8F78-3775-073C-1B5277AA1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cxnSp>
        <p:nvCxnSpPr>
          <p:cNvPr id="6" name="Straight Connector 5">
            <a:extLst>
              <a:ext uri="{FF2B5EF4-FFF2-40B4-BE49-F238E27FC236}">
                <a16:creationId xmlns:a16="http://schemas.microsoft.com/office/drawing/2014/main" id="{BE2510F0-0438-39DE-6CBF-4122237878C5}"/>
              </a:ext>
            </a:extLst>
          </p:cNvPr>
          <p:cNvCxnSpPr>
            <a:cxnSpLocks/>
          </p:cNvCxnSpPr>
          <p:nvPr/>
        </p:nvCxnSpPr>
        <p:spPr>
          <a:xfrm>
            <a:off x="5181599" y="3427644"/>
            <a:ext cx="1828801" cy="0"/>
          </a:xfrm>
          <a:prstGeom prst="line">
            <a:avLst/>
          </a:prstGeom>
          <a:ln w="22225">
            <a:solidFill>
              <a:srgbClr val="FF0000"/>
            </a:solidFill>
          </a:ln>
        </p:spPr>
        <p:style>
          <a:lnRef idx="1">
            <a:schemeClr val="accent3"/>
          </a:lnRef>
          <a:fillRef idx="0">
            <a:schemeClr val="accent3"/>
          </a:fillRef>
          <a:effectRef idx="0">
            <a:schemeClr val="accent3"/>
          </a:effectRef>
          <a:fontRef idx="minor">
            <a:schemeClr val="tx1"/>
          </a:fontRef>
        </p:style>
      </p:cxnSp>
      <p:pic>
        <p:nvPicPr>
          <p:cNvPr id="3" name="Picture 2">
            <a:extLst>
              <a:ext uri="{FF2B5EF4-FFF2-40B4-BE49-F238E27FC236}">
                <a16:creationId xmlns:a16="http://schemas.microsoft.com/office/drawing/2014/main" id="{73AB3BB6-3873-522B-4F50-29C7CDA18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29496"/>
            <a:ext cx="538814" cy="545494"/>
          </a:xfrm>
          <a:prstGeom prst="rect">
            <a:avLst/>
          </a:prstGeom>
        </p:spPr>
      </p:pic>
    </p:spTree>
    <p:extLst>
      <p:ext uri="{BB962C8B-B14F-4D97-AF65-F5344CB8AC3E}">
        <p14:creationId xmlns:p14="http://schemas.microsoft.com/office/powerpoint/2010/main" val="854400936"/>
      </p:ext>
    </p:extLst>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251</TotalTime>
  <Words>578</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Yu Gothic UI Semibold</vt:lpstr>
      <vt:lpstr>Calibri</vt:lpstr>
      <vt:lpstr>Calibri Light</vt:lpstr>
      <vt:lpstr>Times New Roman</vt:lpstr>
      <vt:lpstr>Wingdings</vt:lpstr>
      <vt:lpstr>Retrospect</vt:lpstr>
      <vt:lpstr>Novy Mart Analysis</vt:lpstr>
      <vt:lpstr>Problem Statement.</vt:lpstr>
      <vt:lpstr>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Generate a report that provides an overview of the number of stores in each city. The result will be sorted in descending order of store counts, allowing us to identify the cities with the highest store presence.</vt:lpstr>
      <vt:lpstr>Generate a report that displays each campaign along with the total revenue generated before and after the campaign ? The report includes three fields: Campaign Name, Total Revenue (Before Promotion), Total Revenue (After Promotion). This report should help in evaluating the financial impact of our promotional campaigns. (Display the values in millions).</vt:lpstr>
      <vt:lpstr>Produce a report that calculates the incremental sold quantity (ISU %) for each category during the Diwali campaign. Additionally, provide rankings for the category based on their ISU %. The report will include three key fields: Category, ISU%, Rank Order.</vt:lpstr>
      <vt:lpstr>Create a report featuring the Top 5 Products, ranked by Incremental Revenue Percentage (IRP %), across all campaigns. The report will provide essential information including Product Name, Category, IR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Gurvinder Singh Arora</dc:creator>
  <cp:lastModifiedBy>Gurvinder Singh Arora</cp:lastModifiedBy>
  <cp:revision>57</cp:revision>
  <dcterms:created xsi:type="dcterms:W3CDTF">2024-12-18T03:07:42Z</dcterms:created>
  <dcterms:modified xsi:type="dcterms:W3CDTF">2024-12-27T15:12:56Z</dcterms:modified>
</cp:coreProperties>
</file>