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1" r:id="rId9"/>
    <p:sldId id="268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65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Импорт сыров и творога в Российскую Федерацию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до введения санкций</c:v>
                </c:pt>
              </c:strCache>
            </c:strRef>
          </c:tx>
          <c:cat>
            <c:numRef>
              <c:f>Лист1!$A$2:$A$9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400</c:v>
                </c:pt>
                <c:pt idx="1">
                  <c:v>440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введения санкций</c:v>
                </c:pt>
              </c:strCache>
            </c:strRef>
          </c:tx>
          <c:cat>
            <c:numRef>
              <c:f>Лист1!$A$2:$A$9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2">
                  <c:v>321</c:v>
                </c:pt>
                <c:pt idx="3">
                  <c:v>209</c:v>
                </c:pt>
                <c:pt idx="4">
                  <c:v>223</c:v>
                </c:pt>
                <c:pt idx="5">
                  <c:v>226</c:v>
                </c:pt>
                <c:pt idx="6">
                  <c:v>250</c:v>
                </c:pt>
                <c:pt idx="7">
                  <c:v>278</c:v>
                </c:pt>
              </c:numCache>
            </c:numRef>
          </c:val>
        </c:ser>
        <c:axId val="149380096"/>
        <c:axId val="149468288"/>
      </c:barChart>
      <c:catAx>
        <c:axId val="149380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гг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49468288"/>
        <c:crosses val="autoZero"/>
        <c:auto val="1"/>
        <c:lblAlgn val="ctr"/>
        <c:lblOffset val="100"/>
      </c:catAx>
      <c:valAx>
        <c:axId val="1494682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тысяч тонн</a:t>
                </a:r>
              </a:p>
            </c:rich>
          </c:tx>
          <c:layout/>
        </c:title>
        <c:numFmt formatCode="General" sourceLinked="1"/>
        <c:tickLblPos val="nextTo"/>
        <c:crossAx val="149380096"/>
        <c:crosses val="autoZero"/>
        <c:crossBetween val="between"/>
      </c:valAx>
    </c:plotArea>
    <c:legend>
      <c:legendPos val="r"/>
      <c:layout/>
    </c:legend>
    <c:plotVisOnly val="1"/>
  </c:chart>
  <c:spPr>
    <a:ln w="38100">
      <a:solidFill>
        <a:schemeClr val="accent1"/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Производство сыров и сырных продуктов в России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Лист1!$B$1</c:f>
              <c:strCache>
                <c:ptCount val="1"/>
                <c:pt idx="0">
                  <c:v>до введения санкций</c:v>
                </c:pt>
              </c:strCache>
            </c:strRef>
          </c:tx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437</c:v>
                </c:pt>
                <c:pt idx="1">
                  <c:v>432</c:v>
                </c:pt>
                <c:pt idx="2">
                  <c:v>451</c:v>
                </c:pt>
                <c:pt idx="3">
                  <c:v>435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после введения санкций</c:v>
                </c:pt>
              </c:strCache>
            </c:strRef>
          </c:tx>
          <c:cat>
            <c:numRef>
              <c:f>Лист1!$A$2:$A$11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Лист1!$C$2:$C$11</c:f>
              <c:numCache>
                <c:formatCode>General</c:formatCode>
                <c:ptCount val="10"/>
                <c:pt idx="4">
                  <c:v>499</c:v>
                </c:pt>
                <c:pt idx="5">
                  <c:v>589</c:v>
                </c:pt>
                <c:pt idx="6">
                  <c:v>605</c:v>
                </c:pt>
                <c:pt idx="7">
                  <c:v>648</c:v>
                </c:pt>
                <c:pt idx="8">
                  <c:v>673</c:v>
                </c:pt>
                <c:pt idx="9">
                  <c:v>698</c:v>
                </c:pt>
              </c:numCache>
            </c:numRef>
          </c:val>
        </c:ser>
        <c:axId val="152049536"/>
        <c:axId val="152064000"/>
      </c:barChart>
      <c:catAx>
        <c:axId val="152049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гг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52064000"/>
        <c:crosses val="autoZero"/>
        <c:auto val="1"/>
        <c:lblAlgn val="ctr"/>
        <c:lblOffset val="100"/>
      </c:catAx>
      <c:valAx>
        <c:axId val="1520640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тысяч тонн</a:t>
                </a:r>
              </a:p>
            </c:rich>
          </c:tx>
          <c:layout/>
        </c:title>
        <c:numFmt formatCode="General" sourceLinked="1"/>
        <c:tickLblPos val="nextTo"/>
        <c:crossAx val="152049536"/>
        <c:crosses val="autoZero"/>
        <c:crossBetween val="between"/>
      </c:valAx>
    </c:plotArea>
    <c:legend>
      <c:legendPos val="r"/>
      <c:layout/>
    </c:legend>
    <c:plotVisOnly val="1"/>
  </c:chart>
  <c:spPr>
    <a:ln w="38100">
      <a:solidFill>
        <a:schemeClr val="accent1"/>
      </a:solidFill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544" y="571480"/>
            <a:ext cx="8062912" cy="167483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Влияние санкций на производство отечественного продукта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5357826"/>
            <a:ext cx="6143668" cy="78581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latin typeface="Arial Black" pitchFamily="34" charset="0"/>
                <a:cs typeface="Times New Roman" pitchFamily="18" charset="0"/>
              </a:rPr>
              <a:t>Выполнил: Загайнов Сергей Алексеевич</a:t>
            </a:r>
          </a:p>
          <a:p>
            <a:pPr algn="l"/>
            <a:r>
              <a:rPr lang="ru-RU" sz="1800" dirty="0" smtClean="0">
                <a:latin typeface="Arial Black" pitchFamily="34" charset="0"/>
                <a:cs typeface="Times New Roman" pitchFamily="18" charset="0"/>
              </a:rPr>
              <a:t>Ученик 10 «Д» класса </a:t>
            </a:r>
            <a:endParaRPr lang="ru-RU" sz="1800" dirty="0"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1571612"/>
            <a:ext cx="7500990" cy="4071966"/>
          </a:xfrm>
          <a:solidFill>
            <a:schemeClr val="tx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Результаты моих исследований подтверждают гипотезу о том, что создание сыроварен поднимает спрос на отечественный продукт. 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Благодаря санкциям Россия начала заниматься </a:t>
            </a:r>
            <a:r>
              <a:rPr lang="ru-RU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импортозамещением</a:t>
            </a: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 в сельском хозяйстве и других отраслях. 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России удалось укрепить свой экономический и технологический суверенитет.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071802" y="785794"/>
            <a:ext cx="3471858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4282" y="214290"/>
            <a:ext cx="8286808" cy="135732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484632" lvl="0" algn="ctr">
              <a:spcBef>
                <a:spcPct val="0"/>
              </a:spcBef>
            </a:pPr>
            <a:r>
              <a:rPr lang="ru-RU" sz="4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Заключение</a:t>
            </a:r>
            <a:endParaRPr kumimoji="0" lang="ru-RU" sz="40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8062912" cy="857256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Почему эта тема актуальна?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6388910" cy="3536174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Arial" pitchFamily="34" charset="0"/>
                <a:cs typeface="Arial" pitchFamily="34" charset="0"/>
              </a:rPr>
              <a:t>Повышение производства отечественного продукта необходимо для поддержания и повышения внутренней экономики страны, а так же для укрепления экономического и технологического суверенитета.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4810" y="3000372"/>
            <a:ext cx="4643502" cy="1571636"/>
          </a:xfrm>
          <a:solidFill>
            <a:schemeClr val="tx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defRPr/>
            </a:pP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Проанализировать влияние санкций на производство отечественного продукта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85720" y="214290"/>
            <a:ext cx="3929090" cy="64294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40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1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1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Проблема </a:t>
            </a: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4000" b="1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85786" y="4214818"/>
            <a:ext cx="4500562" cy="1857388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2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42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300" b="1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2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Гипотеза</a:t>
            </a: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7300" b="1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2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2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57158" y="928670"/>
            <a:ext cx="4286280" cy="1071570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484632" lvl="0">
              <a:spcBef>
                <a:spcPct val="0"/>
              </a:spcBef>
              <a:defRPr/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Снижение поставок из ЕС и США</a:t>
            </a:r>
            <a:endParaRPr kumimoji="0" lang="ru-RU" sz="24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43438" y="1857364"/>
            <a:ext cx="4214842" cy="178595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2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42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300" b="1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Цель исследования </a:t>
            </a: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7300" b="1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2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2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00034" y="5143512"/>
            <a:ext cx="4500594" cy="1214446"/>
          </a:xfrm>
          <a:prstGeom prst="rect">
            <a:avLst/>
          </a:prstGeom>
          <a:solidFill>
            <a:schemeClr val="tx1">
              <a:lumMod val="95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484632" lvl="0">
              <a:spcBef>
                <a:spcPct val="0"/>
              </a:spcBef>
              <a:defRPr/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Создание сыроварен поднимет спрос на отечественный продукт</a:t>
            </a:r>
            <a:endParaRPr kumimoji="0" lang="ru-RU" sz="2400" b="0" i="0" u="none" strike="noStrike" kern="1200" cap="none" spc="0" normalizeH="0" baseline="0" noProof="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72" y="1285860"/>
            <a:ext cx="4357718" cy="4786346"/>
          </a:xfrm>
          <a:solidFill>
            <a:schemeClr val="tx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1. Сформулировать общее понятие санкций.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2. Выделить основные плюсы и минусы санкций. 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3. Опрос потребителей на оценку импортного и отечественного продукта.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4. Лично ознакомиться с производством.</a:t>
            </a:r>
            <a:endParaRPr lang="ru-RU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429124" y="714356"/>
            <a:ext cx="3471858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80996" y="2652706"/>
            <a:ext cx="3471858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Задачи</a:t>
            </a:r>
            <a:r>
              <a:rPr kumimoji="0" lang="ru-RU" sz="40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ru-RU" sz="40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40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 Antiqua" pitchFamily="18" charset="0"/>
                <a:ea typeface="+mj-ea"/>
                <a:cs typeface="+mj-cs"/>
              </a:rPr>
              <a:t>проекта</a:t>
            </a:r>
            <a:endParaRPr kumimoji="0" lang="ru-RU" sz="40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628" y="357166"/>
            <a:ext cx="3857652" cy="1470025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Что такое санкции?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2500306"/>
            <a:ext cx="7500990" cy="2428892"/>
          </a:xfrm>
          <a:solidFill>
            <a:schemeClr val="tx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ru-RU" sz="28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Это действия, предпринимаемые одной страной или группой стран против экономических интересов другой страны или групп стран, обычно с целью вызвать социальные или политические изменения в этой стране</a:t>
            </a:r>
            <a:br>
              <a:rPr lang="ru-RU" sz="28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solidFill>
                <a:srgbClr val="75652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5720" y="357166"/>
            <a:ext cx="7715304" cy="16430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Продовольственная безопасность страны и влияние на неё санкций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52" y="2428868"/>
            <a:ext cx="6786610" cy="2714644"/>
          </a:xfrm>
          <a:solidFill>
            <a:schemeClr val="tx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endParaRPr lang="ru-RU" sz="2400" dirty="0" smtClean="0">
              <a:ln w="6350">
                <a:solidFill>
                  <a:srgbClr val="CEB966">
                    <a:shade val="43000"/>
                  </a:srgbClr>
                </a:solidFill>
              </a:ln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Продовольственная безопасность — это сложная система, основной целью которой является удовлетворение потребности населения в продуктах питания.</a:t>
            </a:r>
            <a:endParaRPr lang="ru-RU" sz="2400" dirty="0">
              <a:solidFill>
                <a:srgbClr val="75652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1571612"/>
            <a:ext cx="8143932" cy="4786346"/>
          </a:xfrm>
          <a:solidFill>
            <a:schemeClr val="tx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В России наблюдается рост производства сыров. Этому поспособствовал продовольственный эмбарго.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После введения продовольственного эмбарго в 2014 году стало понятно, что санкции –это надолго, началось активное развитие отрасли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и уверенное наращивание объёмов.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За  прошедшие годы российские сыровары прошли большой путь, многие инвесторы сделали ставку на повышение качества сырья.</a:t>
            </a:r>
            <a:b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effectLst/>
                <a:latin typeface="Times New Roman" pitchFamily="18" charset="0"/>
                <a:cs typeface="Times New Roman" pitchFamily="18" charset="0"/>
              </a:rPr>
              <a:t>Рынок сыров стал набирать популярность среди российских производителей.</a:t>
            </a:r>
            <a:endParaRPr lang="ru-RU" sz="24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071802" y="785794"/>
            <a:ext cx="3471858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0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00034" y="214290"/>
            <a:ext cx="8286808" cy="135732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484632" lvl="0">
              <a:spcBef>
                <a:spcPct val="0"/>
              </a:spcBef>
            </a:pPr>
            <a:r>
              <a:rPr lang="ru-RU" sz="4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j-ea"/>
                <a:cs typeface="+mj-cs"/>
              </a:rPr>
              <a:t>Изменения российского рынка</a:t>
            </a:r>
            <a:endParaRPr kumimoji="0" lang="ru-RU" sz="40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976" y="1000108"/>
            <a:ext cx="7715304" cy="164307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Проблемы российского сыроделия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3071810"/>
            <a:ext cx="5072098" cy="2714644"/>
          </a:xfrm>
          <a:solidFill>
            <a:schemeClr val="tx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</a:pPr>
            <a:endParaRPr lang="ru-RU" sz="2400" dirty="0" smtClean="0">
              <a:ln w="6350">
                <a:solidFill>
                  <a:srgbClr val="CEB966">
                    <a:shade val="43000"/>
                  </a:srgbClr>
                </a:solidFill>
              </a:ln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20000"/>
              </a:lnSpc>
              <a:buFont typeface="Wingdings" pitchFamily="2" charset="2"/>
              <a:buChar char="ü"/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Малоразвитость данной отрасли. 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ü"/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Нестабильность производства.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ü"/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Качество продукта.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ü"/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Образование.</a:t>
            </a:r>
          </a:p>
          <a:p>
            <a:pPr algn="l">
              <a:lnSpc>
                <a:spcPct val="120000"/>
              </a:lnSpc>
              <a:buFont typeface="Wingdings" pitchFamily="2" charset="2"/>
              <a:buChar char="ü"/>
            </a:pP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Напробованность</a:t>
            </a:r>
            <a:r>
              <a:rPr lang="ru-RU" sz="2400" dirty="0" smtClean="0">
                <a:ln w="6350">
                  <a:solidFill>
                    <a:srgbClr val="CEB966">
                      <a:shade val="43000"/>
                    </a:srgbClr>
                  </a:solidFill>
                </a:ln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rgbClr val="75652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/>
          <p:cNvGraphicFramePr/>
          <p:nvPr/>
        </p:nvGraphicFramePr>
        <p:xfrm>
          <a:off x="285720" y="214291"/>
          <a:ext cx="4143404" cy="2786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/>
          <p:cNvGraphicFramePr/>
          <p:nvPr/>
        </p:nvGraphicFramePr>
        <p:xfrm>
          <a:off x="4572000" y="214290"/>
          <a:ext cx="4214810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71538" y="3500438"/>
            <a:ext cx="66437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 последние два года поднялся экспорт товара из России. Главными покупателями стали Казахстан, Украина, Республика Беларусь, Азербайджан и Узбекистан.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509</TotalTime>
  <Words>218</Words>
  <PresentationFormat>Экран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Яркая</vt:lpstr>
      <vt:lpstr>Влияние санкций на производство отечественного продукта</vt:lpstr>
      <vt:lpstr>Почему эта тема актуальна?</vt:lpstr>
      <vt:lpstr>Проанализировать влияние санкций на производство отечественного продукта </vt:lpstr>
      <vt:lpstr>1. Сформулировать общее понятие санкций.  2. Выделить основные плюсы и минусы санкций.   3. Опрос потребителей на оценку импортного и отечественного продукта.  4. Лично ознакомиться с производством.</vt:lpstr>
      <vt:lpstr>Что такое санкции?</vt:lpstr>
      <vt:lpstr>Продовольственная безопасность страны и влияние на неё санкций</vt:lpstr>
      <vt:lpstr>В России наблюдается рост производства сыров. Этому поспособствовал продовольственный эмбарго. После введения продовольственного эмбарго в 2014 году стало понятно, что санкции –это надолго, началось активное развитие отрасли и уверенное наращивание объёмов. За  прошедшие годы российские сыровары прошли большой путь, многие инвесторы сделали ставку на повышение качества сырья. Рынок сыров стал набирать популярность среди российских производителей.</vt:lpstr>
      <vt:lpstr>Проблемы российского сыроделия</vt:lpstr>
      <vt:lpstr>Слайд 9</vt:lpstr>
      <vt:lpstr> Результаты моих исследований подтверждают гипотезу о том, что создание сыроварен поднимает спрос на отечественный продукт.   Благодаря санкциям Россия начала заниматься импортозамещением в сельском хозяйстве и других отраслях.  России удалось укрепить свой экономический и технологический суверенитет.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санкций на производство отечественного продукта</dc:title>
  <dc:creator>Анастасия Загайнова</dc:creator>
  <cp:lastModifiedBy>79199556781</cp:lastModifiedBy>
  <cp:revision>18</cp:revision>
  <dcterms:created xsi:type="dcterms:W3CDTF">2022-01-26T08:57:34Z</dcterms:created>
  <dcterms:modified xsi:type="dcterms:W3CDTF">2022-04-15T03:55:40Z</dcterms:modified>
</cp:coreProperties>
</file>